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4" r:id="rId2"/>
  </p:sldMasterIdLst>
  <p:notesMasterIdLst>
    <p:notesMasterId r:id="rId21"/>
  </p:notesMasterIdLst>
  <p:handoutMasterIdLst>
    <p:handoutMasterId r:id="rId22"/>
  </p:handoutMasterIdLst>
  <p:sldIdLst>
    <p:sldId id="256" r:id="rId3"/>
    <p:sldId id="285" r:id="rId4"/>
    <p:sldId id="406" r:id="rId5"/>
    <p:sldId id="1330" r:id="rId6"/>
    <p:sldId id="398" r:id="rId7"/>
    <p:sldId id="400" r:id="rId8"/>
    <p:sldId id="258" r:id="rId9"/>
    <p:sldId id="1331" r:id="rId10"/>
    <p:sldId id="401" r:id="rId11"/>
    <p:sldId id="341" r:id="rId12"/>
    <p:sldId id="404" r:id="rId13"/>
    <p:sldId id="261" r:id="rId14"/>
    <p:sldId id="407" r:id="rId15"/>
    <p:sldId id="408" r:id="rId16"/>
    <p:sldId id="412" r:id="rId17"/>
    <p:sldId id="409" r:id="rId18"/>
    <p:sldId id="278" r:id="rId19"/>
    <p:sldId id="280" r:id="rId20"/>
  </p:sldIdLst>
  <p:sldSz cx="12192000" cy="6858000"/>
  <p:notesSz cx="6858000" cy="9144000"/>
  <p:defaultTextStyle>
    <a:defPPr>
      <a:defRPr lang="fr-FR"/>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9" userDrawn="1">
          <p15:clr>
            <a:srgbClr val="A4A3A4"/>
          </p15:clr>
        </p15:guide>
        <p15:guide id="2" pos="4565" userDrawn="1">
          <p15:clr>
            <a:srgbClr val="A4A3A4"/>
          </p15:clr>
        </p15:guide>
        <p15:guide id="3" pos="513" userDrawn="1">
          <p15:clr>
            <a:srgbClr val="A4A3A4"/>
          </p15:clr>
        </p15:guide>
        <p15:guide id="4" orient="horz" pos="1363" userDrawn="1">
          <p15:clr>
            <a:srgbClr val="A4A3A4"/>
          </p15:clr>
        </p15:guide>
        <p15:guide id="5" orient="horz" pos="2783" userDrawn="1">
          <p15:clr>
            <a:srgbClr val="A4A3A4"/>
          </p15:clr>
        </p15:guide>
        <p15:guide id="6" orient="horz" pos="161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ward Donohue" initials="HD" lastIdx="36" clrIdx="0">
    <p:extLst>
      <p:ext uri="{19B8F6BF-5375-455C-9EA6-DF929625EA0E}">
        <p15:presenceInfo xmlns:p15="http://schemas.microsoft.com/office/powerpoint/2012/main" userId="4648ce94564209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5F3"/>
    <a:srgbClr val="E9E9FF"/>
    <a:srgbClr val="B38B00"/>
    <a:srgbClr val="3447C4"/>
    <a:srgbClr val="A36FC4"/>
    <a:srgbClr val="7C2311"/>
    <a:srgbClr val="0070FF"/>
    <a:srgbClr val="2E7B8E"/>
    <a:srgbClr val="FFA402"/>
    <a:srgbClr val="03C7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27" autoAdjust="0"/>
    <p:restoredTop sz="85049" autoAdjust="0"/>
  </p:normalViewPr>
  <p:slideViewPr>
    <p:cSldViewPr snapToGrid="0" snapToObjects="1">
      <p:cViewPr varScale="1">
        <p:scale>
          <a:sx n="84" d="100"/>
          <a:sy n="84" d="100"/>
        </p:scale>
        <p:origin x="1256" y="184"/>
      </p:cViewPr>
      <p:guideLst>
        <p:guide orient="horz" pos="2019"/>
        <p:guide pos="4565"/>
        <p:guide pos="513"/>
        <p:guide orient="horz" pos="1363"/>
        <p:guide orient="horz" pos="2783"/>
        <p:guide orient="horz" pos="16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snapToObjects="1" showGuides="1">
      <p:cViewPr varScale="1">
        <p:scale>
          <a:sx n="63" d="100"/>
          <a:sy n="63" d="100"/>
        </p:scale>
        <p:origin x="3134" y="6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3D48EE-5029-CE4A-BB40-614A59EE986B}"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nl-NL"/>
        </a:p>
      </dgm:t>
    </dgm:pt>
    <dgm:pt modelId="{CFFA2273-FF02-6B45-A3ED-C4F30B3F04AA}">
      <dgm:prSet/>
      <dgm:spPr/>
      <dgm:t>
        <a:bodyPr/>
        <a:lstStyle/>
        <a:p>
          <a:r>
            <a:rPr lang="en-US" dirty="0"/>
            <a:t>ECHELON-2 supports brentuximab vedotin + CHP as the new standard of care for ALCL</a:t>
          </a:r>
          <a:endParaRPr lang="nl-NL" dirty="0"/>
        </a:p>
      </dgm:t>
    </dgm:pt>
    <dgm:pt modelId="{BB4370E8-55D6-BB45-ADDA-EC5ED1808FEC}" type="parTrans" cxnId="{28FDACEE-9AA2-BE47-A234-5DF123B4E83B}">
      <dgm:prSet/>
      <dgm:spPr/>
      <dgm:t>
        <a:bodyPr/>
        <a:lstStyle/>
        <a:p>
          <a:endParaRPr lang="nl-NL"/>
        </a:p>
      </dgm:t>
    </dgm:pt>
    <dgm:pt modelId="{E09B770C-B498-2245-9AD0-183A8829A466}" type="sibTrans" cxnId="{28FDACEE-9AA2-BE47-A234-5DF123B4E83B}">
      <dgm:prSet/>
      <dgm:spPr/>
      <dgm:t>
        <a:bodyPr/>
        <a:lstStyle/>
        <a:p>
          <a:endParaRPr lang="nl-NL"/>
        </a:p>
      </dgm:t>
    </dgm:pt>
    <dgm:pt modelId="{CE238391-4FCE-1240-AC42-BBC254BBA584}">
      <dgm:prSet/>
      <dgm:spPr/>
      <dgm:t>
        <a:bodyPr/>
        <a:lstStyle/>
        <a:p>
          <a:r>
            <a:rPr lang="en-US" dirty="0"/>
            <a:t>Toxicities compared to CHOP were generally comparable</a:t>
          </a:r>
          <a:endParaRPr lang="nl-NL" dirty="0"/>
        </a:p>
      </dgm:t>
    </dgm:pt>
    <dgm:pt modelId="{9010ABB3-085A-5D48-B274-181E015DD4DC}" type="parTrans" cxnId="{1C0D3D9A-E18B-D043-A8A5-3328619E857B}">
      <dgm:prSet/>
      <dgm:spPr/>
      <dgm:t>
        <a:bodyPr/>
        <a:lstStyle/>
        <a:p>
          <a:endParaRPr lang="nl-NL"/>
        </a:p>
      </dgm:t>
    </dgm:pt>
    <dgm:pt modelId="{22B8BAB0-F4B5-1E4B-A7F5-07934CB5A60C}" type="sibTrans" cxnId="{1C0D3D9A-E18B-D043-A8A5-3328619E857B}">
      <dgm:prSet/>
      <dgm:spPr/>
      <dgm:t>
        <a:bodyPr/>
        <a:lstStyle/>
        <a:p>
          <a:endParaRPr lang="nl-NL"/>
        </a:p>
      </dgm:t>
    </dgm:pt>
    <dgm:pt modelId="{642ECABF-09D8-754D-954E-44137325B887}">
      <dgm:prSet/>
      <dgm:spPr/>
      <dgm:t>
        <a:bodyPr/>
        <a:lstStyle/>
        <a:p>
          <a:r>
            <a:rPr lang="en-US" dirty="0"/>
            <a:t>brentuximab + CHP is also an option for all non-ALCL CD30+ T-cell lymphom</a:t>
          </a:r>
          <a:r>
            <a:rPr lang="en-US" dirty="0">
              <a:solidFill>
                <a:schemeClr val="bg1"/>
              </a:solidFill>
            </a:rPr>
            <a:t>as </a:t>
          </a:r>
          <a:r>
            <a:rPr lang="en-US" dirty="0"/>
            <a:t>(CD30 expression ≥1% on IHC)</a:t>
          </a:r>
          <a:endParaRPr lang="nl-NL" dirty="0"/>
        </a:p>
      </dgm:t>
    </dgm:pt>
    <dgm:pt modelId="{5DB2A262-BDA7-DB48-AA42-20DA3500DA47}" type="parTrans" cxnId="{8711163B-6472-0149-91A3-C08281C03B5D}">
      <dgm:prSet/>
      <dgm:spPr/>
      <dgm:t>
        <a:bodyPr/>
        <a:lstStyle/>
        <a:p>
          <a:endParaRPr lang="nl-NL"/>
        </a:p>
      </dgm:t>
    </dgm:pt>
    <dgm:pt modelId="{FB6A60DE-EC62-2C4F-B7C3-26EFE3E698CD}" type="sibTrans" cxnId="{8711163B-6472-0149-91A3-C08281C03B5D}">
      <dgm:prSet/>
      <dgm:spPr/>
      <dgm:t>
        <a:bodyPr/>
        <a:lstStyle/>
        <a:p>
          <a:endParaRPr lang="nl-NL"/>
        </a:p>
      </dgm:t>
    </dgm:pt>
    <dgm:pt modelId="{34FFA93A-8349-E944-B3A8-F9248B924CD3}">
      <dgm:prSet/>
      <dgm:spPr/>
      <dgm:t>
        <a:bodyPr/>
        <a:lstStyle/>
        <a:p>
          <a:r>
            <a:rPr lang="en-US" dirty="0"/>
            <a:t>The role of consolidative transplant after brentuximab vedotin + CHP is unclear</a:t>
          </a:r>
          <a:endParaRPr lang="nl-NL" dirty="0"/>
        </a:p>
      </dgm:t>
    </dgm:pt>
    <dgm:pt modelId="{075E2B11-A0DD-7D4D-8AE9-1F81DD8607F4}" type="parTrans" cxnId="{7E01EF21-2B92-574D-B2D8-B3E21F2D5687}">
      <dgm:prSet/>
      <dgm:spPr/>
      <dgm:t>
        <a:bodyPr/>
        <a:lstStyle/>
        <a:p>
          <a:endParaRPr lang="nl-NL"/>
        </a:p>
      </dgm:t>
    </dgm:pt>
    <dgm:pt modelId="{C9BF0261-B68A-D442-AE3C-E8540287FB3E}" type="sibTrans" cxnId="{7E01EF21-2B92-574D-B2D8-B3E21F2D5687}">
      <dgm:prSet/>
      <dgm:spPr/>
      <dgm:t>
        <a:bodyPr/>
        <a:lstStyle/>
        <a:p>
          <a:endParaRPr lang="nl-NL"/>
        </a:p>
      </dgm:t>
    </dgm:pt>
    <dgm:pt modelId="{CFF66D84-425D-694D-97D0-2ACB88E29548}">
      <dgm:prSet/>
      <dgm:spPr/>
      <dgm:t>
        <a:bodyPr/>
        <a:lstStyle/>
        <a:p>
          <a:r>
            <a:rPr lang="en-US" dirty="0"/>
            <a:t>Whether it is superior to other regimens in that setting is less clear</a:t>
          </a:r>
          <a:endParaRPr lang="nl-NL" dirty="0"/>
        </a:p>
      </dgm:t>
    </dgm:pt>
    <dgm:pt modelId="{3EF0E79C-DA76-6F4F-B6E3-95913B9B137A}" type="parTrans" cxnId="{5FD6AEED-8FF0-124C-B004-EAF778400170}">
      <dgm:prSet/>
      <dgm:spPr/>
      <dgm:t>
        <a:bodyPr/>
        <a:lstStyle/>
        <a:p>
          <a:endParaRPr lang="nl-NL"/>
        </a:p>
      </dgm:t>
    </dgm:pt>
    <dgm:pt modelId="{B7412156-E109-E94B-BA8C-906D42540EFF}" type="sibTrans" cxnId="{5FD6AEED-8FF0-124C-B004-EAF778400170}">
      <dgm:prSet/>
      <dgm:spPr/>
      <dgm:t>
        <a:bodyPr/>
        <a:lstStyle/>
        <a:p>
          <a:endParaRPr lang="nl-NL"/>
        </a:p>
      </dgm:t>
    </dgm:pt>
    <dgm:pt modelId="{0DA780D6-788A-154C-B1D7-D4BEF4125E26}" type="pres">
      <dgm:prSet presAssocID="{E13D48EE-5029-CE4A-BB40-614A59EE986B}" presName="Name0" presStyleCnt="0">
        <dgm:presLayoutVars>
          <dgm:dir/>
          <dgm:resizeHandles val="exact"/>
        </dgm:presLayoutVars>
      </dgm:prSet>
      <dgm:spPr/>
    </dgm:pt>
    <dgm:pt modelId="{FE000887-E17B-FD40-89CB-8F861025611E}" type="pres">
      <dgm:prSet presAssocID="{E13D48EE-5029-CE4A-BB40-614A59EE986B}" presName="fgShape" presStyleLbl="fgShp" presStyleIdx="0" presStyleCnt="1"/>
      <dgm:spPr/>
    </dgm:pt>
    <dgm:pt modelId="{2933276C-C3F8-A740-9279-064DABBAAE54}" type="pres">
      <dgm:prSet presAssocID="{E13D48EE-5029-CE4A-BB40-614A59EE986B}" presName="linComp" presStyleCnt="0"/>
      <dgm:spPr/>
    </dgm:pt>
    <dgm:pt modelId="{600014E0-3E7C-004B-87BE-3B7341E31BB7}" type="pres">
      <dgm:prSet presAssocID="{CFFA2273-FF02-6B45-A3ED-C4F30B3F04AA}" presName="compNode" presStyleCnt="0"/>
      <dgm:spPr/>
    </dgm:pt>
    <dgm:pt modelId="{88722F9C-876F-D248-8A5F-C802042712B5}" type="pres">
      <dgm:prSet presAssocID="{CFFA2273-FF02-6B45-A3ED-C4F30B3F04AA}" presName="bkgdShape" presStyleLbl="node1" presStyleIdx="0" presStyleCnt="4"/>
      <dgm:spPr/>
    </dgm:pt>
    <dgm:pt modelId="{B16EA71B-AE7F-FF4A-83AD-8D41A9FE7DBA}" type="pres">
      <dgm:prSet presAssocID="{CFFA2273-FF02-6B45-A3ED-C4F30B3F04AA}" presName="nodeTx" presStyleLbl="node1" presStyleIdx="0" presStyleCnt="4">
        <dgm:presLayoutVars>
          <dgm:bulletEnabled val="1"/>
        </dgm:presLayoutVars>
      </dgm:prSet>
      <dgm:spPr/>
    </dgm:pt>
    <dgm:pt modelId="{0F588D23-4AED-2B4B-AAB3-6538FD53CDC2}" type="pres">
      <dgm:prSet presAssocID="{CFFA2273-FF02-6B45-A3ED-C4F30B3F04AA}" presName="invisiNode" presStyleLbl="node1" presStyleIdx="0" presStyleCnt="4"/>
      <dgm:spPr/>
    </dgm:pt>
    <dgm:pt modelId="{82249B56-0A11-A04F-AC81-49DCE2F145D4}" type="pres">
      <dgm:prSet presAssocID="{CFFA2273-FF02-6B45-A3ED-C4F30B3F04AA}" presName="imagNode" presStyleLbl="fgImgPlace1" presStyleIdx="0" presStyleCnt="4"/>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8ABDF847-E405-8A4E-B344-F2FBEEE0E939}" type="pres">
      <dgm:prSet presAssocID="{E09B770C-B498-2245-9AD0-183A8829A466}" presName="sibTrans" presStyleLbl="sibTrans2D1" presStyleIdx="0" presStyleCnt="0"/>
      <dgm:spPr/>
    </dgm:pt>
    <dgm:pt modelId="{7C41CF8B-796B-7D4C-A14E-D1007DEE9931}" type="pres">
      <dgm:prSet presAssocID="{CE238391-4FCE-1240-AC42-BBC254BBA584}" presName="compNode" presStyleCnt="0"/>
      <dgm:spPr/>
    </dgm:pt>
    <dgm:pt modelId="{661892FB-8098-6841-B992-0D11E12B8553}" type="pres">
      <dgm:prSet presAssocID="{CE238391-4FCE-1240-AC42-BBC254BBA584}" presName="bkgdShape" presStyleLbl="node1" presStyleIdx="1" presStyleCnt="4"/>
      <dgm:spPr/>
    </dgm:pt>
    <dgm:pt modelId="{BF1501D0-67BA-634F-9F20-ACD827BA0C94}" type="pres">
      <dgm:prSet presAssocID="{CE238391-4FCE-1240-AC42-BBC254BBA584}" presName="nodeTx" presStyleLbl="node1" presStyleIdx="1" presStyleCnt="4">
        <dgm:presLayoutVars>
          <dgm:bulletEnabled val="1"/>
        </dgm:presLayoutVars>
      </dgm:prSet>
      <dgm:spPr/>
    </dgm:pt>
    <dgm:pt modelId="{78B0FBF5-5142-0C42-872F-F35EE9B67336}" type="pres">
      <dgm:prSet presAssocID="{CE238391-4FCE-1240-AC42-BBC254BBA584}" presName="invisiNode" presStyleLbl="node1" presStyleIdx="1" presStyleCnt="4"/>
      <dgm:spPr/>
    </dgm:pt>
    <dgm:pt modelId="{00547194-8472-E646-A8CD-D4C480217E98}" type="pres">
      <dgm:prSet presAssocID="{CE238391-4FCE-1240-AC42-BBC254BBA584}" presName="imagNode" presStyleLbl="fgImgPlace1" presStyleIdx="1" presStyleCnt="4"/>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1EA67EC5-D906-9847-8A24-21749168FDCE}" type="pres">
      <dgm:prSet presAssocID="{22B8BAB0-F4B5-1E4B-A7F5-07934CB5A60C}" presName="sibTrans" presStyleLbl="sibTrans2D1" presStyleIdx="0" presStyleCnt="0"/>
      <dgm:spPr/>
    </dgm:pt>
    <dgm:pt modelId="{39818F51-BBB6-B74A-BED5-E97D7278D4AE}" type="pres">
      <dgm:prSet presAssocID="{642ECABF-09D8-754D-954E-44137325B887}" presName="compNode" presStyleCnt="0"/>
      <dgm:spPr/>
    </dgm:pt>
    <dgm:pt modelId="{FA3D00A1-D7A6-4D4B-AEE5-2C25FA521A75}" type="pres">
      <dgm:prSet presAssocID="{642ECABF-09D8-754D-954E-44137325B887}" presName="bkgdShape" presStyleLbl="node1" presStyleIdx="2" presStyleCnt="4"/>
      <dgm:spPr/>
    </dgm:pt>
    <dgm:pt modelId="{0C0448D0-4162-BA45-A6B8-D8BBC0F3064A}" type="pres">
      <dgm:prSet presAssocID="{642ECABF-09D8-754D-954E-44137325B887}" presName="nodeTx" presStyleLbl="node1" presStyleIdx="2" presStyleCnt="4">
        <dgm:presLayoutVars>
          <dgm:bulletEnabled val="1"/>
        </dgm:presLayoutVars>
      </dgm:prSet>
      <dgm:spPr/>
    </dgm:pt>
    <dgm:pt modelId="{223A0586-7139-594C-9657-5002379D2194}" type="pres">
      <dgm:prSet presAssocID="{642ECABF-09D8-754D-954E-44137325B887}" presName="invisiNode" presStyleLbl="node1" presStyleIdx="2" presStyleCnt="4"/>
      <dgm:spPr/>
    </dgm:pt>
    <dgm:pt modelId="{471AF066-09B0-5249-A686-7839B2B1783C}" type="pres">
      <dgm:prSet presAssocID="{642ECABF-09D8-754D-954E-44137325B887}" presName="imagNode"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el"/>
        </a:ext>
      </dgm:extLst>
    </dgm:pt>
    <dgm:pt modelId="{4593A581-479F-764C-B5B9-2E45A63A5F4D}" type="pres">
      <dgm:prSet presAssocID="{FB6A60DE-EC62-2C4F-B7C3-26EFE3E698CD}" presName="sibTrans" presStyleLbl="sibTrans2D1" presStyleIdx="0" presStyleCnt="0"/>
      <dgm:spPr/>
    </dgm:pt>
    <dgm:pt modelId="{F2C21F5B-463C-0843-856A-10BBA08BB8F9}" type="pres">
      <dgm:prSet presAssocID="{34FFA93A-8349-E944-B3A8-F9248B924CD3}" presName="compNode" presStyleCnt="0"/>
      <dgm:spPr/>
    </dgm:pt>
    <dgm:pt modelId="{77E3A767-6C92-BE47-B30B-74C6AACB16EB}" type="pres">
      <dgm:prSet presAssocID="{34FFA93A-8349-E944-B3A8-F9248B924CD3}" presName="bkgdShape" presStyleLbl="node1" presStyleIdx="3" presStyleCnt="4"/>
      <dgm:spPr/>
    </dgm:pt>
    <dgm:pt modelId="{05494778-8C20-934E-8908-C4DFD63CCB1D}" type="pres">
      <dgm:prSet presAssocID="{34FFA93A-8349-E944-B3A8-F9248B924CD3}" presName="nodeTx" presStyleLbl="node1" presStyleIdx="3" presStyleCnt="4">
        <dgm:presLayoutVars>
          <dgm:bulletEnabled val="1"/>
        </dgm:presLayoutVars>
      </dgm:prSet>
      <dgm:spPr/>
    </dgm:pt>
    <dgm:pt modelId="{D998D9D2-5CA8-EA43-9075-8D54BBD2DE38}" type="pres">
      <dgm:prSet presAssocID="{34FFA93A-8349-E944-B3A8-F9248B924CD3}" presName="invisiNode" presStyleLbl="node1" presStyleIdx="3" presStyleCnt="4"/>
      <dgm:spPr/>
    </dgm:pt>
    <dgm:pt modelId="{A241EF5F-7BF9-5749-8AB5-BCC8A49C4C1B}" type="pres">
      <dgm:prSet presAssocID="{34FFA93A-8349-E944-B3A8-F9248B924CD3}" presName="imagNod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Water"/>
        </a:ext>
      </dgm:extLst>
    </dgm:pt>
  </dgm:ptLst>
  <dgm:cxnLst>
    <dgm:cxn modelId="{7E01EF21-2B92-574D-B2D8-B3E21F2D5687}" srcId="{E13D48EE-5029-CE4A-BB40-614A59EE986B}" destId="{34FFA93A-8349-E944-B3A8-F9248B924CD3}" srcOrd="3" destOrd="0" parTransId="{075E2B11-A0DD-7D4D-8AE9-1F81DD8607F4}" sibTransId="{C9BF0261-B68A-D442-AE3C-E8540287FB3E}"/>
    <dgm:cxn modelId="{C6F5B534-BC1D-D042-B2A4-BE9852BA5E57}" type="presOf" srcId="{34FFA93A-8349-E944-B3A8-F9248B924CD3}" destId="{05494778-8C20-934E-8908-C4DFD63CCB1D}" srcOrd="1" destOrd="0" presId="urn:microsoft.com/office/officeart/2005/8/layout/hList7"/>
    <dgm:cxn modelId="{8711163B-6472-0149-91A3-C08281C03B5D}" srcId="{E13D48EE-5029-CE4A-BB40-614A59EE986B}" destId="{642ECABF-09D8-754D-954E-44137325B887}" srcOrd="2" destOrd="0" parTransId="{5DB2A262-BDA7-DB48-AA42-20DA3500DA47}" sibTransId="{FB6A60DE-EC62-2C4F-B7C3-26EFE3E698CD}"/>
    <dgm:cxn modelId="{102C1845-ACD7-9041-9CBE-C0936C632A98}" type="presOf" srcId="{642ECABF-09D8-754D-954E-44137325B887}" destId="{FA3D00A1-D7A6-4D4B-AEE5-2C25FA521A75}" srcOrd="0" destOrd="0" presId="urn:microsoft.com/office/officeart/2005/8/layout/hList7"/>
    <dgm:cxn modelId="{812F2055-6C72-354F-8CD0-E873BF6BE026}" type="presOf" srcId="{CFFA2273-FF02-6B45-A3ED-C4F30B3F04AA}" destId="{B16EA71B-AE7F-FF4A-83AD-8D41A9FE7DBA}" srcOrd="1" destOrd="0" presId="urn:microsoft.com/office/officeart/2005/8/layout/hList7"/>
    <dgm:cxn modelId="{02A2FF59-EA0E-ED44-A149-B833153F6421}" type="presOf" srcId="{E09B770C-B498-2245-9AD0-183A8829A466}" destId="{8ABDF847-E405-8A4E-B344-F2FBEEE0E939}" srcOrd="0" destOrd="0" presId="urn:microsoft.com/office/officeart/2005/8/layout/hList7"/>
    <dgm:cxn modelId="{4A50EB5C-6B9A-FD41-BCCD-3E436457AA90}" type="presOf" srcId="{642ECABF-09D8-754D-954E-44137325B887}" destId="{0C0448D0-4162-BA45-A6B8-D8BBC0F3064A}" srcOrd="1" destOrd="0" presId="urn:microsoft.com/office/officeart/2005/8/layout/hList7"/>
    <dgm:cxn modelId="{58F95469-E11D-D141-A422-C7BC53021133}" type="presOf" srcId="{CFFA2273-FF02-6B45-A3ED-C4F30B3F04AA}" destId="{88722F9C-876F-D248-8A5F-C802042712B5}" srcOrd="0" destOrd="0" presId="urn:microsoft.com/office/officeart/2005/8/layout/hList7"/>
    <dgm:cxn modelId="{22692F6A-E059-464B-A8B0-58F02EC25CDE}" type="presOf" srcId="{CFF66D84-425D-694D-97D0-2ACB88E29548}" destId="{FA3D00A1-D7A6-4D4B-AEE5-2C25FA521A75}" srcOrd="0" destOrd="1" presId="urn:microsoft.com/office/officeart/2005/8/layout/hList7"/>
    <dgm:cxn modelId="{2027876E-BAEF-0545-9780-5C43EECCA1A6}" type="presOf" srcId="{34FFA93A-8349-E944-B3A8-F9248B924CD3}" destId="{77E3A767-6C92-BE47-B30B-74C6AACB16EB}" srcOrd="0" destOrd="0" presId="urn:microsoft.com/office/officeart/2005/8/layout/hList7"/>
    <dgm:cxn modelId="{C21A8F7A-0C9C-5D48-ACC6-346C5B785F81}" type="presOf" srcId="{CFF66D84-425D-694D-97D0-2ACB88E29548}" destId="{0C0448D0-4162-BA45-A6B8-D8BBC0F3064A}" srcOrd="1" destOrd="1" presId="urn:microsoft.com/office/officeart/2005/8/layout/hList7"/>
    <dgm:cxn modelId="{78D7E888-E182-B548-8DDF-AE020D12055E}" type="presOf" srcId="{FB6A60DE-EC62-2C4F-B7C3-26EFE3E698CD}" destId="{4593A581-479F-764C-B5B9-2E45A63A5F4D}" srcOrd="0" destOrd="0" presId="urn:microsoft.com/office/officeart/2005/8/layout/hList7"/>
    <dgm:cxn modelId="{1C0D3D9A-E18B-D043-A8A5-3328619E857B}" srcId="{E13D48EE-5029-CE4A-BB40-614A59EE986B}" destId="{CE238391-4FCE-1240-AC42-BBC254BBA584}" srcOrd="1" destOrd="0" parTransId="{9010ABB3-085A-5D48-B274-181E015DD4DC}" sibTransId="{22B8BAB0-F4B5-1E4B-A7F5-07934CB5A60C}"/>
    <dgm:cxn modelId="{D1F16FA7-B7F2-914C-B4FF-A19A3210A945}" type="presOf" srcId="{22B8BAB0-F4B5-1E4B-A7F5-07934CB5A60C}" destId="{1EA67EC5-D906-9847-8A24-21749168FDCE}" srcOrd="0" destOrd="0" presId="urn:microsoft.com/office/officeart/2005/8/layout/hList7"/>
    <dgm:cxn modelId="{6D3FA4BA-3A56-C741-9ED8-027851F1CCD3}" type="presOf" srcId="{CE238391-4FCE-1240-AC42-BBC254BBA584}" destId="{BF1501D0-67BA-634F-9F20-ACD827BA0C94}" srcOrd="1" destOrd="0" presId="urn:microsoft.com/office/officeart/2005/8/layout/hList7"/>
    <dgm:cxn modelId="{D6457BE5-BAA8-F344-AF38-B88C50150895}" type="presOf" srcId="{CE238391-4FCE-1240-AC42-BBC254BBA584}" destId="{661892FB-8098-6841-B992-0D11E12B8553}" srcOrd="0" destOrd="0" presId="urn:microsoft.com/office/officeart/2005/8/layout/hList7"/>
    <dgm:cxn modelId="{2FDE60EA-FCC8-0348-BFD6-F9EEF12A458B}" type="presOf" srcId="{E13D48EE-5029-CE4A-BB40-614A59EE986B}" destId="{0DA780D6-788A-154C-B1D7-D4BEF4125E26}" srcOrd="0" destOrd="0" presId="urn:microsoft.com/office/officeart/2005/8/layout/hList7"/>
    <dgm:cxn modelId="{5FD6AEED-8FF0-124C-B004-EAF778400170}" srcId="{642ECABF-09D8-754D-954E-44137325B887}" destId="{CFF66D84-425D-694D-97D0-2ACB88E29548}" srcOrd="0" destOrd="0" parTransId="{3EF0E79C-DA76-6F4F-B6E3-95913B9B137A}" sibTransId="{B7412156-E109-E94B-BA8C-906D42540EFF}"/>
    <dgm:cxn modelId="{28FDACEE-9AA2-BE47-A234-5DF123B4E83B}" srcId="{E13D48EE-5029-CE4A-BB40-614A59EE986B}" destId="{CFFA2273-FF02-6B45-A3ED-C4F30B3F04AA}" srcOrd="0" destOrd="0" parTransId="{BB4370E8-55D6-BB45-ADDA-EC5ED1808FEC}" sibTransId="{E09B770C-B498-2245-9AD0-183A8829A466}"/>
    <dgm:cxn modelId="{8BFA8423-E105-9E41-98DF-F2059BB6FA83}" type="presParOf" srcId="{0DA780D6-788A-154C-B1D7-D4BEF4125E26}" destId="{FE000887-E17B-FD40-89CB-8F861025611E}" srcOrd="0" destOrd="0" presId="urn:microsoft.com/office/officeart/2005/8/layout/hList7"/>
    <dgm:cxn modelId="{4198C510-3A13-5846-A32A-66F3E5C79337}" type="presParOf" srcId="{0DA780D6-788A-154C-B1D7-D4BEF4125E26}" destId="{2933276C-C3F8-A740-9279-064DABBAAE54}" srcOrd="1" destOrd="0" presId="urn:microsoft.com/office/officeart/2005/8/layout/hList7"/>
    <dgm:cxn modelId="{0F7115AF-3401-014A-BF3F-CDDC37F919B8}" type="presParOf" srcId="{2933276C-C3F8-A740-9279-064DABBAAE54}" destId="{600014E0-3E7C-004B-87BE-3B7341E31BB7}" srcOrd="0" destOrd="0" presId="urn:microsoft.com/office/officeart/2005/8/layout/hList7"/>
    <dgm:cxn modelId="{677F3ACD-AE30-B441-B1A4-4697EF435FDB}" type="presParOf" srcId="{600014E0-3E7C-004B-87BE-3B7341E31BB7}" destId="{88722F9C-876F-D248-8A5F-C802042712B5}" srcOrd="0" destOrd="0" presId="urn:microsoft.com/office/officeart/2005/8/layout/hList7"/>
    <dgm:cxn modelId="{833317D7-40A8-E04A-B9EC-98762E2CAB72}" type="presParOf" srcId="{600014E0-3E7C-004B-87BE-3B7341E31BB7}" destId="{B16EA71B-AE7F-FF4A-83AD-8D41A9FE7DBA}" srcOrd="1" destOrd="0" presId="urn:microsoft.com/office/officeart/2005/8/layout/hList7"/>
    <dgm:cxn modelId="{4E0F39C9-5334-6F49-944B-833CEEFB05A8}" type="presParOf" srcId="{600014E0-3E7C-004B-87BE-3B7341E31BB7}" destId="{0F588D23-4AED-2B4B-AAB3-6538FD53CDC2}" srcOrd="2" destOrd="0" presId="urn:microsoft.com/office/officeart/2005/8/layout/hList7"/>
    <dgm:cxn modelId="{80E29A54-46F9-B54B-AF39-A9A58B63CF03}" type="presParOf" srcId="{600014E0-3E7C-004B-87BE-3B7341E31BB7}" destId="{82249B56-0A11-A04F-AC81-49DCE2F145D4}" srcOrd="3" destOrd="0" presId="urn:microsoft.com/office/officeart/2005/8/layout/hList7"/>
    <dgm:cxn modelId="{35C8AC51-B780-E341-9F4E-790ADB6425CE}" type="presParOf" srcId="{2933276C-C3F8-A740-9279-064DABBAAE54}" destId="{8ABDF847-E405-8A4E-B344-F2FBEEE0E939}" srcOrd="1" destOrd="0" presId="urn:microsoft.com/office/officeart/2005/8/layout/hList7"/>
    <dgm:cxn modelId="{8DF35E1E-25B1-F949-93E3-1B5789CAB3A0}" type="presParOf" srcId="{2933276C-C3F8-A740-9279-064DABBAAE54}" destId="{7C41CF8B-796B-7D4C-A14E-D1007DEE9931}" srcOrd="2" destOrd="0" presId="urn:microsoft.com/office/officeart/2005/8/layout/hList7"/>
    <dgm:cxn modelId="{15ACCEDA-75AB-1B4D-8B53-6671651020E3}" type="presParOf" srcId="{7C41CF8B-796B-7D4C-A14E-D1007DEE9931}" destId="{661892FB-8098-6841-B992-0D11E12B8553}" srcOrd="0" destOrd="0" presId="urn:microsoft.com/office/officeart/2005/8/layout/hList7"/>
    <dgm:cxn modelId="{1205E4D9-605E-5D4A-B88C-DB058392BE19}" type="presParOf" srcId="{7C41CF8B-796B-7D4C-A14E-D1007DEE9931}" destId="{BF1501D0-67BA-634F-9F20-ACD827BA0C94}" srcOrd="1" destOrd="0" presId="urn:microsoft.com/office/officeart/2005/8/layout/hList7"/>
    <dgm:cxn modelId="{49A1A9C9-A090-0842-9536-237C7E176A63}" type="presParOf" srcId="{7C41CF8B-796B-7D4C-A14E-D1007DEE9931}" destId="{78B0FBF5-5142-0C42-872F-F35EE9B67336}" srcOrd="2" destOrd="0" presId="urn:microsoft.com/office/officeart/2005/8/layout/hList7"/>
    <dgm:cxn modelId="{498BAEA7-0CD3-B246-B3CF-B3C5C84FA9D7}" type="presParOf" srcId="{7C41CF8B-796B-7D4C-A14E-D1007DEE9931}" destId="{00547194-8472-E646-A8CD-D4C480217E98}" srcOrd="3" destOrd="0" presId="urn:microsoft.com/office/officeart/2005/8/layout/hList7"/>
    <dgm:cxn modelId="{8F56DFD9-0EA6-1846-8FF2-7FFACF6D0E44}" type="presParOf" srcId="{2933276C-C3F8-A740-9279-064DABBAAE54}" destId="{1EA67EC5-D906-9847-8A24-21749168FDCE}" srcOrd="3" destOrd="0" presId="urn:microsoft.com/office/officeart/2005/8/layout/hList7"/>
    <dgm:cxn modelId="{D7B66242-B002-6A42-B4BD-C27F79E4EE37}" type="presParOf" srcId="{2933276C-C3F8-A740-9279-064DABBAAE54}" destId="{39818F51-BBB6-B74A-BED5-E97D7278D4AE}" srcOrd="4" destOrd="0" presId="urn:microsoft.com/office/officeart/2005/8/layout/hList7"/>
    <dgm:cxn modelId="{5CE55BC2-62FE-804A-BDBB-7C59AD890D71}" type="presParOf" srcId="{39818F51-BBB6-B74A-BED5-E97D7278D4AE}" destId="{FA3D00A1-D7A6-4D4B-AEE5-2C25FA521A75}" srcOrd="0" destOrd="0" presId="urn:microsoft.com/office/officeart/2005/8/layout/hList7"/>
    <dgm:cxn modelId="{448DA998-F18B-8942-A68C-7E8C452D5C91}" type="presParOf" srcId="{39818F51-BBB6-B74A-BED5-E97D7278D4AE}" destId="{0C0448D0-4162-BA45-A6B8-D8BBC0F3064A}" srcOrd="1" destOrd="0" presId="urn:microsoft.com/office/officeart/2005/8/layout/hList7"/>
    <dgm:cxn modelId="{50E42674-D024-4743-9199-94E065687F37}" type="presParOf" srcId="{39818F51-BBB6-B74A-BED5-E97D7278D4AE}" destId="{223A0586-7139-594C-9657-5002379D2194}" srcOrd="2" destOrd="0" presId="urn:microsoft.com/office/officeart/2005/8/layout/hList7"/>
    <dgm:cxn modelId="{2CFB1BE8-F0EE-AC41-9198-C4797F381A5C}" type="presParOf" srcId="{39818F51-BBB6-B74A-BED5-E97D7278D4AE}" destId="{471AF066-09B0-5249-A686-7839B2B1783C}" srcOrd="3" destOrd="0" presId="urn:microsoft.com/office/officeart/2005/8/layout/hList7"/>
    <dgm:cxn modelId="{654528C1-591D-714D-8998-8A7B7F2D7F6A}" type="presParOf" srcId="{2933276C-C3F8-A740-9279-064DABBAAE54}" destId="{4593A581-479F-764C-B5B9-2E45A63A5F4D}" srcOrd="5" destOrd="0" presId="urn:microsoft.com/office/officeart/2005/8/layout/hList7"/>
    <dgm:cxn modelId="{F640138F-4103-1C47-A2A9-43CB19AC3F32}" type="presParOf" srcId="{2933276C-C3F8-A740-9279-064DABBAAE54}" destId="{F2C21F5B-463C-0843-856A-10BBA08BB8F9}" srcOrd="6" destOrd="0" presId="urn:microsoft.com/office/officeart/2005/8/layout/hList7"/>
    <dgm:cxn modelId="{CBA40C33-A229-B249-8F17-115D8AABF83D}" type="presParOf" srcId="{F2C21F5B-463C-0843-856A-10BBA08BB8F9}" destId="{77E3A767-6C92-BE47-B30B-74C6AACB16EB}" srcOrd="0" destOrd="0" presId="urn:microsoft.com/office/officeart/2005/8/layout/hList7"/>
    <dgm:cxn modelId="{12EF0BA3-77A6-0A44-88B7-305B56DBEC96}" type="presParOf" srcId="{F2C21F5B-463C-0843-856A-10BBA08BB8F9}" destId="{05494778-8C20-934E-8908-C4DFD63CCB1D}" srcOrd="1" destOrd="0" presId="urn:microsoft.com/office/officeart/2005/8/layout/hList7"/>
    <dgm:cxn modelId="{D3AD6317-6264-224E-8B4E-AC16324D9D11}" type="presParOf" srcId="{F2C21F5B-463C-0843-856A-10BBA08BB8F9}" destId="{D998D9D2-5CA8-EA43-9075-8D54BBD2DE38}" srcOrd="2" destOrd="0" presId="urn:microsoft.com/office/officeart/2005/8/layout/hList7"/>
    <dgm:cxn modelId="{F7411CF5-B932-474E-B0DD-79A8DB1A83B0}" type="presParOf" srcId="{F2C21F5B-463C-0843-856A-10BBA08BB8F9}" destId="{A241EF5F-7BF9-5749-8AB5-BCC8A49C4C1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166148-29EF-6A4A-A20C-ACF7BB2282EF}"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nl-NL"/>
        </a:p>
      </dgm:t>
    </dgm:pt>
    <dgm:pt modelId="{CEDF1A2E-AB92-C648-A679-101D406B1A99}">
      <dgm:prSet/>
      <dgm:spPr/>
      <dgm:t>
        <a:bodyPr/>
        <a:lstStyle/>
        <a:p>
          <a:r>
            <a:rPr lang="en-US" b="0" i="0" dirty="0"/>
            <a:t>In the </a:t>
          </a:r>
          <a:r>
            <a:rPr lang="en-US" b="1" i="0" dirty="0"/>
            <a:t>frontline setting</a:t>
          </a:r>
          <a:r>
            <a:rPr lang="en-US" b="0" i="0" dirty="0"/>
            <a:t>, brentuximab vedotin + CHP is the new standard of care for ALCL</a:t>
          </a:r>
          <a:endParaRPr lang="nl-NL" dirty="0"/>
        </a:p>
      </dgm:t>
    </dgm:pt>
    <dgm:pt modelId="{42D711EA-5E72-E643-BDD6-FC5B43F985A3}" type="parTrans" cxnId="{41F4A9BD-3767-344F-AB48-43E1846B9CB3}">
      <dgm:prSet/>
      <dgm:spPr/>
      <dgm:t>
        <a:bodyPr/>
        <a:lstStyle/>
        <a:p>
          <a:endParaRPr lang="nl-NL"/>
        </a:p>
      </dgm:t>
    </dgm:pt>
    <dgm:pt modelId="{DDECE4A4-285C-8147-97AC-F36F0E98EF5A}" type="sibTrans" cxnId="{41F4A9BD-3767-344F-AB48-43E1846B9CB3}">
      <dgm:prSet/>
      <dgm:spPr/>
      <dgm:t>
        <a:bodyPr/>
        <a:lstStyle/>
        <a:p>
          <a:endParaRPr lang="nl-NL"/>
        </a:p>
      </dgm:t>
    </dgm:pt>
    <dgm:pt modelId="{B1F12514-682C-5540-AE1A-E4F856A43015}">
      <dgm:prSet/>
      <dgm:spPr/>
      <dgm:t>
        <a:bodyPr/>
        <a:lstStyle/>
        <a:p>
          <a:r>
            <a:rPr lang="en-US" b="0" i="0" dirty="0"/>
            <a:t>Although outcomes for </a:t>
          </a:r>
          <a:r>
            <a:rPr lang="en-US" b="1" i="0" dirty="0"/>
            <a:t>relapsed T-cell lymphoma </a:t>
          </a:r>
          <a:r>
            <a:rPr lang="en-US" b="0" i="0" dirty="0"/>
            <a:t>have been largely unchanged over the last decades, potential novel treatment options include:</a:t>
          </a:r>
          <a:endParaRPr lang="nl-NL" dirty="0"/>
        </a:p>
      </dgm:t>
    </dgm:pt>
    <dgm:pt modelId="{822ED886-072C-C444-9870-105C4B2A7232}" type="parTrans" cxnId="{F92DAC85-8E57-7841-A201-5D85C32C94FF}">
      <dgm:prSet/>
      <dgm:spPr/>
      <dgm:t>
        <a:bodyPr/>
        <a:lstStyle/>
        <a:p>
          <a:endParaRPr lang="nl-NL"/>
        </a:p>
      </dgm:t>
    </dgm:pt>
    <dgm:pt modelId="{D96BBA8A-DEE6-2D43-A830-A861C715C1E8}" type="sibTrans" cxnId="{F92DAC85-8E57-7841-A201-5D85C32C94FF}">
      <dgm:prSet/>
      <dgm:spPr/>
      <dgm:t>
        <a:bodyPr/>
        <a:lstStyle/>
        <a:p>
          <a:endParaRPr lang="nl-NL"/>
        </a:p>
      </dgm:t>
    </dgm:pt>
    <dgm:pt modelId="{3D93068F-07A0-944E-91AD-4859244A624F}">
      <dgm:prSet/>
      <dgm:spPr/>
      <dgm:t>
        <a:bodyPr/>
        <a:lstStyle/>
        <a:p>
          <a:r>
            <a:rPr lang="en-US" b="0" i="0" dirty="0"/>
            <a:t>Novel biological agents targeting deregulated pathways</a:t>
          </a:r>
          <a:endParaRPr lang="nl-NL" dirty="0"/>
        </a:p>
      </dgm:t>
    </dgm:pt>
    <dgm:pt modelId="{E59F535B-F2DB-0347-8BEB-BD44794520ED}" type="parTrans" cxnId="{E0D69EBA-39D2-6F44-93D3-132D79024A0E}">
      <dgm:prSet/>
      <dgm:spPr/>
      <dgm:t>
        <a:bodyPr/>
        <a:lstStyle/>
        <a:p>
          <a:endParaRPr lang="nl-NL"/>
        </a:p>
      </dgm:t>
    </dgm:pt>
    <dgm:pt modelId="{D1A07AE0-53FF-AA40-9560-E5F41F520DDC}" type="sibTrans" cxnId="{E0D69EBA-39D2-6F44-93D3-132D79024A0E}">
      <dgm:prSet/>
      <dgm:spPr/>
      <dgm:t>
        <a:bodyPr/>
        <a:lstStyle/>
        <a:p>
          <a:endParaRPr lang="nl-NL"/>
        </a:p>
      </dgm:t>
    </dgm:pt>
    <dgm:pt modelId="{BDDA3FC4-AAC3-394D-B3CF-77E547E921C0}">
      <dgm:prSet/>
      <dgm:spPr/>
      <dgm:t>
        <a:bodyPr/>
        <a:lstStyle/>
        <a:p>
          <a:r>
            <a:rPr lang="en-US" b="0" i="0" dirty="0"/>
            <a:t>Immunotherapy</a:t>
          </a:r>
          <a:endParaRPr lang="nl-NL"/>
        </a:p>
      </dgm:t>
    </dgm:pt>
    <dgm:pt modelId="{3CD15E1B-1BEB-AA4A-A8AD-A1049BD37317}" type="parTrans" cxnId="{9CFF7CC3-BCC7-A249-B825-027F88DB5021}">
      <dgm:prSet/>
      <dgm:spPr/>
      <dgm:t>
        <a:bodyPr/>
        <a:lstStyle/>
        <a:p>
          <a:endParaRPr lang="nl-NL"/>
        </a:p>
      </dgm:t>
    </dgm:pt>
    <dgm:pt modelId="{7F9DAF0B-8929-8D4E-872C-DCCF66D2875C}" type="sibTrans" cxnId="{9CFF7CC3-BCC7-A249-B825-027F88DB5021}">
      <dgm:prSet/>
      <dgm:spPr/>
      <dgm:t>
        <a:bodyPr/>
        <a:lstStyle/>
        <a:p>
          <a:endParaRPr lang="nl-NL"/>
        </a:p>
      </dgm:t>
    </dgm:pt>
    <dgm:pt modelId="{B84B9AA9-12C9-774D-BE7A-5DA0F41521A2}">
      <dgm:prSet/>
      <dgm:spPr/>
      <dgm:t>
        <a:bodyPr/>
        <a:lstStyle/>
        <a:p>
          <a:r>
            <a:rPr lang="en-US" b="0" i="0" dirty="0"/>
            <a:t>Combination regimens</a:t>
          </a:r>
          <a:endParaRPr lang="nl-NL"/>
        </a:p>
      </dgm:t>
    </dgm:pt>
    <dgm:pt modelId="{6B69C2B1-BC40-014D-887F-43FA9A71C2F8}" type="parTrans" cxnId="{5EDAC460-460F-F04D-8CB1-7BA804E16EA8}">
      <dgm:prSet/>
      <dgm:spPr/>
      <dgm:t>
        <a:bodyPr/>
        <a:lstStyle/>
        <a:p>
          <a:endParaRPr lang="nl-NL"/>
        </a:p>
      </dgm:t>
    </dgm:pt>
    <dgm:pt modelId="{6DC34726-EED4-7D4B-9787-72B848961ECA}" type="sibTrans" cxnId="{5EDAC460-460F-F04D-8CB1-7BA804E16EA8}">
      <dgm:prSet/>
      <dgm:spPr/>
      <dgm:t>
        <a:bodyPr/>
        <a:lstStyle/>
        <a:p>
          <a:endParaRPr lang="nl-NL"/>
        </a:p>
      </dgm:t>
    </dgm:pt>
    <dgm:pt modelId="{07BFA610-71F1-7844-AEEF-692CBFCD7AF1}" type="pres">
      <dgm:prSet presAssocID="{B1166148-29EF-6A4A-A20C-ACF7BB2282EF}" presName="Name0" presStyleCnt="0">
        <dgm:presLayoutVars>
          <dgm:dir/>
          <dgm:resizeHandles val="exact"/>
        </dgm:presLayoutVars>
      </dgm:prSet>
      <dgm:spPr/>
    </dgm:pt>
    <dgm:pt modelId="{EAAFD8FE-BD2D-A04F-8BD9-A42313A1DAF0}" type="pres">
      <dgm:prSet presAssocID="{B1166148-29EF-6A4A-A20C-ACF7BB2282EF}" presName="fgShape" presStyleLbl="fgShp" presStyleIdx="0" presStyleCnt="1"/>
      <dgm:spPr/>
    </dgm:pt>
    <dgm:pt modelId="{1ED48B1A-81CA-6745-8825-187A4E5AF73B}" type="pres">
      <dgm:prSet presAssocID="{B1166148-29EF-6A4A-A20C-ACF7BB2282EF}" presName="linComp" presStyleCnt="0"/>
      <dgm:spPr/>
    </dgm:pt>
    <dgm:pt modelId="{89AF9964-D949-A74D-83BB-BC7D51AD6166}" type="pres">
      <dgm:prSet presAssocID="{CEDF1A2E-AB92-C648-A679-101D406B1A99}" presName="compNode" presStyleCnt="0"/>
      <dgm:spPr/>
    </dgm:pt>
    <dgm:pt modelId="{BFB18132-9994-BA42-A1C1-81B927CC1521}" type="pres">
      <dgm:prSet presAssocID="{CEDF1A2E-AB92-C648-A679-101D406B1A99}" presName="bkgdShape" presStyleLbl="node1" presStyleIdx="0" presStyleCnt="2"/>
      <dgm:spPr/>
    </dgm:pt>
    <dgm:pt modelId="{8009719F-68DE-C247-8858-21A44F95E785}" type="pres">
      <dgm:prSet presAssocID="{CEDF1A2E-AB92-C648-A679-101D406B1A99}" presName="nodeTx" presStyleLbl="node1" presStyleIdx="0" presStyleCnt="2">
        <dgm:presLayoutVars>
          <dgm:bulletEnabled val="1"/>
        </dgm:presLayoutVars>
      </dgm:prSet>
      <dgm:spPr/>
    </dgm:pt>
    <dgm:pt modelId="{20C931E9-36B6-0B42-8832-6B546412988E}" type="pres">
      <dgm:prSet presAssocID="{CEDF1A2E-AB92-C648-A679-101D406B1A99}" presName="invisiNode" presStyleLbl="node1" presStyleIdx="0" presStyleCnt="2"/>
      <dgm:spPr/>
    </dgm:pt>
    <dgm:pt modelId="{549ACD92-7A1F-B148-AABB-CAE17EA58049}" type="pres">
      <dgm:prSet presAssocID="{CEDF1A2E-AB92-C648-A679-101D406B1A99}"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ter"/>
        </a:ext>
      </dgm:extLst>
    </dgm:pt>
    <dgm:pt modelId="{2FCF0105-3721-364E-A82E-BFBB6AD7434E}" type="pres">
      <dgm:prSet presAssocID="{DDECE4A4-285C-8147-97AC-F36F0E98EF5A}" presName="sibTrans" presStyleLbl="sibTrans2D1" presStyleIdx="0" presStyleCnt="0"/>
      <dgm:spPr/>
    </dgm:pt>
    <dgm:pt modelId="{B67F4E17-3714-B94D-9512-899FF0541CAB}" type="pres">
      <dgm:prSet presAssocID="{B1F12514-682C-5540-AE1A-E4F856A43015}" presName="compNode" presStyleCnt="0"/>
      <dgm:spPr/>
    </dgm:pt>
    <dgm:pt modelId="{1557CFA3-F448-A84B-B342-EB6830925F25}" type="pres">
      <dgm:prSet presAssocID="{B1F12514-682C-5540-AE1A-E4F856A43015}" presName="bkgdShape" presStyleLbl="node1" presStyleIdx="1" presStyleCnt="2"/>
      <dgm:spPr/>
    </dgm:pt>
    <dgm:pt modelId="{1ABEACB0-D35B-4849-B158-B977D16DD23B}" type="pres">
      <dgm:prSet presAssocID="{B1F12514-682C-5540-AE1A-E4F856A43015}" presName="nodeTx" presStyleLbl="node1" presStyleIdx="1" presStyleCnt="2">
        <dgm:presLayoutVars>
          <dgm:bulletEnabled val="1"/>
        </dgm:presLayoutVars>
      </dgm:prSet>
      <dgm:spPr/>
    </dgm:pt>
    <dgm:pt modelId="{27363A25-8C72-C24E-A6BF-CEFA31DD0559}" type="pres">
      <dgm:prSet presAssocID="{B1F12514-682C-5540-AE1A-E4F856A43015}" presName="invisiNode" presStyleLbl="node1" presStyleIdx="1" presStyleCnt="2"/>
      <dgm:spPr/>
    </dgm:pt>
    <dgm:pt modelId="{1E95881B-FACE-824A-A36B-8B68EC9CEA7C}" type="pres">
      <dgm:prSet presAssocID="{B1F12514-682C-5540-AE1A-E4F856A43015}" presName="imagNode"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Vergrootglas"/>
        </a:ext>
      </dgm:extLst>
    </dgm:pt>
  </dgm:ptLst>
  <dgm:cxnLst>
    <dgm:cxn modelId="{EF02C744-2F03-E344-8541-89C241AAE4CC}" type="presOf" srcId="{B84B9AA9-12C9-774D-BE7A-5DA0F41521A2}" destId="{1557CFA3-F448-A84B-B342-EB6830925F25}" srcOrd="0" destOrd="3" presId="urn:microsoft.com/office/officeart/2005/8/layout/hList7"/>
    <dgm:cxn modelId="{CD5CDC53-887B-9943-9C94-33BA3488BD63}" type="presOf" srcId="{B1F12514-682C-5540-AE1A-E4F856A43015}" destId="{1557CFA3-F448-A84B-B342-EB6830925F25}" srcOrd="0" destOrd="0" presId="urn:microsoft.com/office/officeart/2005/8/layout/hList7"/>
    <dgm:cxn modelId="{5EDAC460-460F-F04D-8CB1-7BA804E16EA8}" srcId="{B1F12514-682C-5540-AE1A-E4F856A43015}" destId="{B84B9AA9-12C9-774D-BE7A-5DA0F41521A2}" srcOrd="2" destOrd="0" parTransId="{6B69C2B1-BC40-014D-887F-43FA9A71C2F8}" sibTransId="{6DC34726-EED4-7D4B-9787-72B848961ECA}"/>
    <dgm:cxn modelId="{36F34C85-CB44-644D-B269-4D32A3839FC5}" type="presOf" srcId="{B1166148-29EF-6A4A-A20C-ACF7BB2282EF}" destId="{07BFA610-71F1-7844-AEEF-692CBFCD7AF1}" srcOrd="0" destOrd="0" presId="urn:microsoft.com/office/officeart/2005/8/layout/hList7"/>
    <dgm:cxn modelId="{F92DAC85-8E57-7841-A201-5D85C32C94FF}" srcId="{B1166148-29EF-6A4A-A20C-ACF7BB2282EF}" destId="{B1F12514-682C-5540-AE1A-E4F856A43015}" srcOrd="1" destOrd="0" parTransId="{822ED886-072C-C444-9870-105C4B2A7232}" sibTransId="{D96BBA8A-DEE6-2D43-A830-A861C715C1E8}"/>
    <dgm:cxn modelId="{1DC0B098-4745-484A-A5BE-10620C88F2F8}" type="presOf" srcId="{BDDA3FC4-AAC3-394D-B3CF-77E547E921C0}" destId="{1ABEACB0-D35B-4849-B158-B977D16DD23B}" srcOrd="1" destOrd="2" presId="urn:microsoft.com/office/officeart/2005/8/layout/hList7"/>
    <dgm:cxn modelId="{7D300BA4-F714-3F4E-AE35-2144445B1F3F}" type="presOf" srcId="{BDDA3FC4-AAC3-394D-B3CF-77E547E921C0}" destId="{1557CFA3-F448-A84B-B342-EB6830925F25}" srcOrd="0" destOrd="2" presId="urn:microsoft.com/office/officeart/2005/8/layout/hList7"/>
    <dgm:cxn modelId="{509BB3AF-43A1-034B-9ECE-A4BBFAD2C5A4}" type="presOf" srcId="{3D93068F-07A0-944E-91AD-4859244A624F}" destId="{1557CFA3-F448-A84B-B342-EB6830925F25}" srcOrd="0" destOrd="1" presId="urn:microsoft.com/office/officeart/2005/8/layout/hList7"/>
    <dgm:cxn modelId="{075282B8-FD59-4E4D-87E1-CD6452C3D538}" type="presOf" srcId="{B84B9AA9-12C9-774D-BE7A-5DA0F41521A2}" destId="{1ABEACB0-D35B-4849-B158-B977D16DD23B}" srcOrd="1" destOrd="3" presId="urn:microsoft.com/office/officeart/2005/8/layout/hList7"/>
    <dgm:cxn modelId="{E0D69EBA-39D2-6F44-93D3-132D79024A0E}" srcId="{B1F12514-682C-5540-AE1A-E4F856A43015}" destId="{3D93068F-07A0-944E-91AD-4859244A624F}" srcOrd="0" destOrd="0" parTransId="{E59F535B-F2DB-0347-8BEB-BD44794520ED}" sibTransId="{D1A07AE0-53FF-AA40-9560-E5F41F520DDC}"/>
    <dgm:cxn modelId="{41F4A9BD-3767-344F-AB48-43E1846B9CB3}" srcId="{B1166148-29EF-6A4A-A20C-ACF7BB2282EF}" destId="{CEDF1A2E-AB92-C648-A679-101D406B1A99}" srcOrd="0" destOrd="0" parTransId="{42D711EA-5E72-E643-BDD6-FC5B43F985A3}" sibTransId="{DDECE4A4-285C-8147-97AC-F36F0E98EF5A}"/>
    <dgm:cxn modelId="{9CFF7CC3-BCC7-A249-B825-027F88DB5021}" srcId="{B1F12514-682C-5540-AE1A-E4F856A43015}" destId="{BDDA3FC4-AAC3-394D-B3CF-77E547E921C0}" srcOrd="1" destOrd="0" parTransId="{3CD15E1B-1BEB-AA4A-A8AD-A1049BD37317}" sibTransId="{7F9DAF0B-8929-8D4E-872C-DCCF66D2875C}"/>
    <dgm:cxn modelId="{34DEE1C6-59A4-0643-8EA8-9CB852589E95}" type="presOf" srcId="{DDECE4A4-285C-8147-97AC-F36F0E98EF5A}" destId="{2FCF0105-3721-364E-A82E-BFBB6AD7434E}" srcOrd="0" destOrd="0" presId="urn:microsoft.com/office/officeart/2005/8/layout/hList7"/>
    <dgm:cxn modelId="{32977DC9-E355-694F-9EA1-3171F8265CE8}" type="presOf" srcId="{3D93068F-07A0-944E-91AD-4859244A624F}" destId="{1ABEACB0-D35B-4849-B158-B977D16DD23B}" srcOrd="1" destOrd="1" presId="urn:microsoft.com/office/officeart/2005/8/layout/hList7"/>
    <dgm:cxn modelId="{D23A61D2-37CA-A54A-8963-5BECE80138ED}" type="presOf" srcId="{B1F12514-682C-5540-AE1A-E4F856A43015}" destId="{1ABEACB0-D35B-4849-B158-B977D16DD23B}" srcOrd="1" destOrd="0" presId="urn:microsoft.com/office/officeart/2005/8/layout/hList7"/>
    <dgm:cxn modelId="{8F0107ED-7CE0-C842-9246-CBA8E7BAFD3F}" type="presOf" srcId="{CEDF1A2E-AB92-C648-A679-101D406B1A99}" destId="{8009719F-68DE-C247-8858-21A44F95E785}" srcOrd="1" destOrd="0" presId="urn:microsoft.com/office/officeart/2005/8/layout/hList7"/>
    <dgm:cxn modelId="{5EEDB4FC-A231-124F-9597-250599AB516A}" type="presOf" srcId="{CEDF1A2E-AB92-C648-A679-101D406B1A99}" destId="{BFB18132-9994-BA42-A1C1-81B927CC1521}" srcOrd="0" destOrd="0" presId="urn:microsoft.com/office/officeart/2005/8/layout/hList7"/>
    <dgm:cxn modelId="{D223CEC6-D973-964F-8CF0-2311B237D5D1}" type="presParOf" srcId="{07BFA610-71F1-7844-AEEF-692CBFCD7AF1}" destId="{EAAFD8FE-BD2D-A04F-8BD9-A42313A1DAF0}" srcOrd="0" destOrd="0" presId="urn:microsoft.com/office/officeart/2005/8/layout/hList7"/>
    <dgm:cxn modelId="{DB1D4361-4BD2-944C-934E-4BB098173159}" type="presParOf" srcId="{07BFA610-71F1-7844-AEEF-692CBFCD7AF1}" destId="{1ED48B1A-81CA-6745-8825-187A4E5AF73B}" srcOrd="1" destOrd="0" presId="urn:microsoft.com/office/officeart/2005/8/layout/hList7"/>
    <dgm:cxn modelId="{5A2CEBE3-4564-9048-9707-1680086005DF}" type="presParOf" srcId="{1ED48B1A-81CA-6745-8825-187A4E5AF73B}" destId="{89AF9964-D949-A74D-83BB-BC7D51AD6166}" srcOrd="0" destOrd="0" presId="urn:microsoft.com/office/officeart/2005/8/layout/hList7"/>
    <dgm:cxn modelId="{D09D73E7-8486-7B4F-8B34-336D33768F2F}" type="presParOf" srcId="{89AF9964-D949-A74D-83BB-BC7D51AD6166}" destId="{BFB18132-9994-BA42-A1C1-81B927CC1521}" srcOrd="0" destOrd="0" presId="urn:microsoft.com/office/officeart/2005/8/layout/hList7"/>
    <dgm:cxn modelId="{C0D6E537-BD78-A841-BE2C-E7959914E971}" type="presParOf" srcId="{89AF9964-D949-A74D-83BB-BC7D51AD6166}" destId="{8009719F-68DE-C247-8858-21A44F95E785}" srcOrd="1" destOrd="0" presId="urn:microsoft.com/office/officeart/2005/8/layout/hList7"/>
    <dgm:cxn modelId="{F894C348-413C-F948-B417-467149D21809}" type="presParOf" srcId="{89AF9964-D949-A74D-83BB-BC7D51AD6166}" destId="{20C931E9-36B6-0B42-8832-6B546412988E}" srcOrd="2" destOrd="0" presId="urn:microsoft.com/office/officeart/2005/8/layout/hList7"/>
    <dgm:cxn modelId="{C287ACF0-3FAB-3547-92B6-EF3A5F981233}" type="presParOf" srcId="{89AF9964-D949-A74D-83BB-BC7D51AD6166}" destId="{549ACD92-7A1F-B148-AABB-CAE17EA58049}" srcOrd="3" destOrd="0" presId="urn:microsoft.com/office/officeart/2005/8/layout/hList7"/>
    <dgm:cxn modelId="{9B3554BB-FB2D-2743-A739-2283AF038487}" type="presParOf" srcId="{1ED48B1A-81CA-6745-8825-187A4E5AF73B}" destId="{2FCF0105-3721-364E-A82E-BFBB6AD7434E}" srcOrd="1" destOrd="0" presId="urn:microsoft.com/office/officeart/2005/8/layout/hList7"/>
    <dgm:cxn modelId="{C71985E1-5D30-8244-88EC-3371AA587506}" type="presParOf" srcId="{1ED48B1A-81CA-6745-8825-187A4E5AF73B}" destId="{B67F4E17-3714-B94D-9512-899FF0541CAB}" srcOrd="2" destOrd="0" presId="urn:microsoft.com/office/officeart/2005/8/layout/hList7"/>
    <dgm:cxn modelId="{987088E0-0616-714C-AE9A-49487287650F}" type="presParOf" srcId="{B67F4E17-3714-B94D-9512-899FF0541CAB}" destId="{1557CFA3-F448-A84B-B342-EB6830925F25}" srcOrd="0" destOrd="0" presId="urn:microsoft.com/office/officeart/2005/8/layout/hList7"/>
    <dgm:cxn modelId="{A853B876-A62E-4E43-B3A6-762287555CDD}" type="presParOf" srcId="{B67F4E17-3714-B94D-9512-899FF0541CAB}" destId="{1ABEACB0-D35B-4849-B158-B977D16DD23B}" srcOrd="1" destOrd="0" presId="urn:microsoft.com/office/officeart/2005/8/layout/hList7"/>
    <dgm:cxn modelId="{6C3CEFDF-0009-9440-B725-78BEA1E39B8B}" type="presParOf" srcId="{B67F4E17-3714-B94D-9512-899FF0541CAB}" destId="{27363A25-8C72-C24E-A6BF-CEFA31DD0559}" srcOrd="2" destOrd="0" presId="urn:microsoft.com/office/officeart/2005/8/layout/hList7"/>
    <dgm:cxn modelId="{1672576A-DC51-D341-BC57-368520873C6E}" type="presParOf" srcId="{B67F4E17-3714-B94D-9512-899FF0541CAB}" destId="{1E95881B-FACE-824A-A36B-8B68EC9CEA7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2F9C-876F-D248-8A5F-C802042712B5}">
      <dsp:nvSpPr>
        <dsp:cNvPr id="0" name=""/>
        <dsp:cNvSpPr/>
      </dsp:nvSpPr>
      <dsp:spPr>
        <a:xfrm>
          <a:off x="2556" y="0"/>
          <a:ext cx="2679239" cy="4525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ECHELON-2 supports brentuximab vedotin + CHP as the new standard of care for ALCL</a:t>
          </a:r>
          <a:endParaRPr lang="nl-NL" sz="1600" kern="1200" dirty="0"/>
        </a:p>
      </dsp:txBody>
      <dsp:txXfrm>
        <a:off x="2556" y="1810080"/>
        <a:ext cx="2679239" cy="1810080"/>
      </dsp:txXfrm>
    </dsp:sp>
    <dsp:sp modelId="{82249B56-0A11-A04F-AC81-49DCE2F145D4}">
      <dsp:nvSpPr>
        <dsp:cNvPr id="0" name=""/>
        <dsp:cNvSpPr/>
      </dsp:nvSpPr>
      <dsp:spPr>
        <a:xfrm>
          <a:off x="588729" y="271512"/>
          <a:ext cx="1506891" cy="1506891"/>
        </a:xfrm>
        <a:prstGeom prst="ellipse">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1892FB-8098-6841-B992-0D11E12B8553}">
      <dsp:nvSpPr>
        <dsp:cNvPr id="0" name=""/>
        <dsp:cNvSpPr/>
      </dsp:nvSpPr>
      <dsp:spPr>
        <a:xfrm>
          <a:off x="2762172" y="0"/>
          <a:ext cx="2679239" cy="4525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Toxicities compared to CHOP were generally comparable</a:t>
          </a:r>
          <a:endParaRPr lang="nl-NL" sz="1600" kern="1200" dirty="0"/>
        </a:p>
      </dsp:txBody>
      <dsp:txXfrm>
        <a:off x="2762172" y="1810080"/>
        <a:ext cx="2679239" cy="1810080"/>
      </dsp:txXfrm>
    </dsp:sp>
    <dsp:sp modelId="{00547194-8472-E646-A8CD-D4C480217E98}">
      <dsp:nvSpPr>
        <dsp:cNvPr id="0" name=""/>
        <dsp:cNvSpPr/>
      </dsp:nvSpPr>
      <dsp:spPr>
        <a:xfrm>
          <a:off x="3348346" y="271512"/>
          <a:ext cx="1506891" cy="1506891"/>
        </a:xfrm>
        <a:prstGeom prst="ellipse">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3D00A1-D7A6-4D4B-AEE5-2C25FA521A75}">
      <dsp:nvSpPr>
        <dsp:cNvPr id="0" name=""/>
        <dsp:cNvSpPr/>
      </dsp:nvSpPr>
      <dsp:spPr>
        <a:xfrm>
          <a:off x="5521788" y="0"/>
          <a:ext cx="2679239" cy="4525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US" sz="1600" kern="1200" dirty="0"/>
            <a:t>brentuximab + CHP is also an option for all non-ALCL CD30+ T-cell lymphom</a:t>
          </a:r>
          <a:r>
            <a:rPr lang="en-US" sz="1600" kern="1200" dirty="0">
              <a:solidFill>
                <a:schemeClr val="bg1"/>
              </a:solidFill>
            </a:rPr>
            <a:t>as </a:t>
          </a:r>
          <a:r>
            <a:rPr lang="en-US" sz="1600" kern="1200" dirty="0"/>
            <a:t>(CD30 expression ≥1% on IHC)</a:t>
          </a:r>
          <a:endParaRPr lang="nl-NL" sz="1600" kern="1200" dirty="0"/>
        </a:p>
        <a:p>
          <a:pPr marL="114300" lvl="1" indent="-114300" algn="l" defTabSz="533400">
            <a:lnSpc>
              <a:spcPct val="90000"/>
            </a:lnSpc>
            <a:spcBef>
              <a:spcPct val="0"/>
            </a:spcBef>
            <a:spcAft>
              <a:spcPct val="15000"/>
            </a:spcAft>
            <a:buChar char="•"/>
          </a:pPr>
          <a:r>
            <a:rPr lang="en-US" sz="1200" kern="1200" dirty="0"/>
            <a:t>Whether it is superior to other regimens in that setting is less clear</a:t>
          </a:r>
          <a:endParaRPr lang="nl-NL" sz="1200" kern="1200" dirty="0"/>
        </a:p>
      </dsp:txBody>
      <dsp:txXfrm>
        <a:off x="5521788" y="1810080"/>
        <a:ext cx="2679239" cy="1810080"/>
      </dsp:txXfrm>
    </dsp:sp>
    <dsp:sp modelId="{471AF066-09B0-5249-A686-7839B2B1783C}">
      <dsp:nvSpPr>
        <dsp:cNvPr id="0" name=""/>
        <dsp:cNvSpPr/>
      </dsp:nvSpPr>
      <dsp:spPr>
        <a:xfrm>
          <a:off x="6107962" y="271512"/>
          <a:ext cx="1506891" cy="1506891"/>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E3A767-6C92-BE47-B30B-74C6AACB16EB}">
      <dsp:nvSpPr>
        <dsp:cNvPr id="0" name=""/>
        <dsp:cNvSpPr/>
      </dsp:nvSpPr>
      <dsp:spPr>
        <a:xfrm>
          <a:off x="8281404" y="0"/>
          <a:ext cx="2679239" cy="4525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The role of consolidative transplant after brentuximab vedotin + CHP is unclear</a:t>
          </a:r>
          <a:endParaRPr lang="nl-NL" sz="1600" kern="1200" dirty="0"/>
        </a:p>
      </dsp:txBody>
      <dsp:txXfrm>
        <a:off x="8281404" y="1810080"/>
        <a:ext cx="2679239" cy="1810080"/>
      </dsp:txXfrm>
    </dsp:sp>
    <dsp:sp modelId="{A241EF5F-7BF9-5749-8AB5-BCC8A49C4C1B}">
      <dsp:nvSpPr>
        <dsp:cNvPr id="0" name=""/>
        <dsp:cNvSpPr/>
      </dsp:nvSpPr>
      <dsp:spPr>
        <a:xfrm>
          <a:off x="8867578" y="271512"/>
          <a:ext cx="1506891" cy="1506891"/>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000887-E17B-FD40-89CB-8F861025611E}">
      <dsp:nvSpPr>
        <dsp:cNvPr id="0" name=""/>
        <dsp:cNvSpPr/>
      </dsp:nvSpPr>
      <dsp:spPr>
        <a:xfrm>
          <a:off x="438527" y="3620160"/>
          <a:ext cx="10086144" cy="67878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18132-9994-BA42-A1C1-81B927CC1521}">
      <dsp:nvSpPr>
        <dsp:cNvPr id="0" name=""/>
        <dsp:cNvSpPr/>
      </dsp:nvSpPr>
      <dsp:spPr>
        <a:xfrm>
          <a:off x="4710" y="0"/>
          <a:ext cx="5395949" cy="4525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t>In the </a:t>
          </a:r>
          <a:r>
            <a:rPr lang="en-US" sz="1800" b="1" i="0" kern="1200" dirty="0"/>
            <a:t>frontline setting</a:t>
          </a:r>
          <a:r>
            <a:rPr lang="en-US" sz="1800" b="0" i="0" kern="1200" dirty="0"/>
            <a:t>, brentuximab vedotin + CHP is the new standard of care for ALCL</a:t>
          </a:r>
          <a:endParaRPr lang="nl-NL" sz="1800" kern="1200" dirty="0"/>
        </a:p>
      </dsp:txBody>
      <dsp:txXfrm>
        <a:off x="4710" y="1810080"/>
        <a:ext cx="5395949" cy="1810080"/>
      </dsp:txXfrm>
    </dsp:sp>
    <dsp:sp modelId="{549ACD92-7A1F-B148-AABB-CAE17EA58049}">
      <dsp:nvSpPr>
        <dsp:cNvPr id="0" name=""/>
        <dsp:cNvSpPr/>
      </dsp:nvSpPr>
      <dsp:spPr>
        <a:xfrm>
          <a:off x="1949239" y="271512"/>
          <a:ext cx="1506891" cy="150689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57CFA3-F448-A84B-B342-EB6830925F25}">
      <dsp:nvSpPr>
        <dsp:cNvPr id="0" name=""/>
        <dsp:cNvSpPr/>
      </dsp:nvSpPr>
      <dsp:spPr>
        <a:xfrm>
          <a:off x="5562539" y="0"/>
          <a:ext cx="5395949" cy="4525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b="0" i="0" kern="1200" dirty="0"/>
            <a:t>Although outcomes for </a:t>
          </a:r>
          <a:r>
            <a:rPr lang="en-US" sz="1800" b="1" i="0" kern="1200" dirty="0"/>
            <a:t>relapsed T-cell lymphoma </a:t>
          </a:r>
          <a:r>
            <a:rPr lang="en-US" sz="1800" b="0" i="0" kern="1200" dirty="0"/>
            <a:t>have been largely unchanged over the last decades, potential novel treatment options include:</a:t>
          </a:r>
          <a:endParaRPr lang="nl-NL" sz="1800" kern="1200" dirty="0"/>
        </a:p>
        <a:p>
          <a:pPr marL="114300" lvl="1" indent="-114300" algn="l" defTabSz="622300">
            <a:lnSpc>
              <a:spcPct val="90000"/>
            </a:lnSpc>
            <a:spcBef>
              <a:spcPct val="0"/>
            </a:spcBef>
            <a:spcAft>
              <a:spcPct val="15000"/>
            </a:spcAft>
            <a:buChar char="•"/>
          </a:pPr>
          <a:r>
            <a:rPr lang="en-US" sz="1400" b="0" i="0" kern="1200" dirty="0"/>
            <a:t>Novel biological agents targeting deregulated pathways</a:t>
          </a:r>
          <a:endParaRPr lang="nl-NL" sz="1400" kern="1200" dirty="0"/>
        </a:p>
        <a:p>
          <a:pPr marL="114300" lvl="1" indent="-114300" algn="l" defTabSz="622300">
            <a:lnSpc>
              <a:spcPct val="90000"/>
            </a:lnSpc>
            <a:spcBef>
              <a:spcPct val="0"/>
            </a:spcBef>
            <a:spcAft>
              <a:spcPct val="15000"/>
            </a:spcAft>
            <a:buChar char="•"/>
          </a:pPr>
          <a:r>
            <a:rPr lang="en-US" sz="1400" b="0" i="0" kern="1200" dirty="0"/>
            <a:t>Immunotherapy</a:t>
          </a:r>
          <a:endParaRPr lang="nl-NL" sz="1400" kern="1200"/>
        </a:p>
        <a:p>
          <a:pPr marL="114300" lvl="1" indent="-114300" algn="l" defTabSz="622300">
            <a:lnSpc>
              <a:spcPct val="90000"/>
            </a:lnSpc>
            <a:spcBef>
              <a:spcPct val="0"/>
            </a:spcBef>
            <a:spcAft>
              <a:spcPct val="15000"/>
            </a:spcAft>
            <a:buChar char="•"/>
          </a:pPr>
          <a:r>
            <a:rPr lang="en-US" sz="1400" b="0" i="0" kern="1200" dirty="0"/>
            <a:t>Combination regimens</a:t>
          </a:r>
          <a:endParaRPr lang="nl-NL" sz="1400" kern="1200"/>
        </a:p>
      </dsp:txBody>
      <dsp:txXfrm>
        <a:off x="5562539" y="1810080"/>
        <a:ext cx="5395949" cy="1810080"/>
      </dsp:txXfrm>
    </dsp:sp>
    <dsp:sp modelId="{1E95881B-FACE-824A-A36B-8B68EC9CEA7C}">
      <dsp:nvSpPr>
        <dsp:cNvPr id="0" name=""/>
        <dsp:cNvSpPr/>
      </dsp:nvSpPr>
      <dsp:spPr>
        <a:xfrm>
          <a:off x="7507068" y="271512"/>
          <a:ext cx="1506891" cy="150689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AFD8FE-BD2D-A04F-8BD9-A42313A1DAF0}">
      <dsp:nvSpPr>
        <dsp:cNvPr id="0" name=""/>
        <dsp:cNvSpPr/>
      </dsp:nvSpPr>
      <dsp:spPr>
        <a:xfrm>
          <a:off x="438527" y="3620160"/>
          <a:ext cx="10086144" cy="67878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7/23/20</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‹nr.›</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7/23/20</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‹nr.›</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189" rtl="0" eaLnBrk="1" latinLnBrk="0" hangingPunct="1">
      <a:defRPr sz="1200" kern="1200">
        <a:solidFill>
          <a:schemeClr val="tx1"/>
        </a:solidFill>
        <a:latin typeface="+mn-lt"/>
        <a:ea typeface="+mn-ea"/>
        <a:cs typeface="+mn-cs"/>
      </a:defRPr>
    </a:lvl1pPr>
    <a:lvl2pPr marL="457189" algn="l" defTabSz="457189" rtl="0" eaLnBrk="1" latinLnBrk="0" hangingPunct="1">
      <a:defRPr sz="1200" kern="1200">
        <a:solidFill>
          <a:schemeClr val="tx1"/>
        </a:solidFill>
        <a:latin typeface="+mn-lt"/>
        <a:ea typeface="+mn-ea"/>
        <a:cs typeface="+mn-cs"/>
      </a:defRPr>
    </a:lvl2pPr>
    <a:lvl3pPr marL="914377" algn="l" defTabSz="457189" rtl="0" eaLnBrk="1" latinLnBrk="0" hangingPunct="1">
      <a:defRPr sz="1200" kern="1200">
        <a:solidFill>
          <a:schemeClr val="tx1"/>
        </a:solidFill>
        <a:latin typeface="+mn-lt"/>
        <a:ea typeface="+mn-ea"/>
        <a:cs typeface="+mn-cs"/>
      </a:defRPr>
    </a:lvl3pPr>
    <a:lvl4pPr marL="1371566" algn="l" defTabSz="457189" rtl="0" eaLnBrk="1" latinLnBrk="0" hangingPunct="1">
      <a:defRPr sz="1200" kern="1200">
        <a:solidFill>
          <a:schemeClr val="tx1"/>
        </a:solidFill>
        <a:latin typeface="+mn-lt"/>
        <a:ea typeface="+mn-ea"/>
        <a:cs typeface="+mn-cs"/>
      </a:defRPr>
    </a:lvl4pPr>
    <a:lvl5pPr marL="1828754" algn="l" defTabSz="457189" rtl="0" eaLnBrk="1" latinLnBrk="0" hangingPunct="1">
      <a:defRPr sz="1200" kern="1200">
        <a:solidFill>
          <a:schemeClr val="tx1"/>
        </a:solidFill>
        <a:latin typeface="+mn-lt"/>
        <a:ea typeface="+mn-ea"/>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a:t>
            </a:fld>
            <a:endParaRPr lang="fr-FR" dirty="0"/>
          </a:p>
        </p:txBody>
      </p:sp>
    </p:spTree>
    <p:extLst>
      <p:ext uri="{BB962C8B-B14F-4D97-AF65-F5344CB8AC3E}">
        <p14:creationId xmlns:p14="http://schemas.microsoft.com/office/powerpoint/2010/main" val="1600061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B4318E-19CD-4B43-9F62-BC843329E2ED}" type="slidenum">
              <a:rPr lang="en-US" smtClean="0"/>
              <a:t>10</a:t>
            </a:fld>
            <a:endParaRPr lang="en-US" dirty="0"/>
          </a:p>
        </p:txBody>
      </p:sp>
    </p:spTree>
    <p:extLst>
      <p:ext uri="{BB962C8B-B14F-4D97-AF65-F5344CB8AC3E}">
        <p14:creationId xmlns:p14="http://schemas.microsoft.com/office/powerpoint/2010/main" val="4229011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BBF5E58-085A-A540-A274-C844378A6CB9}" type="slidenum">
              <a:rPr lang="en-US" smtClean="0"/>
              <a:t>11</a:t>
            </a:fld>
            <a:endParaRPr lang="en-US" dirty="0"/>
          </a:p>
        </p:txBody>
      </p:sp>
    </p:spTree>
    <p:extLst>
      <p:ext uri="{BB962C8B-B14F-4D97-AF65-F5344CB8AC3E}">
        <p14:creationId xmlns:p14="http://schemas.microsoft.com/office/powerpoint/2010/main" val="1720671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12</a:t>
            </a:fld>
            <a:endParaRPr lang="fr-FR" dirty="0"/>
          </a:p>
        </p:txBody>
      </p:sp>
    </p:spTree>
    <p:extLst>
      <p:ext uri="{BB962C8B-B14F-4D97-AF65-F5344CB8AC3E}">
        <p14:creationId xmlns:p14="http://schemas.microsoft.com/office/powerpoint/2010/main" val="153663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13</a:t>
            </a:fld>
            <a:endParaRPr lang="fr-FR" dirty="0"/>
          </a:p>
        </p:txBody>
      </p:sp>
    </p:spTree>
    <p:extLst>
      <p:ext uri="{BB962C8B-B14F-4D97-AF65-F5344CB8AC3E}">
        <p14:creationId xmlns:p14="http://schemas.microsoft.com/office/powerpoint/2010/main" val="1963671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398AF4BB-46B6-8748-897D-70F532D7E707}" type="slidenum">
              <a:rPr lang="en-US" smtClean="0"/>
              <a:t>14</a:t>
            </a:fld>
            <a:endParaRPr lang="en-US" dirty="0"/>
          </a:p>
        </p:txBody>
      </p:sp>
    </p:spTree>
    <p:extLst>
      <p:ext uri="{BB962C8B-B14F-4D97-AF65-F5344CB8AC3E}">
        <p14:creationId xmlns:p14="http://schemas.microsoft.com/office/powerpoint/2010/main" val="1815386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20000"/>
              </a:lnSpc>
            </a:pPr>
            <a:endParaRPr lang="en-US" sz="1200" b="0" dirty="0">
              <a:solidFill>
                <a:srgbClr val="C00000"/>
              </a:solidFill>
              <a:latin typeface="Arial"/>
              <a:cs typeface="Arial"/>
            </a:endParaRPr>
          </a:p>
        </p:txBody>
      </p:sp>
      <p:sp>
        <p:nvSpPr>
          <p:cNvPr id="4" name="Slide Number Placeholder 3"/>
          <p:cNvSpPr>
            <a:spLocks noGrp="1"/>
          </p:cNvSpPr>
          <p:nvPr>
            <p:ph type="sldNum" sz="quarter" idx="5"/>
          </p:nvPr>
        </p:nvSpPr>
        <p:spPr/>
        <p:txBody>
          <a:bodyPr/>
          <a:lstStyle/>
          <a:p>
            <a:fld id="{93DBC2B6-222F-2844-9F26-1E92194FD116}" type="slidenum">
              <a:rPr lang="en-US" smtClean="0"/>
              <a:t>15</a:t>
            </a:fld>
            <a:endParaRPr lang="en-US" dirty="0"/>
          </a:p>
        </p:txBody>
      </p:sp>
    </p:spTree>
    <p:extLst>
      <p:ext uri="{BB962C8B-B14F-4D97-AF65-F5344CB8AC3E}">
        <p14:creationId xmlns:p14="http://schemas.microsoft.com/office/powerpoint/2010/main" val="1434155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16</a:t>
            </a:fld>
            <a:endParaRPr lang="fr-FR" dirty="0"/>
          </a:p>
        </p:txBody>
      </p:sp>
    </p:spTree>
    <p:extLst>
      <p:ext uri="{BB962C8B-B14F-4D97-AF65-F5344CB8AC3E}">
        <p14:creationId xmlns:p14="http://schemas.microsoft.com/office/powerpoint/2010/main" val="2408805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17</a:t>
            </a:fld>
            <a:endParaRPr lang="fr-FR" dirty="0"/>
          </a:p>
        </p:txBody>
      </p:sp>
    </p:spTree>
    <p:extLst>
      <p:ext uri="{BB962C8B-B14F-4D97-AF65-F5344CB8AC3E}">
        <p14:creationId xmlns:p14="http://schemas.microsoft.com/office/powerpoint/2010/main" val="2504693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18</a:t>
            </a:fld>
            <a:endParaRPr lang="fr-FR" dirty="0"/>
          </a:p>
        </p:txBody>
      </p:sp>
    </p:spTree>
    <p:extLst>
      <p:ext uri="{BB962C8B-B14F-4D97-AF65-F5344CB8AC3E}">
        <p14:creationId xmlns:p14="http://schemas.microsoft.com/office/powerpoint/2010/main" val="370033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a:t>
            </a:fld>
            <a:endParaRPr lang="fr-FR" dirty="0"/>
          </a:p>
        </p:txBody>
      </p:sp>
    </p:spTree>
    <p:extLst>
      <p:ext uri="{BB962C8B-B14F-4D97-AF65-F5344CB8AC3E}">
        <p14:creationId xmlns:p14="http://schemas.microsoft.com/office/powerpoint/2010/main" val="190941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4110127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a:t>
            </a:fld>
            <a:endParaRPr lang="fr-FR" dirty="0"/>
          </a:p>
        </p:txBody>
      </p:sp>
    </p:spTree>
    <p:extLst>
      <p:ext uri="{BB962C8B-B14F-4D97-AF65-F5344CB8AC3E}">
        <p14:creationId xmlns:p14="http://schemas.microsoft.com/office/powerpoint/2010/main" val="166296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56A49A-3BD0-4AED-99EE-1AE4D1554D43}" type="slidenum">
              <a:rPr lang="en-US" smtClean="0"/>
              <a:t>5</a:t>
            </a:fld>
            <a:endParaRPr lang="en-US" dirty="0"/>
          </a:p>
        </p:txBody>
      </p:sp>
    </p:spTree>
    <p:extLst>
      <p:ext uri="{BB962C8B-B14F-4D97-AF65-F5344CB8AC3E}">
        <p14:creationId xmlns:p14="http://schemas.microsoft.com/office/powerpoint/2010/main" val="3807957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36434F-AE33-FA48-9575-CFDCABCF235B}" type="slidenum">
              <a:rPr lang="en-US" smtClean="0"/>
              <a:t>6</a:t>
            </a:fld>
            <a:endParaRPr lang="en-US" dirty="0"/>
          </a:p>
        </p:txBody>
      </p:sp>
    </p:spTree>
    <p:extLst>
      <p:ext uri="{BB962C8B-B14F-4D97-AF65-F5344CB8AC3E}">
        <p14:creationId xmlns:p14="http://schemas.microsoft.com/office/powerpoint/2010/main" val="583585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7</a:t>
            </a:fld>
            <a:endParaRPr lang="fr-FR" dirty="0"/>
          </a:p>
        </p:txBody>
      </p:sp>
    </p:spTree>
    <p:extLst>
      <p:ext uri="{BB962C8B-B14F-4D97-AF65-F5344CB8AC3E}">
        <p14:creationId xmlns:p14="http://schemas.microsoft.com/office/powerpoint/2010/main" val="3299402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8</a:t>
            </a:fld>
            <a:endParaRPr lang="fr-FR" dirty="0"/>
          </a:p>
        </p:txBody>
      </p:sp>
    </p:spTree>
    <p:extLst>
      <p:ext uri="{BB962C8B-B14F-4D97-AF65-F5344CB8AC3E}">
        <p14:creationId xmlns:p14="http://schemas.microsoft.com/office/powerpoint/2010/main" val="916358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9</a:t>
            </a:fld>
            <a:endParaRPr lang="fr-FR" dirty="0"/>
          </a:p>
        </p:txBody>
      </p:sp>
    </p:spTree>
    <p:extLst>
      <p:ext uri="{BB962C8B-B14F-4D97-AF65-F5344CB8AC3E}">
        <p14:creationId xmlns:p14="http://schemas.microsoft.com/office/powerpoint/2010/main" val="2700084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228CD5-2118-0B44-B640-EAC10180FB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2608" y="2017644"/>
            <a:ext cx="7006784" cy="282271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3"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7"/>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4" y="6428360"/>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10" name="Content Placeholder 5">
            <a:extLst>
              <a:ext uri="{FF2B5EF4-FFF2-40B4-BE49-F238E27FC236}">
                <a16:creationId xmlns:a16="http://schemas.microsoft.com/office/drawing/2014/main" id="{C7805EF8-9A6B-A545-9769-4799BC2CD614}"/>
              </a:ext>
            </a:extLst>
          </p:cNvPr>
          <p:cNvSpPr>
            <a:spLocks noGrp="1"/>
          </p:cNvSpPr>
          <p:nvPr>
            <p:ph sz="quarter" idx="15"/>
          </p:nvPr>
        </p:nvSpPr>
        <p:spPr>
          <a:xfrm>
            <a:off x="620184" y="6356352"/>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189" indent="0">
              <a:buNone/>
              <a:defRPr sz="1200">
                <a:latin typeface="PT Sans Narrow"/>
                <a:cs typeface="PT Sans Narrow"/>
              </a:defRPr>
            </a:lvl2pPr>
            <a:lvl3pPr marL="914377" indent="0">
              <a:buNone/>
              <a:defRPr sz="1200">
                <a:latin typeface="PT Sans Narrow"/>
                <a:cs typeface="PT Sans Narrow"/>
              </a:defRPr>
            </a:lvl3pPr>
            <a:lvl4pPr marL="1371566" indent="0">
              <a:buNone/>
              <a:defRPr sz="1200">
                <a:latin typeface="PT Sans Narrow"/>
                <a:cs typeface="PT Sans Narrow"/>
              </a:defRPr>
            </a:lvl4pPr>
            <a:lvl5pPr marL="1828754"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5"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3"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7"/>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4" y="6428360"/>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9" name="Content Placeholder 5">
            <a:extLst>
              <a:ext uri="{FF2B5EF4-FFF2-40B4-BE49-F238E27FC236}">
                <a16:creationId xmlns:a16="http://schemas.microsoft.com/office/drawing/2014/main" id="{111F6492-A05A-7644-9F0B-20D9138E68D8}"/>
              </a:ext>
            </a:extLst>
          </p:cNvPr>
          <p:cNvSpPr>
            <a:spLocks noGrp="1"/>
          </p:cNvSpPr>
          <p:nvPr>
            <p:ph sz="quarter" idx="15"/>
          </p:nvPr>
        </p:nvSpPr>
        <p:spPr>
          <a:xfrm>
            <a:off x="620184" y="6356352"/>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189" indent="0">
              <a:buNone/>
              <a:defRPr sz="1200">
                <a:latin typeface="PT Sans Narrow"/>
                <a:cs typeface="PT Sans Narrow"/>
              </a:defRPr>
            </a:lvl2pPr>
            <a:lvl3pPr marL="914377" indent="0">
              <a:buNone/>
              <a:defRPr sz="1200">
                <a:latin typeface="PT Sans Narrow"/>
                <a:cs typeface="PT Sans Narrow"/>
              </a:defRPr>
            </a:lvl3pPr>
            <a:lvl4pPr marL="1371566" indent="0">
              <a:buNone/>
              <a:defRPr sz="1200">
                <a:latin typeface="PT Sans Narrow"/>
                <a:cs typeface="PT Sans Narrow"/>
              </a:defRPr>
            </a:lvl4pPr>
            <a:lvl5pPr marL="1828754"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5"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3"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6"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20"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7"/>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4" y="6428360"/>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13" name="Content Placeholder 5">
            <a:extLst>
              <a:ext uri="{FF2B5EF4-FFF2-40B4-BE49-F238E27FC236}">
                <a16:creationId xmlns:a16="http://schemas.microsoft.com/office/drawing/2014/main" id="{BE55B12F-A831-E44C-A880-165660CEB418}"/>
              </a:ext>
            </a:extLst>
          </p:cNvPr>
          <p:cNvSpPr>
            <a:spLocks noGrp="1"/>
          </p:cNvSpPr>
          <p:nvPr>
            <p:ph sz="quarter" idx="15"/>
          </p:nvPr>
        </p:nvSpPr>
        <p:spPr>
          <a:xfrm>
            <a:off x="620184" y="6356352"/>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189" indent="0">
              <a:buNone/>
              <a:defRPr sz="1200">
                <a:latin typeface="PT Sans Narrow"/>
                <a:cs typeface="PT Sans Narrow"/>
              </a:defRPr>
            </a:lvl2pPr>
            <a:lvl3pPr marL="914377" indent="0">
              <a:buNone/>
              <a:defRPr sz="1200">
                <a:latin typeface="PT Sans Narrow"/>
                <a:cs typeface="PT Sans Narrow"/>
              </a:defRPr>
            </a:lvl3pPr>
            <a:lvl4pPr marL="1371566" indent="0">
              <a:buNone/>
              <a:defRPr sz="1200">
                <a:latin typeface="PT Sans Narrow"/>
                <a:cs typeface="PT Sans Narrow"/>
              </a:defRPr>
            </a:lvl4pPr>
            <a:lvl5pPr marL="1828754"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pic>
        <p:nvPicPr>
          <p:cNvPr id="5" name="Picture 4" descr="A necklace with a black background&#10;&#10;Description automatically generated">
            <a:extLst>
              <a:ext uri="{FF2B5EF4-FFF2-40B4-BE49-F238E27FC236}">
                <a16:creationId xmlns:a16="http://schemas.microsoft.com/office/drawing/2014/main" id="{67A7886D-8053-1D41-9B88-FB1180505E3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2823" b="3914"/>
          <a:stretch/>
        </p:blipFill>
        <p:spPr>
          <a:xfrm>
            <a:off x="3587552" y="0"/>
            <a:ext cx="8604448" cy="6858000"/>
          </a:xfrm>
          <a:prstGeom prst="rect">
            <a:avLst/>
          </a:prstGeom>
        </p:spPr>
      </p:pic>
      <p:sp>
        <p:nvSpPr>
          <p:cNvPr id="6" name="Titre 1">
            <a:extLst>
              <a:ext uri="{FF2B5EF4-FFF2-40B4-BE49-F238E27FC236}">
                <a16:creationId xmlns:a16="http://schemas.microsoft.com/office/drawing/2014/main" id="{8B1FD99E-A5DF-2143-97E1-D13543B8DAD6}"/>
              </a:ext>
            </a:extLst>
          </p:cNvPr>
          <p:cNvSpPr txBox="1">
            <a:spLocks/>
          </p:cNvSpPr>
          <p:nvPr userDrawn="1"/>
        </p:nvSpPr>
        <p:spPr>
          <a:xfrm>
            <a:off x="323528" y="4587994"/>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Dr. Antoine Lacombe </a:t>
            </a:r>
            <a:r>
              <a:rPr lang="en-GB" sz="1400" b="1" noProof="0" dirty="0">
                <a:solidFill>
                  <a:schemeClr val="accent1"/>
                </a:solidFill>
                <a:latin typeface="Calibri" charset="0"/>
                <a:ea typeface="Calibri" charset="0"/>
                <a:cs typeface="Calibri" charset="0"/>
              </a:rPr>
              <a:t>Pharm D, MBA</a:t>
            </a:r>
            <a:endParaRPr kumimoji="0" lang="en-GB" sz="14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8" name="Titre 1">
            <a:extLst>
              <a:ext uri="{FF2B5EF4-FFF2-40B4-BE49-F238E27FC236}">
                <a16:creationId xmlns:a16="http://schemas.microsoft.com/office/drawing/2014/main" id="{30AC6A62-A7BB-584E-9132-55B97F73F183}"/>
              </a:ext>
            </a:extLst>
          </p:cNvPr>
          <p:cNvSpPr txBox="1">
            <a:spLocks/>
          </p:cNvSpPr>
          <p:nvPr userDrawn="1"/>
        </p:nvSpPr>
        <p:spPr>
          <a:xfrm>
            <a:off x="787828" y="4997674"/>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+41 79 529 42 79</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1" name="Titre 1">
            <a:extLst>
              <a:ext uri="{FF2B5EF4-FFF2-40B4-BE49-F238E27FC236}">
                <a16:creationId xmlns:a16="http://schemas.microsoft.com/office/drawing/2014/main" id="{B8A5F5A6-8176-F84E-AA74-7E5F9CC1967C}"/>
              </a:ext>
            </a:extLst>
          </p:cNvPr>
          <p:cNvSpPr txBox="1">
            <a:spLocks/>
          </p:cNvSpPr>
          <p:nvPr userDrawn="1"/>
        </p:nvSpPr>
        <p:spPr>
          <a:xfrm>
            <a:off x="787828" y="5440906"/>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antoine.lacombe@cor2ed.com</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2" name="Titre 1">
            <a:extLst>
              <a:ext uri="{FF2B5EF4-FFF2-40B4-BE49-F238E27FC236}">
                <a16:creationId xmlns:a16="http://schemas.microsoft.com/office/drawing/2014/main" id="{DAA178B6-A301-584D-9321-C0C997E5B685}"/>
              </a:ext>
            </a:extLst>
          </p:cNvPr>
          <p:cNvSpPr txBox="1">
            <a:spLocks/>
          </p:cNvSpPr>
          <p:nvPr userDrawn="1"/>
        </p:nvSpPr>
        <p:spPr>
          <a:xfrm>
            <a:off x="348739" y="1758503"/>
            <a:ext cx="4797679"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LYMPHOMA CONNECT</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Bodenackerstrasse 17</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13" name="Titre 1">
            <a:extLst>
              <a:ext uri="{FF2B5EF4-FFF2-40B4-BE49-F238E27FC236}">
                <a16:creationId xmlns:a16="http://schemas.microsoft.com/office/drawing/2014/main" id="{5B37B2B2-A9AC-914F-97CE-CE295E0D1797}"/>
              </a:ext>
            </a:extLst>
          </p:cNvPr>
          <p:cNvSpPr txBox="1">
            <a:spLocks/>
          </p:cNvSpPr>
          <p:nvPr userDrawn="1"/>
        </p:nvSpPr>
        <p:spPr>
          <a:xfrm>
            <a:off x="5087890" y="6322957"/>
            <a:ext cx="6959903" cy="12825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189"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14" name="Titre 1">
            <a:extLst>
              <a:ext uri="{FF2B5EF4-FFF2-40B4-BE49-F238E27FC236}">
                <a16:creationId xmlns:a16="http://schemas.microsoft.com/office/drawing/2014/main" id="{D7AA4576-5524-A847-98FF-98FF5B1E824C}"/>
              </a:ext>
            </a:extLst>
          </p:cNvPr>
          <p:cNvSpPr txBox="1">
            <a:spLocks/>
          </p:cNvSpPr>
          <p:nvPr userDrawn="1"/>
        </p:nvSpPr>
        <p:spPr>
          <a:xfrm>
            <a:off x="323528" y="294299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Dr. Froukje Sosef </a:t>
            </a:r>
            <a:r>
              <a:rPr lang="en-GB" sz="1400" b="1" noProof="0" dirty="0">
                <a:solidFill>
                  <a:schemeClr val="accent1"/>
                </a:solidFill>
                <a:latin typeface="Calibri" charset="0"/>
                <a:ea typeface="Calibri" charset="0"/>
                <a:cs typeface="Calibri" charset="0"/>
              </a:rPr>
              <a:t>MD</a:t>
            </a:r>
            <a:endParaRPr kumimoji="0" lang="en-GB" sz="14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15" name="Titre 1">
            <a:extLst>
              <a:ext uri="{FF2B5EF4-FFF2-40B4-BE49-F238E27FC236}">
                <a16:creationId xmlns:a16="http://schemas.microsoft.com/office/drawing/2014/main" id="{DFC2053F-D418-5D4E-81EF-D56B264775CE}"/>
              </a:ext>
            </a:extLst>
          </p:cNvPr>
          <p:cNvSpPr txBox="1">
            <a:spLocks/>
          </p:cNvSpPr>
          <p:nvPr userDrawn="1"/>
        </p:nvSpPr>
        <p:spPr>
          <a:xfrm>
            <a:off x="787828" y="3352674"/>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+31 6 2324 3636</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6" name="Titre 1">
            <a:extLst>
              <a:ext uri="{FF2B5EF4-FFF2-40B4-BE49-F238E27FC236}">
                <a16:creationId xmlns:a16="http://schemas.microsoft.com/office/drawing/2014/main" id="{2D00AF25-3545-6D4F-80B8-E61AE936B475}"/>
              </a:ext>
            </a:extLst>
          </p:cNvPr>
          <p:cNvSpPr txBox="1">
            <a:spLocks/>
          </p:cNvSpPr>
          <p:nvPr userDrawn="1"/>
        </p:nvSpPr>
        <p:spPr>
          <a:xfrm>
            <a:off x="787828" y="3795905"/>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froukje.sosef@cor2ed.com</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18" name="Group 17">
            <a:extLst>
              <a:ext uri="{FF2B5EF4-FFF2-40B4-BE49-F238E27FC236}">
                <a16:creationId xmlns:a16="http://schemas.microsoft.com/office/drawing/2014/main" id="{671BDF41-F99A-554C-BD32-520723650CBB}"/>
              </a:ext>
            </a:extLst>
          </p:cNvPr>
          <p:cNvGrpSpPr/>
          <p:nvPr userDrawn="1"/>
        </p:nvGrpSpPr>
        <p:grpSpPr>
          <a:xfrm>
            <a:off x="418903" y="3378307"/>
            <a:ext cx="356400" cy="356400"/>
            <a:chOff x="761970" y="3386221"/>
            <a:chExt cx="356400" cy="356400"/>
          </a:xfrm>
        </p:grpSpPr>
        <p:sp>
          <p:nvSpPr>
            <p:cNvPr id="19" name="Oval 18">
              <a:extLst>
                <a:ext uri="{FF2B5EF4-FFF2-40B4-BE49-F238E27FC236}">
                  <a16:creationId xmlns:a16="http://schemas.microsoft.com/office/drawing/2014/main" id="{67EE730B-75DA-844E-B6EF-54543490E985}"/>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20" name="Graphic 19" descr="Speaker Phone">
              <a:extLst>
                <a:ext uri="{FF2B5EF4-FFF2-40B4-BE49-F238E27FC236}">
                  <a16:creationId xmlns:a16="http://schemas.microsoft.com/office/drawing/2014/main" id="{1FBDE6A4-8836-1A4A-AC90-D07F56B8E1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grpSp>
        <p:nvGrpSpPr>
          <p:cNvPr id="21" name="Group 20">
            <a:extLst>
              <a:ext uri="{FF2B5EF4-FFF2-40B4-BE49-F238E27FC236}">
                <a16:creationId xmlns:a16="http://schemas.microsoft.com/office/drawing/2014/main" id="{570FF0CA-9C4D-E148-ABD1-61ED1531EDDB}"/>
              </a:ext>
            </a:extLst>
          </p:cNvPr>
          <p:cNvGrpSpPr/>
          <p:nvPr userDrawn="1"/>
        </p:nvGrpSpPr>
        <p:grpSpPr>
          <a:xfrm>
            <a:off x="417732" y="3810727"/>
            <a:ext cx="356400" cy="356400"/>
            <a:chOff x="417732" y="3810727"/>
            <a:chExt cx="356400" cy="356400"/>
          </a:xfrm>
        </p:grpSpPr>
        <p:sp>
          <p:nvSpPr>
            <p:cNvPr id="22" name="Oval 21">
              <a:extLst>
                <a:ext uri="{FF2B5EF4-FFF2-40B4-BE49-F238E27FC236}">
                  <a16:creationId xmlns:a16="http://schemas.microsoft.com/office/drawing/2014/main" id="{F6928689-9A32-B840-BCE2-89D0183A966B}"/>
                </a:ext>
              </a:extLst>
            </p:cNvPr>
            <p:cNvSpPr/>
            <p:nvPr userDrawn="1"/>
          </p:nvSpPr>
          <p:spPr>
            <a:xfrm>
              <a:off x="417732" y="3810727"/>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23" name="Graphic 22" descr="Envelope">
              <a:extLst>
                <a:ext uri="{FF2B5EF4-FFF2-40B4-BE49-F238E27FC236}">
                  <a16:creationId xmlns:a16="http://schemas.microsoft.com/office/drawing/2014/main" id="{72B8BFF2-F688-1943-9C79-9C777048D59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75066" y="3867430"/>
              <a:ext cx="239704" cy="239704"/>
            </a:xfrm>
            <a:prstGeom prst="rect">
              <a:avLst/>
            </a:prstGeom>
          </p:spPr>
        </p:pic>
      </p:grpSp>
      <p:grpSp>
        <p:nvGrpSpPr>
          <p:cNvPr id="24" name="Group 23">
            <a:extLst>
              <a:ext uri="{FF2B5EF4-FFF2-40B4-BE49-F238E27FC236}">
                <a16:creationId xmlns:a16="http://schemas.microsoft.com/office/drawing/2014/main" id="{1645260C-7EDE-D947-97FD-C5078425A784}"/>
              </a:ext>
            </a:extLst>
          </p:cNvPr>
          <p:cNvGrpSpPr/>
          <p:nvPr userDrawn="1"/>
        </p:nvGrpSpPr>
        <p:grpSpPr>
          <a:xfrm>
            <a:off x="423995" y="5024095"/>
            <a:ext cx="356400" cy="356400"/>
            <a:chOff x="761970" y="3386221"/>
            <a:chExt cx="356400" cy="356400"/>
          </a:xfrm>
        </p:grpSpPr>
        <p:sp>
          <p:nvSpPr>
            <p:cNvPr id="25" name="Oval 24">
              <a:extLst>
                <a:ext uri="{FF2B5EF4-FFF2-40B4-BE49-F238E27FC236}">
                  <a16:creationId xmlns:a16="http://schemas.microsoft.com/office/drawing/2014/main" id="{E1A7B9CC-EFE2-F045-A444-4B9E230B3BF0}"/>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26" name="Graphic 25" descr="Speaker Phone">
              <a:extLst>
                <a:ext uri="{FF2B5EF4-FFF2-40B4-BE49-F238E27FC236}">
                  <a16:creationId xmlns:a16="http://schemas.microsoft.com/office/drawing/2014/main" id="{50EF5660-8367-4C4A-AD3C-C2B51B9F27A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grpSp>
        <p:nvGrpSpPr>
          <p:cNvPr id="27" name="Group 26">
            <a:extLst>
              <a:ext uri="{FF2B5EF4-FFF2-40B4-BE49-F238E27FC236}">
                <a16:creationId xmlns:a16="http://schemas.microsoft.com/office/drawing/2014/main" id="{F19D9676-097B-2746-B33E-4427C011C1AD}"/>
              </a:ext>
            </a:extLst>
          </p:cNvPr>
          <p:cNvGrpSpPr/>
          <p:nvPr userDrawn="1"/>
        </p:nvGrpSpPr>
        <p:grpSpPr>
          <a:xfrm>
            <a:off x="422825" y="5456516"/>
            <a:ext cx="356400" cy="356400"/>
            <a:chOff x="422825" y="5456516"/>
            <a:chExt cx="356400" cy="356400"/>
          </a:xfrm>
        </p:grpSpPr>
        <p:sp>
          <p:nvSpPr>
            <p:cNvPr id="28" name="Oval 27">
              <a:extLst>
                <a:ext uri="{FF2B5EF4-FFF2-40B4-BE49-F238E27FC236}">
                  <a16:creationId xmlns:a16="http://schemas.microsoft.com/office/drawing/2014/main" id="{1BB5EBD5-7266-0D4D-A200-497A265A6F29}"/>
                </a:ext>
              </a:extLst>
            </p:cNvPr>
            <p:cNvSpPr/>
            <p:nvPr userDrawn="1"/>
          </p:nvSpPr>
          <p:spPr>
            <a:xfrm>
              <a:off x="422825" y="5456516"/>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29" name="Graphic 28" descr="Envelope">
              <a:extLst>
                <a:ext uri="{FF2B5EF4-FFF2-40B4-BE49-F238E27FC236}">
                  <a16:creationId xmlns:a16="http://schemas.microsoft.com/office/drawing/2014/main" id="{C566BE36-AB79-8B40-BAD3-B26E0E75F9F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2343" y="5512255"/>
              <a:ext cx="239704" cy="239704"/>
            </a:xfrm>
            <a:prstGeom prst="rect">
              <a:avLst/>
            </a:prstGeom>
          </p:spPr>
        </p:pic>
      </p:grpSp>
      <p:pic>
        <p:nvPicPr>
          <p:cNvPr id="31" name="Picture 30">
            <a:extLst>
              <a:ext uri="{FF2B5EF4-FFF2-40B4-BE49-F238E27FC236}">
                <a16:creationId xmlns:a16="http://schemas.microsoft.com/office/drawing/2014/main" id="{2924EC79-19DA-2E4B-9E34-7A0FDE2C6A9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3210" y="575089"/>
            <a:ext cx="2616589" cy="1054104"/>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3B8DE-B4D6-5148-8ACF-4C5949C85E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19A35-087A-1D46-BA1D-0806762248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8057AD-0E24-3349-A8E2-6E57DED1DF3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7A13E9C-0A71-3E40-898E-6449F0D135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A587E9-9B4C-B543-8E6F-49007ABCA342}"/>
              </a:ext>
            </a:extLst>
          </p:cNvPr>
          <p:cNvSpPr>
            <a:spLocks noGrp="1"/>
          </p:cNvSpPr>
          <p:nvPr>
            <p:ph type="sldNum" sz="quarter" idx="12"/>
          </p:nvPr>
        </p:nvSpPr>
        <p:spPr/>
        <p:txBody>
          <a:bodyPr/>
          <a:lstStyle/>
          <a:p>
            <a:fld id="{8F601E71-9CE4-8545-92D5-2A0444E59F5D}" type="slidenum">
              <a:rPr lang="en-US" smtClean="0"/>
              <a:t>‹nr.›</a:t>
            </a:fld>
            <a:endParaRPr lang="en-US" dirty="0"/>
          </a:p>
        </p:txBody>
      </p:sp>
    </p:spTree>
    <p:extLst>
      <p:ext uri="{BB962C8B-B14F-4D97-AF65-F5344CB8AC3E}">
        <p14:creationId xmlns:p14="http://schemas.microsoft.com/office/powerpoint/2010/main" val="353557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95090-77E2-9F4F-A2A7-739E5EAD50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ED6055-1804-DA47-BC2E-D523AB0BBE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7832C-4BD1-1D4E-A07C-24E6C3E372F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6C71F67-479F-EC42-9169-726DF5BF4B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629146-E28F-C142-9A3E-6FF4EFFFDE0E}"/>
              </a:ext>
            </a:extLst>
          </p:cNvPr>
          <p:cNvSpPr>
            <a:spLocks noGrp="1"/>
          </p:cNvSpPr>
          <p:nvPr>
            <p:ph type="sldNum" sz="quarter" idx="12"/>
          </p:nvPr>
        </p:nvSpPr>
        <p:spPr/>
        <p:txBody>
          <a:bodyPr/>
          <a:lstStyle/>
          <a:p>
            <a:fld id="{8F601E71-9CE4-8545-92D5-2A0444E59F5D}" type="slidenum">
              <a:rPr lang="en-US" smtClean="0"/>
              <a:t>‹nr.›</a:t>
            </a:fld>
            <a:endParaRPr lang="en-US" dirty="0"/>
          </a:p>
        </p:txBody>
      </p:sp>
    </p:spTree>
    <p:extLst>
      <p:ext uri="{BB962C8B-B14F-4D97-AF65-F5344CB8AC3E}">
        <p14:creationId xmlns:p14="http://schemas.microsoft.com/office/powerpoint/2010/main" val="2667024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990600"/>
          </a:xfrm>
          <a:prstGeom prst="rect">
            <a:avLst/>
          </a:prstGeom>
        </p:spPr>
        <p:txBody>
          <a:bodyPr anchor="ctr"/>
          <a:lstStyle>
            <a:lvl1pPr algn="l">
              <a:defRPr>
                <a:solidFill>
                  <a:schemeClr val="bg1"/>
                </a:solidFill>
              </a:defRPr>
            </a:lvl1pPr>
          </a:lstStyle>
          <a:p>
            <a:r>
              <a:rPr lang="en-US"/>
              <a:t>Click to edit Master title style</a:t>
            </a:r>
            <a:endParaRPr lang="en-US" dirty="0"/>
          </a:p>
        </p:txBody>
      </p:sp>
      <p:sp>
        <p:nvSpPr>
          <p:cNvPr id="3" name="Text Placeholder 2"/>
          <p:cNvSpPr>
            <a:spLocks noGrp="1" noChangeAspect="1"/>
          </p:cNvSpPr>
          <p:nvPr>
            <p:ph idx="1"/>
          </p:nvPr>
        </p:nvSpPr>
        <p:spPr>
          <a:xfrm>
            <a:off x="609600" y="1447800"/>
            <a:ext cx="10972800" cy="4678363"/>
          </a:xfrm>
          <a:prstGeom prst="rect">
            <a:avLst/>
          </a:prstGeom>
        </p:spPr>
        <p:txBody>
          <a:bodyPr vert="horz" lIns="91440" tIns="45720" rIns="91440" bIns="45720" rtlCol="0">
            <a:normAutofit/>
          </a:bodyPr>
          <a:lstStyle>
            <a:lvl1pPr marL="285750" indent="-285750">
              <a:buFont typeface="Arial" panose="020B0604020202020204" pitchFamily="34" charset="0"/>
              <a:buChar char="•"/>
              <a:defRPr sz="20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1800">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sz="1800">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800">
                <a:latin typeface="Arial" panose="020B0604020202020204" pitchFamily="34" charset="0"/>
                <a:cs typeface="Arial" panose="020B0604020202020204" pitchFamily="34" charset="0"/>
              </a:defRPr>
            </a:lvl4pPr>
            <a:lvl5pPr marL="1828800" indent="0">
              <a:buFont typeface="Wingdings" panose="05000000000000000000" pitchFamily="2" charset="2"/>
              <a:buNone/>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82886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3C63-458B-AE43-848A-5DA0D7AB37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D70A27-9D3B-3543-8870-0077D669CC27}"/>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EAEF234-C115-4E45-A254-792032E9A49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0F74C25-85A9-9146-8205-2BD98AC9199B}"/>
              </a:ext>
            </a:extLst>
          </p:cNvPr>
          <p:cNvSpPr>
            <a:spLocks noGrp="1"/>
          </p:cNvSpPr>
          <p:nvPr>
            <p:ph type="sldNum" sz="quarter" idx="12"/>
          </p:nvPr>
        </p:nvSpPr>
        <p:spPr/>
        <p:txBody>
          <a:bodyPr/>
          <a:lstStyle/>
          <a:p>
            <a:fld id="{8F601E71-9CE4-8545-92D5-2A0444E59F5D}" type="slidenum">
              <a:rPr lang="en-US" smtClean="0"/>
              <a:t>‹nr.›</a:t>
            </a:fld>
            <a:endParaRPr lang="en-US" dirty="0"/>
          </a:p>
        </p:txBody>
      </p:sp>
    </p:spTree>
    <p:extLst>
      <p:ext uri="{BB962C8B-B14F-4D97-AF65-F5344CB8AC3E}">
        <p14:creationId xmlns:p14="http://schemas.microsoft.com/office/powerpoint/2010/main" val="1265797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A319E2-09B4-184C-AB74-071FCFA0B3B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4758F909-F4AA-0945-B7E0-EA4008E938F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0A82E7B-9A11-354C-A0EF-BBBEB33DCD40}"/>
              </a:ext>
            </a:extLst>
          </p:cNvPr>
          <p:cNvSpPr>
            <a:spLocks noGrp="1"/>
          </p:cNvSpPr>
          <p:nvPr>
            <p:ph type="sldNum" sz="quarter" idx="12"/>
          </p:nvPr>
        </p:nvSpPr>
        <p:spPr/>
        <p:txBody>
          <a:bodyPr/>
          <a:lstStyle/>
          <a:p>
            <a:fld id="{8F601E71-9CE4-8545-92D5-2A0444E59F5D}" type="slidenum">
              <a:rPr lang="en-US" smtClean="0"/>
              <a:t>‹nr.›</a:t>
            </a:fld>
            <a:endParaRPr lang="en-US" dirty="0"/>
          </a:p>
        </p:txBody>
      </p:sp>
    </p:spTree>
    <p:extLst>
      <p:ext uri="{BB962C8B-B14F-4D97-AF65-F5344CB8AC3E}">
        <p14:creationId xmlns:p14="http://schemas.microsoft.com/office/powerpoint/2010/main" val="4072807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4811" y="1988840"/>
            <a:ext cx="9342379" cy="2822712"/>
          </a:xfrm>
          <a:prstGeom prst="rect">
            <a:avLst/>
          </a:prstGeom>
        </p:spPr>
      </p:pic>
    </p:spTree>
    <p:extLst>
      <p:ext uri="{BB962C8B-B14F-4D97-AF65-F5344CB8AC3E}">
        <p14:creationId xmlns:p14="http://schemas.microsoft.com/office/powerpoint/2010/main" val="5321431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3" name="Picture 2" descr="A picture containing propeller, mirror&#10;&#10;Description automatically generated">
            <a:extLst>
              <a:ext uri="{FF2B5EF4-FFF2-40B4-BE49-F238E27FC236}">
                <a16:creationId xmlns:a16="http://schemas.microsoft.com/office/drawing/2014/main" id="{D3C96B39-AC87-9847-9734-35322983DEC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7"/>
            <a:ext cx="10972800" cy="5821363"/>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5"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4" y="6428360"/>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4" name="Image 3" descr="fond-PP.pdf">
            <a:extLst>
              <a:ext uri="{FF2B5EF4-FFF2-40B4-BE49-F238E27FC236}">
                <a16:creationId xmlns:a16="http://schemas.microsoft.com/office/drawing/2014/main" id="{CAB794AB-99E7-404A-A035-98A66E4BF9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694" y="-91803"/>
            <a:ext cx="12481387" cy="7051173"/>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5"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06222939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7" name="Image 3" descr="fond-PP.pdf">
            <a:extLst>
              <a:ext uri="{FF2B5EF4-FFF2-40B4-BE49-F238E27FC236}">
                <a16:creationId xmlns:a16="http://schemas.microsoft.com/office/drawing/2014/main" id="{62AE7856-07D0-4343-99EA-4D398EFFA6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694" y="-91803"/>
            <a:ext cx="12481387" cy="7051173"/>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8"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421786615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4"/>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264101664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4"/>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66435815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7"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620184" y="6217201"/>
            <a:ext cx="10180339"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415510646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8"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620184" y="6217201"/>
            <a:ext cx="10180339"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293217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8"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620184" y="6217201"/>
            <a:ext cx="10180339"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658405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7"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620184" y="6217201"/>
            <a:ext cx="10180339"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53795645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8"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620184" y="6217201"/>
            <a:ext cx="10180339"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8014665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8"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620184" y="6217201"/>
            <a:ext cx="10180339"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804510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3" name="Picture 2" descr="A picture containing propeller, mirror&#10;&#10;Description automatically generated">
            <a:extLst>
              <a:ext uri="{FF2B5EF4-FFF2-40B4-BE49-F238E27FC236}">
                <a16:creationId xmlns:a16="http://schemas.microsoft.com/office/drawing/2014/main" id="{5F963EBC-5693-ED46-8189-09D0B75EFA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7"/>
            <a:ext cx="10972800" cy="4162475"/>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3"/>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8"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4" y="6428360"/>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10"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620184" y="6217201"/>
            <a:ext cx="10180339"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0061412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pic>
        <p:nvPicPr>
          <p:cNvPr id="5" name="Image 2" descr="map.pdf">
            <a:extLst>
              <a:ext uri="{FF2B5EF4-FFF2-40B4-BE49-F238E27FC236}">
                <a16:creationId xmlns:a16="http://schemas.microsoft.com/office/drawing/2014/main" id="{4306B4BB-D9B1-4271-BD55-DF76EBD5EC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067" y="0"/>
            <a:ext cx="7539605" cy="6858000"/>
          </a:xfrm>
          <a:prstGeom prst="rect">
            <a:avLst/>
          </a:prstGeom>
        </p:spPr>
      </p:pic>
      <p:sp>
        <p:nvSpPr>
          <p:cNvPr id="8" name="Titre 1"/>
          <p:cNvSpPr txBox="1">
            <a:spLocks/>
          </p:cNvSpPr>
          <p:nvPr userDrawn="1"/>
        </p:nvSpPr>
        <p:spPr>
          <a:xfrm>
            <a:off x="4282205" y="455574"/>
            <a:ext cx="3541987" cy="1101218"/>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5D8298"/>
                </a:solidFill>
                <a:effectLst/>
                <a:uLnTx/>
                <a:uFillTx/>
                <a:latin typeface="+mj-lt"/>
                <a:ea typeface="Verdana" panose="020B0604030504040204" pitchFamily="34" charset="0"/>
                <a:cs typeface="PT Sans" charset="-52"/>
              </a:rPr>
              <a:t>LYMPHOMA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5D8298"/>
                </a:solidFill>
                <a:effectLst/>
                <a:uLnTx/>
                <a:uFillTx/>
                <a:latin typeface="+mj-lt"/>
                <a:ea typeface="Verdana" panose="020B0604030504040204" pitchFamily="34" charset="0"/>
                <a:cs typeface="PT Sans" charset="-52"/>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5D8298"/>
                </a:solidFill>
                <a:effectLst/>
                <a:uLnTx/>
                <a:uFillTx/>
                <a:latin typeface="+mj-lt"/>
                <a:ea typeface="Verdana" panose="020B0604030504040204" pitchFamily="34" charset="0"/>
                <a:cs typeface="PT Sans" charset="-52"/>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5D8298"/>
                </a:solidFill>
                <a:effectLst/>
                <a:uLnTx/>
                <a:uFillTx/>
                <a:latin typeface="+mj-lt"/>
                <a:ea typeface="Verdana" panose="020B0604030504040204" pitchFamily="34" charset="0"/>
                <a:cs typeface="PT Sans" charset="-52"/>
              </a:rPr>
              <a:t>SWITZERLAND</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7172" y="528017"/>
            <a:ext cx="3263337" cy="985987"/>
          </a:xfrm>
          <a:prstGeom prst="rect">
            <a:avLst/>
          </a:prstGeom>
        </p:spPr>
      </p:pic>
    </p:spTree>
    <p:extLst>
      <p:ext uri="{BB962C8B-B14F-4D97-AF65-F5344CB8AC3E}">
        <p14:creationId xmlns:p14="http://schemas.microsoft.com/office/powerpoint/2010/main" val="259913014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olo e sottotitolo copia 2">
    <p:spTree>
      <p:nvGrpSpPr>
        <p:cNvPr id="1" name=""/>
        <p:cNvGrpSpPr/>
        <p:nvPr/>
      </p:nvGrpSpPr>
      <p:grpSpPr>
        <a:xfrm>
          <a:off x="0" y="0"/>
          <a:ext cx="0" cy="0"/>
          <a:chOff x="0" y="0"/>
          <a:chExt cx="0" cy="0"/>
        </a:xfrm>
      </p:grpSpPr>
      <p:pic>
        <p:nvPicPr>
          <p:cNvPr id="45" name="Schermata 2018-11-14 alle 16.27.31.png" descr="Schermata 2018-11-14 alle 16.27.31.png"/>
          <p:cNvPicPr>
            <a:picLocks noChangeAspect="1"/>
          </p:cNvPicPr>
          <p:nvPr userDrawn="1"/>
        </p:nvPicPr>
        <p:blipFill>
          <a:blip r:embed="rId2"/>
          <a:stretch>
            <a:fillRect/>
          </a:stretch>
        </p:blipFill>
        <p:spPr>
          <a:xfrm>
            <a:off x="0" y="0"/>
            <a:ext cx="12192000" cy="6858000"/>
          </a:xfrm>
          <a:prstGeom prst="rect">
            <a:avLst/>
          </a:prstGeom>
          <a:ln w="3175">
            <a:miter lim="400000"/>
          </a:ln>
        </p:spPr>
      </p:pic>
      <p:sp>
        <p:nvSpPr>
          <p:cNvPr id="46" name="Numero diapositiva"/>
          <p:cNvSpPr txBox="1">
            <a:spLocks noGrp="1"/>
          </p:cNvSpPr>
          <p:nvPr>
            <p:ph type="sldNum" sz="quarter" idx="2"/>
          </p:nvPr>
        </p:nvSpPr>
        <p:spPr>
          <a:prstGeom prst="rect">
            <a:avLst/>
          </a:prstGeom>
        </p:spPr>
        <p:txBody>
          <a:bodyPr/>
          <a:lstStyle/>
          <a:p>
            <a:fld id="{86CB4B4D-7CA3-9044-876B-883B54F8677D}" type="slidenum">
              <a:t>‹nr.›</a:t>
            </a:fld>
            <a:endParaRPr dirty="0"/>
          </a:p>
        </p:txBody>
      </p:sp>
      <p:sp>
        <p:nvSpPr>
          <p:cNvPr id="4" name="Rettangolo 3">
            <a:extLst>
              <a:ext uri="{FF2B5EF4-FFF2-40B4-BE49-F238E27FC236}">
                <a16:creationId xmlns:a16="http://schemas.microsoft.com/office/drawing/2014/main" id="{A3A09872-4E77-B24C-BEDA-8CA738346392}"/>
              </a:ext>
            </a:extLst>
          </p:cNvPr>
          <p:cNvSpPr/>
          <p:nvPr userDrawn="1"/>
        </p:nvSpPr>
        <p:spPr>
          <a:xfrm>
            <a:off x="172631" y="3198169"/>
            <a:ext cx="11825160" cy="461665"/>
          </a:xfrm>
          <a:prstGeom prst="rect">
            <a:avLst/>
          </a:prstGeom>
          <a:solidFill>
            <a:schemeClr val="bg1"/>
          </a:solidFill>
          <a:ln w="31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it-IT" sz="3000" b="0" i="0" u="none" strike="noStrike" cap="none" spc="0" normalizeH="0" baseline="0">
              <a:ln>
                <a:solidFill>
                  <a:schemeClr val="tx1"/>
                </a:solidFill>
              </a:ln>
              <a:solidFill>
                <a:schemeClr val="tx1"/>
              </a:solidFill>
              <a:effectLst/>
              <a:uFillTx/>
              <a:latin typeface="+mn-lt"/>
              <a:ea typeface="+mn-ea"/>
              <a:cs typeface="+mn-cs"/>
              <a:sym typeface="Helvetica Neue Medium"/>
            </a:endParaRPr>
          </a:p>
        </p:txBody>
      </p:sp>
      <p:sp>
        <p:nvSpPr>
          <p:cNvPr id="6" name="Numero diapositiva">
            <a:extLst>
              <a:ext uri="{FF2B5EF4-FFF2-40B4-BE49-F238E27FC236}">
                <a16:creationId xmlns:a16="http://schemas.microsoft.com/office/drawing/2014/main" id="{267C48ED-E63F-B746-B114-A96C079AB03F}"/>
              </a:ext>
            </a:extLst>
          </p:cNvPr>
          <p:cNvSpPr txBox="1">
            <a:spLocks/>
          </p:cNvSpPr>
          <p:nvPr userDrawn="1"/>
        </p:nvSpPr>
        <p:spPr>
          <a:xfrm>
            <a:off x="11650291" y="6354650"/>
            <a:ext cx="209994" cy="203902"/>
          </a:xfrm>
          <a:prstGeom prst="rect">
            <a:avLst/>
          </a:prstGeom>
          <a:ln w="3175">
            <a:miter lim="400000"/>
          </a:ln>
        </p:spPr>
        <p:txBody>
          <a:bodyPr wrap="none" lIns="38100" tIns="38100" rIns="38100" bIns="38100">
            <a:spAutoFit/>
          </a:bodyPr>
          <a:ls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825"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85725" algn="ctr" defTabSz="309563" rtl="0" fontAlgn="auto" latinLnBrk="0" hangingPunct="0">
              <a:lnSpc>
                <a:spcPct val="100000"/>
              </a:lnSpc>
              <a:spcBef>
                <a:spcPts val="0"/>
              </a:spcBef>
              <a:spcAft>
                <a:spcPts val="0"/>
              </a:spcAft>
              <a:buClrTx/>
              <a:buSzTx/>
              <a:buFontTx/>
              <a:buNone/>
              <a:tabLst/>
              <a:defRPr kumimoji="0" sz="105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05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05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05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05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05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05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05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it-IT" sz="825" smtClean="0"/>
              <a:pPr/>
              <a:t>‹nr.›</a:t>
            </a:fld>
            <a:endParaRPr lang="it-IT" sz="825" dirty="0"/>
          </a:p>
        </p:txBody>
      </p:sp>
    </p:spTree>
    <p:extLst>
      <p:ext uri="{BB962C8B-B14F-4D97-AF65-F5344CB8AC3E}">
        <p14:creationId xmlns:p14="http://schemas.microsoft.com/office/powerpoint/2010/main" val="361949451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9" name="Espace réservé du numéro de diapositive 6"/>
          <p:cNvSpPr>
            <a:spLocks noGrp="1"/>
          </p:cNvSpPr>
          <p:nvPr>
            <p:ph type="sldNum" sz="quarter" idx="4"/>
          </p:nvPr>
        </p:nvSpPr>
        <p:spPr>
          <a:xfrm>
            <a:off x="10704512" y="6356351"/>
            <a:ext cx="877888"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noProof="0" smtClean="0"/>
              <a:pPr/>
              <a:t>‹nr.›</a:t>
            </a:fld>
            <a:endParaRPr lang="en-GB" noProof="0" dirty="0"/>
          </a:p>
        </p:txBody>
      </p:sp>
      <p:sp>
        <p:nvSpPr>
          <p:cNvPr id="12" name="Content Placeholder 5"/>
          <p:cNvSpPr>
            <a:spLocks noGrp="1"/>
          </p:cNvSpPr>
          <p:nvPr>
            <p:ph sz="quarter" idx="13"/>
          </p:nvPr>
        </p:nvSpPr>
        <p:spPr>
          <a:xfrm>
            <a:off x="620184" y="6356351"/>
            <a:ext cx="8116800" cy="365125"/>
          </a:xfrm>
        </p:spPr>
        <p:txBody>
          <a:bodyPr anchor="ctr" anchorCtr="0">
            <a:noAutofit/>
          </a:bodyPr>
          <a:lstStyle>
            <a:lvl1pPr marL="0" indent="0">
              <a:buNone/>
              <a:defRPr sz="1200">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3" name="Content Placeholder 2"/>
          <p:cNvSpPr>
            <a:spLocks noGrp="1"/>
          </p:cNvSpPr>
          <p:nvPr>
            <p:ph sz="quarter" idx="14"/>
          </p:nvPr>
        </p:nvSpPr>
        <p:spPr>
          <a:xfrm>
            <a:off x="620184" y="1425600"/>
            <a:ext cx="10962216" cy="44604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3"/>
          <p:cNvSpPr>
            <a:spLocks noGrp="1"/>
          </p:cNvSpPr>
          <p:nvPr>
            <p:ph type="title"/>
          </p:nvPr>
        </p:nvSpPr>
        <p:spPr>
          <a:xfrm>
            <a:off x="619202" y="259200"/>
            <a:ext cx="8117783" cy="864000"/>
          </a:xfrm>
        </p:spPr>
        <p:txBody>
          <a:bodyPr/>
          <a:lstStyle/>
          <a:p>
            <a:r>
              <a:rPr lang="en-GB"/>
              <a:t>Click to edit Master title style</a:t>
            </a:r>
            <a:endParaRPr lang="en-US"/>
          </a:p>
        </p:txBody>
      </p:sp>
    </p:spTree>
    <p:extLst>
      <p:ext uri="{BB962C8B-B14F-4D97-AF65-F5344CB8AC3E}">
        <p14:creationId xmlns:p14="http://schemas.microsoft.com/office/powerpoint/2010/main" val="172610882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20184" y="1214362"/>
            <a:ext cx="10972800" cy="702470"/>
          </a:xfrm>
          <a:prstGeom prst="rect">
            <a:avLst/>
          </a:prstGeom>
        </p:spPr>
        <p:txBody>
          <a:bodyPr wrap="square" lIns="0" tIns="0" rIns="0" bIns="0" anchor="t"/>
          <a:lstStyle>
            <a:lvl1pPr marL="0" indent="0" algn="l">
              <a:buNone/>
              <a:defRPr sz="2000" b="1" i="0" cap="all" spc="100" baseline="0">
                <a:solidFill>
                  <a:srgbClr val="FA7C2E"/>
                </a:solidFill>
                <a:latin typeface="PT Sans Narrow" charset="-52"/>
                <a:ea typeface="PT Sans Narrow" charset="-52"/>
                <a:cs typeface="PT Sans Narrow"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AND ADD TEXT</a:t>
            </a:r>
          </a:p>
        </p:txBody>
      </p:sp>
      <p:sp>
        <p:nvSpPr>
          <p:cNvPr id="16" name="Espace réservé du numéro de diapositive 6"/>
          <p:cNvSpPr>
            <a:spLocks noGrp="1"/>
          </p:cNvSpPr>
          <p:nvPr>
            <p:ph type="sldNum" sz="quarter" idx="4"/>
          </p:nvPr>
        </p:nvSpPr>
        <p:spPr>
          <a:xfrm>
            <a:off x="10704512" y="6356351"/>
            <a:ext cx="877888"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noProof="0" smtClean="0"/>
              <a:pPr/>
              <a:t>‹nr.›</a:t>
            </a:fld>
            <a:endParaRPr lang="en-GB" noProof="0" dirty="0"/>
          </a:p>
        </p:txBody>
      </p:sp>
      <p:sp>
        <p:nvSpPr>
          <p:cNvPr id="17" name="Content Placeholder 5"/>
          <p:cNvSpPr>
            <a:spLocks noGrp="1"/>
          </p:cNvSpPr>
          <p:nvPr>
            <p:ph sz="quarter" idx="13"/>
          </p:nvPr>
        </p:nvSpPr>
        <p:spPr>
          <a:xfrm>
            <a:off x="620184" y="6356351"/>
            <a:ext cx="8116800" cy="365125"/>
          </a:xfrm>
        </p:spPr>
        <p:txBody>
          <a:bodyPr anchor="ctr" anchorCtr="0">
            <a:noAutofit/>
          </a:bodyPr>
          <a:lstStyle>
            <a:lvl1pPr marL="0" indent="0">
              <a:buNone/>
              <a:defRPr sz="1200">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Title 1"/>
          <p:cNvSpPr>
            <a:spLocks noGrp="1"/>
          </p:cNvSpPr>
          <p:nvPr>
            <p:ph type="title"/>
          </p:nvPr>
        </p:nvSpPr>
        <p:spPr>
          <a:xfrm>
            <a:off x="619202" y="259200"/>
            <a:ext cx="8117783" cy="864000"/>
          </a:xfrm>
        </p:spPr>
        <p:txBody>
          <a:bodyPr/>
          <a:lstStyle/>
          <a:p>
            <a:r>
              <a:rPr lang="en-GB"/>
              <a:t>Click to edit Master title style</a:t>
            </a:r>
            <a:endParaRPr lang="en-US"/>
          </a:p>
        </p:txBody>
      </p:sp>
      <p:sp>
        <p:nvSpPr>
          <p:cNvPr id="4" name="Content Placeholder 3"/>
          <p:cNvSpPr>
            <a:spLocks noGrp="1"/>
          </p:cNvSpPr>
          <p:nvPr>
            <p:ph sz="quarter" idx="14"/>
          </p:nvPr>
        </p:nvSpPr>
        <p:spPr>
          <a:xfrm>
            <a:off x="620184" y="1987200"/>
            <a:ext cx="10963200" cy="3960000"/>
          </a:xfrm>
        </p:spPr>
        <p:txBody>
          <a:bodyPr/>
          <a:lstStyle>
            <a:lvl1pPr>
              <a:buClr>
                <a:srgbClr val="FA7C2E"/>
              </a:buClr>
              <a:defRPr/>
            </a:lvl1pPr>
            <a:lvl2pPr>
              <a:buClr>
                <a:srgbClr val="FA7C2E"/>
              </a:buClr>
              <a:defRPr/>
            </a:lvl2pPr>
            <a:lvl3pPr>
              <a:buClr>
                <a:srgbClr val="FA7C2E"/>
              </a:buClr>
              <a:defRPr/>
            </a:lvl3pPr>
            <a:lvl4pPr>
              <a:buClr>
                <a:srgbClr val="FA7C2E"/>
              </a:buClr>
              <a:defRPr/>
            </a:lvl4pPr>
            <a:lvl5pPr>
              <a:buClr>
                <a:srgbClr val="FA7C2E"/>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1234320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03C750"/>
                </a:solidFill>
                <a:latin typeface="PT Sans Narrow" charset="-52"/>
                <a:ea typeface="PT Sans Narrow" charset="-52"/>
                <a:cs typeface="PT Sans Narrow"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1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smtClean="0"/>
              <a:pPr/>
              <a:t>‹nr.›</a:t>
            </a:fld>
            <a:endParaRPr lang="en-GB" dirty="0"/>
          </a:p>
        </p:txBody>
      </p:sp>
      <p:sp>
        <p:nvSpPr>
          <p:cNvPr id="17" name="Content Placeholder 5"/>
          <p:cNvSpPr>
            <a:spLocks noGrp="1"/>
          </p:cNvSpPr>
          <p:nvPr>
            <p:ph sz="quarter" idx="13"/>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3"/>
          <p:cNvSpPr>
            <a:spLocks noGrp="1"/>
          </p:cNvSpPr>
          <p:nvPr>
            <p:ph sz="quarter" idx="14"/>
          </p:nvPr>
        </p:nvSpPr>
        <p:spPr>
          <a:xfrm>
            <a:off x="620184" y="1987199"/>
            <a:ext cx="10962216"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85215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7"/>
            <a:ext cx="10972800" cy="5821363"/>
          </a:xfrm>
          <a:prstGeom prst="rect">
            <a:avLst/>
          </a:prstGeom>
        </p:spPr>
        <p:txBody>
          <a:bodyPr anchor="ctr">
            <a:normAutofit/>
          </a:bodyPr>
          <a:lstStyle>
            <a:lvl1pPr algn="ctr">
              <a:defRPr sz="4000">
                <a:solidFill>
                  <a:schemeClr val="bg2"/>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4" y="6428360"/>
            <a:ext cx="781877" cy="365125"/>
          </a:xfrm>
          <a:prstGeom prst="rect">
            <a:avLst/>
          </a:prstGeom>
        </p:spPr>
        <p:txBody>
          <a:bodyPr vert="horz" lIns="0" tIns="0" rIns="0" bIns="0" rtlCol="0" anchor="ctr"/>
          <a:lstStyle>
            <a:lvl1pPr algn="r">
              <a:defRPr sz="1100">
                <a:solidFill>
                  <a:schemeClr val="bg2"/>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7"/>
            <a:ext cx="10972800" cy="4162475"/>
          </a:xfrm>
          <a:prstGeom prst="rect">
            <a:avLst/>
          </a:prstGeom>
        </p:spPr>
        <p:txBody>
          <a:bodyPr anchor="ctr">
            <a:normAutofit/>
          </a:bodyPr>
          <a:lstStyle>
            <a:lvl1pPr algn="ctr">
              <a:defRPr sz="4000">
                <a:solidFill>
                  <a:schemeClr val="bg2"/>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3"/>
          </a:xfrm>
          <a:prstGeom prst="rect">
            <a:avLst/>
          </a:prstGeom>
        </p:spPr>
        <p:txBody>
          <a:bodyPr>
            <a:normAutofit/>
          </a:bodyPr>
          <a:lstStyle>
            <a:lvl1pPr marL="0" indent="0" algn="ctr">
              <a:buNone/>
              <a:defRPr sz="3200">
                <a:solidFill>
                  <a:schemeClr val="bg2"/>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4" y="6428360"/>
            <a:ext cx="781877" cy="365125"/>
          </a:xfrm>
          <a:prstGeom prst="rect">
            <a:avLst/>
          </a:prstGeom>
        </p:spPr>
        <p:txBody>
          <a:bodyPr vert="horz" lIns="0" tIns="0" rIns="0" bIns="0" rtlCol="0" anchor="ctr"/>
          <a:lstStyle>
            <a:lvl1pPr algn="r">
              <a:defRPr sz="1100">
                <a:solidFill>
                  <a:schemeClr val="bg2"/>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4" y="6428360"/>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6" name="Content Placeholder 5">
            <a:extLst>
              <a:ext uri="{FF2B5EF4-FFF2-40B4-BE49-F238E27FC236}">
                <a16:creationId xmlns:a16="http://schemas.microsoft.com/office/drawing/2014/main" id="{B3AD8C50-BE0F-3F49-AF5D-6D489CDFE28E}"/>
              </a:ext>
            </a:extLst>
          </p:cNvPr>
          <p:cNvSpPr>
            <a:spLocks noGrp="1"/>
          </p:cNvSpPr>
          <p:nvPr>
            <p:ph sz="quarter" idx="15"/>
          </p:nvPr>
        </p:nvSpPr>
        <p:spPr>
          <a:xfrm>
            <a:off x="620184" y="6356352"/>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189" indent="0">
              <a:buNone/>
              <a:defRPr sz="1200">
                <a:latin typeface="PT Sans Narrow"/>
                <a:cs typeface="PT Sans Narrow"/>
              </a:defRPr>
            </a:lvl2pPr>
            <a:lvl3pPr marL="914377" indent="0">
              <a:buNone/>
              <a:defRPr sz="1200">
                <a:latin typeface="PT Sans Narrow"/>
                <a:cs typeface="PT Sans Narrow"/>
              </a:defRPr>
            </a:lvl3pPr>
            <a:lvl4pPr marL="1371566" indent="0">
              <a:buNone/>
              <a:defRPr sz="1200">
                <a:latin typeface="PT Sans Narrow"/>
                <a:cs typeface="PT Sans Narrow"/>
              </a:defRPr>
            </a:lvl4pPr>
            <a:lvl5pPr marL="1828754"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4" y="6428360"/>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7"/>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047796E2-D4D4-9144-8DF8-E64E94E62AEB}"/>
              </a:ext>
            </a:extLst>
          </p:cNvPr>
          <p:cNvSpPr>
            <a:spLocks noGrp="1"/>
          </p:cNvSpPr>
          <p:nvPr>
            <p:ph sz="quarter" idx="15"/>
          </p:nvPr>
        </p:nvSpPr>
        <p:spPr>
          <a:xfrm>
            <a:off x="620184" y="6356352"/>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189" indent="0">
              <a:buNone/>
              <a:defRPr sz="1200">
                <a:latin typeface="PT Sans Narrow"/>
                <a:cs typeface="PT Sans Narrow"/>
              </a:defRPr>
            </a:lvl2pPr>
            <a:lvl3pPr marL="914377" indent="0">
              <a:buNone/>
              <a:defRPr sz="1200">
                <a:latin typeface="PT Sans Narrow"/>
                <a:cs typeface="PT Sans Narrow"/>
              </a:defRPr>
            </a:lvl3pPr>
            <a:lvl4pPr marL="1371566" indent="0">
              <a:buNone/>
              <a:defRPr sz="1200">
                <a:latin typeface="PT Sans Narrow"/>
                <a:cs typeface="PT Sans Narrow"/>
              </a:defRPr>
            </a:lvl4pPr>
            <a:lvl5pPr marL="1828754"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1"/>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7"/>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4" y="6428360"/>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10" name="Content Placeholder 5">
            <a:extLst>
              <a:ext uri="{FF2B5EF4-FFF2-40B4-BE49-F238E27FC236}">
                <a16:creationId xmlns:a16="http://schemas.microsoft.com/office/drawing/2014/main" id="{10CD53E3-FE11-684C-B6BC-09E0CCFD6BCC}"/>
              </a:ext>
            </a:extLst>
          </p:cNvPr>
          <p:cNvSpPr>
            <a:spLocks noGrp="1"/>
          </p:cNvSpPr>
          <p:nvPr>
            <p:ph sz="quarter" idx="15"/>
          </p:nvPr>
        </p:nvSpPr>
        <p:spPr>
          <a:xfrm>
            <a:off x="620184" y="6356352"/>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189" indent="0">
              <a:buNone/>
              <a:defRPr sz="1200">
                <a:latin typeface="PT Sans Narrow"/>
                <a:cs typeface="PT Sans Narrow"/>
              </a:defRPr>
            </a:lvl2pPr>
            <a:lvl3pPr marL="914377" indent="0">
              <a:buNone/>
              <a:defRPr sz="1200">
                <a:latin typeface="PT Sans Narrow"/>
                <a:cs typeface="PT Sans Narrow"/>
              </a:defRPr>
            </a:lvl3pPr>
            <a:lvl4pPr marL="1371566" indent="0">
              <a:buNone/>
              <a:defRPr sz="1200">
                <a:latin typeface="PT Sans Narrow"/>
                <a:cs typeface="PT Sans Narrow"/>
              </a:defRPr>
            </a:lvl4pPr>
            <a:lvl5pPr marL="1828754"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7" y="239345"/>
            <a:ext cx="8931169" cy="4465707"/>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7"/>
            <a:ext cx="8942784" cy="804863"/>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4" y="6428360"/>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6" name="Content Placeholder 5">
            <a:extLst>
              <a:ext uri="{FF2B5EF4-FFF2-40B4-BE49-F238E27FC236}">
                <a16:creationId xmlns:a16="http://schemas.microsoft.com/office/drawing/2014/main" id="{C880E6E7-7AA7-6948-8D55-7B4F4A166098}"/>
              </a:ext>
            </a:extLst>
          </p:cNvPr>
          <p:cNvSpPr>
            <a:spLocks noGrp="1"/>
          </p:cNvSpPr>
          <p:nvPr>
            <p:ph sz="quarter" idx="15"/>
          </p:nvPr>
        </p:nvSpPr>
        <p:spPr>
          <a:xfrm>
            <a:off x="620184" y="6356352"/>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189" indent="0">
              <a:buNone/>
              <a:defRPr sz="1200">
                <a:latin typeface="PT Sans Narrow"/>
                <a:cs typeface="PT Sans Narrow"/>
              </a:defRPr>
            </a:lvl2pPr>
            <a:lvl3pPr marL="914377" indent="0">
              <a:buNone/>
              <a:defRPr sz="1200">
                <a:latin typeface="PT Sans Narrow"/>
                <a:cs typeface="PT Sans Narrow"/>
              </a:defRPr>
            </a:lvl3pPr>
            <a:lvl4pPr marL="1371566" indent="0">
              <a:buNone/>
              <a:defRPr sz="1200">
                <a:latin typeface="PT Sans Narrow"/>
                <a:cs typeface="PT Sans Narrow"/>
              </a:defRPr>
            </a:lvl4pPr>
            <a:lvl5pPr marL="1828754"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7"/>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4" y="6356352"/>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pic>
        <p:nvPicPr>
          <p:cNvPr id="9" name="Picture 8">
            <a:extLst>
              <a:ext uri="{FF2B5EF4-FFF2-40B4-BE49-F238E27FC236}">
                <a16:creationId xmlns:a16="http://schemas.microsoft.com/office/drawing/2014/main" id="{F1748CFB-1056-2C42-8FC0-0B634D59E226}"/>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9999663" y="267543"/>
            <a:ext cx="1779880" cy="7170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 id="2147483679" r:id="rId14"/>
    <p:sldLayoutId id="2147483680" r:id="rId15"/>
    <p:sldLayoutId id="2147483681" r:id="rId16"/>
    <p:sldLayoutId id="2147483682" r:id="rId17"/>
    <p:sldLayoutId id="2147483683" r:id="rId18"/>
  </p:sldLayoutIdLst>
  <p:hf hdr="0" ftr="0" dt="0"/>
  <p:txStyles>
    <p:titleStyle>
      <a:lvl1pPr algn="l" defTabSz="457189"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7993" indent="-287993" algn="l" defTabSz="457189"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5986" indent="-287993" algn="l" defTabSz="457189"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3978" indent="-287993" algn="l" defTabSz="457189"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1971" indent="-287993" algn="l" defTabSz="457189"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39964" indent="-287993" algn="l" defTabSz="457189"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1" userDrawn="1">
          <p15:clr>
            <a:srgbClr val="F26B43"/>
          </p15:clr>
        </p15:guide>
        <p15:guide id="2" pos="393" userDrawn="1">
          <p15:clr>
            <a:srgbClr val="F26B43"/>
          </p15:clr>
        </p15:guide>
        <p15:guide id="3"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pic>
        <p:nvPicPr>
          <p:cNvPr id="6" name="Picture 5"/>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296400" y="299279"/>
            <a:ext cx="2487739" cy="751647"/>
          </a:xfrm>
          <a:prstGeom prst="rect">
            <a:avLst/>
          </a:prstGeom>
        </p:spPr>
      </p:pic>
    </p:spTree>
    <p:extLst>
      <p:ext uri="{BB962C8B-B14F-4D97-AF65-F5344CB8AC3E}">
        <p14:creationId xmlns:p14="http://schemas.microsoft.com/office/powerpoint/2010/main" val="29057618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07">
          <p15:clr>
            <a:srgbClr val="F26B43"/>
          </p15:clr>
        </p15:guide>
        <p15:guide id="2" pos="295">
          <p15:clr>
            <a:srgbClr val="F26B43"/>
          </p15:clr>
        </p15:guide>
        <p15:guide id="3" pos="546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hyperlink" Target="https://twitter.com/lymphoma_connec" TargetMode="External"/><Relationship Id="rId7" Type="http://schemas.openxmlformats.org/officeDocument/2006/relationships/hyperlink" Target="http://www.lymphomaconnect.info"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vimeo.com/channels/lymphomaconnect" TargetMode="External"/><Relationship Id="rId11" Type="http://schemas.openxmlformats.org/officeDocument/2006/relationships/image" Target="../media/image31.wmf"/><Relationship Id="rId5" Type="http://schemas.openxmlformats.org/officeDocument/2006/relationships/hyperlink" Target="mailto:froukje.sosef@cor2ed.com" TargetMode="External"/><Relationship Id="rId10" Type="http://schemas.openxmlformats.org/officeDocument/2006/relationships/image" Target="../media/image30.wmf"/><Relationship Id="rId4" Type="http://schemas.openxmlformats.org/officeDocument/2006/relationships/hyperlink" Target="https://www.linkedin.com/company/23765823" TargetMode="External"/><Relationship Id="rId9" Type="http://schemas.openxmlformats.org/officeDocument/2006/relationships/image" Target="../media/image29.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4.tiff"/><Relationship Id="rId4" Type="http://schemas.openxmlformats.org/officeDocument/2006/relationships/image" Target="../media/image13.tiff"/></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359260FB-B8D7-4D47-B938-E056DE9B5498}"/>
              </a:ext>
            </a:extLst>
          </p:cNvPr>
          <p:cNvSpPr>
            <a:spLocks noGrp="1"/>
          </p:cNvSpPr>
          <p:nvPr>
            <p:ph type="body" idx="1"/>
          </p:nvPr>
        </p:nvSpPr>
        <p:spPr>
          <a:xfrm>
            <a:off x="609600" y="1003665"/>
            <a:ext cx="10972800" cy="702471"/>
          </a:xfrm>
        </p:spPr>
        <p:txBody>
          <a:bodyPr/>
          <a:lstStyle/>
          <a:p>
            <a:r>
              <a:rPr lang="en-US" dirty="0"/>
              <a:t>Best Overall Response by PTCL Subtype</a:t>
            </a:r>
            <a:endParaRPr lang="nl-NL" dirty="0"/>
          </a:p>
        </p:txBody>
      </p:sp>
      <p:sp>
        <p:nvSpPr>
          <p:cNvPr id="16" name="Content Placeholder 15">
            <a:extLst>
              <a:ext uri="{FF2B5EF4-FFF2-40B4-BE49-F238E27FC236}">
                <a16:creationId xmlns:a16="http://schemas.microsoft.com/office/drawing/2014/main" id="{F307638B-E8A9-2349-BE68-8D37B38FFA76}"/>
              </a:ext>
            </a:extLst>
          </p:cNvPr>
          <p:cNvSpPr>
            <a:spLocks noGrp="1"/>
          </p:cNvSpPr>
          <p:nvPr>
            <p:ph sz="quarter" idx="12"/>
          </p:nvPr>
        </p:nvSpPr>
        <p:spPr>
          <a:xfrm>
            <a:off x="620184" y="4990011"/>
            <a:ext cx="10963200" cy="959268"/>
          </a:xfrm>
        </p:spPr>
        <p:txBody>
          <a:bodyPr>
            <a:normAutofit fontScale="92500" lnSpcReduction="20000"/>
          </a:bodyPr>
          <a:lstStyle/>
          <a:p>
            <a:r>
              <a:rPr lang="en-US" sz="1400" dirty="0"/>
              <a:t>N includes all patients enrolled (including patients discontinued prior to evaluation)</a:t>
            </a:r>
          </a:p>
          <a:p>
            <a:r>
              <a:rPr lang="en-US" sz="1400" dirty="0"/>
              <a:t>Responses in “Other” include: </a:t>
            </a:r>
          </a:p>
          <a:p>
            <a:pPr lvl="1"/>
            <a:r>
              <a:rPr lang="en-US" sz="1200" dirty="0"/>
              <a:t>Complete responses in ALCL, ATLL, HSTCL, LGL</a:t>
            </a:r>
            <a:endParaRPr lang="en-US" sz="1200" dirty="0">
              <a:highlight>
                <a:srgbClr val="FFFF00"/>
              </a:highlight>
            </a:endParaRPr>
          </a:p>
          <a:p>
            <a:pPr lvl="1"/>
            <a:r>
              <a:rPr lang="en-US" sz="1200" dirty="0"/>
              <a:t>Partial responses in ATLL, CD8+ epidermotropic cytotoxic T-cell lymphoma, cGDTCL, NK T-cell lymphoma</a:t>
            </a:r>
          </a:p>
          <a:p>
            <a:endParaRPr lang="en-US" sz="1400" dirty="0"/>
          </a:p>
        </p:txBody>
      </p:sp>
      <p:sp>
        <p:nvSpPr>
          <p:cNvPr id="2" name="Title 1"/>
          <p:cNvSpPr>
            <a:spLocks noGrp="1"/>
          </p:cNvSpPr>
          <p:nvPr>
            <p:ph type="title"/>
          </p:nvPr>
        </p:nvSpPr>
        <p:spPr>
          <a:xfrm>
            <a:off x="619199" y="246567"/>
            <a:ext cx="8942811" cy="807285"/>
          </a:xfrm>
        </p:spPr>
        <p:txBody>
          <a:bodyPr/>
          <a:lstStyle/>
          <a:p>
            <a:r>
              <a:rPr lang="en-US" dirty="0"/>
              <a:t>phase 2 study of </a:t>
            </a:r>
            <a:r>
              <a:rPr lang="en-US" dirty="0">
                <a:solidFill>
                  <a:schemeClr val="accent1"/>
                </a:solidFill>
              </a:rPr>
              <a:t>Cerdulatinib</a:t>
            </a:r>
            <a:r>
              <a:rPr lang="en-US" dirty="0"/>
              <a:t> in T-cell lymphoma</a:t>
            </a:r>
          </a:p>
        </p:txBody>
      </p:sp>
      <p:sp>
        <p:nvSpPr>
          <p:cNvPr id="6" name="Slide Number Placeholder 5">
            <a:extLst>
              <a:ext uri="{FF2B5EF4-FFF2-40B4-BE49-F238E27FC236}">
                <a16:creationId xmlns:a16="http://schemas.microsoft.com/office/drawing/2014/main" id="{06C7F27A-AEC3-F944-991F-8E8CC4C9E071}"/>
              </a:ext>
            </a:extLst>
          </p:cNvPr>
          <p:cNvSpPr>
            <a:spLocks noGrp="1"/>
          </p:cNvSpPr>
          <p:nvPr>
            <p:ph type="sldNum" sz="quarter" idx="4"/>
          </p:nvPr>
        </p:nvSpPr>
        <p:spPr/>
        <p:txBody>
          <a:bodyPr/>
          <a:lstStyle/>
          <a:p>
            <a:fld id="{8F601E71-9CE4-8545-92D5-2A0444E59F5D}" type="slidenum">
              <a:rPr lang="en-US" smtClean="0"/>
              <a:pPr/>
              <a:t>10</a:t>
            </a:fld>
            <a:endParaRPr lang="en-US" dirty="0"/>
          </a:p>
        </p:txBody>
      </p:sp>
      <p:sp>
        <p:nvSpPr>
          <p:cNvPr id="12" name="Content Placeholder 11">
            <a:extLst>
              <a:ext uri="{FF2B5EF4-FFF2-40B4-BE49-F238E27FC236}">
                <a16:creationId xmlns:a16="http://schemas.microsoft.com/office/drawing/2014/main" id="{BDCA079A-B248-654A-9558-3D3CB7FA64EF}"/>
              </a:ext>
            </a:extLst>
          </p:cNvPr>
          <p:cNvSpPr>
            <a:spLocks noGrp="1"/>
          </p:cNvSpPr>
          <p:nvPr>
            <p:ph sz="quarter" idx="15"/>
          </p:nvPr>
        </p:nvSpPr>
        <p:spPr>
          <a:xfrm>
            <a:off x="620184" y="6237169"/>
            <a:ext cx="10362242" cy="532433"/>
          </a:xfrm>
        </p:spPr>
        <p:txBody>
          <a:bodyPr/>
          <a:lstStyle/>
          <a:p>
            <a:pPr>
              <a:lnSpc>
                <a:spcPct val="90000"/>
              </a:lnSpc>
              <a:spcBef>
                <a:spcPts val="0"/>
              </a:spcBef>
              <a:spcAft>
                <a:spcPts val="300"/>
              </a:spcAft>
            </a:pPr>
            <a:r>
              <a:rPr lang="en-US" sz="1100" dirty="0"/>
              <a:t>AITL, angioimmunoblastic T-cell lymphoma; </a:t>
            </a:r>
            <a:r>
              <a:rPr lang="en-GB" sz="1100" dirty="0"/>
              <a:t>ALCL, anaplastic large-cell lymphoma; ATLL, adult T‑cell leukaemia/lymphoma; CD, cluster of differentiation; </a:t>
            </a:r>
            <a:br>
              <a:rPr lang="en-GB" sz="1100" dirty="0"/>
            </a:br>
            <a:r>
              <a:rPr lang="en-GB" sz="1100" dirty="0"/>
              <a:t>cGDTCL, primary </a:t>
            </a:r>
            <a:r>
              <a:rPr lang="en-GB" sz="1100" dirty="0">
                <a:solidFill>
                  <a:schemeClr val="tx2"/>
                </a:solidFill>
              </a:rPr>
              <a:t>cutaneous </a:t>
            </a:r>
            <a:r>
              <a:rPr lang="en-US" sz="1100" dirty="0">
                <a:solidFill>
                  <a:schemeClr val="tx2"/>
                </a:solidFill>
                <a:effectLst/>
              </a:rPr>
              <a:t>gamma-delta </a:t>
            </a:r>
            <a:r>
              <a:rPr lang="en-GB" sz="1100" dirty="0">
                <a:solidFill>
                  <a:schemeClr val="tx2"/>
                </a:solidFill>
              </a:rPr>
              <a:t>T-cell lymphoma; HSTCL, hepatosplenic T-cell lymphoma; LGL, large granular leukaemia; NK, natural killer; </a:t>
            </a:r>
            <a:r>
              <a:rPr lang="en-US" sz="1100" dirty="0">
                <a:solidFill>
                  <a:schemeClr val="tx2"/>
                </a:solidFill>
              </a:rPr>
              <a:t>NOS, not otherwise specified; PTCL, peripheral T-cell lymphoma; TFH, T follicular helper cells</a:t>
            </a:r>
          </a:p>
          <a:p>
            <a:pPr>
              <a:lnSpc>
                <a:spcPct val="90000"/>
              </a:lnSpc>
              <a:spcBef>
                <a:spcPts val="0"/>
              </a:spcBef>
              <a:spcAft>
                <a:spcPts val="300"/>
              </a:spcAft>
            </a:pPr>
            <a:r>
              <a:rPr lang="en-US" sz="1100" dirty="0">
                <a:solidFill>
                  <a:schemeClr val="tx2"/>
                </a:solidFill>
              </a:rPr>
              <a:t>Horwitz SM, et al. Blood. 2019; 134</a:t>
            </a:r>
            <a:r>
              <a:rPr lang="nl-NL" sz="1100" dirty="0">
                <a:solidFill>
                  <a:schemeClr val="tx2"/>
                </a:solidFill>
              </a:rPr>
              <a:t>(Supplement_1):</a:t>
            </a:r>
            <a:r>
              <a:rPr lang="en-US" sz="1100" dirty="0">
                <a:solidFill>
                  <a:schemeClr val="tx2"/>
                </a:solidFill>
              </a:rPr>
              <a:t>466</a:t>
            </a:r>
          </a:p>
        </p:txBody>
      </p:sp>
      <p:graphicFrame>
        <p:nvGraphicFramePr>
          <p:cNvPr id="3" name="Content Placeholder 10">
            <a:extLst>
              <a:ext uri="{FF2B5EF4-FFF2-40B4-BE49-F238E27FC236}">
                <a16:creationId xmlns:a16="http://schemas.microsoft.com/office/drawing/2014/main" id="{5A28900D-9DC5-3A40-B1A6-C94BC29D8B59}"/>
              </a:ext>
            </a:extLst>
          </p:cNvPr>
          <p:cNvGraphicFramePr>
            <a:graphicFrameLocks noGrp="1"/>
          </p:cNvGraphicFramePr>
          <p:nvPr>
            <p:extLst>
              <p:ext uri="{D42A27DB-BD31-4B8C-83A1-F6EECF244321}">
                <p14:modId xmlns:p14="http://schemas.microsoft.com/office/powerpoint/2010/main" val="533690295"/>
              </p:ext>
            </p:extLst>
          </p:nvPr>
        </p:nvGraphicFramePr>
        <p:xfrm>
          <a:off x="614399" y="1721418"/>
          <a:ext cx="10963201" cy="3095662"/>
        </p:xfrm>
        <a:graphic>
          <a:graphicData uri="http://schemas.openxmlformats.org/drawingml/2006/table">
            <a:tbl>
              <a:tblPr firstRow="1" bandRow="1">
                <a:tableStyleId>{5C22544A-7EE6-4342-B048-85BDC9FD1C3A}</a:tableStyleId>
              </a:tblPr>
              <a:tblGrid>
                <a:gridCol w="3502245">
                  <a:extLst>
                    <a:ext uri="{9D8B030D-6E8A-4147-A177-3AD203B41FA5}">
                      <a16:colId xmlns:a16="http://schemas.microsoft.com/office/drawing/2014/main" val="20000"/>
                    </a:ext>
                  </a:extLst>
                </a:gridCol>
                <a:gridCol w="1865239">
                  <a:extLst>
                    <a:ext uri="{9D8B030D-6E8A-4147-A177-3AD203B41FA5}">
                      <a16:colId xmlns:a16="http://schemas.microsoft.com/office/drawing/2014/main" val="20003"/>
                    </a:ext>
                  </a:extLst>
                </a:gridCol>
                <a:gridCol w="1865239">
                  <a:extLst>
                    <a:ext uri="{9D8B030D-6E8A-4147-A177-3AD203B41FA5}">
                      <a16:colId xmlns:a16="http://schemas.microsoft.com/office/drawing/2014/main" val="20001"/>
                    </a:ext>
                  </a:extLst>
                </a:gridCol>
                <a:gridCol w="1865239">
                  <a:extLst>
                    <a:ext uri="{9D8B030D-6E8A-4147-A177-3AD203B41FA5}">
                      <a16:colId xmlns:a16="http://schemas.microsoft.com/office/drawing/2014/main" val="20004"/>
                    </a:ext>
                  </a:extLst>
                </a:gridCol>
                <a:gridCol w="1865239">
                  <a:extLst>
                    <a:ext uri="{9D8B030D-6E8A-4147-A177-3AD203B41FA5}">
                      <a16:colId xmlns:a16="http://schemas.microsoft.com/office/drawing/2014/main" val="20002"/>
                    </a:ext>
                  </a:extLst>
                </a:gridCol>
              </a:tblGrid>
              <a:tr h="204038">
                <a:tc>
                  <a:txBody>
                    <a:bodyPr/>
                    <a:lstStyle>
                      <a:lvl1pPr defTabSz="912813">
                        <a:lnSpc>
                          <a:spcPct val="95000"/>
                        </a:lnSpc>
                        <a:spcBef>
                          <a:spcPct val="35000"/>
                        </a:spcBef>
                        <a:spcAft>
                          <a:spcPct val="37000"/>
                        </a:spcAft>
                        <a:buClr>
                          <a:schemeClr val="tx1"/>
                        </a:buClr>
                        <a:buFont typeface="Lucida Grande" pitchFamily="-84" charset="0"/>
                        <a:defRPr sz="1400" b="1">
                          <a:solidFill>
                            <a:srgbClr val="7F7F7F"/>
                          </a:solidFill>
                          <a:latin typeface="Corbel" panose="020B0503020204020204" pitchFamily="34" charset="0"/>
                          <a:ea typeface="MS PGothic" panose="020B0600070205080204" pitchFamily="34" charset="-128"/>
                        </a:defRPr>
                      </a:lvl1pPr>
                      <a:lvl2pPr marL="742950" indent="-285750" defTabSz="912813">
                        <a:lnSpc>
                          <a:spcPct val="95000"/>
                        </a:lnSpc>
                        <a:spcBef>
                          <a:spcPct val="35000"/>
                        </a:spcBef>
                        <a:spcAft>
                          <a:spcPct val="37000"/>
                        </a:spcAft>
                        <a:buClr>
                          <a:schemeClr val="tx1"/>
                        </a:buClr>
                        <a:buFont typeface="Lucida Grande" pitchFamily="-84" charset="0"/>
                        <a:defRPr sz="1200">
                          <a:solidFill>
                            <a:srgbClr val="7F7F7F"/>
                          </a:solidFill>
                          <a:latin typeface="Corbel" panose="020B0503020204020204" pitchFamily="34" charset="0"/>
                          <a:ea typeface="MS PGothic" panose="020B0600070205080204" pitchFamily="34" charset="-128"/>
                        </a:defRPr>
                      </a:lvl2pPr>
                      <a:lvl3pPr marL="1143000" indent="-228600" defTabSz="912813">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3pPr>
                      <a:lvl4pPr marL="1600200" indent="-228600" defTabSz="912813">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4pPr>
                      <a:lvl5pPr marL="2057400" indent="-228600" defTabSz="912813">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5pPr>
                      <a:lvl6pPr marL="2514600" indent="-228600" defTabSz="912813"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6pPr>
                      <a:lvl7pPr marL="2971800" indent="-228600" defTabSz="912813"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7pPr>
                      <a:lvl8pPr marL="3429000" indent="-228600" defTabSz="912813"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8pPr>
                      <a:lvl9pPr marL="3886200" indent="-228600" defTabSz="912813"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9pPr>
                    </a:lstStyle>
                    <a:p>
                      <a:pPr marL="0" marR="0" lvl="0" indent="0" algn="l" defTabSz="912813" rtl="0" eaLnBrk="1" fontAlgn="base" latinLnBrk="0" hangingPunct="1">
                        <a:lnSpc>
                          <a:spcPct val="110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Calibri" panose="020F0502020204030204" pitchFamily="34" charset="0"/>
                          <a:cs typeface="Calibri" panose="020F0502020204030204" pitchFamily="34" charset="0"/>
                        </a:rPr>
                        <a:t>Response</a:t>
                      </a:r>
                      <a:endParaRPr kumimoji="0" lang="en-US" altLang="en-US" sz="2000" b="1" i="0" u="none" strike="noStrike" cap="none" normalizeH="0" baseline="0" dirty="0">
                        <a:ln>
                          <a:noFill/>
                        </a:ln>
                        <a:solidFill>
                          <a:schemeClr val="bg1"/>
                        </a:solidFill>
                        <a:effectLst/>
                        <a:latin typeface="Calibri" panose="020F0502020204030204" pitchFamily="34" charset="0"/>
                        <a:ea typeface="MS PGothic" panose="020B0600070205080204" pitchFamily="34" charset="-128"/>
                        <a:cs typeface="Calibri" panose="020F0502020204030204" pitchFamily="34" charset="0"/>
                      </a:endParaRPr>
                    </a:p>
                  </a:txBody>
                  <a:tcPr marL="94265" marR="94265" marT="57769" marB="57769" anchor="ctr" horzOverflow="overflow"/>
                </a:tc>
                <a:tc>
                  <a:txBody>
                    <a:bodyPr/>
                    <a:lstStyle>
                      <a:lvl1pPr defTabSz="673100">
                        <a:lnSpc>
                          <a:spcPct val="95000"/>
                        </a:lnSpc>
                        <a:spcBef>
                          <a:spcPct val="35000"/>
                        </a:spcBef>
                        <a:spcAft>
                          <a:spcPct val="37000"/>
                        </a:spcAft>
                        <a:buClr>
                          <a:schemeClr val="tx1"/>
                        </a:buClr>
                        <a:buFont typeface="Lucida Grande" pitchFamily="-84" charset="0"/>
                        <a:defRPr sz="1400" b="1">
                          <a:solidFill>
                            <a:srgbClr val="7F7F7F"/>
                          </a:solidFill>
                          <a:latin typeface="Corbel" panose="020B0503020204020204" pitchFamily="34" charset="0"/>
                          <a:ea typeface="MS PGothic" panose="020B0600070205080204" pitchFamily="34" charset="-128"/>
                        </a:defRPr>
                      </a:lvl1pPr>
                      <a:lvl2pPr marL="742950" indent="-285750" defTabSz="673100">
                        <a:lnSpc>
                          <a:spcPct val="95000"/>
                        </a:lnSpc>
                        <a:spcBef>
                          <a:spcPct val="35000"/>
                        </a:spcBef>
                        <a:spcAft>
                          <a:spcPct val="37000"/>
                        </a:spcAft>
                        <a:buClr>
                          <a:schemeClr val="tx1"/>
                        </a:buClr>
                        <a:buFont typeface="Lucida Grande" pitchFamily="-84" charset="0"/>
                        <a:defRPr sz="1200">
                          <a:solidFill>
                            <a:srgbClr val="7F7F7F"/>
                          </a:solidFill>
                          <a:latin typeface="Corbel" panose="020B0503020204020204" pitchFamily="34" charset="0"/>
                          <a:ea typeface="MS PGothic" panose="020B0600070205080204" pitchFamily="34" charset="-128"/>
                        </a:defRPr>
                      </a:lvl2pPr>
                      <a:lvl3pPr marL="11430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3pPr>
                      <a:lvl4pPr marL="16002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4pPr>
                      <a:lvl5pPr marL="20574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5pPr>
                      <a:lvl6pPr marL="25146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6pPr>
                      <a:lvl7pPr marL="29718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7pPr>
                      <a:lvl8pPr marL="34290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8pPr>
                      <a:lvl9pPr marL="38862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9pPr>
                    </a:lstStyle>
                    <a:p>
                      <a:pPr marL="0" marR="0" lvl="0" indent="0" algn="ctr" defTabSz="673100" rtl="0" eaLnBrk="1" fontAlgn="base" latinLnBrk="0" hangingPunct="1">
                        <a:lnSpc>
                          <a:spcPct val="110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Calibri" panose="020F0502020204030204" pitchFamily="34" charset="0"/>
                          <a:cs typeface="Calibri" panose="020F0502020204030204" pitchFamily="34" charset="0"/>
                        </a:rPr>
                        <a:t>AITL / TFH</a:t>
                      </a:r>
                      <a:endParaRPr kumimoji="0" lang="en-US" altLang="en-US" sz="2000" b="1" i="0" u="none" strike="noStrike" cap="none" normalizeH="0" baseline="0" dirty="0">
                        <a:ln>
                          <a:noFill/>
                        </a:ln>
                        <a:solidFill>
                          <a:schemeClr val="bg1"/>
                        </a:solidFill>
                        <a:effectLst/>
                        <a:latin typeface="Calibri" panose="020F0502020204030204" pitchFamily="34" charset="0"/>
                        <a:ea typeface="MS PGothic" panose="020B0600070205080204" pitchFamily="34" charset="-128"/>
                        <a:cs typeface="Calibri" panose="020F0502020204030204" pitchFamily="34" charset="0"/>
                      </a:endParaRPr>
                    </a:p>
                  </a:txBody>
                  <a:tcPr marL="79493" marR="79493" marT="39743" marB="39743" anchor="ctr" horzOverflow="overflow"/>
                </a:tc>
                <a:tc>
                  <a:txBody>
                    <a:bodyPr/>
                    <a:lstStyle>
                      <a:lvl1pPr defTabSz="673100">
                        <a:lnSpc>
                          <a:spcPct val="95000"/>
                        </a:lnSpc>
                        <a:spcBef>
                          <a:spcPct val="35000"/>
                        </a:spcBef>
                        <a:spcAft>
                          <a:spcPct val="37000"/>
                        </a:spcAft>
                        <a:buClr>
                          <a:schemeClr val="tx1"/>
                        </a:buClr>
                        <a:buFont typeface="Lucida Grande" pitchFamily="-84" charset="0"/>
                        <a:defRPr sz="1400" b="1">
                          <a:solidFill>
                            <a:srgbClr val="7F7F7F"/>
                          </a:solidFill>
                          <a:latin typeface="Corbel" panose="020B0503020204020204" pitchFamily="34" charset="0"/>
                          <a:ea typeface="MS PGothic" panose="020B0600070205080204" pitchFamily="34" charset="-128"/>
                        </a:defRPr>
                      </a:lvl1pPr>
                      <a:lvl2pPr marL="742950" indent="-285750" defTabSz="673100">
                        <a:lnSpc>
                          <a:spcPct val="95000"/>
                        </a:lnSpc>
                        <a:spcBef>
                          <a:spcPct val="35000"/>
                        </a:spcBef>
                        <a:spcAft>
                          <a:spcPct val="37000"/>
                        </a:spcAft>
                        <a:buClr>
                          <a:schemeClr val="tx1"/>
                        </a:buClr>
                        <a:buFont typeface="Lucida Grande" pitchFamily="-84" charset="0"/>
                        <a:defRPr sz="1200">
                          <a:solidFill>
                            <a:srgbClr val="7F7F7F"/>
                          </a:solidFill>
                          <a:latin typeface="Corbel" panose="020B0503020204020204" pitchFamily="34" charset="0"/>
                          <a:ea typeface="MS PGothic" panose="020B0600070205080204" pitchFamily="34" charset="-128"/>
                        </a:defRPr>
                      </a:lvl2pPr>
                      <a:lvl3pPr marL="11430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3pPr>
                      <a:lvl4pPr marL="16002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4pPr>
                      <a:lvl5pPr marL="20574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5pPr>
                      <a:lvl6pPr marL="25146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6pPr>
                      <a:lvl7pPr marL="29718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7pPr>
                      <a:lvl8pPr marL="34290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8pPr>
                      <a:lvl9pPr marL="38862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9pPr>
                    </a:lstStyle>
                    <a:p>
                      <a:pPr marL="0" marR="0" lvl="0" indent="0" algn="ctr" defTabSz="673100" rtl="0" eaLnBrk="1" fontAlgn="base" latinLnBrk="0" hangingPunct="1">
                        <a:lnSpc>
                          <a:spcPct val="110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Calibri" panose="020F0502020204030204" pitchFamily="34" charset="0"/>
                          <a:cs typeface="Calibri" panose="020F0502020204030204" pitchFamily="34" charset="0"/>
                        </a:rPr>
                        <a:t>PTCL-NOS</a:t>
                      </a:r>
                      <a:endParaRPr kumimoji="0" lang="en-US" altLang="en-US" sz="2000" b="1" i="0" u="none" strike="noStrike" cap="none" normalizeH="0" baseline="0" dirty="0">
                        <a:ln>
                          <a:noFill/>
                        </a:ln>
                        <a:solidFill>
                          <a:schemeClr val="bg1"/>
                        </a:solidFill>
                        <a:effectLst/>
                        <a:latin typeface="Calibri" panose="020F0502020204030204" pitchFamily="34" charset="0"/>
                        <a:ea typeface="MS PGothic" panose="020B0600070205080204" pitchFamily="34" charset="-128"/>
                        <a:cs typeface="Calibri" panose="020F0502020204030204" pitchFamily="34" charset="0"/>
                      </a:endParaRPr>
                    </a:p>
                  </a:txBody>
                  <a:tcPr marL="79493" marR="79493" marT="39743" marB="39743" anchor="ctr" horzOverflow="overflow"/>
                </a:tc>
                <a:tc>
                  <a:txBody>
                    <a:bodyPr/>
                    <a:lstStyle/>
                    <a:p>
                      <a:pPr marL="0" marR="0" lvl="0" indent="0" algn="ctr" defTabSz="673100" rtl="0" eaLnBrk="1" fontAlgn="base" latinLnBrk="0" hangingPunct="1">
                        <a:lnSpc>
                          <a:spcPct val="110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Calibri" panose="020F0502020204030204" pitchFamily="34" charset="0"/>
                          <a:cs typeface="Calibri" panose="020F0502020204030204" pitchFamily="34" charset="0"/>
                        </a:rPr>
                        <a:t>PTCL-Other</a:t>
                      </a:r>
                      <a:endParaRPr kumimoji="0" lang="en-US" altLang="en-US" sz="2000" b="1" i="0" u="none" strike="noStrike" cap="none" normalizeH="0" baseline="30000" dirty="0">
                        <a:ln>
                          <a:noFill/>
                        </a:ln>
                        <a:solidFill>
                          <a:schemeClr val="bg1"/>
                        </a:solidFill>
                        <a:effectLst/>
                        <a:latin typeface="Calibri" panose="020F0502020204030204" pitchFamily="34" charset="0"/>
                        <a:ea typeface="MS PGothic" panose="020B0600070205080204" pitchFamily="34" charset="-128"/>
                        <a:cs typeface="Calibri" panose="020F0502020204030204" pitchFamily="34" charset="0"/>
                      </a:endParaRPr>
                    </a:p>
                  </a:txBody>
                  <a:tcPr marL="79493" marR="79493" marT="39743" marB="39743" anchor="ctr" horzOverflow="overflow"/>
                </a:tc>
                <a:tc>
                  <a:txBody>
                    <a:bodyPr/>
                    <a:lstStyle>
                      <a:lvl1pPr defTabSz="673100">
                        <a:lnSpc>
                          <a:spcPct val="95000"/>
                        </a:lnSpc>
                        <a:spcBef>
                          <a:spcPct val="35000"/>
                        </a:spcBef>
                        <a:spcAft>
                          <a:spcPct val="37000"/>
                        </a:spcAft>
                        <a:buClr>
                          <a:schemeClr val="tx1"/>
                        </a:buClr>
                        <a:buFont typeface="Lucida Grande" pitchFamily="-84" charset="0"/>
                        <a:defRPr sz="1400" b="1">
                          <a:solidFill>
                            <a:srgbClr val="7F7F7F"/>
                          </a:solidFill>
                          <a:latin typeface="Corbel" panose="020B0503020204020204" pitchFamily="34" charset="0"/>
                          <a:ea typeface="MS PGothic" panose="020B0600070205080204" pitchFamily="34" charset="-128"/>
                        </a:defRPr>
                      </a:lvl1pPr>
                      <a:lvl2pPr marL="742950" indent="-285750" defTabSz="673100">
                        <a:lnSpc>
                          <a:spcPct val="95000"/>
                        </a:lnSpc>
                        <a:spcBef>
                          <a:spcPct val="35000"/>
                        </a:spcBef>
                        <a:spcAft>
                          <a:spcPct val="37000"/>
                        </a:spcAft>
                        <a:buClr>
                          <a:schemeClr val="tx1"/>
                        </a:buClr>
                        <a:buFont typeface="Lucida Grande" pitchFamily="-84" charset="0"/>
                        <a:defRPr sz="1200">
                          <a:solidFill>
                            <a:srgbClr val="7F7F7F"/>
                          </a:solidFill>
                          <a:latin typeface="Corbel" panose="020B0503020204020204" pitchFamily="34" charset="0"/>
                          <a:ea typeface="MS PGothic" panose="020B0600070205080204" pitchFamily="34" charset="-128"/>
                        </a:defRPr>
                      </a:lvl2pPr>
                      <a:lvl3pPr marL="11430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3pPr>
                      <a:lvl4pPr marL="16002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4pPr>
                      <a:lvl5pPr marL="20574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5pPr>
                      <a:lvl6pPr marL="25146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6pPr>
                      <a:lvl7pPr marL="29718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7pPr>
                      <a:lvl8pPr marL="34290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8pPr>
                      <a:lvl9pPr marL="38862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9pPr>
                    </a:lstStyle>
                    <a:p>
                      <a:pPr marL="0" marR="0" lvl="0" indent="0" algn="ctr" defTabSz="673100" rtl="0" eaLnBrk="1" fontAlgn="base" latinLnBrk="0" hangingPunct="1">
                        <a:lnSpc>
                          <a:spcPct val="110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Calibri" panose="020F0502020204030204" pitchFamily="34" charset="0"/>
                          <a:cs typeface="Calibri" panose="020F0502020204030204" pitchFamily="34" charset="0"/>
                        </a:rPr>
                        <a:t>Total</a:t>
                      </a:r>
                      <a:endParaRPr kumimoji="0" lang="en-US" altLang="en-US" sz="2000" b="1" i="0" u="none" strike="noStrike" cap="none" normalizeH="0" baseline="0" dirty="0">
                        <a:ln>
                          <a:noFill/>
                        </a:ln>
                        <a:solidFill>
                          <a:schemeClr val="bg1"/>
                        </a:solidFill>
                        <a:effectLst/>
                        <a:latin typeface="Calibri" panose="020F0502020204030204" pitchFamily="34" charset="0"/>
                        <a:ea typeface="MS PGothic" panose="020B0600070205080204" pitchFamily="34" charset="-128"/>
                        <a:cs typeface="Calibri" panose="020F0502020204030204" pitchFamily="34" charset="0"/>
                      </a:endParaRPr>
                    </a:p>
                  </a:txBody>
                  <a:tcPr marL="79493" marR="79493" marT="39743" marB="39743" anchor="ctr" horzOverflow="overflow"/>
                </a:tc>
                <a:extLst>
                  <a:ext uri="{0D108BD9-81ED-4DB2-BD59-A6C34878D82A}">
                    <a16:rowId xmlns:a16="http://schemas.microsoft.com/office/drawing/2014/main" val="10000"/>
                  </a:ext>
                </a:extLst>
              </a:tr>
              <a:tr h="187091">
                <a:tc>
                  <a:txBody>
                    <a:bodyPr/>
                    <a:lstStyle>
                      <a:lvl1pPr defTabSz="673100">
                        <a:lnSpc>
                          <a:spcPct val="95000"/>
                        </a:lnSpc>
                        <a:spcBef>
                          <a:spcPct val="35000"/>
                        </a:spcBef>
                        <a:spcAft>
                          <a:spcPct val="37000"/>
                        </a:spcAft>
                        <a:buClr>
                          <a:schemeClr val="tx1"/>
                        </a:buClr>
                        <a:buFont typeface="Lucida Grande" pitchFamily="-84" charset="0"/>
                        <a:defRPr sz="1400" b="1">
                          <a:solidFill>
                            <a:srgbClr val="7F7F7F"/>
                          </a:solidFill>
                          <a:latin typeface="Corbel" panose="020B0503020204020204" pitchFamily="34" charset="0"/>
                          <a:ea typeface="MS PGothic" panose="020B0600070205080204" pitchFamily="34" charset="-128"/>
                        </a:defRPr>
                      </a:lvl1pPr>
                      <a:lvl2pPr marL="742950" indent="-285750" defTabSz="673100">
                        <a:lnSpc>
                          <a:spcPct val="95000"/>
                        </a:lnSpc>
                        <a:spcBef>
                          <a:spcPct val="35000"/>
                        </a:spcBef>
                        <a:spcAft>
                          <a:spcPct val="37000"/>
                        </a:spcAft>
                        <a:buClr>
                          <a:schemeClr val="tx1"/>
                        </a:buClr>
                        <a:buFont typeface="Lucida Grande" pitchFamily="-84" charset="0"/>
                        <a:defRPr sz="1200">
                          <a:solidFill>
                            <a:srgbClr val="7F7F7F"/>
                          </a:solidFill>
                          <a:latin typeface="Corbel" panose="020B0503020204020204" pitchFamily="34" charset="0"/>
                          <a:ea typeface="MS PGothic" panose="020B0600070205080204" pitchFamily="34" charset="-128"/>
                        </a:defRPr>
                      </a:lvl2pPr>
                      <a:lvl3pPr marL="11430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3pPr>
                      <a:lvl4pPr marL="16002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4pPr>
                      <a:lvl5pPr marL="20574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5pPr>
                      <a:lvl6pPr marL="25146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6pPr>
                      <a:lvl7pPr marL="29718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7pPr>
                      <a:lvl8pPr marL="34290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8pPr>
                      <a:lvl9pPr marL="38862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9pPr>
                    </a:lstStyle>
                    <a:p>
                      <a:pPr marL="0" marR="0" lvl="0" indent="0" algn="l" defTabSz="673100" rtl="0" eaLnBrk="1" fontAlgn="base" latinLnBrk="0" hangingPunct="1">
                        <a:lnSpc>
                          <a:spcPct val="110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Calibri" panose="020F0502020204030204" pitchFamily="34" charset="0"/>
                          <a:cs typeface="Calibri" panose="020F0502020204030204" pitchFamily="34" charset="0"/>
                        </a:rPr>
                        <a:t>N</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79493" marR="79493" marT="39743" marB="39743" anchor="ctr" horzOverflow="overflow"/>
                </a:tc>
                <a:tc>
                  <a:txBody>
                    <a:bodyPr/>
                    <a:lstStyle>
                      <a:lvl1pPr defTabSz="673100">
                        <a:lnSpc>
                          <a:spcPct val="95000"/>
                        </a:lnSpc>
                        <a:spcBef>
                          <a:spcPct val="35000"/>
                        </a:spcBef>
                        <a:spcAft>
                          <a:spcPct val="37000"/>
                        </a:spcAft>
                        <a:buClr>
                          <a:schemeClr val="tx1"/>
                        </a:buClr>
                        <a:buFont typeface="Lucida Grande" pitchFamily="-84" charset="0"/>
                        <a:defRPr sz="1400" b="1">
                          <a:solidFill>
                            <a:srgbClr val="7F7F7F"/>
                          </a:solidFill>
                          <a:latin typeface="Corbel" panose="020B0503020204020204" pitchFamily="34" charset="0"/>
                          <a:ea typeface="MS PGothic" panose="020B0600070205080204" pitchFamily="34" charset="-128"/>
                        </a:defRPr>
                      </a:lvl1pPr>
                      <a:lvl2pPr marL="742950" indent="-285750" defTabSz="673100">
                        <a:lnSpc>
                          <a:spcPct val="95000"/>
                        </a:lnSpc>
                        <a:spcBef>
                          <a:spcPct val="35000"/>
                        </a:spcBef>
                        <a:spcAft>
                          <a:spcPct val="37000"/>
                        </a:spcAft>
                        <a:buClr>
                          <a:schemeClr val="tx1"/>
                        </a:buClr>
                        <a:buFont typeface="Lucida Grande" pitchFamily="-84" charset="0"/>
                        <a:defRPr sz="1200">
                          <a:solidFill>
                            <a:srgbClr val="7F7F7F"/>
                          </a:solidFill>
                          <a:latin typeface="Corbel" panose="020B0503020204020204" pitchFamily="34" charset="0"/>
                          <a:ea typeface="MS PGothic" panose="020B0600070205080204" pitchFamily="34" charset="-128"/>
                        </a:defRPr>
                      </a:lvl2pPr>
                      <a:lvl3pPr marL="11430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3pPr>
                      <a:lvl4pPr marL="16002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4pPr>
                      <a:lvl5pPr marL="20574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5pPr>
                      <a:lvl6pPr marL="25146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6pPr>
                      <a:lvl7pPr marL="29718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7pPr>
                      <a:lvl8pPr marL="34290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8pPr>
                      <a:lvl9pPr marL="38862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9pPr>
                    </a:lstStyle>
                    <a:p>
                      <a:pPr marL="0" marR="0" lvl="0" indent="0" algn="ctr" defTabSz="673100" rtl="0" eaLnBrk="1" fontAlgn="base" latinLnBrk="0" hangingPunct="1">
                        <a:lnSpc>
                          <a:spcPct val="110000"/>
                        </a:lnSpc>
                        <a:spcBef>
                          <a:spcPct val="0"/>
                        </a:spcBef>
                        <a:spcAft>
                          <a:spcPct val="0"/>
                        </a:spcAft>
                        <a:buClrTx/>
                        <a:buSzTx/>
                        <a:buFontTx/>
                        <a:buNone/>
                        <a:tabLst/>
                      </a:pPr>
                      <a:r>
                        <a:rPr kumimoji="0" lang="en-US" alt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27</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79493" marR="79493" marT="39743" marB="39743" anchor="ctr" horzOverflow="overflow"/>
                </a:tc>
                <a:tc>
                  <a:txBody>
                    <a:bodyPr/>
                    <a:lstStyle>
                      <a:lvl1pPr defTabSz="673100">
                        <a:lnSpc>
                          <a:spcPct val="95000"/>
                        </a:lnSpc>
                        <a:spcBef>
                          <a:spcPct val="35000"/>
                        </a:spcBef>
                        <a:spcAft>
                          <a:spcPct val="37000"/>
                        </a:spcAft>
                        <a:buClr>
                          <a:schemeClr val="tx1"/>
                        </a:buClr>
                        <a:buFont typeface="Lucida Grande" pitchFamily="-84" charset="0"/>
                        <a:defRPr sz="1400" b="1">
                          <a:solidFill>
                            <a:srgbClr val="7F7F7F"/>
                          </a:solidFill>
                          <a:latin typeface="Corbel" panose="020B0503020204020204" pitchFamily="34" charset="0"/>
                          <a:ea typeface="MS PGothic" panose="020B0600070205080204" pitchFamily="34" charset="-128"/>
                        </a:defRPr>
                      </a:lvl1pPr>
                      <a:lvl2pPr marL="742950" indent="-285750" defTabSz="673100">
                        <a:lnSpc>
                          <a:spcPct val="95000"/>
                        </a:lnSpc>
                        <a:spcBef>
                          <a:spcPct val="35000"/>
                        </a:spcBef>
                        <a:spcAft>
                          <a:spcPct val="37000"/>
                        </a:spcAft>
                        <a:buClr>
                          <a:schemeClr val="tx1"/>
                        </a:buClr>
                        <a:buFont typeface="Lucida Grande" pitchFamily="-84" charset="0"/>
                        <a:defRPr sz="1200">
                          <a:solidFill>
                            <a:srgbClr val="7F7F7F"/>
                          </a:solidFill>
                          <a:latin typeface="Corbel" panose="020B0503020204020204" pitchFamily="34" charset="0"/>
                          <a:ea typeface="MS PGothic" panose="020B0600070205080204" pitchFamily="34" charset="-128"/>
                        </a:defRPr>
                      </a:lvl2pPr>
                      <a:lvl3pPr marL="11430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3pPr>
                      <a:lvl4pPr marL="16002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4pPr>
                      <a:lvl5pPr marL="20574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5pPr>
                      <a:lvl6pPr marL="25146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6pPr>
                      <a:lvl7pPr marL="29718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7pPr>
                      <a:lvl8pPr marL="34290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8pPr>
                      <a:lvl9pPr marL="38862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9pPr>
                    </a:lstStyle>
                    <a:p>
                      <a:pPr marL="0" marR="0" lvl="0" indent="0" algn="ctr" defTabSz="673100" rtl="0" eaLnBrk="1" fontAlgn="base" latinLnBrk="0" hangingPunct="1">
                        <a:lnSpc>
                          <a:spcPct val="110000"/>
                        </a:lnSpc>
                        <a:spcBef>
                          <a:spcPct val="0"/>
                        </a:spcBef>
                        <a:spcAft>
                          <a:spcPct val="0"/>
                        </a:spcAft>
                        <a:buClrTx/>
                        <a:buSzTx/>
                        <a:buFontTx/>
                        <a:buNone/>
                        <a:tabLst/>
                      </a:pPr>
                      <a:r>
                        <a:rPr kumimoji="0" lang="en-US" alt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11</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79493" marR="79493" marT="39743" marB="39743" anchor="ctr" horzOverflow="overflow"/>
                </a:tc>
                <a:tc>
                  <a:txBody>
                    <a:bodyPr/>
                    <a:lstStyle/>
                    <a:p>
                      <a:pPr marL="0" marR="0" lvl="0" indent="0" algn="ctr" defTabSz="673100" rtl="0" eaLnBrk="1" fontAlgn="base" latinLnBrk="0" hangingPunct="1">
                        <a:lnSpc>
                          <a:spcPct val="110000"/>
                        </a:lnSpc>
                        <a:spcBef>
                          <a:spcPct val="0"/>
                        </a:spcBef>
                        <a:spcAft>
                          <a:spcPct val="0"/>
                        </a:spcAft>
                        <a:buClrTx/>
                        <a:buSzTx/>
                        <a:buFontTx/>
                        <a:buNone/>
                        <a:tabLst/>
                      </a:pPr>
                      <a:r>
                        <a:rPr kumimoji="0" lang="en-US" alt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26</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79493" marR="79493" marT="39743" marB="39743" anchor="ctr" horzOverflow="overflow"/>
                </a:tc>
                <a:tc>
                  <a:txBody>
                    <a:bodyPr/>
                    <a:lstStyle>
                      <a:lvl1pPr defTabSz="673100">
                        <a:lnSpc>
                          <a:spcPct val="95000"/>
                        </a:lnSpc>
                        <a:spcBef>
                          <a:spcPct val="35000"/>
                        </a:spcBef>
                        <a:spcAft>
                          <a:spcPct val="37000"/>
                        </a:spcAft>
                        <a:buClr>
                          <a:schemeClr val="tx1"/>
                        </a:buClr>
                        <a:buFont typeface="Lucida Grande" pitchFamily="-84" charset="0"/>
                        <a:defRPr sz="1400" b="1">
                          <a:solidFill>
                            <a:srgbClr val="7F7F7F"/>
                          </a:solidFill>
                          <a:latin typeface="Corbel" panose="020B0503020204020204" pitchFamily="34" charset="0"/>
                          <a:ea typeface="MS PGothic" panose="020B0600070205080204" pitchFamily="34" charset="-128"/>
                        </a:defRPr>
                      </a:lvl1pPr>
                      <a:lvl2pPr marL="742950" indent="-285750" defTabSz="673100">
                        <a:lnSpc>
                          <a:spcPct val="95000"/>
                        </a:lnSpc>
                        <a:spcBef>
                          <a:spcPct val="35000"/>
                        </a:spcBef>
                        <a:spcAft>
                          <a:spcPct val="37000"/>
                        </a:spcAft>
                        <a:buClr>
                          <a:schemeClr val="tx1"/>
                        </a:buClr>
                        <a:buFont typeface="Lucida Grande" pitchFamily="-84" charset="0"/>
                        <a:defRPr sz="1200">
                          <a:solidFill>
                            <a:srgbClr val="7F7F7F"/>
                          </a:solidFill>
                          <a:latin typeface="Corbel" panose="020B0503020204020204" pitchFamily="34" charset="0"/>
                          <a:ea typeface="MS PGothic" panose="020B0600070205080204" pitchFamily="34" charset="-128"/>
                        </a:defRPr>
                      </a:lvl2pPr>
                      <a:lvl3pPr marL="11430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3pPr>
                      <a:lvl4pPr marL="16002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4pPr>
                      <a:lvl5pPr marL="20574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5pPr>
                      <a:lvl6pPr marL="25146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6pPr>
                      <a:lvl7pPr marL="29718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7pPr>
                      <a:lvl8pPr marL="34290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8pPr>
                      <a:lvl9pPr marL="38862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9pPr>
                    </a:lstStyle>
                    <a:p>
                      <a:pPr marL="0" marR="0" lvl="0" indent="0" algn="ctr" defTabSz="673100" rtl="0" eaLnBrk="1" fontAlgn="base" latinLnBrk="0" hangingPunct="1">
                        <a:lnSpc>
                          <a:spcPct val="110000"/>
                        </a:lnSpc>
                        <a:spcBef>
                          <a:spcPct val="0"/>
                        </a:spcBef>
                        <a:spcAft>
                          <a:spcPct val="0"/>
                        </a:spcAft>
                        <a:buClrTx/>
                        <a:buSzTx/>
                        <a:buFontTx/>
                        <a:buNone/>
                        <a:tabLst/>
                      </a:pPr>
                      <a:r>
                        <a:rPr kumimoji="0" lang="en-US" alt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64</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79493" marR="79493" marT="39743" marB="39743" anchor="ctr" horzOverflow="overflow"/>
                </a:tc>
                <a:extLst>
                  <a:ext uri="{0D108BD9-81ED-4DB2-BD59-A6C34878D82A}">
                    <a16:rowId xmlns:a16="http://schemas.microsoft.com/office/drawing/2014/main" val="10001"/>
                  </a:ext>
                </a:extLst>
              </a:tr>
              <a:tr h="502305">
                <a:tc>
                  <a:txBody>
                    <a:bodyPr/>
                    <a:lstStyle>
                      <a:lvl1pPr defTabSz="673100">
                        <a:lnSpc>
                          <a:spcPct val="95000"/>
                        </a:lnSpc>
                        <a:spcBef>
                          <a:spcPct val="35000"/>
                        </a:spcBef>
                        <a:spcAft>
                          <a:spcPct val="37000"/>
                        </a:spcAft>
                        <a:buClr>
                          <a:schemeClr val="tx1"/>
                        </a:buClr>
                        <a:buFont typeface="Lucida Grande" pitchFamily="-84" charset="0"/>
                        <a:defRPr sz="1400" b="1">
                          <a:solidFill>
                            <a:srgbClr val="7F7F7F"/>
                          </a:solidFill>
                          <a:latin typeface="Corbel" panose="020B0503020204020204" pitchFamily="34" charset="0"/>
                          <a:ea typeface="MS PGothic" panose="020B0600070205080204" pitchFamily="34" charset="-128"/>
                        </a:defRPr>
                      </a:lvl1pPr>
                      <a:lvl2pPr marL="742950" indent="-285750" defTabSz="673100">
                        <a:lnSpc>
                          <a:spcPct val="95000"/>
                        </a:lnSpc>
                        <a:spcBef>
                          <a:spcPct val="35000"/>
                        </a:spcBef>
                        <a:spcAft>
                          <a:spcPct val="37000"/>
                        </a:spcAft>
                        <a:buClr>
                          <a:schemeClr val="tx1"/>
                        </a:buClr>
                        <a:buFont typeface="Lucida Grande" pitchFamily="-84" charset="0"/>
                        <a:defRPr sz="1200">
                          <a:solidFill>
                            <a:srgbClr val="7F7F7F"/>
                          </a:solidFill>
                          <a:latin typeface="Corbel" panose="020B0503020204020204" pitchFamily="34" charset="0"/>
                          <a:ea typeface="MS PGothic" panose="020B0600070205080204" pitchFamily="34" charset="-128"/>
                        </a:defRPr>
                      </a:lvl2pPr>
                      <a:lvl3pPr marL="11430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3pPr>
                      <a:lvl4pPr marL="16002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4pPr>
                      <a:lvl5pPr marL="20574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5pPr>
                      <a:lvl6pPr marL="25146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6pPr>
                      <a:lvl7pPr marL="29718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7pPr>
                      <a:lvl8pPr marL="34290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8pPr>
                      <a:lvl9pPr marL="38862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9pPr>
                    </a:lstStyle>
                    <a:p>
                      <a:pPr marL="0" marR="0" lvl="0" indent="0" algn="l" defTabSz="673100" rtl="0" eaLnBrk="1" fontAlgn="base" latinLnBrk="0" hangingPunct="1">
                        <a:lnSpc>
                          <a:spcPct val="110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Calibri" panose="020F0502020204030204" pitchFamily="34" charset="0"/>
                          <a:cs typeface="Calibri" panose="020F0502020204030204" pitchFamily="34" charset="0"/>
                        </a:rPr>
                        <a:t>Overall response rate</a:t>
                      </a:r>
                    </a:p>
                    <a:p>
                      <a:pPr marL="0" marR="0" lvl="0" indent="0" algn="l" defTabSz="673100" rtl="0" eaLnBrk="1" fontAlgn="base" latinLnBrk="0" hangingPunct="1">
                        <a:lnSpc>
                          <a:spcPct val="110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alt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 response </a:t>
                      </a:r>
                    </a:p>
                    <a:p>
                      <a:pPr marL="0" marR="0" lvl="0" indent="0" algn="l" defTabSz="673100" rtl="0" eaLnBrk="1" fontAlgn="base" latinLnBrk="0" hangingPunct="1">
                        <a:lnSpc>
                          <a:spcPct val="110000"/>
                        </a:lnSpc>
                        <a:spcBef>
                          <a:spcPct val="0"/>
                        </a:spcBef>
                        <a:spcAft>
                          <a:spcPct val="0"/>
                        </a:spcAft>
                        <a:buClrTx/>
                        <a:buSzTx/>
                        <a:buFontTx/>
                        <a:buNone/>
                        <a:tabLst/>
                      </a:pPr>
                      <a:r>
                        <a:rPr kumimoji="0" lang="en-US" alt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    Partial response </a:t>
                      </a:r>
                    </a:p>
                  </a:txBody>
                  <a:tcPr marL="79493" marR="79493" marT="39743" marB="39743" anchor="ctr" horzOverflow="overflow"/>
                </a:tc>
                <a:tc>
                  <a:txBody>
                    <a:bodyPr/>
                    <a:lstStyle>
                      <a:lvl1pPr defTabSz="673100">
                        <a:lnSpc>
                          <a:spcPct val="95000"/>
                        </a:lnSpc>
                        <a:spcBef>
                          <a:spcPct val="35000"/>
                        </a:spcBef>
                        <a:spcAft>
                          <a:spcPct val="37000"/>
                        </a:spcAft>
                        <a:buClr>
                          <a:schemeClr val="tx1"/>
                        </a:buClr>
                        <a:buFont typeface="Lucida Grande" pitchFamily="-84" charset="0"/>
                        <a:defRPr sz="1400" b="1">
                          <a:solidFill>
                            <a:srgbClr val="7F7F7F"/>
                          </a:solidFill>
                          <a:latin typeface="Corbel" panose="020B0503020204020204" pitchFamily="34" charset="0"/>
                          <a:ea typeface="MS PGothic" panose="020B0600070205080204" pitchFamily="34" charset="-128"/>
                        </a:defRPr>
                      </a:lvl1pPr>
                      <a:lvl2pPr marL="742950" indent="-285750" defTabSz="673100">
                        <a:lnSpc>
                          <a:spcPct val="95000"/>
                        </a:lnSpc>
                        <a:spcBef>
                          <a:spcPct val="35000"/>
                        </a:spcBef>
                        <a:spcAft>
                          <a:spcPct val="37000"/>
                        </a:spcAft>
                        <a:buClr>
                          <a:schemeClr val="tx1"/>
                        </a:buClr>
                        <a:buFont typeface="Lucida Grande" pitchFamily="-84" charset="0"/>
                        <a:defRPr sz="1200">
                          <a:solidFill>
                            <a:srgbClr val="7F7F7F"/>
                          </a:solidFill>
                          <a:latin typeface="Corbel" panose="020B0503020204020204" pitchFamily="34" charset="0"/>
                          <a:ea typeface="MS PGothic" panose="020B0600070205080204" pitchFamily="34" charset="-128"/>
                        </a:defRPr>
                      </a:lvl2pPr>
                      <a:lvl3pPr marL="11430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3pPr>
                      <a:lvl4pPr marL="16002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4pPr>
                      <a:lvl5pPr marL="20574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5pPr>
                      <a:lvl6pPr marL="25146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6pPr>
                      <a:lvl7pPr marL="29718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7pPr>
                      <a:lvl8pPr marL="34290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8pPr>
                      <a:lvl9pPr marL="38862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9pPr>
                    </a:lstStyle>
                    <a:p>
                      <a:pPr marL="0" marR="0" lvl="0" indent="0" algn="ctr" defTabSz="673100" rtl="0" eaLnBrk="1" fontAlgn="base" latinLnBrk="0" hangingPunct="1">
                        <a:lnSpc>
                          <a:spcPct val="110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Calibri" panose="020F0502020204030204" pitchFamily="34" charset="0"/>
                          <a:cs typeface="Calibri" panose="020F0502020204030204" pitchFamily="34" charset="0"/>
                        </a:rPr>
                        <a:t>14 (52)</a:t>
                      </a:r>
                    </a:p>
                    <a:p>
                      <a:pPr marL="0" marR="0" lvl="0" indent="0" algn="ctr" defTabSz="673100" rtl="0" eaLnBrk="1" fontAlgn="base" latinLnBrk="0" hangingPunct="1">
                        <a:lnSpc>
                          <a:spcPct val="110000"/>
                        </a:lnSpc>
                        <a:spcBef>
                          <a:spcPct val="0"/>
                        </a:spcBef>
                        <a:spcAft>
                          <a:spcPct val="0"/>
                        </a:spcAft>
                        <a:buClrTx/>
                        <a:buSzTx/>
                        <a:buFontTx/>
                        <a:buNone/>
                        <a:tabLst/>
                      </a:pPr>
                      <a:r>
                        <a:rPr kumimoji="0" lang="en-US" alt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10 (37)</a:t>
                      </a:r>
                    </a:p>
                    <a:p>
                      <a:pPr marL="0" marR="0" lvl="0" indent="0" algn="ctr" defTabSz="673100" rtl="0" eaLnBrk="1" fontAlgn="base" latinLnBrk="0" hangingPunct="1">
                        <a:lnSpc>
                          <a:spcPct val="110000"/>
                        </a:lnSpc>
                        <a:spcBef>
                          <a:spcPct val="0"/>
                        </a:spcBef>
                        <a:spcAft>
                          <a:spcPct val="0"/>
                        </a:spcAft>
                        <a:buClrTx/>
                        <a:buSzTx/>
                        <a:buFontTx/>
                        <a:buNone/>
                        <a:tabLst/>
                      </a:pPr>
                      <a:r>
                        <a:rPr kumimoji="0" lang="en-US" alt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4 (15)</a:t>
                      </a:r>
                    </a:p>
                  </a:txBody>
                  <a:tcPr marL="79493" marR="79493" marT="39743" marB="39743" anchor="ctr" horzOverflow="overflow"/>
                </a:tc>
                <a:tc>
                  <a:txBody>
                    <a:bodyPr/>
                    <a:lstStyle>
                      <a:lvl1pPr defTabSz="673100">
                        <a:lnSpc>
                          <a:spcPct val="95000"/>
                        </a:lnSpc>
                        <a:spcBef>
                          <a:spcPct val="35000"/>
                        </a:spcBef>
                        <a:spcAft>
                          <a:spcPct val="37000"/>
                        </a:spcAft>
                        <a:buClr>
                          <a:schemeClr val="tx1"/>
                        </a:buClr>
                        <a:buFont typeface="Lucida Grande" pitchFamily="-84" charset="0"/>
                        <a:defRPr sz="1400" b="1">
                          <a:solidFill>
                            <a:srgbClr val="7F7F7F"/>
                          </a:solidFill>
                          <a:latin typeface="Corbel" panose="020B0503020204020204" pitchFamily="34" charset="0"/>
                          <a:ea typeface="MS PGothic" panose="020B0600070205080204" pitchFamily="34" charset="-128"/>
                        </a:defRPr>
                      </a:lvl1pPr>
                      <a:lvl2pPr marL="742950" indent="-285750" defTabSz="673100">
                        <a:lnSpc>
                          <a:spcPct val="95000"/>
                        </a:lnSpc>
                        <a:spcBef>
                          <a:spcPct val="35000"/>
                        </a:spcBef>
                        <a:spcAft>
                          <a:spcPct val="37000"/>
                        </a:spcAft>
                        <a:buClr>
                          <a:schemeClr val="tx1"/>
                        </a:buClr>
                        <a:buFont typeface="Lucida Grande" pitchFamily="-84" charset="0"/>
                        <a:defRPr sz="1200">
                          <a:solidFill>
                            <a:srgbClr val="7F7F7F"/>
                          </a:solidFill>
                          <a:latin typeface="Corbel" panose="020B0503020204020204" pitchFamily="34" charset="0"/>
                          <a:ea typeface="MS PGothic" panose="020B0600070205080204" pitchFamily="34" charset="-128"/>
                        </a:defRPr>
                      </a:lvl2pPr>
                      <a:lvl3pPr marL="11430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3pPr>
                      <a:lvl4pPr marL="16002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4pPr>
                      <a:lvl5pPr marL="20574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5pPr>
                      <a:lvl6pPr marL="25146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6pPr>
                      <a:lvl7pPr marL="29718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7pPr>
                      <a:lvl8pPr marL="34290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8pPr>
                      <a:lvl9pPr marL="38862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9pPr>
                    </a:lstStyle>
                    <a:p>
                      <a:pPr marL="0" marR="0" lvl="0" indent="0" algn="ctr" defTabSz="673100" rtl="0" eaLnBrk="1" fontAlgn="base" latinLnBrk="0" hangingPunct="1">
                        <a:lnSpc>
                          <a:spcPct val="110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Calibri" panose="020F0502020204030204" pitchFamily="34" charset="0"/>
                          <a:cs typeface="Calibri" panose="020F0502020204030204" pitchFamily="34" charset="0"/>
                        </a:rPr>
                        <a:t>0</a:t>
                      </a:r>
                    </a:p>
                    <a:p>
                      <a:pPr marL="0" marR="0" lvl="0" indent="0" algn="ctr" defTabSz="673100" rtl="0" eaLnBrk="1" fontAlgn="base" latinLnBrk="0" hangingPunct="1">
                        <a:lnSpc>
                          <a:spcPct val="110000"/>
                        </a:lnSpc>
                        <a:spcBef>
                          <a:spcPct val="0"/>
                        </a:spcBef>
                        <a:spcAft>
                          <a:spcPct val="0"/>
                        </a:spcAft>
                        <a:buClrTx/>
                        <a:buSzTx/>
                        <a:buFontTx/>
                        <a:buNone/>
                        <a:tabLst/>
                      </a:pPr>
                      <a:r>
                        <a:rPr kumimoji="0" lang="en-US" alt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0</a:t>
                      </a:r>
                    </a:p>
                    <a:p>
                      <a:pPr marL="0" marR="0" lvl="0" indent="0" algn="ctr" defTabSz="673100" rtl="0" eaLnBrk="1" fontAlgn="base" latinLnBrk="0" hangingPunct="1">
                        <a:lnSpc>
                          <a:spcPct val="110000"/>
                        </a:lnSpc>
                        <a:spcBef>
                          <a:spcPct val="0"/>
                        </a:spcBef>
                        <a:spcAft>
                          <a:spcPct val="0"/>
                        </a:spcAft>
                        <a:buClrTx/>
                        <a:buSzTx/>
                        <a:buFontTx/>
                        <a:buNone/>
                        <a:tabLst/>
                      </a:pPr>
                      <a:r>
                        <a:rPr kumimoji="0" lang="en-US" alt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0</a:t>
                      </a:r>
                    </a:p>
                  </a:txBody>
                  <a:tcPr marL="79493" marR="79493" marT="39743" marB="39743" anchor="ctr" horzOverflow="overflow"/>
                </a:tc>
                <a:tc>
                  <a:txBody>
                    <a:bodyPr/>
                    <a:lstStyle/>
                    <a:p>
                      <a:pPr marL="0" marR="0" lvl="0" indent="0" algn="ctr" defTabSz="673100" rtl="0" eaLnBrk="1" fontAlgn="base" latinLnBrk="0" hangingPunct="1">
                        <a:lnSpc>
                          <a:spcPct val="110000"/>
                        </a:lnSpc>
                        <a:spcBef>
                          <a:spcPct val="0"/>
                        </a:spcBef>
                        <a:spcAft>
                          <a:spcPct val="0"/>
                        </a:spcAft>
                        <a:buClrTx/>
                        <a:buSzTx/>
                        <a:buFontTx/>
                        <a:buNone/>
                        <a:tabLst/>
                      </a:pPr>
                      <a:r>
                        <a:rPr kumimoji="0" lang="en-US" altLang="en-US" sz="20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8 (31)</a:t>
                      </a:r>
                    </a:p>
                    <a:p>
                      <a:pPr marL="0" marR="0" lvl="0" indent="0" algn="ctr" defTabSz="673100" rtl="0" eaLnBrk="1" fontAlgn="base" latinLnBrk="0" hangingPunct="1">
                        <a:lnSpc>
                          <a:spcPct val="110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Calibri" panose="020F0502020204030204" pitchFamily="34" charset="0"/>
                          <a:cs typeface="Calibri" panose="020F0502020204030204" pitchFamily="34" charset="0"/>
                        </a:rPr>
                        <a:t>4 (15)</a:t>
                      </a:r>
                    </a:p>
                    <a:p>
                      <a:pPr marL="0" marR="0" lvl="0" indent="0" algn="ctr" defTabSz="673100" rtl="0" eaLnBrk="1" fontAlgn="base" latinLnBrk="0" hangingPunct="1">
                        <a:lnSpc>
                          <a:spcPct val="110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Calibri" panose="020F0502020204030204" pitchFamily="34" charset="0"/>
                          <a:cs typeface="Calibri" panose="020F0502020204030204" pitchFamily="34" charset="0"/>
                        </a:rPr>
                        <a:t>4 (15)</a:t>
                      </a:r>
                    </a:p>
                  </a:txBody>
                  <a:tcPr marL="79493" marR="79493" marT="39743" marB="39743" anchor="ctr" horzOverflow="overflow"/>
                </a:tc>
                <a:tc>
                  <a:txBody>
                    <a:bodyPr/>
                    <a:lstStyle>
                      <a:lvl1pPr defTabSz="673100">
                        <a:lnSpc>
                          <a:spcPct val="95000"/>
                        </a:lnSpc>
                        <a:spcBef>
                          <a:spcPct val="35000"/>
                        </a:spcBef>
                        <a:spcAft>
                          <a:spcPct val="37000"/>
                        </a:spcAft>
                        <a:buClr>
                          <a:schemeClr val="tx1"/>
                        </a:buClr>
                        <a:buFont typeface="Lucida Grande" pitchFamily="-84" charset="0"/>
                        <a:defRPr sz="1400" b="1">
                          <a:solidFill>
                            <a:srgbClr val="7F7F7F"/>
                          </a:solidFill>
                          <a:latin typeface="Corbel" panose="020B0503020204020204" pitchFamily="34" charset="0"/>
                          <a:ea typeface="MS PGothic" panose="020B0600070205080204" pitchFamily="34" charset="-128"/>
                        </a:defRPr>
                      </a:lvl1pPr>
                      <a:lvl2pPr marL="742950" indent="-285750" defTabSz="673100">
                        <a:lnSpc>
                          <a:spcPct val="95000"/>
                        </a:lnSpc>
                        <a:spcBef>
                          <a:spcPct val="35000"/>
                        </a:spcBef>
                        <a:spcAft>
                          <a:spcPct val="37000"/>
                        </a:spcAft>
                        <a:buClr>
                          <a:schemeClr val="tx1"/>
                        </a:buClr>
                        <a:buFont typeface="Lucida Grande" pitchFamily="-84" charset="0"/>
                        <a:defRPr sz="1200">
                          <a:solidFill>
                            <a:srgbClr val="7F7F7F"/>
                          </a:solidFill>
                          <a:latin typeface="Corbel" panose="020B0503020204020204" pitchFamily="34" charset="0"/>
                          <a:ea typeface="MS PGothic" panose="020B0600070205080204" pitchFamily="34" charset="-128"/>
                        </a:defRPr>
                      </a:lvl2pPr>
                      <a:lvl3pPr marL="11430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3pPr>
                      <a:lvl4pPr marL="16002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4pPr>
                      <a:lvl5pPr marL="2057400" indent="-228600" defTabSz="673100">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5pPr>
                      <a:lvl6pPr marL="25146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6pPr>
                      <a:lvl7pPr marL="29718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7pPr>
                      <a:lvl8pPr marL="34290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8pPr>
                      <a:lvl9pPr marL="3886200" indent="-228600" defTabSz="673100" fontAlgn="base">
                        <a:lnSpc>
                          <a:spcPct val="95000"/>
                        </a:lnSpc>
                        <a:spcBef>
                          <a:spcPct val="35000"/>
                        </a:spcBef>
                        <a:spcAft>
                          <a:spcPct val="37000"/>
                        </a:spcAft>
                        <a:buClr>
                          <a:schemeClr val="tx1"/>
                        </a:buClr>
                        <a:buFont typeface="Lucida Grande" pitchFamily="-84" charset="0"/>
                        <a:defRPr sz="1600">
                          <a:solidFill>
                            <a:srgbClr val="7F7F7F"/>
                          </a:solidFill>
                          <a:latin typeface="Corbel" panose="020B0503020204020204" pitchFamily="34" charset="0"/>
                          <a:ea typeface="MS PGothic" panose="020B0600070205080204" pitchFamily="34" charset="-128"/>
                        </a:defRPr>
                      </a:lvl9pPr>
                    </a:lstStyle>
                    <a:p>
                      <a:pPr marL="0" marR="0" lvl="0" indent="0" algn="ctr" defTabSz="6731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Calibri" panose="020F0502020204030204" pitchFamily="34" charset="0"/>
                          <a:cs typeface="Calibri" panose="020F0502020204030204" pitchFamily="34" charset="0"/>
                        </a:rPr>
                        <a:t>22 (34)</a:t>
                      </a:r>
                    </a:p>
                    <a:p>
                      <a:pPr marL="0" marR="0" lvl="0" indent="0" algn="ctr" defTabSz="673100" rtl="0" eaLnBrk="1" fontAlgn="base" latinLnBrk="0" hangingPunct="1">
                        <a:lnSpc>
                          <a:spcPct val="100000"/>
                        </a:lnSpc>
                        <a:spcBef>
                          <a:spcPct val="0"/>
                        </a:spcBef>
                        <a:spcAft>
                          <a:spcPct val="0"/>
                        </a:spcAft>
                        <a:buClrTx/>
                        <a:buSzTx/>
                        <a:buFontTx/>
                        <a:buNone/>
                        <a:tabLst/>
                      </a:pPr>
                      <a:r>
                        <a:rPr kumimoji="0" lang="en-US" alt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14 (22)</a:t>
                      </a:r>
                    </a:p>
                    <a:p>
                      <a:pPr marL="0" marR="0" lvl="0" indent="0" algn="ctr" defTabSz="673100" rtl="0" eaLnBrk="1" fontAlgn="base" latinLnBrk="0" hangingPunct="1">
                        <a:lnSpc>
                          <a:spcPct val="100000"/>
                        </a:lnSpc>
                        <a:spcBef>
                          <a:spcPct val="0"/>
                        </a:spcBef>
                        <a:spcAft>
                          <a:spcPct val="0"/>
                        </a:spcAft>
                        <a:buClrTx/>
                        <a:buSzTx/>
                        <a:buFontTx/>
                        <a:buNone/>
                        <a:tabLst/>
                      </a:pPr>
                      <a:r>
                        <a:rPr kumimoji="0" lang="en-US" alt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8 (12) </a:t>
                      </a:r>
                    </a:p>
                  </a:txBody>
                  <a:tcPr marL="79493" marR="79493" marT="39743" marB="39743" anchor="ctr" horzOverflow="overflow"/>
                </a:tc>
                <a:extLst>
                  <a:ext uri="{0D108BD9-81ED-4DB2-BD59-A6C34878D82A}">
                    <a16:rowId xmlns:a16="http://schemas.microsoft.com/office/drawing/2014/main" val="10002"/>
                  </a:ext>
                </a:extLst>
              </a:tr>
              <a:tr h="461762">
                <a:tc>
                  <a:txBody>
                    <a:bodyPr/>
                    <a:lstStyle/>
                    <a:p>
                      <a:pPr marL="0" marR="0" lvl="0" indent="0" algn="l" defTabSz="673100" rtl="0" eaLnBrk="1" fontAlgn="base" latinLnBrk="0" hangingPunct="1">
                        <a:lnSpc>
                          <a:spcPct val="110000"/>
                        </a:lnSpc>
                        <a:spcBef>
                          <a:spcPct val="0"/>
                        </a:spcBef>
                        <a:spcAft>
                          <a:spcPct val="0"/>
                        </a:spcAft>
                        <a:buClrTx/>
                        <a:buSzTx/>
                        <a:buFontTx/>
                        <a:buNone/>
                        <a:tabLst/>
                      </a:pPr>
                      <a:r>
                        <a:rPr kumimoji="0" lang="en-US" altLang="en-US" sz="20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Stable disease </a:t>
                      </a:r>
                    </a:p>
                  </a:txBody>
                  <a:tcPr marL="79493" marR="79493" marT="39743" marB="39743" anchor="ctr" horzOverflow="overflow"/>
                </a:tc>
                <a:tc>
                  <a:txBody>
                    <a:bodyPr/>
                    <a:lstStyle/>
                    <a:p>
                      <a:pPr marL="0" marR="0" lvl="0" indent="0" algn="ctr" defTabSz="673100" rtl="0" eaLnBrk="1" fontAlgn="base" latinLnBrk="0" hangingPunct="1">
                        <a:lnSpc>
                          <a:spcPct val="110000"/>
                        </a:lnSpc>
                        <a:spcBef>
                          <a:spcPct val="0"/>
                        </a:spcBef>
                        <a:spcAft>
                          <a:spcPct val="0"/>
                        </a:spcAft>
                        <a:buClrTx/>
                        <a:buSzTx/>
                        <a:buFontTx/>
                        <a:buNone/>
                        <a:tabLst/>
                        <a:defRPr/>
                      </a:pPr>
                      <a:r>
                        <a:rPr kumimoji="0" lang="en-US" alt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4 (15)</a:t>
                      </a:r>
                    </a:p>
                  </a:txBody>
                  <a:tcPr marL="79493" marR="79493" marT="39743" marB="39743" anchor="ctr" horzOverflow="overflow"/>
                </a:tc>
                <a:tc>
                  <a:txBody>
                    <a:bodyPr/>
                    <a:lstStyle/>
                    <a:p>
                      <a:pPr marL="0" marR="0" lvl="0" indent="0" algn="ctr" defTabSz="673100" rtl="0" eaLnBrk="1" fontAlgn="base" latinLnBrk="0" hangingPunct="1">
                        <a:lnSpc>
                          <a:spcPct val="110000"/>
                        </a:lnSpc>
                        <a:spcBef>
                          <a:spcPct val="0"/>
                        </a:spcBef>
                        <a:spcAft>
                          <a:spcPct val="0"/>
                        </a:spcAft>
                        <a:buClrTx/>
                        <a:buSzTx/>
                        <a:buFontTx/>
                        <a:buNone/>
                        <a:tabLst/>
                        <a:defRPr/>
                      </a:pPr>
                      <a:r>
                        <a:rPr kumimoji="0" lang="en-US" alt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3 (27)</a:t>
                      </a:r>
                    </a:p>
                  </a:txBody>
                  <a:tcPr marL="79493" marR="79493" marT="39743" marB="39743" anchor="ctr" horzOverflow="overflow"/>
                </a:tc>
                <a:tc>
                  <a:txBody>
                    <a:bodyPr/>
                    <a:lstStyle/>
                    <a:p>
                      <a:pPr marL="0" marR="0" lvl="0" indent="0" algn="ctr" defTabSz="673100" rtl="0" eaLnBrk="1" fontAlgn="base" latinLnBrk="0" hangingPunct="1">
                        <a:lnSpc>
                          <a:spcPct val="110000"/>
                        </a:lnSpc>
                        <a:spcBef>
                          <a:spcPct val="0"/>
                        </a:spcBef>
                        <a:spcAft>
                          <a:spcPct val="0"/>
                        </a:spcAft>
                        <a:buClrTx/>
                        <a:buSzTx/>
                        <a:buFontTx/>
                        <a:buNone/>
                        <a:tabLst/>
                        <a:defRPr/>
                      </a:pPr>
                      <a:r>
                        <a:rPr kumimoji="0" lang="en-US" altLang="en-US" sz="2000" u="none" strike="noStrike" cap="none" normalizeH="0" baseline="0" dirty="0">
                          <a:ln>
                            <a:noFill/>
                          </a:ln>
                          <a:solidFill>
                            <a:schemeClr val="tx1"/>
                          </a:solidFill>
                          <a:effectLst/>
                          <a:latin typeface="Calibri" panose="020F0502020204030204" pitchFamily="34" charset="0"/>
                          <a:cs typeface="Calibri" panose="020F0502020204030204" pitchFamily="34" charset="0"/>
                        </a:rPr>
                        <a:t>6 (23)</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79493" marR="79493" marT="39743" marB="39743" anchor="ctr" horzOverflow="overflow"/>
                </a:tc>
                <a:tc>
                  <a:txBody>
                    <a:bodyPr/>
                    <a:lstStyle/>
                    <a:p>
                      <a:pPr marL="0" marR="0" lvl="0" indent="0" algn="ctr" defTabSz="673100" rtl="0" eaLnBrk="1" fontAlgn="base" latinLnBrk="0" hangingPunct="1">
                        <a:lnSpc>
                          <a:spcPct val="100000"/>
                        </a:lnSpc>
                        <a:spcBef>
                          <a:spcPct val="0"/>
                        </a:spcBef>
                        <a:spcAft>
                          <a:spcPct val="0"/>
                        </a:spcAft>
                        <a:buClrTx/>
                        <a:buSzTx/>
                        <a:buFontTx/>
                        <a:buNone/>
                        <a:tabLst/>
                        <a:defRPr/>
                      </a:pPr>
                      <a:r>
                        <a:rPr kumimoji="0" lang="en-US" alt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13 (55)</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79493" marR="79493" marT="39743" marB="39743" anchor="ctr" horzOverflow="overflow"/>
                </a:tc>
                <a:extLst>
                  <a:ext uri="{0D108BD9-81ED-4DB2-BD59-A6C34878D82A}">
                    <a16:rowId xmlns:a16="http://schemas.microsoft.com/office/drawing/2014/main" val="3572612400"/>
                  </a:ext>
                </a:extLst>
              </a:tr>
              <a:tr h="206517">
                <a:tc>
                  <a:txBody>
                    <a:bodyPr/>
                    <a:lstStyle/>
                    <a:p>
                      <a:pPr marL="0" marR="0" lvl="0" indent="0" algn="l" defTabSz="673100" rtl="0" eaLnBrk="1" fontAlgn="base" latinLnBrk="0" hangingPunct="1">
                        <a:lnSpc>
                          <a:spcPct val="110000"/>
                        </a:lnSpc>
                        <a:spcBef>
                          <a:spcPct val="0"/>
                        </a:spcBef>
                        <a:spcAft>
                          <a:spcPct val="0"/>
                        </a:spcAft>
                        <a:buClrTx/>
                        <a:buSzTx/>
                        <a:buFontTx/>
                        <a:buNone/>
                        <a:tabLst/>
                      </a:pPr>
                      <a:r>
                        <a:rPr kumimoji="0" lang="en-US" altLang="en-US" sz="20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Duration of response (months), [range]</a:t>
                      </a:r>
                    </a:p>
                  </a:txBody>
                  <a:tcPr marL="79493" marR="79493" marT="39743" marB="39743" anchor="ctr" horzOverflow="overflow"/>
                </a:tc>
                <a:tc>
                  <a:txBody>
                    <a:bodyPr/>
                    <a:lstStyle/>
                    <a:p>
                      <a:pPr marL="0" marR="0" lvl="0" indent="0" algn="ctr" defTabSz="673100" rtl="0" eaLnBrk="1" fontAlgn="base" latinLnBrk="0" hangingPunct="1">
                        <a:lnSpc>
                          <a:spcPct val="110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Calibri" panose="020F0502020204030204" pitchFamily="34" charset="0"/>
                          <a:cs typeface="Calibri" panose="020F0502020204030204" pitchFamily="34" charset="0"/>
                        </a:rPr>
                        <a:t>9+ [1–20]</a:t>
                      </a:r>
                      <a:endParaRPr kumimoji="0" lang="en-US" alt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79493" marR="79493" marT="39743" marB="39743" anchor="ctr" horzOverflow="overflow"/>
                </a:tc>
                <a:tc>
                  <a:txBody>
                    <a:bodyPr/>
                    <a:lstStyle/>
                    <a:p>
                      <a:pPr marL="0" marR="0" lvl="0" indent="0" algn="ctr" defTabSz="673100" rtl="0" eaLnBrk="1" fontAlgn="base" latinLnBrk="0" hangingPunct="1">
                        <a:lnSpc>
                          <a:spcPct val="110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endParaRPr kumimoji="0" lang="en-US" alt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79493" marR="79493" marT="39743" marB="39743" anchor="ctr" horzOverflow="overflow"/>
                </a:tc>
                <a:tc>
                  <a:txBody>
                    <a:bodyPr/>
                    <a:lstStyle/>
                    <a:p>
                      <a:pPr marL="0" marR="0" lvl="0" indent="0" algn="ctr" defTabSz="673100" rtl="0" eaLnBrk="1" fontAlgn="base" latinLnBrk="0" hangingPunct="1">
                        <a:lnSpc>
                          <a:spcPct val="110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Calibri" panose="020F0502020204030204" pitchFamily="34" charset="0"/>
                          <a:cs typeface="Calibri" panose="020F0502020204030204" pitchFamily="34" charset="0"/>
                        </a:rPr>
                        <a:t>5 [1–12]</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79493" marR="79493" marT="39743" marB="39743" anchor="ctr" horzOverflow="overflow"/>
                </a:tc>
                <a:tc>
                  <a:txBody>
                    <a:bodyPr/>
                    <a:lstStyle/>
                    <a:p>
                      <a:pPr marL="0" marR="0" lvl="0" indent="0" algn="ctr" defTabSz="673100" rtl="0" eaLnBrk="1" fontAlgn="base" latinLnBrk="0" hangingPunct="1">
                        <a:lnSpc>
                          <a:spcPct val="100000"/>
                        </a:lnSpc>
                        <a:spcBef>
                          <a:spcPct val="0"/>
                        </a:spcBef>
                        <a:spcAft>
                          <a:spcPct val="0"/>
                        </a:spcAft>
                        <a:buClrTx/>
                        <a:buSzTx/>
                        <a:buFontTx/>
                        <a:buNone/>
                        <a:tabLst/>
                        <a:defRPr/>
                      </a:pPr>
                      <a:r>
                        <a:rPr kumimoji="0" lang="en-US" altLang="en-US" sz="2000" u="none" strike="noStrike" cap="none" normalizeH="0" baseline="0" dirty="0">
                          <a:ln>
                            <a:noFill/>
                          </a:ln>
                          <a:solidFill>
                            <a:schemeClr val="tx1"/>
                          </a:solidFill>
                          <a:effectLst/>
                          <a:latin typeface="Calibri" panose="020F0502020204030204" pitchFamily="34" charset="0"/>
                          <a:cs typeface="Calibri" panose="020F0502020204030204" pitchFamily="34" charset="0"/>
                        </a:rPr>
                        <a:t> 8 [1–20]</a:t>
                      </a:r>
                      <a:endParaRPr kumimoji="0" lang="en-US" alt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79493" marR="79493" marT="39743" marB="39743" anchor="ctr"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95657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a:extLst>
              <a:ext uri="{FF2B5EF4-FFF2-40B4-BE49-F238E27FC236}">
                <a16:creationId xmlns:a16="http://schemas.microsoft.com/office/drawing/2014/main" id="{CE2A7FD7-803B-C644-B285-B0C9F3B2AE2F}"/>
              </a:ext>
            </a:extLst>
          </p:cNvPr>
          <p:cNvGraphicFramePr>
            <a:graphicFrameLocks noGrp="1"/>
          </p:cNvGraphicFramePr>
          <p:nvPr>
            <p:ph sz="quarter" idx="12"/>
            <p:extLst>
              <p:ext uri="{D42A27DB-BD31-4B8C-83A1-F6EECF244321}">
                <p14:modId xmlns:p14="http://schemas.microsoft.com/office/powerpoint/2010/main" val="3763778475"/>
              </p:ext>
            </p:extLst>
          </p:nvPr>
        </p:nvGraphicFramePr>
        <p:xfrm>
          <a:off x="620713" y="1425575"/>
          <a:ext cx="10179810" cy="2595880"/>
        </p:xfrm>
        <a:graphic>
          <a:graphicData uri="http://schemas.openxmlformats.org/drawingml/2006/table">
            <a:tbl>
              <a:tblPr firstRow="1" bandRow="1">
                <a:tableStyleId>{5C22544A-7EE6-4342-B048-85BDC9FD1C3A}</a:tableStyleId>
              </a:tblPr>
              <a:tblGrid>
                <a:gridCol w="4625293">
                  <a:extLst>
                    <a:ext uri="{9D8B030D-6E8A-4147-A177-3AD203B41FA5}">
                      <a16:colId xmlns:a16="http://schemas.microsoft.com/office/drawing/2014/main" val="3092397395"/>
                    </a:ext>
                  </a:extLst>
                </a:gridCol>
                <a:gridCol w="2017697">
                  <a:extLst>
                    <a:ext uri="{9D8B030D-6E8A-4147-A177-3AD203B41FA5}">
                      <a16:colId xmlns:a16="http://schemas.microsoft.com/office/drawing/2014/main" val="1870655006"/>
                    </a:ext>
                  </a:extLst>
                </a:gridCol>
                <a:gridCol w="1178940">
                  <a:extLst>
                    <a:ext uri="{9D8B030D-6E8A-4147-A177-3AD203B41FA5}">
                      <a16:colId xmlns:a16="http://schemas.microsoft.com/office/drawing/2014/main" val="886486747"/>
                    </a:ext>
                  </a:extLst>
                </a:gridCol>
                <a:gridCol w="1178940">
                  <a:extLst>
                    <a:ext uri="{9D8B030D-6E8A-4147-A177-3AD203B41FA5}">
                      <a16:colId xmlns:a16="http://schemas.microsoft.com/office/drawing/2014/main" val="1012144141"/>
                    </a:ext>
                  </a:extLst>
                </a:gridCol>
                <a:gridCol w="1178940">
                  <a:extLst>
                    <a:ext uri="{9D8B030D-6E8A-4147-A177-3AD203B41FA5}">
                      <a16:colId xmlns:a16="http://schemas.microsoft.com/office/drawing/2014/main" val="3775291635"/>
                    </a:ext>
                  </a:extLst>
                </a:gridCol>
              </a:tblGrid>
              <a:tr h="370840">
                <a:tc>
                  <a:txBody>
                    <a:bodyPr/>
                    <a:lstStyle/>
                    <a:p>
                      <a:endParaRPr lang="en-US" dirty="0"/>
                    </a:p>
                  </a:txBody>
                  <a:tcPr>
                    <a:lnB w="38100" cap="flat" cmpd="sng" algn="ctr">
                      <a:noFill/>
                      <a:prstDash val="solid"/>
                      <a:round/>
                      <a:headEnd type="none" w="med" len="med"/>
                      <a:tailEnd type="none" w="med" len="med"/>
                    </a:lnB>
                  </a:tcPr>
                </a:tc>
                <a:tc>
                  <a:txBody>
                    <a:bodyPr/>
                    <a:lstStyle/>
                    <a:p>
                      <a:pPr algn="ctr"/>
                      <a:endParaRPr lang="en-US" b="1" dirty="0">
                        <a:solidFill>
                          <a:schemeClr val="bg1"/>
                        </a:solidFill>
                      </a:endParaRPr>
                    </a:p>
                  </a:txBody>
                  <a:tcPr>
                    <a:lnB w="38100" cap="flat" cmpd="sng" algn="ctr">
                      <a:noFill/>
                      <a:prstDash val="solid"/>
                      <a:round/>
                      <a:headEnd type="none" w="med" len="med"/>
                      <a:tailEnd type="none" w="med" len="med"/>
                    </a:lnB>
                  </a:tcPr>
                </a:tc>
                <a:tc gridSpan="3">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dirty="0"/>
                        <a:t>Duvelisib dose (mg, BID), n (%)</a:t>
                      </a:r>
                    </a:p>
                  </a:txBody>
                  <a:tcPr>
                    <a:lnB w="12700" cap="flat" cmpd="sng" algn="ctr">
                      <a:solidFill>
                        <a:schemeClr val="bg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36651049"/>
                  </a:ext>
                </a:extLst>
              </a:tr>
              <a:tr h="370840">
                <a:tc>
                  <a:txBody>
                    <a:bodyPr/>
                    <a:lstStyle/>
                    <a:p>
                      <a:endParaRPr lang="en-US" dirty="0">
                        <a:solidFill>
                          <a:schemeClr val="bg1"/>
                        </a:solidFill>
                      </a:endParaRPr>
                    </a:p>
                  </a:txBody>
                  <a:tcP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b="1" dirty="0">
                          <a:solidFill>
                            <a:schemeClr val="bg1"/>
                          </a:solidFill>
                        </a:rPr>
                        <a:t>Total</a:t>
                      </a:r>
                    </a:p>
                  </a:txBody>
                  <a:tcP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b="1" dirty="0">
                          <a:solidFill>
                            <a:schemeClr val="bg1"/>
                          </a:solidFill>
                        </a:rPr>
                        <a:t>60</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b="1" dirty="0">
                          <a:solidFill>
                            <a:schemeClr val="bg1"/>
                          </a:solidFill>
                        </a:rPr>
                        <a:t>75</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b="1" dirty="0">
                          <a:solidFill>
                            <a:schemeClr val="bg1"/>
                          </a:solidFill>
                        </a:rPr>
                        <a:t>100</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934561387"/>
                  </a:ext>
                </a:extLst>
              </a:tr>
              <a:tr h="370840">
                <a:tc>
                  <a:txBody>
                    <a:bodyPr/>
                    <a:lstStyle/>
                    <a:p>
                      <a:r>
                        <a:rPr lang="en-US" b="1" dirty="0"/>
                        <a:t>Peripheral T-cell lymphoma, n</a:t>
                      </a:r>
                    </a:p>
                  </a:txBody>
                  <a:tcPr>
                    <a:lnT w="38100" cap="flat" cmpd="sng" algn="ctr">
                      <a:solidFill>
                        <a:schemeClr val="bg1"/>
                      </a:solidFill>
                      <a:prstDash val="solid"/>
                      <a:round/>
                      <a:headEnd type="none" w="med" len="med"/>
                      <a:tailEnd type="none" w="med" len="med"/>
                    </a:lnT>
                  </a:tcPr>
                </a:tc>
                <a:tc>
                  <a:txBody>
                    <a:bodyPr/>
                    <a:lstStyle/>
                    <a:p>
                      <a:pPr algn="ctr"/>
                      <a:r>
                        <a:rPr lang="en-US" dirty="0"/>
                        <a:t>16</a:t>
                      </a:r>
                    </a:p>
                  </a:txBody>
                  <a:tcPr>
                    <a:lnT w="38100" cap="flat" cmpd="sng" algn="ctr">
                      <a:solidFill>
                        <a:schemeClr val="bg1"/>
                      </a:solidFill>
                      <a:prstDash val="solid"/>
                      <a:round/>
                      <a:headEnd type="none" w="med" len="med"/>
                      <a:tailEnd type="none" w="med" len="med"/>
                    </a:lnT>
                  </a:tcPr>
                </a:tc>
                <a:tc>
                  <a:txBody>
                    <a:bodyPr/>
                    <a:lstStyle/>
                    <a:p>
                      <a:pPr algn="ctr"/>
                      <a:r>
                        <a:rPr lang="en-US" dirty="0"/>
                        <a:t>2</a:t>
                      </a:r>
                    </a:p>
                  </a:txBody>
                  <a:tcPr>
                    <a:lnT w="38100" cap="flat" cmpd="sng" algn="ctr">
                      <a:solidFill>
                        <a:schemeClr val="bg1"/>
                      </a:solidFill>
                      <a:prstDash val="solid"/>
                      <a:round/>
                      <a:headEnd type="none" w="med" len="med"/>
                      <a:tailEnd type="none" w="med" len="med"/>
                    </a:lnT>
                  </a:tcPr>
                </a:tc>
                <a:tc>
                  <a:txBody>
                    <a:bodyPr/>
                    <a:lstStyle/>
                    <a:p>
                      <a:pPr algn="ctr"/>
                      <a:r>
                        <a:rPr lang="en-US" dirty="0"/>
                        <a:t>13</a:t>
                      </a:r>
                    </a:p>
                  </a:txBody>
                  <a:tcPr>
                    <a:lnT w="38100" cap="flat" cmpd="sng" algn="ctr">
                      <a:solidFill>
                        <a:schemeClr val="bg1"/>
                      </a:solidFill>
                      <a:prstDash val="solid"/>
                      <a:round/>
                      <a:headEnd type="none" w="med" len="med"/>
                      <a:tailEnd type="none" w="med" len="med"/>
                    </a:lnT>
                  </a:tcPr>
                </a:tc>
                <a:tc>
                  <a:txBody>
                    <a:bodyPr/>
                    <a:lstStyle/>
                    <a:p>
                      <a:pPr algn="ctr"/>
                      <a:r>
                        <a:rPr lang="en-US" dirty="0"/>
                        <a:t>1</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324842464"/>
                  </a:ext>
                </a:extLst>
              </a:tr>
              <a:tr h="370840">
                <a:tc>
                  <a:txBody>
                    <a:bodyPr/>
                    <a:lstStyle/>
                    <a:p>
                      <a:r>
                        <a:rPr lang="en-US" b="1" dirty="0"/>
                        <a:t>Overall response rate, n (%)</a:t>
                      </a:r>
                    </a:p>
                  </a:txBody>
                  <a:tcPr/>
                </a:tc>
                <a:tc>
                  <a:txBody>
                    <a:bodyPr/>
                    <a:lstStyle/>
                    <a:p>
                      <a:pPr algn="ctr"/>
                      <a:r>
                        <a:rPr lang="en-US" dirty="0"/>
                        <a:t>8 (50)</a:t>
                      </a:r>
                    </a:p>
                  </a:txBody>
                  <a:tcPr/>
                </a:tc>
                <a:tc>
                  <a:txBody>
                    <a:bodyPr/>
                    <a:lstStyle/>
                    <a:p>
                      <a:pPr algn="ctr"/>
                      <a:r>
                        <a:rPr lang="en-US" dirty="0"/>
                        <a:t>1 (50)</a:t>
                      </a:r>
                    </a:p>
                  </a:txBody>
                  <a:tcPr/>
                </a:tc>
                <a:tc>
                  <a:txBody>
                    <a:bodyPr/>
                    <a:lstStyle/>
                    <a:p>
                      <a:pPr algn="ctr"/>
                      <a:r>
                        <a:rPr lang="en-US" dirty="0"/>
                        <a:t>7 (54)</a:t>
                      </a:r>
                    </a:p>
                  </a:txBody>
                  <a:tcPr/>
                </a:tc>
                <a:tc>
                  <a:txBody>
                    <a:bodyPr/>
                    <a:lstStyle/>
                    <a:p>
                      <a:pPr algn="ctr"/>
                      <a:r>
                        <a:rPr lang="en-US" dirty="0"/>
                        <a:t>0</a:t>
                      </a:r>
                    </a:p>
                  </a:txBody>
                  <a:tcPr/>
                </a:tc>
                <a:extLst>
                  <a:ext uri="{0D108BD9-81ED-4DB2-BD59-A6C34878D82A}">
                    <a16:rowId xmlns:a16="http://schemas.microsoft.com/office/drawing/2014/main" val="1312490035"/>
                  </a:ext>
                </a:extLst>
              </a:tr>
              <a:tr h="370840">
                <a:tc>
                  <a:txBody>
                    <a:bodyPr/>
                    <a:lstStyle/>
                    <a:p>
                      <a:r>
                        <a:rPr lang="en-US" b="1" dirty="0"/>
                        <a:t>     Complete response</a:t>
                      </a:r>
                    </a:p>
                  </a:txBody>
                  <a:tcPr/>
                </a:tc>
                <a:tc>
                  <a:txBody>
                    <a:bodyPr/>
                    <a:lstStyle/>
                    <a:p>
                      <a:pPr algn="ctr"/>
                      <a:r>
                        <a:rPr lang="en-US" dirty="0"/>
                        <a:t>3 (19)</a:t>
                      </a:r>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dirty="0"/>
                        <a:t>1 (50)</a:t>
                      </a:r>
                    </a:p>
                  </a:txBody>
                  <a:tcPr/>
                </a:tc>
                <a:tc>
                  <a:txBody>
                    <a:bodyPr/>
                    <a:lstStyle/>
                    <a:p>
                      <a:pPr algn="ctr"/>
                      <a:r>
                        <a:rPr lang="en-US" dirty="0"/>
                        <a:t>2 (15)</a:t>
                      </a:r>
                    </a:p>
                  </a:txBody>
                  <a:tcPr/>
                </a:tc>
                <a:tc>
                  <a:txBody>
                    <a:bodyPr/>
                    <a:lstStyle/>
                    <a:p>
                      <a:pPr algn="ctr"/>
                      <a:r>
                        <a:rPr lang="en-US" dirty="0"/>
                        <a:t>0</a:t>
                      </a:r>
                    </a:p>
                  </a:txBody>
                  <a:tcPr/>
                </a:tc>
                <a:extLst>
                  <a:ext uri="{0D108BD9-81ED-4DB2-BD59-A6C34878D82A}">
                    <a16:rowId xmlns:a16="http://schemas.microsoft.com/office/drawing/2014/main" val="3842120729"/>
                  </a:ext>
                </a:extLst>
              </a:tr>
              <a:tr h="370840">
                <a:tc>
                  <a:txBody>
                    <a:bodyPr/>
                    <a:lstStyle/>
                    <a:p>
                      <a:r>
                        <a:rPr lang="en-US" b="1" dirty="0"/>
                        <a:t>     Partial response</a:t>
                      </a:r>
                    </a:p>
                  </a:txBody>
                  <a:tcPr/>
                </a:tc>
                <a:tc>
                  <a:txBody>
                    <a:bodyPr/>
                    <a:lstStyle/>
                    <a:p>
                      <a:pPr algn="ctr"/>
                      <a:r>
                        <a:rPr lang="en-US" dirty="0"/>
                        <a:t>5 (31)</a:t>
                      </a:r>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dirty="0"/>
                        <a:t>1 (50)</a:t>
                      </a:r>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dirty="0"/>
                        <a:t>2 (15)</a:t>
                      </a:r>
                    </a:p>
                  </a:txBody>
                  <a:tcPr/>
                </a:tc>
                <a:tc>
                  <a:txBody>
                    <a:bodyPr/>
                    <a:lstStyle/>
                    <a:p>
                      <a:pPr algn="ctr"/>
                      <a:r>
                        <a:rPr lang="en-US" dirty="0"/>
                        <a:t>0</a:t>
                      </a:r>
                    </a:p>
                  </a:txBody>
                  <a:tcPr/>
                </a:tc>
                <a:extLst>
                  <a:ext uri="{0D108BD9-81ED-4DB2-BD59-A6C34878D82A}">
                    <a16:rowId xmlns:a16="http://schemas.microsoft.com/office/drawing/2014/main" val="1155452340"/>
                  </a:ext>
                </a:extLst>
              </a:tr>
              <a:tr h="370840">
                <a:tc>
                  <a:txBody>
                    <a:bodyPr/>
                    <a:lstStyle/>
                    <a:p>
                      <a:r>
                        <a:rPr lang="en-US" b="1" dirty="0"/>
                        <a:t>Median PFS, months (95% CI)</a:t>
                      </a:r>
                    </a:p>
                  </a:txBody>
                  <a:tcPr/>
                </a:tc>
                <a:tc>
                  <a:txBody>
                    <a:bodyPr/>
                    <a:lstStyle/>
                    <a:p>
                      <a:pPr algn="ctr"/>
                      <a:r>
                        <a:rPr lang="en-US" dirty="0"/>
                        <a:t>4.4 (0.7-NE)</a:t>
                      </a:r>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endParaRPr lang="en-US" dirty="0"/>
                    </a:p>
                  </a:txBody>
                  <a:tcPr/>
                </a:tc>
                <a:extLst>
                  <a:ext uri="{0D108BD9-81ED-4DB2-BD59-A6C34878D82A}">
                    <a16:rowId xmlns:a16="http://schemas.microsoft.com/office/drawing/2014/main" val="3052351803"/>
                  </a:ext>
                </a:extLst>
              </a:tr>
            </a:tbl>
          </a:graphicData>
        </a:graphic>
      </p:graphicFrame>
      <p:sp>
        <p:nvSpPr>
          <p:cNvPr id="2" name="Title 1">
            <a:extLst>
              <a:ext uri="{FF2B5EF4-FFF2-40B4-BE49-F238E27FC236}">
                <a16:creationId xmlns:a16="http://schemas.microsoft.com/office/drawing/2014/main" id="{6721F031-4A7B-C945-827A-BCCD968BDDD0}"/>
              </a:ext>
            </a:extLst>
          </p:cNvPr>
          <p:cNvSpPr>
            <a:spLocks noGrp="1"/>
          </p:cNvSpPr>
          <p:nvPr>
            <p:ph type="title"/>
          </p:nvPr>
        </p:nvSpPr>
        <p:spPr/>
        <p:txBody>
          <a:bodyPr/>
          <a:lstStyle/>
          <a:p>
            <a:r>
              <a:rPr lang="en-US" dirty="0">
                <a:solidFill>
                  <a:schemeClr val="accent1"/>
                </a:solidFill>
              </a:rPr>
              <a:t>Duvelisib</a:t>
            </a:r>
            <a:r>
              <a:rPr lang="en-US" dirty="0"/>
              <a:t> in T-cell lymphoma</a:t>
            </a:r>
          </a:p>
        </p:txBody>
      </p:sp>
      <p:sp>
        <p:nvSpPr>
          <p:cNvPr id="6" name="Slide Number Placeholder 5">
            <a:extLst>
              <a:ext uri="{FF2B5EF4-FFF2-40B4-BE49-F238E27FC236}">
                <a16:creationId xmlns:a16="http://schemas.microsoft.com/office/drawing/2014/main" id="{1265FACF-5AF4-0B4E-9F7B-992C3049B26B}"/>
              </a:ext>
            </a:extLst>
          </p:cNvPr>
          <p:cNvSpPr>
            <a:spLocks noGrp="1"/>
          </p:cNvSpPr>
          <p:nvPr>
            <p:ph type="sldNum" sz="quarter" idx="4"/>
          </p:nvPr>
        </p:nvSpPr>
        <p:spPr/>
        <p:txBody>
          <a:bodyPr/>
          <a:lstStyle/>
          <a:p>
            <a:fld id="{8F601E71-9CE4-8545-92D5-2A0444E59F5D}" type="slidenum">
              <a:rPr lang="en-US" smtClean="0"/>
              <a:pPr/>
              <a:t>11</a:t>
            </a:fld>
            <a:endParaRPr lang="en-US" dirty="0"/>
          </a:p>
        </p:txBody>
      </p:sp>
      <p:sp>
        <p:nvSpPr>
          <p:cNvPr id="7" name="Content Placeholder 6">
            <a:extLst>
              <a:ext uri="{FF2B5EF4-FFF2-40B4-BE49-F238E27FC236}">
                <a16:creationId xmlns:a16="http://schemas.microsoft.com/office/drawing/2014/main" id="{2D7D8CBF-674A-0C49-AAA6-91EFB6B0A841}"/>
              </a:ext>
            </a:extLst>
          </p:cNvPr>
          <p:cNvSpPr>
            <a:spLocks noGrp="1"/>
          </p:cNvSpPr>
          <p:nvPr>
            <p:ph sz="quarter" idx="15"/>
          </p:nvPr>
        </p:nvSpPr>
        <p:spPr/>
        <p:txBody>
          <a:bodyPr/>
          <a:lstStyle/>
          <a:p>
            <a:pPr>
              <a:spcBef>
                <a:spcPts val="0"/>
              </a:spcBef>
              <a:spcAft>
                <a:spcPts val="300"/>
              </a:spcAft>
            </a:pPr>
            <a:r>
              <a:rPr lang="nl-NL" dirty="0">
                <a:solidFill>
                  <a:schemeClr val="tx2"/>
                </a:solidFill>
              </a:rPr>
              <a:t>BID, twice a day; CI, confidence interval; PFS, progression-free </a:t>
            </a:r>
            <a:r>
              <a:rPr lang="nl-NL" dirty="0"/>
              <a:t>survival</a:t>
            </a:r>
          </a:p>
          <a:p>
            <a:pPr>
              <a:spcBef>
                <a:spcPts val="0"/>
              </a:spcBef>
              <a:spcAft>
                <a:spcPts val="300"/>
              </a:spcAft>
            </a:pPr>
            <a:r>
              <a:rPr lang="nl-NL" dirty="0"/>
              <a:t>1. Flinn IW, et al. Blood. 2018; 131:877-887;  2. </a:t>
            </a:r>
            <a:r>
              <a:rPr lang="nl-NL" dirty="0">
                <a:solidFill>
                  <a:schemeClr val="tx2"/>
                </a:solidFill>
              </a:rPr>
              <a:t>Horwitz SM, et al. Blood. 2018; 132(supplement_1):683</a:t>
            </a:r>
          </a:p>
        </p:txBody>
      </p:sp>
      <p:sp>
        <p:nvSpPr>
          <p:cNvPr id="23" name="Content Placeholder 15">
            <a:extLst>
              <a:ext uri="{FF2B5EF4-FFF2-40B4-BE49-F238E27FC236}">
                <a16:creationId xmlns:a16="http://schemas.microsoft.com/office/drawing/2014/main" id="{97211E59-25B1-9E4A-9B08-C31C5CB5C399}"/>
              </a:ext>
            </a:extLst>
          </p:cNvPr>
          <p:cNvSpPr txBox="1">
            <a:spLocks/>
          </p:cNvSpPr>
          <p:nvPr/>
        </p:nvSpPr>
        <p:spPr>
          <a:xfrm>
            <a:off x="620751" y="4780807"/>
            <a:ext cx="10963200" cy="1078656"/>
          </a:xfrm>
          <a:prstGeom prst="rect">
            <a:avLst/>
          </a:prstGeom>
        </p:spPr>
        <p:txBody>
          <a:bodyPr vert="horz" lIns="0" tIns="0" rIns="0" bIns="0" rtlCol="0">
            <a:noAutofit/>
          </a:bodyPr>
          <a:lstStyle>
            <a:lvl1pPr marL="287993" indent="-287993" algn="l" defTabSz="457189"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5986" indent="-287993" algn="l" defTabSz="457189"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3978" indent="-287993" algn="l" defTabSz="457189"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1971" indent="-287993" algn="l" defTabSz="457189"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39964" indent="-287993" algn="l" defTabSz="457189"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Overall response rate: 55% </a:t>
            </a:r>
          </a:p>
          <a:p>
            <a:r>
              <a:rPr lang="en-US" dirty="0">
                <a:latin typeface="Calibri" panose="020F0502020204030204" pitchFamily="34" charset="0"/>
                <a:cs typeface="Calibri" panose="020F0502020204030204" pitchFamily="34" charset="0"/>
              </a:rPr>
              <a:t>Complete response rate: 24%</a:t>
            </a:r>
          </a:p>
          <a:p>
            <a:r>
              <a:rPr lang="en-US" dirty="0">
                <a:latin typeface="Calibri" panose="020F0502020204030204" pitchFamily="34" charset="0"/>
                <a:cs typeface="Calibri" panose="020F0502020204030204" pitchFamily="34" charset="0"/>
              </a:rPr>
              <a:t>Median PFS: 6 months</a:t>
            </a:r>
          </a:p>
        </p:txBody>
      </p:sp>
      <p:sp>
        <p:nvSpPr>
          <p:cNvPr id="9" name="Text Placeholder 23">
            <a:extLst>
              <a:ext uri="{FF2B5EF4-FFF2-40B4-BE49-F238E27FC236}">
                <a16:creationId xmlns:a16="http://schemas.microsoft.com/office/drawing/2014/main" id="{1F1FA29C-433A-1D48-89B1-291CBC812ACB}"/>
              </a:ext>
            </a:extLst>
          </p:cNvPr>
          <p:cNvSpPr txBox="1">
            <a:spLocks/>
          </p:cNvSpPr>
          <p:nvPr/>
        </p:nvSpPr>
        <p:spPr>
          <a:xfrm>
            <a:off x="608010" y="1053852"/>
            <a:ext cx="4763108" cy="702471"/>
          </a:xfrm>
          <a:prstGeom prst="rect">
            <a:avLst/>
          </a:prstGeom>
        </p:spPr>
        <p:txBody>
          <a:bodyPr vert="horz" wrap="square" lIns="0" tIns="0" rIns="0" bIns="0" rtlCol="0" anchor="t">
            <a:normAutofit/>
          </a:bodyPr>
          <a:lstStyle>
            <a:defPPr>
              <a:defRPr lang="fr-FR"/>
            </a:defPPr>
            <a:lvl1pPr indent="0" algn="ctr">
              <a:spcBef>
                <a:spcPts val="1200"/>
              </a:spcBef>
              <a:buClr>
                <a:schemeClr val="accent1"/>
              </a:buClr>
              <a:buFont typeface="Aria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indent="0">
              <a:spcBef>
                <a:spcPts val="600"/>
              </a:spcBef>
              <a:buClr>
                <a:schemeClr val="accent1"/>
              </a:buClr>
              <a:buFont typeface="Lucida Grande"/>
              <a:buNone/>
              <a:defRPr sz="2000" b="1" i="0">
                <a:solidFill>
                  <a:srgbClr val="5D8298"/>
                </a:solidFill>
                <a:latin typeface="+mj-lt"/>
                <a:cs typeface="PT Sans"/>
              </a:defRPr>
            </a:lvl2pPr>
            <a:lvl3pPr indent="0">
              <a:spcBef>
                <a:spcPts val="400"/>
              </a:spcBef>
              <a:buClr>
                <a:schemeClr val="accent1"/>
              </a:buClr>
              <a:buFont typeface="Arial"/>
              <a:buNone/>
              <a:defRPr b="1" i="0">
                <a:solidFill>
                  <a:srgbClr val="5D8298"/>
                </a:solidFill>
                <a:latin typeface="+mj-lt"/>
                <a:cs typeface="PT Sans"/>
              </a:defRPr>
            </a:lvl3pPr>
            <a:lvl4pPr indent="0">
              <a:spcBef>
                <a:spcPts val="0"/>
              </a:spcBef>
              <a:buClr>
                <a:schemeClr val="accent1"/>
              </a:buClr>
              <a:buFont typeface="Arial"/>
              <a:buNone/>
              <a:defRPr sz="1600" b="1" i="0">
                <a:solidFill>
                  <a:srgbClr val="5D8298"/>
                </a:solidFill>
                <a:latin typeface="+mj-lt"/>
                <a:cs typeface="PT Sans"/>
              </a:defRPr>
            </a:lvl4pPr>
            <a:lvl5pPr indent="0">
              <a:spcBef>
                <a:spcPts val="0"/>
              </a:spcBef>
              <a:buClr>
                <a:schemeClr val="accent1"/>
              </a:buClr>
              <a:buFont typeface="Arial"/>
              <a:buNone/>
              <a:defRPr sz="1600" b="1" i="0">
                <a:solidFill>
                  <a:srgbClr val="5D8298"/>
                </a:solidFill>
                <a:latin typeface="+mj-lt"/>
                <a:cs typeface="PT Sans"/>
              </a:defRPr>
            </a:lvl5pPr>
            <a:lvl6pPr indent="0">
              <a:spcBef>
                <a:spcPct val="20000"/>
              </a:spcBef>
              <a:buFont typeface="Arial"/>
              <a:buNone/>
              <a:defRPr sz="1600" b="1"/>
            </a:lvl6pPr>
            <a:lvl7pPr indent="0">
              <a:spcBef>
                <a:spcPct val="20000"/>
              </a:spcBef>
              <a:buFont typeface="Arial"/>
              <a:buNone/>
              <a:defRPr sz="1600" b="1"/>
            </a:lvl7pPr>
            <a:lvl8pPr indent="0">
              <a:spcBef>
                <a:spcPct val="20000"/>
              </a:spcBef>
              <a:buFont typeface="Arial"/>
              <a:buNone/>
              <a:defRPr sz="1600" b="1"/>
            </a:lvl8pPr>
            <a:lvl9pPr indent="0">
              <a:spcBef>
                <a:spcPct val="20000"/>
              </a:spcBef>
              <a:buFont typeface="Arial"/>
              <a:buNone/>
              <a:defRPr sz="1600" b="1"/>
            </a:lvl9pPr>
          </a:lstStyle>
          <a:p>
            <a:pPr algn="l"/>
            <a:r>
              <a:rPr lang="en-US" dirty="0"/>
              <a:t>Monotherapy</a:t>
            </a:r>
            <a:r>
              <a:rPr lang="en-US" baseline="30000" dirty="0"/>
              <a:t>1</a:t>
            </a:r>
          </a:p>
        </p:txBody>
      </p:sp>
      <p:sp>
        <p:nvSpPr>
          <p:cNvPr id="10" name="Text Placeholder 23">
            <a:extLst>
              <a:ext uri="{FF2B5EF4-FFF2-40B4-BE49-F238E27FC236}">
                <a16:creationId xmlns:a16="http://schemas.microsoft.com/office/drawing/2014/main" id="{435DFCA0-30A8-7F4F-8765-92F3E6748517}"/>
              </a:ext>
            </a:extLst>
          </p:cNvPr>
          <p:cNvSpPr txBox="1">
            <a:spLocks/>
          </p:cNvSpPr>
          <p:nvPr/>
        </p:nvSpPr>
        <p:spPr>
          <a:xfrm>
            <a:off x="619200" y="4351196"/>
            <a:ext cx="4370400" cy="702471"/>
          </a:xfrm>
          <a:prstGeom prst="rect">
            <a:avLst/>
          </a:prstGeom>
        </p:spPr>
        <p:txBody>
          <a:bodyPr vert="horz" wrap="square" lIns="0" tIns="0" rIns="0" bIns="0" rtlCol="0" anchor="t">
            <a:normAutofit/>
          </a:bodyPr>
          <a:lstStyle>
            <a:lvl1pPr marL="0" indent="0" algn="l" defTabSz="457189" rtl="0" eaLnBrk="1" latinLnBrk="0" hangingPunct="1">
              <a:spcBef>
                <a:spcPts val="1200"/>
              </a:spcBef>
              <a:buClr>
                <a:schemeClr val="accent1"/>
              </a:buClr>
              <a:buFont typeface="Arial"/>
              <a:buNone/>
              <a:defRPr sz="2000" b="1" i="0" kern="1200" cap="all" spc="100" baseline="0">
                <a:solidFill>
                  <a:schemeClr val="accent1"/>
                </a:solidFill>
                <a:latin typeface="+mj-lt"/>
                <a:ea typeface="Verdana" panose="020B0604030504040204" pitchFamily="34" charset="0"/>
                <a:cs typeface="Verdana" panose="020B0604030504040204" pitchFamily="34" charset="0"/>
              </a:defRPr>
            </a:lvl1pPr>
            <a:lvl2pPr marL="457189" indent="0" algn="l" defTabSz="457189" rtl="0" eaLnBrk="1" latinLnBrk="0" hangingPunct="1">
              <a:spcBef>
                <a:spcPts val="600"/>
              </a:spcBef>
              <a:buClr>
                <a:schemeClr val="accent1"/>
              </a:buClr>
              <a:buFont typeface="Lucida Grande"/>
              <a:buNone/>
              <a:defRPr sz="2000" b="1" i="0" kern="1200">
                <a:solidFill>
                  <a:srgbClr val="5D8298"/>
                </a:solidFill>
                <a:latin typeface="+mj-lt"/>
                <a:ea typeface="+mn-ea"/>
                <a:cs typeface="PT Sans"/>
              </a:defRPr>
            </a:lvl2pPr>
            <a:lvl3pPr marL="914377" indent="0" algn="l" defTabSz="457189" rtl="0" eaLnBrk="1" latinLnBrk="0" hangingPunct="1">
              <a:spcBef>
                <a:spcPts val="400"/>
              </a:spcBef>
              <a:buClr>
                <a:schemeClr val="accent1"/>
              </a:buClr>
              <a:buFont typeface="Arial"/>
              <a:buNone/>
              <a:defRPr sz="1800" b="1" i="0" kern="1200">
                <a:solidFill>
                  <a:srgbClr val="5D8298"/>
                </a:solidFill>
                <a:latin typeface="+mj-lt"/>
                <a:ea typeface="+mn-ea"/>
                <a:cs typeface="PT Sans"/>
              </a:defRPr>
            </a:lvl3pPr>
            <a:lvl4pPr marL="1371566" indent="0" algn="l" defTabSz="457189" rtl="0" eaLnBrk="1" latinLnBrk="0" hangingPunct="1">
              <a:spcBef>
                <a:spcPts val="0"/>
              </a:spcBef>
              <a:buClr>
                <a:schemeClr val="accent1"/>
              </a:buClr>
              <a:buFont typeface="Arial"/>
              <a:buNone/>
              <a:defRPr sz="1600" b="1" i="0" kern="1200">
                <a:solidFill>
                  <a:srgbClr val="5D8298"/>
                </a:solidFill>
                <a:latin typeface="+mj-lt"/>
                <a:ea typeface="+mn-ea"/>
                <a:cs typeface="PT Sans"/>
              </a:defRPr>
            </a:lvl4pPr>
            <a:lvl5pPr marL="1828754" indent="0" algn="l" defTabSz="457189" rtl="0" eaLnBrk="1" latinLnBrk="0" hangingPunct="1">
              <a:spcBef>
                <a:spcPts val="0"/>
              </a:spcBef>
              <a:buClr>
                <a:schemeClr val="accent1"/>
              </a:buClr>
              <a:buFont typeface="Arial"/>
              <a:buNone/>
              <a:defRPr sz="1600" b="1" i="0" kern="1200">
                <a:solidFill>
                  <a:srgbClr val="5D8298"/>
                </a:solidFill>
                <a:latin typeface="+mj-lt"/>
                <a:ea typeface="+mn-ea"/>
                <a:cs typeface="PT Sans"/>
              </a:defRPr>
            </a:lvl5pPr>
            <a:lvl6pPr marL="2285943" indent="0" algn="l" defTabSz="457189" rtl="0" eaLnBrk="1" latinLnBrk="0" hangingPunct="1">
              <a:spcBef>
                <a:spcPct val="20000"/>
              </a:spcBef>
              <a:buFont typeface="Arial"/>
              <a:buNone/>
              <a:defRPr sz="1600" b="1" kern="1200">
                <a:solidFill>
                  <a:schemeClr val="tx1"/>
                </a:solidFill>
                <a:latin typeface="+mn-lt"/>
                <a:ea typeface="+mn-ea"/>
                <a:cs typeface="+mn-cs"/>
              </a:defRPr>
            </a:lvl6pPr>
            <a:lvl7pPr marL="2743131" indent="0" algn="l" defTabSz="457189" rtl="0" eaLnBrk="1" latinLnBrk="0" hangingPunct="1">
              <a:spcBef>
                <a:spcPct val="20000"/>
              </a:spcBef>
              <a:buFont typeface="Arial"/>
              <a:buNone/>
              <a:defRPr sz="1600" b="1" kern="1200">
                <a:solidFill>
                  <a:schemeClr val="tx1"/>
                </a:solidFill>
                <a:latin typeface="+mn-lt"/>
                <a:ea typeface="+mn-ea"/>
                <a:cs typeface="+mn-cs"/>
              </a:defRPr>
            </a:lvl7pPr>
            <a:lvl8pPr marL="3200320" indent="0" algn="l" defTabSz="457189" rtl="0" eaLnBrk="1" latinLnBrk="0" hangingPunct="1">
              <a:spcBef>
                <a:spcPct val="20000"/>
              </a:spcBef>
              <a:buFont typeface="Arial"/>
              <a:buNone/>
              <a:defRPr sz="1600" b="1" kern="1200">
                <a:solidFill>
                  <a:schemeClr val="tx1"/>
                </a:solidFill>
                <a:latin typeface="+mn-lt"/>
                <a:ea typeface="+mn-ea"/>
                <a:cs typeface="+mn-cs"/>
              </a:defRPr>
            </a:lvl8pPr>
            <a:lvl9pPr marL="3657509" indent="0" algn="l" defTabSz="457189" rtl="0" eaLnBrk="1" latinLnBrk="0" hangingPunct="1">
              <a:spcBef>
                <a:spcPct val="20000"/>
              </a:spcBef>
              <a:buFont typeface="Arial"/>
              <a:buNone/>
              <a:defRPr sz="1600" b="1" kern="1200">
                <a:solidFill>
                  <a:schemeClr val="tx1"/>
                </a:solidFill>
                <a:latin typeface="+mn-lt"/>
                <a:ea typeface="+mn-ea"/>
                <a:cs typeface="+mn-cs"/>
              </a:defRPr>
            </a:lvl9pPr>
          </a:lstStyle>
          <a:p>
            <a:r>
              <a:rPr lang="en-US" dirty="0"/>
              <a:t>Combination with romidepsin</a:t>
            </a:r>
            <a:r>
              <a:rPr lang="en-US" baseline="30000" dirty="0"/>
              <a:t>2</a:t>
            </a:r>
          </a:p>
        </p:txBody>
      </p:sp>
    </p:spTree>
    <p:extLst>
      <p:ext uri="{BB962C8B-B14F-4D97-AF65-F5344CB8AC3E}">
        <p14:creationId xmlns:p14="http://schemas.microsoft.com/office/powerpoint/2010/main" val="12377739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5A69DC1F-2A4E-174A-978E-B0DB49226F92}"/>
              </a:ext>
            </a:extLst>
          </p:cNvPr>
          <p:cNvSpPr>
            <a:spLocks noGrp="1"/>
          </p:cNvSpPr>
          <p:nvPr>
            <p:ph sz="quarter" idx="12"/>
          </p:nvPr>
        </p:nvSpPr>
        <p:spPr>
          <a:xfrm>
            <a:off x="620184" y="4953076"/>
            <a:ext cx="10274239" cy="997723"/>
          </a:xfrm>
        </p:spPr>
        <p:txBody>
          <a:bodyPr/>
          <a:lstStyle/>
          <a:p>
            <a:pPr marL="0" indent="0">
              <a:buNone/>
            </a:pPr>
            <a:r>
              <a:rPr lang="en-US" dirty="0"/>
              <a:t>The trial was </a:t>
            </a:r>
            <a:r>
              <a:rPr lang="en-US" b="1" dirty="0">
                <a:solidFill>
                  <a:schemeClr val="accent1"/>
                </a:solidFill>
              </a:rPr>
              <a:t>stopped early </a:t>
            </a:r>
            <a:r>
              <a:rPr lang="en-US" dirty="0"/>
              <a:t>based on a preplanned </a:t>
            </a:r>
            <a:r>
              <a:rPr lang="en-US" b="1" dirty="0">
                <a:solidFill>
                  <a:schemeClr val="accent1"/>
                </a:solidFill>
              </a:rPr>
              <a:t>futility</a:t>
            </a:r>
            <a:r>
              <a:rPr lang="en-US" dirty="0"/>
              <a:t> analysis (&lt;50% of patients free of progression at 3 months).</a:t>
            </a:r>
          </a:p>
          <a:p>
            <a:pPr marL="0" indent="0">
              <a:buNone/>
            </a:pPr>
            <a:endParaRPr lang="en-US" dirty="0"/>
          </a:p>
        </p:txBody>
      </p:sp>
      <p:sp>
        <p:nvSpPr>
          <p:cNvPr id="2" name="Title 1">
            <a:extLst>
              <a:ext uri="{FF2B5EF4-FFF2-40B4-BE49-F238E27FC236}">
                <a16:creationId xmlns:a16="http://schemas.microsoft.com/office/drawing/2014/main" id="{FA6157F3-5AC0-464C-A68D-056883BA173F}"/>
              </a:ext>
            </a:extLst>
          </p:cNvPr>
          <p:cNvSpPr>
            <a:spLocks noGrp="1"/>
          </p:cNvSpPr>
          <p:nvPr>
            <p:ph type="title"/>
          </p:nvPr>
        </p:nvSpPr>
        <p:spPr/>
        <p:txBody>
          <a:bodyPr/>
          <a:lstStyle/>
          <a:p>
            <a:r>
              <a:rPr lang="en-US" dirty="0"/>
              <a:t>Efficacy of </a:t>
            </a:r>
            <a:r>
              <a:rPr lang="en-US" dirty="0">
                <a:solidFill>
                  <a:schemeClr val="accent1"/>
                </a:solidFill>
              </a:rPr>
              <a:t>Pembrolizumab</a:t>
            </a:r>
            <a:r>
              <a:rPr lang="en-US" dirty="0"/>
              <a:t> in relapsed/refractory T-cell Lymphoma</a:t>
            </a:r>
          </a:p>
        </p:txBody>
      </p:sp>
      <p:sp>
        <p:nvSpPr>
          <p:cNvPr id="10" name="Slide Number Placeholder 9">
            <a:extLst>
              <a:ext uri="{FF2B5EF4-FFF2-40B4-BE49-F238E27FC236}">
                <a16:creationId xmlns:a16="http://schemas.microsoft.com/office/drawing/2014/main" id="{80ED4A53-B0A5-E441-BA2E-E8DD70C0A813}"/>
              </a:ext>
            </a:extLst>
          </p:cNvPr>
          <p:cNvSpPr>
            <a:spLocks noGrp="1"/>
          </p:cNvSpPr>
          <p:nvPr>
            <p:ph type="sldNum" sz="quarter" idx="4"/>
          </p:nvPr>
        </p:nvSpPr>
        <p:spPr/>
        <p:txBody>
          <a:bodyPr/>
          <a:lstStyle/>
          <a:p>
            <a:fld id="{8F601E71-9CE4-8545-92D5-2A0444E59F5D}" type="slidenum">
              <a:rPr lang="en-US" smtClean="0"/>
              <a:pPr/>
              <a:t>12</a:t>
            </a:fld>
            <a:endParaRPr lang="en-US" dirty="0"/>
          </a:p>
        </p:txBody>
      </p:sp>
      <p:sp>
        <p:nvSpPr>
          <p:cNvPr id="16" name="Content Placeholder 15">
            <a:extLst>
              <a:ext uri="{FF2B5EF4-FFF2-40B4-BE49-F238E27FC236}">
                <a16:creationId xmlns:a16="http://schemas.microsoft.com/office/drawing/2014/main" id="{C7DD2A31-ED0A-7F4F-8CE6-13BAB58483D6}"/>
              </a:ext>
            </a:extLst>
          </p:cNvPr>
          <p:cNvSpPr>
            <a:spLocks noGrp="1"/>
          </p:cNvSpPr>
          <p:nvPr>
            <p:ph sz="quarter" idx="15"/>
          </p:nvPr>
        </p:nvSpPr>
        <p:spPr/>
        <p:txBody>
          <a:bodyPr/>
          <a:lstStyle/>
          <a:p>
            <a:pPr>
              <a:spcBef>
                <a:spcPts val="0"/>
              </a:spcBef>
              <a:spcAft>
                <a:spcPts val="300"/>
              </a:spcAft>
            </a:pPr>
            <a:r>
              <a:rPr lang="en-US" dirty="0">
                <a:solidFill>
                  <a:schemeClr val="tx2"/>
                </a:solidFill>
              </a:rPr>
              <a:t>CI, confidence interval; OS, overall survival; PFS, progression-free survival</a:t>
            </a:r>
          </a:p>
          <a:p>
            <a:pPr>
              <a:spcBef>
                <a:spcPts val="0"/>
              </a:spcBef>
              <a:spcAft>
                <a:spcPts val="300"/>
              </a:spcAft>
            </a:pPr>
            <a:r>
              <a:rPr lang="en-US" dirty="0">
                <a:solidFill>
                  <a:schemeClr val="tx2"/>
                </a:solidFill>
              </a:rPr>
              <a:t>Barta SK, et al. Clin Lymphoma </a:t>
            </a:r>
            <a:r>
              <a:rPr lang="en-US" dirty="0"/>
              <a:t>Myeloma Leuk. 2019; </a:t>
            </a:r>
            <a:r>
              <a:rPr lang="en-US" dirty="0">
                <a:solidFill>
                  <a:schemeClr val="tx2"/>
                </a:solidFill>
              </a:rPr>
              <a:t>19:356-64.e3</a:t>
            </a:r>
          </a:p>
        </p:txBody>
      </p:sp>
      <p:grpSp>
        <p:nvGrpSpPr>
          <p:cNvPr id="5" name="Groep 4">
            <a:extLst>
              <a:ext uri="{FF2B5EF4-FFF2-40B4-BE49-F238E27FC236}">
                <a16:creationId xmlns:a16="http://schemas.microsoft.com/office/drawing/2014/main" id="{757C553C-EBA7-FA4F-A2B0-270F3A09D989}"/>
              </a:ext>
            </a:extLst>
          </p:cNvPr>
          <p:cNvGrpSpPr/>
          <p:nvPr/>
        </p:nvGrpSpPr>
        <p:grpSpPr>
          <a:xfrm>
            <a:off x="1884562" y="1775647"/>
            <a:ext cx="8124666" cy="2813853"/>
            <a:chOff x="3327382" y="2050655"/>
            <a:chExt cx="8124666" cy="2813853"/>
          </a:xfrm>
        </p:grpSpPr>
        <p:pic>
          <p:nvPicPr>
            <p:cNvPr id="4" name="Picture 3">
              <a:extLst>
                <a:ext uri="{FF2B5EF4-FFF2-40B4-BE49-F238E27FC236}">
                  <a16:creationId xmlns:a16="http://schemas.microsoft.com/office/drawing/2014/main" id="{3880E8F1-71CF-CE47-9CE6-3EDE76BE57C5}"/>
                </a:ext>
              </a:extLst>
            </p:cNvPr>
            <p:cNvPicPr>
              <a:picLocks noChangeAspect="1"/>
            </p:cNvPicPr>
            <p:nvPr/>
          </p:nvPicPr>
          <p:blipFill rotWithShape="1">
            <a:blip r:embed="rId3"/>
            <a:srcRect l="9648" t="4784" r="54329" b="62802"/>
            <a:stretch/>
          </p:blipFill>
          <p:spPr>
            <a:xfrm>
              <a:off x="4099476" y="2298175"/>
              <a:ext cx="3000375" cy="1867317"/>
            </a:xfrm>
            <a:prstGeom prst="rect">
              <a:avLst/>
            </a:prstGeom>
          </p:spPr>
        </p:pic>
        <p:sp>
          <p:nvSpPr>
            <p:cNvPr id="3" name="Rectangle 2">
              <a:extLst>
                <a:ext uri="{FF2B5EF4-FFF2-40B4-BE49-F238E27FC236}">
                  <a16:creationId xmlns:a16="http://schemas.microsoft.com/office/drawing/2014/main" id="{F457C2DA-9ECC-AC42-B33D-0D6396C84E39}"/>
                </a:ext>
              </a:extLst>
            </p:cNvPr>
            <p:cNvSpPr/>
            <p:nvPr/>
          </p:nvSpPr>
          <p:spPr>
            <a:xfrm>
              <a:off x="4813672" y="2050655"/>
              <a:ext cx="2200398" cy="584775"/>
            </a:xfrm>
            <a:prstGeom prst="rect">
              <a:avLst/>
            </a:prstGeom>
          </p:spPr>
          <p:txBody>
            <a:bodyPr wrap="square">
              <a:spAutoFit/>
            </a:bodyPr>
            <a:lstStyle/>
            <a:p>
              <a:r>
                <a:rPr lang="en-US" sz="1600" b="1" dirty="0"/>
                <a:t>Median PFS 3.2 months </a:t>
              </a:r>
            </a:p>
            <a:p>
              <a:r>
                <a:rPr lang="en-US" sz="1600" b="1" dirty="0"/>
                <a:t>(95% CI, 1.2–3.7)</a:t>
              </a:r>
              <a:endParaRPr lang="en-US" sz="1600" b="1" dirty="0">
                <a:effectLst/>
              </a:endParaRPr>
            </a:p>
          </p:txBody>
        </p:sp>
        <p:sp>
          <p:nvSpPr>
            <p:cNvPr id="23" name="TextBox 22">
              <a:extLst>
                <a:ext uri="{FF2B5EF4-FFF2-40B4-BE49-F238E27FC236}">
                  <a16:creationId xmlns:a16="http://schemas.microsoft.com/office/drawing/2014/main" id="{DDA5122F-F373-7C47-AE7E-7BFCC3F0B695}"/>
                </a:ext>
              </a:extLst>
            </p:cNvPr>
            <p:cNvSpPr txBox="1"/>
            <p:nvPr/>
          </p:nvSpPr>
          <p:spPr>
            <a:xfrm rot="16200000">
              <a:off x="2672909" y="3123133"/>
              <a:ext cx="2019300" cy="153284"/>
            </a:xfrm>
            <a:prstGeom prst="rect">
              <a:avLst/>
            </a:prstGeom>
            <a:noFill/>
          </p:spPr>
          <p:txBody>
            <a:bodyPr wrap="square" lIns="0" tIns="0" rIns="0" bIns="0" rtlCol="0">
              <a:noAutofit/>
            </a:bodyPr>
            <a:lstStyle/>
            <a:p>
              <a:pPr algn="ctr"/>
              <a:r>
                <a:rPr lang="en-US" sz="1200" b="1" dirty="0">
                  <a:latin typeface="Calibri" panose="020F0502020204030204" pitchFamily="34" charset="0"/>
                  <a:cs typeface="Calibri" panose="020F0502020204030204" pitchFamily="34" charset="0"/>
                </a:rPr>
                <a:t>Progression-free survival (%)</a:t>
              </a:r>
            </a:p>
          </p:txBody>
        </p:sp>
        <p:sp>
          <p:nvSpPr>
            <p:cNvPr id="24" name="TextBox 23">
              <a:extLst>
                <a:ext uri="{FF2B5EF4-FFF2-40B4-BE49-F238E27FC236}">
                  <a16:creationId xmlns:a16="http://schemas.microsoft.com/office/drawing/2014/main" id="{684A5C15-9C37-D143-B6ED-A9B67A941ED0}"/>
                </a:ext>
              </a:extLst>
            </p:cNvPr>
            <p:cNvSpPr txBox="1"/>
            <p:nvPr/>
          </p:nvSpPr>
          <p:spPr>
            <a:xfrm>
              <a:off x="3759201" y="2320817"/>
              <a:ext cx="340276"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100</a:t>
              </a:r>
            </a:p>
          </p:txBody>
        </p:sp>
        <p:sp>
          <p:nvSpPr>
            <p:cNvPr id="26" name="TextBox 25">
              <a:extLst>
                <a:ext uri="{FF2B5EF4-FFF2-40B4-BE49-F238E27FC236}">
                  <a16:creationId xmlns:a16="http://schemas.microsoft.com/office/drawing/2014/main" id="{75271452-5A93-6041-A016-731B79416D06}"/>
                </a:ext>
              </a:extLst>
            </p:cNvPr>
            <p:cNvSpPr txBox="1"/>
            <p:nvPr/>
          </p:nvSpPr>
          <p:spPr>
            <a:xfrm>
              <a:off x="3759201" y="2641492"/>
              <a:ext cx="340276"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80</a:t>
              </a:r>
            </a:p>
          </p:txBody>
        </p:sp>
        <p:sp>
          <p:nvSpPr>
            <p:cNvPr id="27" name="TextBox 26">
              <a:extLst>
                <a:ext uri="{FF2B5EF4-FFF2-40B4-BE49-F238E27FC236}">
                  <a16:creationId xmlns:a16="http://schemas.microsoft.com/office/drawing/2014/main" id="{05CC0D4E-EC3B-EB46-88C3-A241C6741226}"/>
                </a:ext>
              </a:extLst>
            </p:cNvPr>
            <p:cNvSpPr txBox="1"/>
            <p:nvPr/>
          </p:nvSpPr>
          <p:spPr>
            <a:xfrm>
              <a:off x="3759201" y="2962167"/>
              <a:ext cx="340276"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60</a:t>
              </a:r>
            </a:p>
          </p:txBody>
        </p:sp>
        <p:sp>
          <p:nvSpPr>
            <p:cNvPr id="29" name="TextBox 28">
              <a:extLst>
                <a:ext uri="{FF2B5EF4-FFF2-40B4-BE49-F238E27FC236}">
                  <a16:creationId xmlns:a16="http://schemas.microsoft.com/office/drawing/2014/main" id="{10D78287-C6B1-D84B-BA9C-864E490BA1D0}"/>
                </a:ext>
              </a:extLst>
            </p:cNvPr>
            <p:cNvSpPr txBox="1"/>
            <p:nvPr/>
          </p:nvSpPr>
          <p:spPr>
            <a:xfrm>
              <a:off x="3759201" y="3282842"/>
              <a:ext cx="340276"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40</a:t>
              </a:r>
            </a:p>
          </p:txBody>
        </p:sp>
        <p:sp>
          <p:nvSpPr>
            <p:cNvPr id="30" name="TextBox 29">
              <a:extLst>
                <a:ext uri="{FF2B5EF4-FFF2-40B4-BE49-F238E27FC236}">
                  <a16:creationId xmlns:a16="http://schemas.microsoft.com/office/drawing/2014/main" id="{5028129A-A6AD-6442-B4CD-8C630754CF2D}"/>
                </a:ext>
              </a:extLst>
            </p:cNvPr>
            <p:cNvSpPr txBox="1"/>
            <p:nvPr/>
          </p:nvSpPr>
          <p:spPr>
            <a:xfrm>
              <a:off x="3759201" y="3606692"/>
              <a:ext cx="340276"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20</a:t>
              </a:r>
            </a:p>
          </p:txBody>
        </p:sp>
        <p:sp>
          <p:nvSpPr>
            <p:cNvPr id="31" name="TextBox 30">
              <a:extLst>
                <a:ext uri="{FF2B5EF4-FFF2-40B4-BE49-F238E27FC236}">
                  <a16:creationId xmlns:a16="http://schemas.microsoft.com/office/drawing/2014/main" id="{04335A31-7133-434D-B28B-DF380AAA4F26}"/>
                </a:ext>
              </a:extLst>
            </p:cNvPr>
            <p:cNvSpPr txBox="1"/>
            <p:nvPr/>
          </p:nvSpPr>
          <p:spPr>
            <a:xfrm>
              <a:off x="3759201" y="3930542"/>
              <a:ext cx="340276"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0</a:t>
              </a:r>
            </a:p>
          </p:txBody>
        </p:sp>
        <p:sp>
          <p:nvSpPr>
            <p:cNvPr id="32" name="TextBox 31">
              <a:extLst>
                <a:ext uri="{FF2B5EF4-FFF2-40B4-BE49-F238E27FC236}">
                  <a16:creationId xmlns:a16="http://schemas.microsoft.com/office/drawing/2014/main" id="{260DB542-7B0F-8F48-947A-88C06FB8C1A7}"/>
                </a:ext>
              </a:extLst>
            </p:cNvPr>
            <p:cNvSpPr txBox="1"/>
            <p:nvPr/>
          </p:nvSpPr>
          <p:spPr>
            <a:xfrm>
              <a:off x="4054476" y="416549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0</a:t>
              </a:r>
            </a:p>
          </p:txBody>
        </p:sp>
        <p:sp>
          <p:nvSpPr>
            <p:cNvPr id="33" name="TextBox 32">
              <a:extLst>
                <a:ext uri="{FF2B5EF4-FFF2-40B4-BE49-F238E27FC236}">
                  <a16:creationId xmlns:a16="http://schemas.microsoft.com/office/drawing/2014/main" id="{5D760A41-BD76-8E40-8349-95765F6FD455}"/>
                </a:ext>
              </a:extLst>
            </p:cNvPr>
            <p:cNvSpPr txBox="1"/>
            <p:nvPr/>
          </p:nvSpPr>
          <p:spPr>
            <a:xfrm>
              <a:off x="4597401" y="416549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3</a:t>
              </a:r>
            </a:p>
          </p:txBody>
        </p:sp>
        <p:sp>
          <p:nvSpPr>
            <p:cNvPr id="34" name="TextBox 33">
              <a:extLst>
                <a:ext uri="{FF2B5EF4-FFF2-40B4-BE49-F238E27FC236}">
                  <a16:creationId xmlns:a16="http://schemas.microsoft.com/office/drawing/2014/main" id="{44166AC2-5749-2641-8460-54D2397C84EE}"/>
                </a:ext>
              </a:extLst>
            </p:cNvPr>
            <p:cNvSpPr txBox="1"/>
            <p:nvPr/>
          </p:nvSpPr>
          <p:spPr>
            <a:xfrm>
              <a:off x="5137151" y="416549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6</a:t>
              </a:r>
            </a:p>
          </p:txBody>
        </p:sp>
        <p:sp>
          <p:nvSpPr>
            <p:cNvPr id="35" name="TextBox 34">
              <a:extLst>
                <a:ext uri="{FF2B5EF4-FFF2-40B4-BE49-F238E27FC236}">
                  <a16:creationId xmlns:a16="http://schemas.microsoft.com/office/drawing/2014/main" id="{56E37361-C3BF-8A45-BFE2-7CCEF8C6E6AC}"/>
                </a:ext>
              </a:extLst>
            </p:cNvPr>
            <p:cNvSpPr txBox="1"/>
            <p:nvPr/>
          </p:nvSpPr>
          <p:spPr>
            <a:xfrm>
              <a:off x="5680076" y="416549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9</a:t>
              </a:r>
            </a:p>
          </p:txBody>
        </p:sp>
        <p:sp>
          <p:nvSpPr>
            <p:cNvPr id="36" name="TextBox 35">
              <a:extLst>
                <a:ext uri="{FF2B5EF4-FFF2-40B4-BE49-F238E27FC236}">
                  <a16:creationId xmlns:a16="http://schemas.microsoft.com/office/drawing/2014/main" id="{28174E6A-B393-1347-AAE1-0B2C5B4E5808}"/>
                </a:ext>
              </a:extLst>
            </p:cNvPr>
            <p:cNvSpPr txBox="1"/>
            <p:nvPr/>
          </p:nvSpPr>
          <p:spPr>
            <a:xfrm>
              <a:off x="6223001" y="416549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12</a:t>
              </a:r>
            </a:p>
          </p:txBody>
        </p:sp>
        <p:sp>
          <p:nvSpPr>
            <p:cNvPr id="37" name="TextBox 36">
              <a:extLst>
                <a:ext uri="{FF2B5EF4-FFF2-40B4-BE49-F238E27FC236}">
                  <a16:creationId xmlns:a16="http://schemas.microsoft.com/office/drawing/2014/main" id="{962D793C-2A49-7A4A-B0AE-57BFBFA8563A}"/>
                </a:ext>
              </a:extLst>
            </p:cNvPr>
            <p:cNvSpPr txBox="1"/>
            <p:nvPr/>
          </p:nvSpPr>
          <p:spPr>
            <a:xfrm>
              <a:off x="6759576" y="416549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15</a:t>
              </a:r>
            </a:p>
          </p:txBody>
        </p:sp>
        <p:sp>
          <p:nvSpPr>
            <p:cNvPr id="38" name="TextBox 37">
              <a:extLst>
                <a:ext uri="{FF2B5EF4-FFF2-40B4-BE49-F238E27FC236}">
                  <a16:creationId xmlns:a16="http://schemas.microsoft.com/office/drawing/2014/main" id="{72B29305-6638-A043-8AA4-A749840226B8}"/>
                </a:ext>
              </a:extLst>
            </p:cNvPr>
            <p:cNvSpPr txBox="1"/>
            <p:nvPr/>
          </p:nvSpPr>
          <p:spPr>
            <a:xfrm>
              <a:off x="5270501" y="4378217"/>
              <a:ext cx="606424" cy="184666"/>
            </a:xfrm>
            <a:prstGeom prst="rect">
              <a:avLst/>
            </a:prstGeom>
            <a:noFill/>
          </p:spPr>
          <p:txBody>
            <a:bodyPr wrap="square" lIns="0" tIns="0" rIns="0" bIns="0" rtlCol="0">
              <a:spAutoFit/>
            </a:bodyPr>
            <a:lstStyle/>
            <a:p>
              <a:pPr algn="ctr"/>
              <a:r>
                <a:rPr lang="en-US" sz="1200" b="1" dirty="0">
                  <a:latin typeface="Calibri" panose="020F0502020204030204" pitchFamily="34" charset="0"/>
                  <a:cs typeface="Calibri" panose="020F0502020204030204" pitchFamily="34" charset="0"/>
                </a:rPr>
                <a:t>Month</a:t>
              </a:r>
            </a:p>
          </p:txBody>
        </p:sp>
        <p:sp>
          <p:nvSpPr>
            <p:cNvPr id="39" name="TextBox 38">
              <a:extLst>
                <a:ext uri="{FF2B5EF4-FFF2-40B4-BE49-F238E27FC236}">
                  <a16:creationId xmlns:a16="http://schemas.microsoft.com/office/drawing/2014/main" id="{4B9D1237-0F85-7944-AE0E-27FE520F2A66}"/>
                </a:ext>
              </a:extLst>
            </p:cNvPr>
            <p:cNvSpPr txBox="1"/>
            <p:nvPr/>
          </p:nvSpPr>
          <p:spPr>
            <a:xfrm>
              <a:off x="4054476" y="467984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17</a:t>
              </a:r>
            </a:p>
          </p:txBody>
        </p:sp>
        <p:sp>
          <p:nvSpPr>
            <p:cNvPr id="40" name="TextBox 39">
              <a:extLst>
                <a:ext uri="{FF2B5EF4-FFF2-40B4-BE49-F238E27FC236}">
                  <a16:creationId xmlns:a16="http://schemas.microsoft.com/office/drawing/2014/main" id="{5CD07A3D-405D-004F-AE8F-137C3ECD16AA}"/>
                </a:ext>
              </a:extLst>
            </p:cNvPr>
            <p:cNvSpPr txBox="1"/>
            <p:nvPr/>
          </p:nvSpPr>
          <p:spPr>
            <a:xfrm>
              <a:off x="4597401" y="467984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9</a:t>
              </a:r>
            </a:p>
          </p:txBody>
        </p:sp>
        <p:sp>
          <p:nvSpPr>
            <p:cNvPr id="41" name="TextBox 40">
              <a:extLst>
                <a:ext uri="{FF2B5EF4-FFF2-40B4-BE49-F238E27FC236}">
                  <a16:creationId xmlns:a16="http://schemas.microsoft.com/office/drawing/2014/main" id="{7DA0D16F-1E13-9C4B-A31C-78E9D17CB323}"/>
                </a:ext>
              </a:extLst>
            </p:cNvPr>
            <p:cNvSpPr txBox="1"/>
            <p:nvPr/>
          </p:nvSpPr>
          <p:spPr>
            <a:xfrm>
              <a:off x="5137151" y="467984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2</a:t>
              </a:r>
            </a:p>
          </p:txBody>
        </p:sp>
        <p:sp>
          <p:nvSpPr>
            <p:cNvPr id="42" name="TextBox 41">
              <a:extLst>
                <a:ext uri="{FF2B5EF4-FFF2-40B4-BE49-F238E27FC236}">
                  <a16:creationId xmlns:a16="http://schemas.microsoft.com/office/drawing/2014/main" id="{3DD560D2-D82C-BD47-B7AB-ED9FD5A6110A}"/>
                </a:ext>
              </a:extLst>
            </p:cNvPr>
            <p:cNvSpPr txBox="1"/>
            <p:nvPr/>
          </p:nvSpPr>
          <p:spPr>
            <a:xfrm>
              <a:off x="5680076" y="467984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2</a:t>
              </a:r>
            </a:p>
          </p:txBody>
        </p:sp>
        <p:sp>
          <p:nvSpPr>
            <p:cNvPr id="43" name="TextBox 42">
              <a:extLst>
                <a:ext uri="{FF2B5EF4-FFF2-40B4-BE49-F238E27FC236}">
                  <a16:creationId xmlns:a16="http://schemas.microsoft.com/office/drawing/2014/main" id="{66B192D4-0762-BD43-9C5B-22CB1547F532}"/>
                </a:ext>
              </a:extLst>
            </p:cNvPr>
            <p:cNvSpPr txBox="1"/>
            <p:nvPr/>
          </p:nvSpPr>
          <p:spPr>
            <a:xfrm>
              <a:off x="6223001" y="467984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2</a:t>
              </a:r>
            </a:p>
          </p:txBody>
        </p:sp>
        <p:sp>
          <p:nvSpPr>
            <p:cNvPr id="44" name="TextBox 43">
              <a:extLst>
                <a:ext uri="{FF2B5EF4-FFF2-40B4-BE49-F238E27FC236}">
                  <a16:creationId xmlns:a16="http://schemas.microsoft.com/office/drawing/2014/main" id="{AC45C8E0-8E00-B544-AB04-9B1362D7F961}"/>
                </a:ext>
              </a:extLst>
            </p:cNvPr>
            <p:cNvSpPr txBox="1"/>
            <p:nvPr/>
          </p:nvSpPr>
          <p:spPr>
            <a:xfrm>
              <a:off x="6759576" y="467984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a:t>
              </a:r>
            </a:p>
          </p:txBody>
        </p:sp>
        <p:sp>
          <p:nvSpPr>
            <p:cNvPr id="45" name="TextBox 44">
              <a:extLst>
                <a:ext uri="{FF2B5EF4-FFF2-40B4-BE49-F238E27FC236}">
                  <a16:creationId xmlns:a16="http://schemas.microsoft.com/office/drawing/2014/main" id="{364CFDEB-37EE-DD41-9BF4-47B71DE2B8EC}"/>
                </a:ext>
              </a:extLst>
            </p:cNvPr>
            <p:cNvSpPr txBox="1"/>
            <p:nvPr/>
          </p:nvSpPr>
          <p:spPr>
            <a:xfrm>
              <a:off x="3327382" y="4679842"/>
              <a:ext cx="756000" cy="184666"/>
            </a:xfrm>
            <a:prstGeom prst="rect">
              <a:avLst/>
            </a:prstGeom>
            <a:noFill/>
          </p:spPr>
          <p:txBody>
            <a:bodyPr wrap="square" lIns="0" tIns="0" rIns="0" bIns="0" rtlCol="0">
              <a:spAutoFit/>
            </a:bodyPr>
            <a:lstStyle/>
            <a:p>
              <a:r>
                <a:rPr lang="en-US" sz="1200" b="1" dirty="0">
                  <a:latin typeface="Calibri" panose="020F0502020204030204" pitchFamily="34" charset="0"/>
                  <a:cs typeface="Calibri" panose="020F0502020204030204" pitchFamily="34" charset="0"/>
                </a:rPr>
                <a:t>No. at risk</a:t>
              </a:r>
            </a:p>
          </p:txBody>
        </p:sp>
        <p:pic>
          <p:nvPicPr>
            <p:cNvPr id="47" name="Picture 46">
              <a:extLst>
                <a:ext uri="{FF2B5EF4-FFF2-40B4-BE49-F238E27FC236}">
                  <a16:creationId xmlns:a16="http://schemas.microsoft.com/office/drawing/2014/main" id="{FE622279-75E0-B44E-8836-C9F057B83B51}"/>
                </a:ext>
              </a:extLst>
            </p:cNvPr>
            <p:cNvPicPr>
              <a:picLocks noChangeAspect="1"/>
            </p:cNvPicPr>
            <p:nvPr/>
          </p:nvPicPr>
          <p:blipFill rotWithShape="1">
            <a:blip r:embed="rId3"/>
            <a:srcRect l="59733" t="4784" r="4629" b="62749"/>
            <a:stretch/>
          </p:blipFill>
          <p:spPr>
            <a:xfrm>
              <a:off x="8370916" y="2298175"/>
              <a:ext cx="2968428" cy="1870363"/>
            </a:xfrm>
            <a:prstGeom prst="rect">
              <a:avLst/>
            </a:prstGeom>
          </p:spPr>
        </p:pic>
        <p:sp>
          <p:nvSpPr>
            <p:cNvPr id="7" name="Rectangle 6">
              <a:extLst>
                <a:ext uri="{FF2B5EF4-FFF2-40B4-BE49-F238E27FC236}">
                  <a16:creationId xmlns:a16="http://schemas.microsoft.com/office/drawing/2014/main" id="{C392AAB9-F28D-B34C-BB16-87E69E8D99D9}"/>
                </a:ext>
              </a:extLst>
            </p:cNvPr>
            <p:cNvSpPr/>
            <p:nvPr/>
          </p:nvSpPr>
          <p:spPr>
            <a:xfrm>
              <a:off x="9099250" y="2050655"/>
              <a:ext cx="2352798" cy="584775"/>
            </a:xfrm>
            <a:prstGeom prst="rect">
              <a:avLst/>
            </a:prstGeom>
          </p:spPr>
          <p:txBody>
            <a:bodyPr wrap="square">
              <a:spAutoFit/>
            </a:bodyPr>
            <a:lstStyle/>
            <a:p>
              <a:r>
                <a:rPr lang="en-US" sz="1600" b="1" dirty="0"/>
                <a:t>Median OS 10.6 months </a:t>
              </a:r>
            </a:p>
            <a:p>
              <a:r>
                <a:rPr lang="en-US" sz="1600" b="1" dirty="0"/>
                <a:t>(95% CI, 3.2–100)</a:t>
              </a:r>
              <a:endParaRPr lang="en-US" sz="1600" b="1" dirty="0">
                <a:effectLst/>
              </a:endParaRPr>
            </a:p>
          </p:txBody>
        </p:sp>
        <p:sp>
          <p:nvSpPr>
            <p:cNvPr id="48" name="TextBox 47">
              <a:extLst>
                <a:ext uri="{FF2B5EF4-FFF2-40B4-BE49-F238E27FC236}">
                  <a16:creationId xmlns:a16="http://schemas.microsoft.com/office/drawing/2014/main" id="{2DD54FED-D93D-774B-AAC7-B00E577A27B7}"/>
                </a:ext>
              </a:extLst>
            </p:cNvPr>
            <p:cNvSpPr txBox="1"/>
            <p:nvPr/>
          </p:nvSpPr>
          <p:spPr>
            <a:xfrm rot="16200000">
              <a:off x="6912400" y="3123133"/>
              <a:ext cx="2019300" cy="153284"/>
            </a:xfrm>
            <a:prstGeom prst="rect">
              <a:avLst/>
            </a:prstGeom>
            <a:noFill/>
          </p:spPr>
          <p:txBody>
            <a:bodyPr wrap="square" lIns="0" tIns="0" rIns="0" bIns="0" rtlCol="0">
              <a:noAutofit/>
            </a:bodyPr>
            <a:lstStyle/>
            <a:p>
              <a:pPr algn="ctr"/>
              <a:r>
                <a:rPr lang="en-US" sz="1200" b="1" dirty="0">
                  <a:latin typeface="Calibri" panose="020F0502020204030204" pitchFamily="34" charset="0"/>
                  <a:cs typeface="Calibri" panose="020F0502020204030204" pitchFamily="34" charset="0"/>
                </a:rPr>
                <a:t>Overall survival (%)</a:t>
              </a:r>
            </a:p>
          </p:txBody>
        </p:sp>
        <p:sp>
          <p:nvSpPr>
            <p:cNvPr id="49" name="TextBox 48">
              <a:extLst>
                <a:ext uri="{FF2B5EF4-FFF2-40B4-BE49-F238E27FC236}">
                  <a16:creationId xmlns:a16="http://schemas.microsoft.com/office/drawing/2014/main" id="{30303570-5650-2F44-BA11-077E9B6EF4AF}"/>
                </a:ext>
              </a:extLst>
            </p:cNvPr>
            <p:cNvSpPr txBox="1"/>
            <p:nvPr/>
          </p:nvSpPr>
          <p:spPr>
            <a:xfrm>
              <a:off x="7998692" y="2320817"/>
              <a:ext cx="340276"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100</a:t>
              </a:r>
            </a:p>
          </p:txBody>
        </p:sp>
        <p:sp>
          <p:nvSpPr>
            <p:cNvPr id="50" name="TextBox 49">
              <a:extLst>
                <a:ext uri="{FF2B5EF4-FFF2-40B4-BE49-F238E27FC236}">
                  <a16:creationId xmlns:a16="http://schemas.microsoft.com/office/drawing/2014/main" id="{117669BA-A7AB-AB4C-91A5-7D10391D50A1}"/>
                </a:ext>
              </a:extLst>
            </p:cNvPr>
            <p:cNvSpPr txBox="1"/>
            <p:nvPr/>
          </p:nvSpPr>
          <p:spPr>
            <a:xfrm>
              <a:off x="7998692" y="2641492"/>
              <a:ext cx="340276"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80</a:t>
              </a:r>
            </a:p>
          </p:txBody>
        </p:sp>
        <p:sp>
          <p:nvSpPr>
            <p:cNvPr id="51" name="TextBox 50">
              <a:extLst>
                <a:ext uri="{FF2B5EF4-FFF2-40B4-BE49-F238E27FC236}">
                  <a16:creationId xmlns:a16="http://schemas.microsoft.com/office/drawing/2014/main" id="{1C948D7B-D649-5348-B88E-B0DBD557651A}"/>
                </a:ext>
              </a:extLst>
            </p:cNvPr>
            <p:cNvSpPr txBox="1"/>
            <p:nvPr/>
          </p:nvSpPr>
          <p:spPr>
            <a:xfrm>
              <a:off x="7998692" y="2962167"/>
              <a:ext cx="340276"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60</a:t>
              </a:r>
            </a:p>
          </p:txBody>
        </p:sp>
        <p:sp>
          <p:nvSpPr>
            <p:cNvPr id="52" name="TextBox 51">
              <a:extLst>
                <a:ext uri="{FF2B5EF4-FFF2-40B4-BE49-F238E27FC236}">
                  <a16:creationId xmlns:a16="http://schemas.microsoft.com/office/drawing/2014/main" id="{A0998E55-7344-3545-852B-C4C9C945136F}"/>
                </a:ext>
              </a:extLst>
            </p:cNvPr>
            <p:cNvSpPr txBox="1"/>
            <p:nvPr/>
          </p:nvSpPr>
          <p:spPr>
            <a:xfrm>
              <a:off x="7998692" y="3282842"/>
              <a:ext cx="340276"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40</a:t>
              </a:r>
            </a:p>
          </p:txBody>
        </p:sp>
        <p:sp>
          <p:nvSpPr>
            <p:cNvPr id="53" name="TextBox 52">
              <a:extLst>
                <a:ext uri="{FF2B5EF4-FFF2-40B4-BE49-F238E27FC236}">
                  <a16:creationId xmlns:a16="http://schemas.microsoft.com/office/drawing/2014/main" id="{43FC7BC3-57F4-8049-9725-B29339378F16}"/>
                </a:ext>
              </a:extLst>
            </p:cNvPr>
            <p:cNvSpPr txBox="1"/>
            <p:nvPr/>
          </p:nvSpPr>
          <p:spPr>
            <a:xfrm>
              <a:off x="7998692" y="3606692"/>
              <a:ext cx="340276"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20</a:t>
              </a:r>
            </a:p>
          </p:txBody>
        </p:sp>
        <p:sp>
          <p:nvSpPr>
            <p:cNvPr id="54" name="TextBox 53">
              <a:extLst>
                <a:ext uri="{FF2B5EF4-FFF2-40B4-BE49-F238E27FC236}">
                  <a16:creationId xmlns:a16="http://schemas.microsoft.com/office/drawing/2014/main" id="{2FC4ECD3-02FD-104C-83B9-D925ADB4E360}"/>
                </a:ext>
              </a:extLst>
            </p:cNvPr>
            <p:cNvSpPr txBox="1"/>
            <p:nvPr/>
          </p:nvSpPr>
          <p:spPr>
            <a:xfrm>
              <a:off x="7998692" y="3930542"/>
              <a:ext cx="340276"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0</a:t>
              </a:r>
            </a:p>
          </p:txBody>
        </p:sp>
        <p:sp>
          <p:nvSpPr>
            <p:cNvPr id="55" name="TextBox 54">
              <a:extLst>
                <a:ext uri="{FF2B5EF4-FFF2-40B4-BE49-F238E27FC236}">
                  <a16:creationId xmlns:a16="http://schemas.microsoft.com/office/drawing/2014/main" id="{304EEA15-2EDD-7449-B42C-1A616C25C8BF}"/>
                </a:ext>
              </a:extLst>
            </p:cNvPr>
            <p:cNvSpPr txBox="1"/>
            <p:nvPr/>
          </p:nvSpPr>
          <p:spPr>
            <a:xfrm>
              <a:off x="8293967" y="416549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0</a:t>
              </a:r>
            </a:p>
          </p:txBody>
        </p:sp>
        <p:sp>
          <p:nvSpPr>
            <p:cNvPr id="56" name="TextBox 55">
              <a:extLst>
                <a:ext uri="{FF2B5EF4-FFF2-40B4-BE49-F238E27FC236}">
                  <a16:creationId xmlns:a16="http://schemas.microsoft.com/office/drawing/2014/main" id="{CED39FD3-0364-F441-A17D-5694C9A078A7}"/>
                </a:ext>
              </a:extLst>
            </p:cNvPr>
            <p:cNvSpPr txBox="1"/>
            <p:nvPr/>
          </p:nvSpPr>
          <p:spPr>
            <a:xfrm>
              <a:off x="8738467" y="416549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3</a:t>
              </a:r>
            </a:p>
          </p:txBody>
        </p:sp>
        <p:sp>
          <p:nvSpPr>
            <p:cNvPr id="57" name="TextBox 56">
              <a:extLst>
                <a:ext uri="{FF2B5EF4-FFF2-40B4-BE49-F238E27FC236}">
                  <a16:creationId xmlns:a16="http://schemas.microsoft.com/office/drawing/2014/main" id="{C3679B49-112C-3A40-BB94-7D132A14B7FF}"/>
                </a:ext>
              </a:extLst>
            </p:cNvPr>
            <p:cNvSpPr txBox="1"/>
            <p:nvPr/>
          </p:nvSpPr>
          <p:spPr>
            <a:xfrm>
              <a:off x="9192492" y="416549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6</a:t>
              </a:r>
            </a:p>
          </p:txBody>
        </p:sp>
        <p:sp>
          <p:nvSpPr>
            <p:cNvPr id="58" name="TextBox 57">
              <a:extLst>
                <a:ext uri="{FF2B5EF4-FFF2-40B4-BE49-F238E27FC236}">
                  <a16:creationId xmlns:a16="http://schemas.microsoft.com/office/drawing/2014/main" id="{D6663F3E-4B56-1C4B-9FCC-2F689AFF4541}"/>
                </a:ext>
              </a:extLst>
            </p:cNvPr>
            <p:cNvSpPr txBox="1"/>
            <p:nvPr/>
          </p:nvSpPr>
          <p:spPr>
            <a:xfrm>
              <a:off x="9640167" y="416549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9</a:t>
              </a:r>
            </a:p>
          </p:txBody>
        </p:sp>
        <p:sp>
          <p:nvSpPr>
            <p:cNvPr id="59" name="TextBox 58">
              <a:extLst>
                <a:ext uri="{FF2B5EF4-FFF2-40B4-BE49-F238E27FC236}">
                  <a16:creationId xmlns:a16="http://schemas.microsoft.com/office/drawing/2014/main" id="{4C54DB0D-804B-1A49-AC12-81481D70814D}"/>
                </a:ext>
              </a:extLst>
            </p:cNvPr>
            <p:cNvSpPr txBox="1"/>
            <p:nvPr/>
          </p:nvSpPr>
          <p:spPr>
            <a:xfrm>
              <a:off x="10097367" y="416549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12</a:t>
              </a:r>
            </a:p>
          </p:txBody>
        </p:sp>
        <p:sp>
          <p:nvSpPr>
            <p:cNvPr id="60" name="TextBox 59">
              <a:extLst>
                <a:ext uri="{FF2B5EF4-FFF2-40B4-BE49-F238E27FC236}">
                  <a16:creationId xmlns:a16="http://schemas.microsoft.com/office/drawing/2014/main" id="{AF01272F-DAD9-3C45-B616-5AC065F745A3}"/>
                </a:ext>
              </a:extLst>
            </p:cNvPr>
            <p:cNvSpPr txBox="1"/>
            <p:nvPr/>
          </p:nvSpPr>
          <p:spPr>
            <a:xfrm>
              <a:off x="10551392" y="416549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15</a:t>
              </a:r>
            </a:p>
          </p:txBody>
        </p:sp>
        <p:sp>
          <p:nvSpPr>
            <p:cNvPr id="61" name="TextBox 60">
              <a:extLst>
                <a:ext uri="{FF2B5EF4-FFF2-40B4-BE49-F238E27FC236}">
                  <a16:creationId xmlns:a16="http://schemas.microsoft.com/office/drawing/2014/main" id="{0FB8FB72-30B0-6443-97A3-23AE8B1FEFBF}"/>
                </a:ext>
              </a:extLst>
            </p:cNvPr>
            <p:cNvSpPr txBox="1"/>
            <p:nvPr/>
          </p:nvSpPr>
          <p:spPr>
            <a:xfrm>
              <a:off x="9509992" y="4378217"/>
              <a:ext cx="606424" cy="184666"/>
            </a:xfrm>
            <a:prstGeom prst="rect">
              <a:avLst/>
            </a:prstGeom>
            <a:noFill/>
          </p:spPr>
          <p:txBody>
            <a:bodyPr wrap="square" lIns="0" tIns="0" rIns="0" bIns="0" rtlCol="0">
              <a:spAutoFit/>
            </a:bodyPr>
            <a:lstStyle/>
            <a:p>
              <a:pPr algn="ctr"/>
              <a:r>
                <a:rPr lang="en-US" sz="1200" b="1" dirty="0">
                  <a:latin typeface="Calibri" panose="020F0502020204030204" pitchFamily="34" charset="0"/>
                  <a:cs typeface="Calibri" panose="020F0502020204030204" pitchFamily="34" charset="0"/>
                </a:rPr>
                <a:t>Month</a:t>
              </a:r>
            </a:p>
          </p:txBody>
        </p:sp>
        <p:sp>
          <p:nvSpPr>
            <p:cNvPr id="62" name="TextBox 61">
              <a:extLst>
                <a:ext uri="{FF2B5EF4-FFF2-40B4-BE49-F238E27FC236}">
                  <a16:creationId xmlns:a16="http://schemas.microsoft.com/office/drawing/2014/main" id="{864CEA1D-4172-D743-A978-5AB8879B11DF}"/>
                </a:ext>
              </a:extLst>
            </p:cNvPr>
            <p:cNvSpPr txBox="1"/>
            <p:nvPr/>
          </p:nvSpPr>
          <p:spPr>
            <a:xfrm>
              <a:off x="8293967" y="467984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17</a:t>
              </a:r>
            </a:p>
          </p:txBody>
        </p:sp>
        <p:sp>
          <p:nvSpPr>
            <p:cNvPr id="63" name="TextBox 62">
              <a:extLst>
                <a:ext uri="{FF2B5EF4-FFF2-40B4-BE49-F238E27FC236}">
                  <a16:creationId xmlns:a16="http://schemas.microsoft.com/office/drawing/2014/main" id="{5C647757-8606-B242-8D13-5D7D19E87AB5}"/>
                </a:ext>
              </a:extLst>
            </p:cNvPr>
            <p:cNvSpPr txBox="1"/>
            <p:nvPr/>
          </p:nvSpPr>
          <p:spPr>
            <a:xfrm>
              <a:off x="9192492" y="467984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8</a:t>
              </a:r>
            </a:p>
          </p:txBody>
        </p:sp>
        <p:sp>
          <p:nvSpPr>
            <p:cNvPr id="64" name="TextBox 63">
              <a:extLst>
                <a:ext uri="{FF2B5EF4-FFF2-40B4-BE49-F238E27FC236}">
                  <a16:creationId xmlns:a16="http://schemas.microsoft.com/office/drawing/2014/main" id="{4CAFE2D0-F083-5A43-A7FC-F8286E82FE4C}"/>
                </a:ext>
              </a:extLst>
            </p:cNvPr>
            <p:cNvSpPr txBox="1"/>
            <p:nvPr/>
          </p:nvSpPr>
          <p:spPr>
            <a:xfrm>
              <a:off x="9643342" y="467984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6</a:t>
              </a:r>
            </a:p>
          </p:txBody>
        </p:sp>
        <p:sp>
          <p:nvSpPr>
            <p:cNvPr id="65" name="TextBox 64">
              <a:extLst>
                <a:ext uri="{FF2B5EF4-FFF2-40B4-BE49-F238E27FC236}">
                  <a16:creationId xmlns:a16="http://schemas.microsoft.com/office/drawing/2014/main" id="{33FD970A-E190-D345-B81B-4AE362535D12}"/>
                </a:ext>
              </a:extLst>
            </p:cNvPr>
            <p:cNvSpPr txBox="1"/>
            <p:nvPr/>
          </p:nvSpPr>
          <p:spPr>
            <a:xfrm>
              <a:off x="10097367" y="467984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3</a:t>
              </a:r>
            </a:p>
          </p:txBody>
        </p:sp>
        <p:sp>
          <p:nvSpPr>
            <p:cNvPr id="66" name="TextBox 65">
              <a:extLst>
                <a:ext uri="{FF2B5EF4-FFF2-40B4-BE49-F238E27FC236}">
                  <a16:creationId xmlns:a16="http://schemas.microsoft.com/office/drawing/2014/main" id="{7BC19FAD-04DA-E848-B461-F3A194E09F00}"/>
                </a:ext>
              </a:extLst>
            </p:cNvPr>
            <p:cNvSpPr txBox="1"/>
            <p:nvPr/>
          </p:nvSpPr>
          <p:spPr>
            <a:xfrm>
              <a:off x="10557742" y="467984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2</a:t>
              </a:r>
            </a:p>
          </p:txBody>
        </p:sp>
        <p:sp>
          <p:nvSpPr>
            <p:cNvPr id="67" name="TextBox 66">
              <a:extLst>
                <a:ext uri="{FF2B5EF4-FFF2-40B4-BE49-F238E27FC236}">
                  <a16:creationId xmlns:a16="http://schemas.microsoft.com/office/drawing/2014/main" id="{8079ED60-9A22-9D4E-99B7-F63A911DDCA2}"/>
                </a:ext>
              </a:extLst>
            </p:cNvPr>
            <p:cNvSpPr txBox="1"/>
            <p:nvPr/>
          </p:nvSpPr>
          <p:spPr>
            <a:xfrm>
              <a:off x="10999067" y="467984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a:t>
              </a:r>
            </a:p>
          </p:txBody>
        </p:sp>
        <p:sp>
          <p:nvSpPr>
            <p:cNvPr id="68" name="TextBox 67">
              <a:extLst>
                <a:ext uri="{FF2B5EF4-FFF2-40B4-BE49-F238E27FC236}">
                  <a16:creationId xmlns:a16="http://schemas.microsoft.com/office/drawing/2014/main" id="{D63128A9-67DF-A945-817C-FECEB99C8A7E}"/>
                </a:ext>
              </a:extLst>
            </p:cNvPr>
            <p:cNvSpPr txBox="1"/>
            <p:nvPr/>
          </p:nvSpPr>
          <p:spPr>
            <a:xfrm>
              <a:off x="7566873" y="4679842"/>
              <a:ext cx="756000" cy="184666"/>
            </a:xfrm>
            <a:prstGeom prst="rect">
              <a:avLst/>
            </a:prstGeom>
            <a:noFill/>
          </p:spPr>
          <p:txBody>
            <a:bodyPr wrap="square" lIns="0" tIns="0" rIns="0" bIns="0" rtlCol="0">
              <a:spAutoFit/>
            </a:bodyPr>
            <a:lstStyle/>
            <a:p>
              <a:r>
                <a:rPr lang="en-US" sz="1200" b="1" dirty="0">
                  <a:latin typeface="Calibri" panose="020F0502020204030204" pitchFamily="34" charset="0"/>
                  <a:cs typeface="Calibri" panose="020F0502020204030204" pitchFamily="34" charset="0"/>
                </a:rPr>
                <a:t>No. at risk</a:t>
              </a:r>
            </a:p>
          </p:txBody>
        </p:sp>
        <p:sp>
          <p:nvSpPr>
            <p:cNvPr id="69" name="TextBox 68">
              <a:extLst>
                <a:ext uri="{FF2B5EF4-FFF2-40B4-BE49-F238E27FC236}">
                  <a16:creationId xmlns:a16="http://schemas.microsoft.com/office/drawing/2014/main" id="{E070E7C8-8285-974F-B0B5-72F87D81FDB7}"/>
                </a:ext>
              </a:extLst>
            </p:cNvPr>
            <p:cNvSpPr txBox="1"/>
            <p:nvPr/>
          </p:nvSpPr>
          <p:spPr>
            <a:xfrm>
              <a:off x="10992717" y="416549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18</a:t>
              </a:r>
            </a:p>
          </p:txBody>
        </p:sp>
        <p:sp>
          <p:nvSpPr>
            <p:cNvPr id="70" name="TextBox 69">
              <a:extLst>
                <a:ext uri="{FF2B5EF4-FFF2-40B4-BE49-F238E27FC236}">
                  <a16:creationId xmlns:a16="http://schemas.microsoft.com/office/drawing/2014/main" id="{30920A92-BF5C-3B49-B912-102C5B352B00}"/>
                </a:ext>
              </a:extLst>
            </p:cNvPr>
            <p:cNvSpPr txBox="1"/>
            <p:nvPr/>
          </p:nvSpPr>
          <p:spPr>
            <a:xfrm>
              <a:off x="8747992" y="4679842"/>
              <a:ext cx="340276"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14</a:t>
              </a:r>
            </a:p>
          </p:txBody>
        </p:sp>
      </p:grpSp>
    </p:spTree>
    <p:extLst>
      <p:ext uri="{BB962C8B-B14F-4D97-AF65-F5344CB8AC3E}">
        <p14:creationId xmlns:p14="http://schemas.microsoft.com/office/powerpoint/2010/main" val="240347428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9C29D809-6574-5641-B912-6DF82603B8B2}"/>
              </a:ext>
            </a:extLst>
          </p:cNvPr>
          <p:cNvSpPr>
            <a:spLocks noGrp="1"/>
          </p:cNvSpPr>
          <p:nvPr>
            <p:ph type="body" idx="1"/>
          </p:nvPr>
        </p:nvSpPr>
        <p:spPr>
          <a:xfrm>
            <a:off x="609600" y="1160419"/>
            <a:ext cx="10972800" cy="702471"/>
          </a:xfrm>
        </p:spPr>
        <p:txBody>
          <a:bodyPr/>
          <a:lstStyle/>
          <a:p>
            <a:r>
              <a:rPr lang="en-US" dirty="0"/>
              <a:t>Response rate (in evaluable patients)</a:t>
            </a:r>
          </a:p>
        </p:txBody>
      </p:sp>
      <p:sp>
        <p:nvSpPr>
          <p:cNvPr id="7" name="Content Placeholder 6">
            <a:extLst>
              <a:ext uri="{FF2B5EF4-FFF2-40B4-BE49-F238E27FC236}">
                <a16:creationId xmlns:a16="http://schemas.microsoft.com/office/drawing/2014/main" id="{02D090CE-4CC8-0B4D-B2B1-8274B2256637}"/>
              </a:ext>
            </a:extLst>
          </p:cNvPr>
          <p:cNvSpPr>
            <a:spLocks noGrp="1"/>
          </p:cNvSpPr>
          <p:nvPr>
            <p:ph sz="quarter" idx="12"/>
          </p:nvPr>
        </p:nvSpPr>
        <p:spPr>
          <a:xfrm>
            <a:off x="620184" y="2132856"/>
            <a:ext cx="3599991" cy="3816424"/>
          </a:xfrm>
        </p:spPr>
        <p:txBody>
          <a:bodyPr/>
          <a:lstStyle/>
          <a:p>
            <a:r>
              <a:rPr lang="en-US" b="1" dirty="0">
                <a:solidFill>
                  <a:schemeClr val="accent1"/>
                </a:solidFill>
              </a:rPr>
              <a:t>Overall response rate: 33% </a:t>
            </a:r>
            <a:br>
              <a:rPr lang="en-US" dirty="0"/>
            </a:br>
            <a:r>
              <a:rPr lang="en-US" dirty="0"/>
              <a:t>(5/15; 95% CI, 9–57%) </a:t>
            </a:r>
          </a:p>
          <a:p>
            <a:r>
              <a:rPr lang="en-US" b="1" dirty="0">
                <a:solidFill>
                  <a:schemeClr val="accent1"/>
                </a:solidFill>
              </a:rPr>
              <a:t>Complete response rate: 27% </a:t>
            </a:r>
            <a:br>
              <a:rPr lang="en-US" dirty="0"/>
            </a:br>
            <a:r>
              <a:rPr lang="en-US" dirty="0"/>
              <a:t>(4/15; 95% CI, 4–49%)</a:t>
            </a:r>
          </a:p>
          <a:p>
            <a:r>
              <a:rPr lang="en-US" b="1" dirty="0">
                <a:solidFill>
                  <a:schemeClr val="accent1"/>
                </a:solidFill>
              </a:rPr>
              <a:t>Median duration of response: 2.9 months </a:t>
            </a:r>
            <a:br>
              <a:rPr lang="en-US" dirty="0"/>
            </a:br>
            <a:r>
              <a:rPr lang="en-US" dirty="0"/>
              <a:t>(95% CI, 0–10.1)</a:t>
            </a:r>
          </a:p>
          <a:p>
            <a:pPr lvl="1"/>
            <a:r>
              <a:rPr lang="en-US" dirty="0"/>
              <a:t>However, two patients who responded were censored early (toxicity; HCT) and two remained in remission &gt;15 months</a:t>
            </a:r>
          </a:p>
        </p:txBody>
      </p:sp>
      <p:sp>
        <p:nvSpPr>
          <p:cNvPr id="2" name="Title 1">
            <a:extLst>
              <a:ext uri="{FF2B5EF4-FFF2-40B4-BE49-F238E27FC236}">
                <a16:creationId xmlns:a16="http://schemas.microsoft.com/office/drawing/2014/main" id="{FA6157F3-5AC0-464C-A68D-056883BA173F}"/>
              </a:ext>
            </a:extLst>
          </p:cNvPr>
          <p:cNvSpPr>
            <a:spLocks noGrp="1"/>
          </p:cNvSpPr>
          <p:nvPr>
            <p:ph type="title"/>
          </p:nvPr>
        </p:nvSpPr>
        <p:spPr/>
        <p:txBody>
          <a:bodyPr/>
          <a:lstStyle/>
          <a:p>
            <a:r>
              <a:rPr lang="en-US" dirty="0"/>
              <a:t>Efficacy of </a:t>
            </a:r>
            <a:r>
              <a:rPr lang="en-US" dirty="0">
                <a:solidFill>
                  <a:schemeClr val="accent1"/>
                </a:solidFill>
              </a:rPr>
              <a:t>Pembrolizumab</a:t>
            </a:r>
            <a:r>
              <a:rPr lang="en-US" dirty="0"/>
              <a:t> in relapsed/refractory T-cell Lymphoma</a:t>
            </a:r>
          </a:p>
        </p:txBody>
      </p:sp>
      <p:sp>
        <p:nvSpPr>
          <p:cNvPr id="3" name="Slide Number Placeholder 2">
            <a:extLst>
              <a:ext uri="{FF2B5EF4-FFF2-40B4-BE49-F238E27FC236}">
                <a16:creationId xmlns:a16="http://schemas.microsoft.com/office/drawing/2014/main" id="{2E8DD4A6-26E1-BE42-9404-FDD4889FC94E}"/>
              </a:ext>
            </a:extLst>
          </p:cNvPr>
          <p:cNvSpPr>
            <a:spLocks noGrp="1"/>
          </p:cNvSpPr>
          <p:nvPr>
            <p:ph type="sldNum" sz="quarter" idx="4"/>
          </p:nvPr>
        </p:nvSpPr>
        <p:spPr/>
        <p:txBody>
          <a:bodyPr/>
          <a:lstStyle/>
          <a:p>
            <a:fld id="{8F601E71-9CE4-8545-92D5-2A0444E59F5D}" type="slidenum">
              <a:rPr lang="en-US" smtClean="0"/>
              <a:pPr/>
              <a:t>13</a:t>
            </a:fld>
            <a:endParaRPr lang="en-US" dirty="0"/>
          </a:p>
        </p:txBody>
      </p:sp>
      <p:sp>
        <p:nvSpPr>
          <p:cNvPr id="10" name="Content Placeholder 9">
            <a:extLst>
              <a:ext uri="{FF2B5EF4-FFF2-40B4-BE49-F238E27FC236}">
                <a16:creationId xmlns:a16="http://schemas.microsoft.com/office/drawing/2014/main" id="{CE95BF5C-FAA4-5842-95D8-B607382AAE11}"/>
              </a:ext>
            </a:extLst>
          </p:cNvPr>
          <p:cNvSpPr>
            <a:spLocks noGrp="1"/>
          </p:cNvSpPr>
          <p:nvPr>
            <p:ph sz="quarter" idx="15"/>
          </p:nvPr>
        </p:nvSpPr>
        <p:spPr>
          <a:xfrm>
            <a:off x="620184" y="6211958"/>
            <a:ext cx="10320464" cy="581528"/>
          </a:xfrm>
        </p:spPr>
        <p:txBody>
          <a:bodyPr anchor="t"/>
          <a:lstStyle/>
          <a:p>
            <a:pPr>
              <a:lnSpc>
                <a:spcPct val="80000"/>
              </a:lnSpc>
              <a:spcBef>
                <a:spcPts val="0"/>
              </a:spcBef>
              <a:spcAft>
                <a:spcPts val="300"/>
              </a:spcAft>
            </a:pPr>
            <a:r>
              <a:rPr lang="en-US" sz="1100" dirty="0">
                <a:solidFill>
                  <a:schemeClr val="tx2"/>
                </a:solidFill>
              </a:rPr>
              <a:t>ALCL, anaplastic large-cell lymphoma; BM, bone marrow; CI, confidence interval; CR, complete response; FTCL, follicular T-cell lymphoma; HCT, hematopoietic cell transplantation; HSTCL, hepatosplenic T-cell lymphoma; MEITL, monomorphic epitheliotropic intestinal T-cell lymphoma; MF, mycosis fungoides; NOS, not otherwise specified; PR, partial response; PTCL, peripheral T-cell lymphoma</a:t>
            </a:r>
          </a:p>
          <a:p>
            <a:pPr>
              <a:lnSpc>
                <a:spcPct val="80000"/>
              </a:lnSpc>
              <a:spcBef>
                <a:spcPts val="0"/>
              </a:spcBef>
              <a:spcAft>
                <a:spcPts val="300"/>
              </a:spcAft>
            </a:pPr>
            <a:r>
              <a:rPr lang="en-US" sz="1100" dirty="0">
                <a:solidFill>
                  <a:schemeClr val="tx2"/>
                </a:solidFill>
              </a:rPr>
              <a:t>Barta SK, et al. Clin Lymphoma Myeloma Leuk. 2019; 19:356-64.e3</a:t>
            </a:r>
          </a:p>
        </p:txBody>
      </p:sp>
      <p:grpSp>
        <p:nvGrpSpPr>
          <p:cNvPr id="6" name="Groep 5">
            <a:extLst>
              <a:ext uri="{FF2B5EF4-FFF2-40B4-BE49-F238E27FC236}">
                <a16:creationId xmlns:a16="http://schemas.microsoft.com/office/drawing/2014/main" id="{D686FB4D-CA64-3B49-AA97-05C99449D16B}"/>
              </a:ext>
            </a:extLst>
          </p:cNvPr>
          <p:cNvGrpSpPr/>
          <p:nvPr/>
        </p:nvGrpSpPr>
        <p:grpSpPr>
          <a:xfrm>
            <a:off x="4256040" y="2487567"/>
            <a:ext cx="3795285" cy="2670283"/>
            <a:chOff x="3892244" y="2294313"/>
            <a:chExt cx="3795285" cy="2670283"/>
          </a:xfrm>
        </p:grpSpPr>
        <p:pic>
          <p:nvPicPr>
            <p:cNvPr id="4" name="Picture 3">
              <a:extLst>
                <a:ext uri="{FF2B5EF4-FFF2-40B4-BE49-F238E27FC236}">
                  <a16:creationId xmlns:a16="http://schemas.microsoft.com/office/drawing/2014/main" id="{3880E8F1-71CF-CE47-9CE6-3EDE76BE57C5}"/>
                </a:ext>
              </a:extLst>
            </p:cNvPr>
            <p:cNvPicPr>
              <a:picLocks noChangeAspect="1"/>
            </p:cNvPicPr>
            <p:nvPr/>
          </p:nvPicPr>
          <p:blipFill rotWithShape="1">
            <a:blip r:embed="rId3"/>
            <a:srcRect l="7176" t="53758" r="51384" b="9628"/>
            <a:stretch/>
          </p:blipFill>
          <p:spPr>
            <a:xfrm>
              <a:off x="4093482" y="2294313"/>
              <a:ext cx="3496021" cy="2136371"/>
            </a:xfrm>
            <a:prstGeom prst="rect">
              <a:avLst/>
            </a:prstGeom>
          </p:spPr>
        </p:pic>
        <p:sp>
          <p:nvSpPr>
            <p:cNvPr id="15" name="TextBox 14">
              <a:extLst>
                <a:ext uri="{FF2B5EF4-FFF2-40B4-BE49-F238E27FC236}">
                  <a16:creationId xmlns:a16="http://schemas.microsoft.com/office/drawing/2014/main" id="{2C42339F-DBE2-8547-BB4D-49E23D214DDD}"/>
                </a:ext>
              </a:extLst>
            </p:cNvPr>
            <p:cNvSpPr txBox="1"/>
            <p:nvPr/>
          </p:nvSpPr>
          <p:spPr>
            <a:xfrm rot="16200000">
              <a:off x="2959236" y="3308582"/>
              <a:ext cx="2019300" cy="153284"/>
            </a:xfrm>
            <a:prstGeom prst="rect">
              <a:avLst/>
            </a:prstGeom>
            <a:noFill/>
          </p:spPr>
          <p:txBody>
            <a:bodyPr wrap="square" lIns="0" tIns="0" rIns="0" bIns="0" rtlCol="0">
              <a:noAutofit/>
            </a:bodyPr>
            <a:lstStyle/>
            <a:p>
              <a:pPr algn="ctr"/>
              <a:r>
                <a:rPr lang="en-US" sz="1200" b="1" dirty="0">
                  <a:latin typeface="Calibri" panose="020F0502020204030204" pitchFamily="34" charset="0"/>
                  <a:cs typeface="Calibri" panose="020F0502020204030204" pitchFamily="34" charset="0"/>
                </a:rPr>
                <a:t>Patients</a:t>
              </a:r>
            </a:p>
          </p:txBody>
        </p:sp>
        <p:sp>
          <p:nvSpPr>
            <p:cNvPr id="25" name="TextBox 24">
              <a:extLst>
                <a:ext uri="{FF2B5EF4-FFF2-40B4-BE49-F238E27FC236}">
                  <a16:creationId xmlns:a16="http://schemas.microsoft.com/office/drawing/2014/main" id="{3ABC7865-3563-5542-B655-0F3F6607E2EF}"/>
                </a:ext>
              </a:extLst>
            </p:cNvPr>
            <p:cNvSpPr txBox="1"/>
            <p:nvPr/>
          </p:nvSpPr>
          <p:spPr>
            <a:xfrm>
              <a:off x="5195208" y="4603642"/>
              <a:ext cx="1247774" cy="184666"/>
            </a:xfrm>
            <a:prstGeom prst="rect">
              <a:avLst/>
            </a:prstGeom>
            <a:noFill/>
          </p:spPr>
          <p:txBody>
            <a:bodyPr wrap="square" lIns="0" tIns="0" rIns="0" bIns="0" rtlCol="0">
              <a:spAutoFit/>
            </a:bodyPr>
            <a:lstStyle/>
            <a:p>
              <a:pPr algn="ctr"/>
              <a:r>
                <a:rPr lang="en-US" sz="1200" b="1" dirty="0">
                  <a:latin typeface="Calibri" panose="020F0502020204030204" pitchFamily="34" charset="0"/>
                  <a:cs typeface="Calibri" panose="020F0502020204030204" pitchFamily="34" charset="0"/>
                </a:rPr>
                <a:t>Days on study</a:t>
              </a:r>
            </a:p>
          </p:txBody>
        </p:sp>
        <p:sp>
          <p:nvSpPr>
            <p:cNvPr id="26" name="TextBox 25">
              <a:extLst>
                <a:ext uri="{FF2B5EF4-FFF2-40B4-BE49-F238E27FC236}">
                  <a16:creationId xmlns:a16="http://schemas.microsoft.com/office/drawing/2014/main" id="{72CE5F11-56EF-DC45-BB0D-83BA917997D5}"/>
                </a:ext>
              </a:extLst>
            </p:cNvPr>
            <p:cNvSpPr txBox="1"/>
            <p:nvPr/>
          </p:nvSpPr>
          <p:spPr>
            <a:xfrm>
              <a:off x="3985882" y="4438960"/>
              <a:ext cx="340276"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-100</a:t>
              </a:r>
            </a:p>
          </p:txBody>
        </p:sp>
        <p:sp>
          <p:nvSpPr>
            <p:cNvPr id="30" name="TextBox 29">
              <a:extLst>
                <a:ext uri="{FF2B5EF4-FFF2-40B4-BE49-F238E27FC236}">
                  <a16:creationId xmlns:a16="http://schemas.microsoft.com/office/drawing/2014/main" id="{3D2BB13F-E8B3-EF42-9D5E-494611F2303B}"/>
                </a:ext>
              </a:extLst>
            </p:cNvPr>
            <p:cNvSpPr txBox="1"/>
            <p:nvPr/>
          </p:nvSpPr>
          <p:spPr>
            <a:xfrm>
              <a:off x="4233532" y="4438960"/>
              <a:ext cx="340276"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-50</a:t>
              </a:r>
            </a:p>
          </p:txBody>
        </p:sp>
        <p:sp>
          <p:nvSpPr>
            <p:cNvPr id="31" name="TextBox 30">
              <a:extLst>
                <a:ext uri="{FF2B5EF4-FFF2-40B4-BE49-F238E27FC236}">
                  <a16:creationId xmlns:a16="http://schemas.microsoft.com/office/drawing/2014/main" id="{2C345137-C9EF-7A4C-B620-ACCE851C6DE2}"/>
                </a:ext>
              </a:extLst>
            </p:cNvPr>
            <p:cNvSpPr txBox="1"/>
            <p:nvPr/>
          </p:nvSpPr>
          <p:spPr>
            <a:xfrm>
              <a:off x="4526182" y="4438960"/>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0</a:t>
              </a:r>
            </a:p>
          </p:txBody>
        </p:sp>
        <p:sp>
          <p:nvSpPr>
            <p:cNvPr id="32" name="TextBox 31">
              <a:extLst>
                <a:ext uri="{FF2B5EF4-FFF2-40B4-BE49-F238E27FC236}">
                  <a16:creationId xmlns:a16="http://schemas.microsoft.com/office/drawing/2014/main" id="{D4C6EB33-1ECE-3349-B858-CC64A8C7DCAA}"/>
                </a:ext>
              </a:extLst>
            </p:cNvPr>
            <p:cNvSpPr txBox="1"/>
            <p:nvPr/>
          </p:nvSpPr>
          <p:spPr>
            <a:xfrm>
              <a:off x="4764307" y="4438960"/>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50</a:t>
              </a:r>
            </a:p>
          </p:txBody>
        </p:sp>
        <p:sp>
          <p:nvSpPr>
            <p:cNvPr id="33" name="TextBox 32">
              <a:extLst>
                <a:ext uri="{FF2B5EF4-FFF2-40B4-BE49-F238E27FC236}">
                  <a16:creationId xmlns:a16="http://schemas.microsoft.com/office/drawing/2014/main" id="{79948630-F8DD-AB41-AD36-8797518EF4A9}"/>
                </a:ext>
              </a:extLst>
            </p:cNvPr>
            <p:cNvSpPr txBox="1"/>
            <p:nvPr/>
          </p:nvSpPr>
          <p:spPr>
            <a:xfrm>
              <a:off x="5005607" y="4438960"/>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100</a:t>
              </a:r>
            </a:p>
          </p:txBody>
        </p:sp>
        <p:sp>
          <p:nvSpPr>
            <p:cNvPr id="34" name="TextBox 33">
              <a:extLst>
                <a:ext uri="{FF2B5EF4-FFF2-40B4-BE49-F238E27FC236}">
                  <a16:creationId xmlns:a16="http://schemas.microsoft.com/office/drawing/2014/main" id="{1979F3DC-7506-4746-B27C-B423DB090ED8}"/>
                </a:ext>
              </a:extLst>
            </p:cNvPr>
            <p:cNvSpPr txBox="1"/>
            <p:nvPr/>
          </p:nvSpPr>
          <p:spPr>
            <a:xfrm>
              <a:off x="5242462" y="4438960"/>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150</a:t>
              </a:r>
            </a:p>
          </p:txBody>
        </p:sp>
        <p:sp>
          <p:nvSpPr>
            <p:cNvPr id="35" name="TextBox 34">
              <a:extLst>
                <a:ext uri="{FF2B5EF4-FFF2-40B4-BE49-F238E27FC236}">
                  <a16:creationId xmlns:a16="http://schemas.microsoft.com/office/drawing/2014/main" id="{5CE53C3E-7531-1741-AE08-9EE41D7E9C47}"/>
                </a:ext>
              </a:extLst>
            </p:cNvPr>
            <p:cNvSpPr txBox="1"/>
            <p:nvPr/>
          </p:nvSpPr>
          <p:spPr>
            <a:xfrm>
              <a:off x="5479317" y="4438960"/>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200</a:t>
              </a:r>
            </a:p>
          </p:txBody>
        </p:sp>
        <p:sp>
          <p:nvSpPr>
            <p:cNvPr id="36" name="TextBox 35">
              <a:extLst>
                <a:ext uri="{FF2B5EF4-FFF2-40B4-BE49-F238E27FC236}">
                  <a16:creationId xmlns:a16="http://schemas.microsoft.com/office/drawing/2014/main" id="{2CD060F3-998C-EF4A-88A6-1EAF162745F2}"/>
                </a:ext>
              </a:extLst>
            </p:cNvPr>
            <p:cNvSpPr txBox="1"/>
            <p:nvPr/>
          </p:nvSpPr>
          <p:spPr>
            <a:xfrm>
              <a:off x="5716172" y="4438960"/>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250</a:t>
              </a:r>
            </a:p>
          </p:txBody>
        </p:sp>
        <p:sp>
          <p:nvSpPr>
            <p:cNvPr id="37" name="TextBox 36">
              <a:extLst>
                <a:ext uri="{FF2B5EF4-FFF2-40B4-BE49-F238E27FC236}">
                  <a16:creationId xmlns:a16="http://schemas.microsoft.com/office/drawing/2014/main" id="{05E0B219-13EC-054A-A599-CB5CD2001FE7}"/>
                </a:ext>
              </a:extLst>
            </p:cNvPr>
            <p:cNvSpPr txBox="1"/>
            <p:nvPr/>
          </p:nvSpPr>
          <p:spPr>
            <a:xfrm>
              <a:off x="5953027" y="4438960"/>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300</a:t>
              </a:r>
            </a:p>
          </p:txBody>
        </p:sp>
        <p:sp>
          <p:nvSpPr>
            <p:cNvPr id="38" name="TextBox 37">
              <a:extLst>
                <a:ext uri="{FF2B5EF4-FFF2-40B4-BE49-F238E27FC236}">
                  <a16:creationId xmlns:a16="http://schemas.microsoft.com/office/drawing/2014/main" id="{8C356FD1-83C7-7D4B-A98E-7E46BC0B1FC3}"/>
                </a:ext>
              </a:extLst>
            </p:cNvPr>
            <p:cNvSpPr txBox="1"/>
            <p:nvPr/>
          </p:nvSpPr>
          <p:spPr>
            <a:xfrm>
              <a:off x="6189882" y="4438960"/>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350</a:t>
              </a:r>
            </a:p>
          </p:txBody>
        </p:sp>
        <p:sp>
          <p:nvSpPr>
            <p:cNvPr id="50" name="TextBox 49">
              <a:extLst>
                <a:ext uri="{FF2B5EF4-FFF2-40B4-BE49-F238E27FC236}">
                  <a16:creationId xmlns:a16="http://schemas.microsoft.com/office/drawing/2014/main" id="{C8A5EE35-7F99-954D-A615-34EB9C124111}"/>
                </a:ext>
              </a:extLst>
            </p:cNvPr>
            <p:cNvSpPr txBox="1"/>
            <p:nvPr/>
          </p:nvSpPr>
          <p:spPr>
            <a:xfrm>
              <a:off x="4176085" y="4847897"/>
              <a:ext cx="472970" cy="116699"/>
            </a:xfrm>
            <a:prstGeom prst="rect">
              <a:avLst/>
            </a:prstGeom>
            <a:noFill/>
          </p:spPr>
          <p:txBody>
            <a:bodyPr wrap="square" lIns="0" tIns="0" rIns="0" bIns="0" rtlCol="0">
              <a:spAutoFit/>
            </a:bodyPr>
            <a:lstStyle/>
            <a:p>
              <a:pPr>
                <a:lnSpc>
                  <a:spcPct val="82000"/>
                </a:lnSpc>
              </a:pPr>
              <a:r>
                <a:rPr lang="en-US" sz="900" b="1" dirty="0">
                  <a:latin typeface="Calibri" panose="020F0502020204030204" pitchFamily="34" charset="0"/>
                  <a:cs typeface="Calibri" panose="020F0502020204030204" pitchFamily="34" charset="0"/>
                </a:rPr>
                <a:t>Response</a:t>
              </a:r>
            </a:p>
          </p:txBody>
        </p:sp>
        <p:sp>
          <p:nvSpPr>
            <p:cNvPr id="53" name="Rectangle 52">
              <a:extLst>
                <a:ext uri="{FF2B5EF4-FFF2-40B4-BE49-F238E27FC236}">
                  <a16:creationId xmlns:a16="http://schemas.microsoft.com/office/drawing/2014/main" id="{95B8D689-CEEE-614C-AA5F-063A08CC4DCA}"/>
                </a:ext>
              </a:extLst>
            </p:cNvPr>
            <p:cNvSpPr/>
            <p:nvPr/>
          </p:nvSpPr>
          <p:spPr>
            <a:xfrm>
              <a:off x="4690330" y="4863104"/>
              <a:ext cx="69850" cy="69850"/>
            </a:xfrm>
            <a:prstGeom prst="rect">
              <a:avLst/>
            </a:prstGeom>
            <a:solidFill>
              <a:srgbClr val="3447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6BEA1F4F-E070-414C-BAC2-9A2C71DF41AA}"/>
                </a:ext>
              </a:extLst>
            </p:cNvPr>
            <p:cNvSpPr txBox="1"/>
            <p:nvPr/>
          </p:nvSpPr>
          <p:spPr>
            <a:xfrm>
              <a:off x="4801560" y="4847897"/>
              <a:ext cx="156247" cy="116699"/>
            </a:xfrm>
            <a:prstGeom prst="rect">
              <a:avLst/>
            </a:prstGeom>
            <a:noFill/>
          </p:spPr>
          <p:txBody>
            <a:bodyPr wrap="square" lIns="0" tIns="0" rIns="0" bIns="0" rtlCol="0">
              <a:spAutoFit/>
            </a:bodyPr>
            <a:lstStyle/>
            <a:p>
              <a:pPr>
                <a:lnSpc>
                  <a:spcPct val="82000"/>
                </a:lnSpc>
              </a:pPr>
              <a:r>
                <a:rPr lang="en-US" sz="900" dirty="0">
                  <a:latin typeface="Calibri" panose="020F0502020204030204" pitchFamily="34" charset="0"/>
                  <a:cs typeface="Calibri" panose="020F0502020204030204" pitchFamily="34" charset="0"/>
                </a:rPr>
                <a:t>CR</a:t>
              </a:r>
            </a:p>
          </p:txBody>
        </p:sp>
        <p:sp>
          <p:nvSpPr>
            <p:cNvPr id="55" name="Rectangle 54">
              <a:extLst>
                <a:ext uri="{FF2B5EF4-FFF2-40B4-BE49-F238E27FC236}">
                  <a16:creationId xmlns:a16="http://schemas.microsoft.com/office/drawing/2014/main" id="{6FA4601C-82A3-B44B-96C1-F4BE075F9454}"/>
                </a:ext>
              </a:extLst>
            </p:cNvPr>
            <p:cNvSpPr/>
            <p:nvPr/>
          </p:nvSpPr>
          <p:spPr>
            <a:xfrm>
              <a:off x="4982430" y="4863104"/>
              <a:ext cx="69850" cy="69850"/>
            </a:xfrm>
            <a:prstGeom prst="rect">
              <a:avLst/>
            </a:prstGeom>
            <a:solidFill>
              <a:srgbClr val="B38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E791F8DA-62C6-B64B-A402-B64B2F84F790}"/>
                </a:ext>
              </a:extLst>
            </p:cNvPr>
            <p:cNvSpPr txBox="1"/>
            <p:nvPr/>
          </p:nvSpPr>
          <p:spPr>
            <a:xfrm>
              <a:off x="5093660" y="4847897"/>
              <a:ext cx="156247" cy="116699"/>
            </a:xfrm>
            <a:prstGeom prst="rect">
              <a:avLst/>
            </a:prstGeom>
            <a:noFill/>
          </p:spPr>
          <p:txBody>
            <a:bodyPr wrap="square" lIns="0" tIns="0" rIns="0" bIns="0" rtlCol="0">
              <a:spAutoFit/>
            </a:bodyPr>
            <a:lstStyle/>
            <a:p>
              <a:pPr>
                <a:lnSpc>
                  <a:spcPct val="82000"/>
                </a:lnSpc>
              </a:pPr>
              <a:r>
                <a:rPr lang="en-US" sz="900" dirty="0">
                  <a:latin typeface="Calibri" panose="020F0502020204030204" pitchFamily="34" charset="0"/>
                  <a:cs typeface="Calibri" panose="020F0502020204030204" pitchFamily="34" charset="0"/>
                </a:rPr>
                <a:t>PR</a:t>
              </a:r>
            </a:p>
          </p:txBody>
        </p:sp>
        <p:sp>
          <p:nvSpPr>
            <p:cNvPr id="57" name="Rectangle 56">
              <a:extLst>
                <a:ext uri="{FF2B5EF4-FFF2-40B4-BE49-F238E27FC236}">
                  <a16:creationId xmlns:a16="http://schemas.microsoft.com/office/drawing/2014/main" id="{6447C58C-D8FC-9D43-9572-1251B218EA98}"/>
                </a:ext>
              </a:extLst>
            </p:cNvPr>
            <p:cNvSpPr/>
            <p:nvPr/>
          </p:nvSpPr>
          <p:spPr>
            <a:xfrm>
              <a:off x="5268180" y="4863104"/>
              <a:ext cx="69850" cy="698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F9495D78-BD22-A34B-9883-29C34942BD62}"/>
                </a:ext>
              </a:extLst>
            </p:cNvPr>
            <p:cNvSpPr txBox="1"/>
            <p:nvPr/>
          </p:nvSpPr>
          <p:spPr>
            <a:xfrm>
              <a:off x="5379410" y="4847897"/>
              <a:ext cx="755544" cy="115673"/>
            </a:xfrm>
            <a:prstGeom prst="rect">
              <a:avLst/>
            </a:prstGeom>
            <a:noFill/>
          </p:spPr>
          <p:txBody>
            <a:bodyPr wrap="square" lIns="0" tIns="0" rIns="0" bIns="0" rtlCol="0">
              <a:spAutoFit/>
            </a:bodyPr>
            <a:lstStyle/>
            <a:p>
              <a:pPr>
                <a:lnSpc>
                  <a:spcPct val="82000"/>
                </a:lnSpc>
              </a:pPr>
              <a:r>
                <a:rPr lang="en-US" sz="900" dirty="0">
                  <a:latin typeface="Calibri" panose="020F0502020204030204" pitchFamily="34" charset="0"/>
                  <a:cs typeface="Calibri" panose="020F0502020204030204" pitchFamily="34" charset="0"/>
                </a:rPr>
                <a:t>Stable disease</a:t>
              </a:r>
            </a:p>
          </p:txBody>
        </p:sp>
        <p:sp>
          <p:nvSpPr>
            <p:cNvPr id="59" name="Rectangle 58">
              <a:extLst>
                <a:ext uri="{FF2B5EF4-FFF2-40B4-BE49-F238E27FC236}">
                  <a16:creationId xmlns:a16="http://schemas.microsoft.com/office/drawing/2014/main" id="{BE3F8C01-4D20-BF43-B661-23CD1298A1AA}"/>
                </a:ext>
              </a:extLst>
            </p:cNvPr>
            <p:cNvSpPr/>
            <p:nvPr/>
          </p:nvSpPr>
          <p:spPr>
            <a:xfrm>
              <a:off x="6096855" y="4863104"/>
              <a:ext cx="69850" cy="69850"/>
            </a:xfrm>
            <a:prstGeom prst="rect">
              <a:avLst/>
            </a:prstGeom>
            <a:solidFill>
              <a:srgbClr val="7C23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68E7A84-09A9-274C-A69C-7BB08E6AA4AC}"/>
                </a:ext>
              </a:extLst>
            </p:cNvPr>
            <p:cNvSpPr txBox="1"/>
            <p:nvPr/>
          </p:nvSpPr>
          <p:spPr>
            <a:xfrm>
              <a:off x="6208085" y="4847897"/>
              <a:ext cx="755544" cy="115673"/>
            </a:xfrm>
            <a:prstGeom prst="rect">
              <a:avLst/>
            </a:prstGeom>
            <a:noFill/>
          </p:spPr>
          <p:txBody>
            <a:bodyPr wrap="square" lIns="0" tIns="0" rIns="0" bIns="0" rtlCol="0">
              <a:spAutoFit/>
            </a:bodyPr>
            <a:lstStyle/>
            <a:p>
              <a:pPr>
                <a:lnSpc>
                  <a:spcPct val="82000"/>
                </a:lnSpc>
              </a:pPr>
              <a:r>
                <a:rPr lang="en-US" sz="900" dirty="0">
                  <a:latin typeface="Calibri" panose="020F0502020204030204" pitchFamily="34" charset="0"/>
                  <a:cs typeface="Calibri" panose="020F0502020204030204" pitchFamily="34" charset="0"/>
                </a:rPr>
                <a:t>Progression</a:t>
              </a:r>
            </a:p>
          </p:txBody>
        </p:sp>
        <p:sp>
          <p:nvSpPr>
            <p:cNvPr id="61" name="Rectangle 60">
              <a:extLst>
                <a:ext uri="{FF2B5EF4-FFF2-40B4-BE49-F238E27FC236}">
                  <a16:creationId xmlns:a16="http://schemas.microsoft.com/office/drawing/2014/main" id="{477A8384-2A32-B340-9D13-FF44467A12ED}"/>
                </a:ext>
              </a:extLst>
            </p:cNvPr>
            <p:cNvSpPr/>
            <p:nvPr/>
          </p:nvSpPr>
          <p:spPr>
            <a:xfrm>
              <a:off x="6820755" y="4863104"/>
              <a:ext cx="69850" cy="69850"/>
            </a:xfrm>
            <a:prstGeom prst="rect">
              <a:avLst/>
            </a:prstGeom>
            <a:solidFill>
              <a:srgbClr val="A36F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07189978-7753-6244-ABEB-0EDCC8F4DA60}"/>
                </a:ext>
              </a:extLst>
            </p:cNvPr>
            <p:cNvSpPr txBox="1"/>
            <p:nvPr/>
          </p:nvSpPr>
          <p:spPr>
            <a:xfrm>
              <a:off x="6931985" y="4847897"/>
              <a:ext cx="755544" cy="115673"/>
            </a:xfrm>
            <a:prstGeom prst="rect">
              <a:avLst/>
            </a:prstGeom>
            <a:noFill/>
          </p:spPr>
          <p:txBody>
            <a:bodyPr wrap="square" lIns="0" tIns="0" rIns="0" bIns="0" rtlCol="0">
              <a:spAutoFit/>
            </a:bodyPr>
            <a:lstStyle/>
            <a:p>
              <a:pPr>
                <a:lnSpc>
                  <a:spcPct val="82000"/>
                </a:lnSpc>
              </a:pPr>
              <a:r>
                <a:rPr lang="en-US" sz="900" dirty="0">
                  <a:latin typeface="Calibri" panose="020F0502020204030204" pitchFamily="34" charset="0"/>
                  <a:cs typeface="Calibri" panose="020F0502020204030204" pitchFamily="34" charset="0"/>
                </a:rPr>
                <a:t>Not assessed</a:t>
              </a:r>
            </a:p>
          </p:txBody>
        </p:sp>
        <p:sp>
          <p:nvSpPr>
            <p:cNvPr id="64" name="TextBox 63">
              <a:extLst>
                <a:ext uri="{FF2B5EF4-FFF2-40B4-BE49-F238E27FC236}">
                  <a16:creationId xmlns:a16="http://schemas.microsoft.com/office/drawing/2014/main" id="{660ACDE8-BDB7-534D-9EE7-6F37E702D493}"/>
                </a:ext>
              </a:extLst>
            </p:cNvPr>
            <p:cNvSpPr txBox="1"/>
            <p:nvPr/>
          </p:nvSpPr>
          <p:spPr>
            <a:xfrm>
              <a:off x="7393207" y="4438960"/>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600</a:t>
              </a:r>
            </a:p>
          </p:txBody>
        </p:sp>
        <p:sp>
          <p:nvSpPr>
            <p:cNvPr id="65" name="TextBox 64">
              <a:extLst>
                <a:ext uri="{FF2B5EF4-FFF2-40B4-BE49-F238E27FC236}">
                  <a16:creationId xmlns:a16="http://schemas.microsoft.com/office/drawing/2014/main" id="{244BC02E-9FE2-AA4C-A967-E586D154500B}"/>
                </a:ext>
              </a:extLst>
            </p:cNvPr>
            <p:cNvSpPr txBox="1"/>
            <p:nvPr/>
          </p:nvSpPr>
          <p:spPr>
            <a:xfrm>
              <a:off x="7142382" y="4438960"/>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550</a:t>
              </a:r>
            </a:p>
          </p:txBody>
        </p:sp>
        <p:sp>
          <p:nvSpPr>
            <p:cNvPr id="66" name="TextBox 65">
              <a:extLst>
                <a:ext uri="{FF2B5EF4-FFF2-40B4-BE49-F238E27FC236}">
                  <a16:creationId xmlns:a16="http://schemas.microsoft.com/office/drawing/2014/main" id="{2DD28726-B47B-B349-AA8B-E70CCA0D824A}"/>
                </a:ext>
              </a:extLst>
            </p:cNvPr>
            <p:cNvSpPr txBox="1"/>
            <p:nvPr/>
          </p:nvSpPr>
          <p:spPr>
            <a:xfrm>
              <a:off x="6907432" y="4438960"/>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500</a:t>
              </a:r>
            </a:p>
          </p:txBody>
        </p:sp>
        <p:sp>
          <p:nvSpPr>
            <p:cNvPr id="67" name="TextBox 66">
              <a:extLst>
                <a:ext uri="{FF2B5EF4-FFF2-40B4-BE49-F238E27FC236}">
                  <a16:creationId xmlns:a16="http://schemas.microsoft.com/office/drawing/2014/main" id="{B4816A8F-B3CF-E247-AA4D-8E6EFFBB6E14}"/>
                </a:ext>
              </a:extLst>
            </p:cNvPr>
            <p:cNvSpPr txBox="1"/>
            <p:nvPr/>
          </p:nvSpPr>
          <p:spPr>
            <a:xfrm>
              <a:off x="6672482" y="4438960"/>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450</a:t>
              </a:r>
            </a:p>
          </p:txBody>
        </p:sp>
        <p:sp>
          <p:nvSpPr>
            <p:cNvPr id="68" name="TextBox 67">
              <a:extLst>
                <a:ext uri="{FF2B5EF4-FFF2-40B4-BE49-F238E27FC236}">
                  <a16:creationId xmlns:a16="http://schemas.microsoft.com/office/drawing/2014/main" id="{89C6AABD-6461-514D-BFC8-916A5FE2D49E}"/>
                </a:ext>
              </a:extLst>
            </p:cNvPr>
            <p:cNvSpPr txBox="1"/>
            <p:nvPr/>
          </p:nvSpPr>
          <p:spPr>
            <a:xfrm>
              <a:off x="6440707" y="4438960"/>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400</a:t>
              </a:r>
            </a:p>
          </p:txBody>
        </p:sp>
        <p:sp>
          <p:nvSpPr>
            <p:cNvPr id="69" name="TextBox 68">
              <a:extLst>
                <a:ext uri="{FF2B5EF4-FFF2-40B4-BE49-F238E27FC236}">
                  <a16:creationId xmlns:a16="http://schemas.microsoft.com/office/drawing/2014/main" id="{C0D0C837-26D3-9B48-B9BC-AFBFEA43079B}"/>
                </a:ext>
              </a:extLst>
            </p:cNvPr>
            <p:cNvSpPr txBox="1"/>
            <p:nvPr/>
          </p:nvSpPr>
          <p:spPr>
            <a:xfrm>
              <a:off x="4140975" y="2394564"/>
              <a:ext cx="482732" cy="1936136"/>
            </a:xfrm>
            <a:prstGeom prst="rect">
              <a:avLst/>
            </a:prstGeom>
            <a:solidFill>
              <a:schemeClr val="bg1"/>
            </a:solidFill>
          </p:spPr>
          <p:txBody>
            <a:bodyPr wrap="square" rtlCol="0">
              <a:noAutofit/>
            </a:bodyPr>
            <a:lstStyle/>
            <a:p>
              <a:endParaRPr lang="en-US" dirty="0"/>
            </a:p>
          </p:txBody>
        </p:sp>
        <p:sp>
          <p:nvSpPr>
            <p:cNvPr id="16" name="TextBox 15">
              <a:extLst>
                <a:ext uri="{FF2B5EF4-FFF2-40B4-BE49-F238E27FC236}">
                  <a16:creationId xmlns:a16="http://schemas.microsoft.com/office/drawing/2014/main" id="{DE65364D-3D8F-AF42-A4A2-F6CDDF21783C}"/>
                </a:ext>
              </a:extLst>
            </p:cNvPr>
            <p:cNvSpPr txBox="1"/>
            <p:nvPr/>
          </p:nvSpPr>
          <p:spPr>
            <a:xfrm>
              <a:off x="4069931" y="2418934"/>
              <a:ext cx="536032" cy="1932580"/>
            </a:xfrm>
            <a:prstGeom prst="rect">
              <a:avLst/>
            </a:prstGeom>
            <a:noFill/>
          </p:spPr>
          <p:txBody>
            <a:bodyPr wrap="square" lIns="0" tIns="0" rIns="0" bIns="0" rtlCol="0">
              <a:spAutoFit/>
            </a:bodyPr>
            <a:lstStyle/>
            <a:p>
              <a:pPr algn="r">
                <a:lnSpc>
                  <a:spcPct val="82000"/>
                </a:lnSpc>
              </a:pPr>
              <a:r>
                <a:rPr lang="en-US" sz="900" dirty="0">
                  <a:latin typeface="Calibri" panose="020F0502020204030204" pitchFamily="34" charset="0"/>
                  <a:cs typeface="Calibri" panose="020F0502020204030204" pitchFamily="34" charset="0"/>
                </a:rPr>
                <a:t>ALCL</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MF</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FTCL</a:t>
              </a:r>
            </a:p>
            <a:p>
              <a:pPr algn="r">
                <a:lnSpc>
                  <a:spcPct val="82000"/>
                </a:lnSpc>
              </a:pPr>
              <a:r>
                <a:rPr lang="en-US" sz="900" dirty="0">
                  <a:latin typeface="Calibri" panose="020F0502020204030204" pitchFamily="34" charset="0"/>
                  <a:cs typeface="Calibri" panose="020F0502020204030204" pitchFamily="34" charset="0"/>
                </a:rPr>
                <a:t>PTCL-NOS</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PTCL-NOS</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MF</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PTCL-NOS</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FTCL</a:t>
              </a:r>
            </a:p>
            <a:p>
              <a:pPr algn="r">
                <a:lnSpc>
                  <a:spcPct val="82000"/>
                </a:lnSpc>
              </a:pPr>
              <a:r>
                <a:rPr lang="en-US" sz="900" dirty="0">
                  <a:latin typeface="Calibri" panose="020F0502020204030204" pitchFamily="34" charset="0"/>
                  <a:cs typeface="Calibri" panose="020F0502020204030204" pitchFamily="34" charset="0"/>
                </a:rPr>
                <a:t>MF</a:t>
              </a:r>
            </a:p>
            <a:p>
              <a:pPr algn="r">
                <a:lnSpc>
                  <a:spcPct val="82000"/>
                </a:lnSpc>
              </a:pPr>
              <a:r>
                <a:rPr lang="en-US" sz="900" dirty="0">
                  <a:latin typeface="Calibri" panose="020F0502020204030204" pitchFamily="34" charset="0"/>
                  <a:cs typeface="Calibri" panose="020F0502020204030204" pitchFamily="34" charset="0"/>
                </a:rPr>
                <a:t>HSTCL</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FTCL</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FTCL</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PTCL-NOS</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MEITL</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PTCL-NOS</a:t>
              </a:r>
            </a:p>
            <a:p>
              <a:pPr algn="r">
                <a:lnSpc>
                  <a:spcPct val="82000"/>
                </a:lnSpc>
              </a:pPr>
              <a:r>
                <a:rPr lang="en-US" sz="900" dirty="0">
                  <a:latin typeface="Calibri" panose="020F0502020204030204" pitchFamily="34" charset="0"/>
                  <a:cs typeface="Calibri" panose="020F0502020204030204" pitchFamily="34" charset="0"/>
                </a:rPr>
                <a:t>PTCL-NOS</a:t>
              </a:r>
            </a:p>
            <a:p>
              <a:pPr algn="r">
                <a:lnSpc>
                  <a:spcPct val="82000"/>
                </a:lnSpc>
              </a:pPr>
              <a:r>
                <a:rPr lang="en-US" sz="900" dirty="0">
                  <a:latin typeface="Calibri" panose="020F0502020204030204" pitchFamily="34" charset="0"/>
                  <a:cs typeface="Calibri" panose="020F0502020204030204" pitchFamily="34" charset="0"/>
                </a:rPr>
                <a:t>PTCL-NOS</a:t>
              </a:r>
            </a:p>
          </p:txBody>
        </p:sp>
        <p:sp>
          <p:nvSpPr>
            <p:cNvPr id="70" name="TextBox 69">
              <a:extLst>
                <a:ext uri="{FF2B5EF4-FFF2-40B4-BE49-F238E27FC236}">
                  <a16:creationId xmlns:a16="http://schemas.microsoft.com/office/drawing/2014/main" id="{5431BEAA-18D6-4949-8B89-975AC3830F4A}"/>
                </a:ext>
              </a:extLst>
            </p:cNvPr>
            <p:cNvSpPr txBox="1"/>
            <p:nvPr/>
          </p:nvSpPr>
          <p:spPr>
            <a:xfrm>
              <a:off x="5983052" y="3162281"/>
              <a:ext cx="1558480" cy="1187469"/>
            </a:xfrm>
            <a:prstGeom prst="rect">
              <a:avLst/>
            </a:prstGeom>
            <a:solidFill>
              <a:schemeClr val="bg1"/>
            </a:solidFill>
          </p:spPr>
          <p:txBody>
            <a:bodyPr wrap="square" rtlCol="0">
              <a:noAutofit/>
            </a:bodyPr>
            <a:lstStyle/>
            <a:p>
              <a:endParaRPr lang="en-US" dirty="0"/>
            </a:p>
          </p:txBody>
        </p:sp>
        <p:grpSp>
          <p:nvGrpSpPr>
            <p:cNvPr id="49" name="Group 48">
              <a:extLst>
                <a:ext uri="{FF2B5EF4-FFF2-40B4-BE49-F238E27FC236}">
                  <a16:creationId xmlns:a16="http://schemas.microsoft.com/office/drawing/2014/main" id="{5B33F80D-60F4-6247-9088-D24536633996}"/>
                </a:ext>
              </a:extLst>
            </p:cNvPr>
            <p:cNvGrpSpPr/>
            <p:nvPr/>
          </p:nvGrpSpPr>
          <p:grpSpPr>
            <a:xfrm>
              <a:off x="6065739" y="3644679"/>
              <a:ext cx="1377844" cy="683457"/>
              <a:chOff x="6200881" y="2825334"/>
              <a:chExt cx="1377844" cy="683457"/>
            </a:xfrm>
          </p:grpSpPr>
          <p:sp>
            <p:nvSpPr>
              <p:cNvPr id="39" name="TextBox 38">
                <a:extLst>
                  <a:ext uri="{FF2B5EF4-FFF2-40B4-BE49-F238E27FC236}">
                    <a16:creationId xmlns:a16="http://schemas.microsoft.com/office/drawing/2014/main" id="{ED367AA3-926C-4A4F-A18F-23099F23A8B2}"/>
                  </a:ext>
                </a:extLst>
              </p:cNvPr>
              <p:cNvSpPr txBox="1"/>
              <p:nvPr/>
            </p:nvSpPr>
            <p:spPr>
              <a:xfrm>
                <a:off x="6200881" y="2825334"/>
                <a:ext cx="1377844" cy="683457"/>
              </a:xfrm>
              <a:prstGeom prst="rect">
                <a:avLst/>
              </a:prstGeom>
              <a:noFill/>
            </p:spPr>
            <p:txBody>
              <a:bodyPr wrap="square" lIns="0" tIns="0" rIns="0" bIns="0" rtlCol="0">
                <a:spAutoFit/>
              </a:bodyPr>
              <a:lstStyle/>
              <a:p>
                <a:pPr>
                  <a:lnSpc>
                    <a:spcPct val="82000"/>
                  </a:lnSpc>
                </a:pPr>
                <a:r>
                  <a:rPr lang="en-US" sz="900" dirty="0">
                    <a:latin typeface="Calibri" panose="020F0502020204030204" pitchFamily="34" charset="0"/>
                    <a:cs typeface="Calibri" panose="020F0502020204030204" pitchFamily="34" charset="0"/>
                  </a:rPr>
                  <a:t>Reason for end of treatment</a:t>
                </a:r>
              </a:p>
              <a:p>
                <a:pPr>
                  <a:lnSpc>
                    <a:spcPct val="82000"/>
                  </a:lnSpc>
                  <a:tabLst>
                    <a:tab pos="222250" algn="l"/>
                    <a:tab pos="355600" algn="l"/>
                  </a:tabLst>
                </a:pPr>
                <a:r>
                  <a:rPr lang="en-US" sz="900" dirty="0">
                    <a:latin typeface="Calibri" panose="020F0502020204030204" pitchFamily="34" charset="0"/>
                    <a:cs typeface="Calibri" panose="020F0502020204030204" pitchFamily="34" charset="0"/>
                  </a:rPr>
                  <a:t>		BM Transplant</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		Progression</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		Investigator choice</a:t>
                </a:r>
              </a:p>
              <a:p>
                <a:pPr>
                  <a:lnSpc>
                    <a:spcPct val="82000"/>
                  </a:lnSpc>
                  <a:tabLst>
                    <a:tab pos="222250" algn="l"/>
                    <a:tab pos="355600" algn="l"/>
                  </a:tabLst>
                </a:pPr>
                <a:r>
                  <a:rPr lang="en-US" sz="900" dirty="0">
                    <a:latin typeface="Calibri" panose="020F0502020204030204" pitchFamily="34" charset="0"/>
                    <a:cs typeface="Calibri" panose="020F0502020204030204" pitchFamily="34" charset="0"/>
                  </a:rPr>
                  <a:t>		Toxicity</a:t>
                </a:r>
              </a:p>
              <a:p>
                <a:pPr>
                  <a:lnSpc>
                    <a:spcPct val="82000"/>
                  </a:lnSpc>
                  <a:tabLst>
                    <a:tab pos="222250" algn="l"/>
                    <a:tab pos="355600" algn="l"/>
                  </a:tabLst>
                </a:pPr>
                <a:r>
                  <a:rPr lang="en-US" sz="900" dirty="0">
                    <a:latin typeface="Calibri" panose="020F0502020204030204" pitchFamily="34" charset="0"/>
                    <a:cs typeface="Calibri" panose="020F0502020204030204" pitchFamily="34" charset="0"/>
                  </a:rPr>
                  <a:t>		Death</a:t>
                </a:r>
              </a:p>
            </p:txBody>
          </p:sp>
          <p:sp>
            <p:nvSpPr>
              <p:cNvPr id="40" name="Oval 39">
                <a:extLst>
                  <a:ext uri="{FF2B5EF4-FFF2-40B4-BE49-F238E27FC236}">
                    <a16:creationId xmlns:a16="http://schemas.microsoft.com/office/drawing/2014/main" id="{5C7A81B8-5811-3340-AFC5-D4AEFF7A8774}"/>
                  </a:ext>
                </a:extLst>
              </p:cNvPr>
              <p:cNvSpPr/>
              <p:nvPr/>
            </p:nvSpPr>
            <p:spPr>
              <a:xfrm>
                <a:off x="6443539" y="3298999"/>
                <a:ext cx="73025" cy="73025"/>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5-Point Star 40">
                <a:extLst>
                  <a:ext uri="{FF2B5EF4-FFF2-40B4-BE49-F238E27FC236}">
                    <a16:creationId xmlns:a16="http://schemas.microsoft.com/office/drawing/2014/main" id="{B9C30523-F5E8-394A-B450-379C0BFF3151}"/>
                  </a:ext>
                </a:extLst>
              </p:cNvPr>
              <p:cNvSpPr/>
              <p:nvPr/>
            </p:nvSpPr>
            <p:spPr>
              <a:xfrm>
                <a:off x="6427417" y="2940913"/>
                <a:ext cx="105268" cy="93084"/>
              </a:xfrm>
              <a:prstGeom prst="star5">
                <a:avLst/>
              </a:prstGeom>
              <a:solidFill>
                <a:srgbClr val="3447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1103F416-9FBE-3F42-9153-746625295C33}"/>
                  </a:ext>
                </a:extLst>
              </p:cNvPr>
              <p:cNvSpPr/>
              <p:nvPr/>
            </p:nvSpPr>
            <p:spPr>
              <a:xfrm>
                <a:off x="6445126" y="3053483"/>
                <a:ext cx="69850" cy="77067"/>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Diamond 42">
                <a:extLst>
                  <a:ext uri="{FF2B5EF4-FFF2-40B4-BE49-F238E27FC236}">
                    <a16:creationId xmlns:a16="http://schemas.microsoft.com/office/drawing/2014/main" id="{0B13025C-F1C4-0443-92D8-109A8C29B2B9}"/>
                  </a:ext>
                </a:extLst>
              </p:cNvPr>
              <p:cNvSpPr/>
              <p:nvPr/>
            </p:nvSpPr>
            <p:spPr>
              <a:xfrm>
                <a:off x="6435601" y="3178174"/>
                <a:ext cx="88900" cy="85725"/>
              </a:xfrm>
              <a:prstGeom prst="diamond">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9697D7C7-646D-5D43-AE7A-1C1285AD07B1}"/>
                  </a:ext>
                </a:extLst>
              </p:cNvPr>
              <p:cNvSpPr/>
              <p:nvPr/>
            </p:nvSpPr>
            <p:spPr>
              <a:xfrm>
                <a:off x="6446714" y="3403161"/>
                <a:ext cx="66675" cy="666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0767D414-9383-9949-9CD7-BB70FA0A4C3B}"/>
                </a:ext>
              </a:extLst>
            </p:cNvPr>
            <p:cNvSpPr txBox="1"/>
            <p:nvPr/>
          </p:nvSpPr>
          <p:spPr>
            <a:xfrm>
              <a:off x="6382763" y="3516392"/>
              <a:ext cx="926994" cy="115673"/>
            </a:xfrm>
            <a:prstGeom prst="rect">
              <a:avLst/>
            </a:prstGeom>
            <a:noFill/>
          </p:spPr>
          <p:txBody>
            <a:bodyPr wrap="square" lIns="0" tIns="0" rIns="0" bIns="0" rtlCol="0">
              <a:spAutoFit/>
            </a:bodyPr>
            <a:lstStyle/>
            <a:p>
              <a:pPr>
                <a:lnSpc>
                  <a:spcPct val="82000"/>
                </a:lnSpc>
              </a:pPr>
              <a:r>
                <a:rPr lang="en-US" sz="900" dirty="0">
                  <a:latin typeface="Calibri" panose="020F0502020204030204" pitchFamily="34" charset="0"/>
                  <a:cs typeface="Calibri" panose="020F0502020204030204" pitchFamily="34" charset="0"/>
                </a:rPr>
                <a:t>Ongoing treatment</a:t>
              </a:r>
            </a:p>
          </p:txBody>
        </p:sp>
        <p:cxnSp>
          <p:nvCxnSpPr>
            <p:cNvPr id="48" name="Straight Connector 47">
              <a:extLst>
                <a:ext uri="{FF2B5EF4-FFF2-40B4-BE49-F238E27FC236}">
                  <a16:creationId xmlns:a16="http://schemas.microsoft.com/office/drawing/2014/main" id="{31507C00-7144-D44C-83B2-8D6B0AC6CFF3}"/>
                </a:ext>
              </a:extLst>
            </p:cNvPr>
            <p:cNvCxnSpPr/>
            <p:nvPr/>
          </p:nvCxnSpPr>
          <p:spPr>
            <a:xfrm>
              <a:off x="6074682" y="3565699"/>
              <a:ext cx="288925" cy="0"/>
            </a:xfrm>
            <a:prstGeom prst="line">
              <a:avLst/>
            </a:prstGeom>
            <a:ln>
              <a:solidFill>
                <a:srgbClr val="3447C4"/>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grpSp>
        <p:nvGrpSpPr>
          <p:cNvPr id="5" name="Groep 4">
            <a:extLst>
              <a:ext uri="{FF2B5EF4-FFF2-40B4-BE49-F238E27FC236}">
                <a16:creationId xmlns:a16="http://schemas.microsoft.com/office/drawing/2014/main" id="{83A6AE5C-4C10-2344-B83A-C5D92DFA1DEB}"/>
              </a:ext>
            </a:extLst>
          </p:cNvPr>
          <p:cNvGrpSpPr/>
          <p:nvPr/>
        </p:nvGrpSpPr>
        <p:grpSpPr>
          <a:xfrm>
            <a:off x="8091876" y="2081499"/>
            <a:ext cx="4077882" cy="2562001"/>
            <a:chOff x="7755519" y="2251076"/>
            <a:chExt cx="4077882" cy="2562001"/>
          </a:xfrm>
        </p:grpSpPr>
        <p:pic>
          <p:nvPicPr>
            <p:cNvPr id="63" name="Picture 62">
              <a:extLst>
                <a:ext uri="{FF2B5EF4-FFF2-40B4-BE49-F238E27FC236}">
                  <a16:creationId xmlns:a16="http://schemas.microsoft.com/office/drawing/2014/main" id="{7C1FAA4D-4499-E746-ACF1-A8574EEBF6D0}"/>
                </a:ext>
              </a:extLst>
            </p:cNvPr>
            <p:cNvPicPr>
              <a:picLocks noChangeAspect="1"/>
            </p:cNvPicPr>
            <p:nvPr/>
          </p:nvPicPr>
          <p:blipFill rotWithShape="1">
            <a:blip r:embed="rId3"/>
            <a:srcRect l="59613" t="53507" r="1575" b="3500"/>
            <a:stretch/>
          </p:blipFill>
          <p:spPr>
            <a:xfrm>
              <a:off x="8330180" y="2279650"/>
              <a:ext cx="3274383" cy="2508658"/>
            </a:xfrm>
            <a:prstGeom prst="rect">
              <a:avLst/>
            </a:prstGeom>
          </p:spPr>
        </p:pic>
        <p:sp>
          <p:nvSpPr>
            <p:cNvPr id="71" name="TextBox 70">
              <a:extLst>
                <a:ext uri="{FF2B5EF4-FFF2-40B4-BE49-F238E27FC236}">
                  <a16:creationId xmlns:a16="http://schemas.microsoft.com/office/drawing/2014/main" id="{0FF25F9B-139B-B649-A069-7D17D3493064}"/>
                </a:ext>
              </a:extLst>
            </p:cNvPr>
            <p:cNvSpPr txBox="1"/>
            <p:nvPr/>
          </p:nvSpPr>
          <p:spPr>
            <a:xfrm rot="16200000">
              <a:off x="6822511" y="3607840"/>
              <a:ext cx="2019300" cy="153284"/>
            </a:xfrm>
            <a:prstGeom prst="rect">
              <a:avLst/>
            </a:prstGeom>
            <a:noFill/>
          </p:spPr>
          <p:txBody>
            <a:bodyPr wrap="square" lIns="0" tIns="0" rIns="0" bIns="0" rtlCol="0">
              <a:noAutofit/>
            </a:bodyPr>
            <a:lstStyle/>
            <a:p>
              <a:pPr algn="ctr"/>
              <a:r>
                <a:rPr lang="en-US" sz="1200" b="1" dirty="0">
                  <a:latin typeface="Calibri" panose="020F0502020204030204" pitchFamily="34" charset="0"/>
                  <a:cs typeface="Calibri" panose="020F0502020204030204" pitchFamily="34" charset="0"/>
                </a:rPr>
                <a:t>Change in target lesions from baseline (%)</a:t>
              </a:r>
            </a:p>
          </p:txBody>
        </p:sp>
        <p:sp>
          <p:nvSpPr>
            <p:cNvPr id="72" name="TextBox 71">
              <a:extLst>
                <a:ext uri="{FF2B5EF4-FFF2-40B4-BE49-F238E27FC236}">
                  <a16:creationId xmlns:a16="http://schemas.microsoft.com/office/drawing/2014/main" id="{23A65343-F16C-8E47-989C-7D1CA64221C9}"/>
                </a:ext>
              </a:extLst>
            </p:cNvPr>
            <p:cNvSpPr txBox="1"/>
            <p:nvPr/>
          </p:nvSpPr>
          <p:spPr>
            <a:xfrm>
              <a:off x="7989904" y="2608139"/>
              <a:ext cx="340276"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100</a:t>
              </a:r>
            </a:p>
          </p:txBody>
        </p:sp>
        <p:sp>
          <p:nvSpPr>
            <p:cNvPr id="73" name="TextBox 72">
              <a:extLst>
                <a:ext uri="{FF2B5EF4-FFF2-40B4-BE49-F238E27FC236}">
                  <a16:creationId xmlns:a16="http://schemas.microsoft.com/office/drawing/2014/main" id="{406CBE72-24BB-CD49-A7A6-F3DB618D4FC8}"/>
                </a:ext>
              </a:extLst>
            </p:cNvPr>
            <p:cNvSpPr txBox="1"/>
            <p:nvPr/>
          </p:nvSpPr>
          <p:spPr>
            <a:xfrm>
              <a:off x="7989904" y="2804989"/>
              <a:ext cx="340276"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80</a:t>
              </a:r>
            </a:p>
          </p:txBody>
        </p:sp>
        <p:sp>
          <p:nvSpPr>
            <p:cNvPr id="74" name="TextBox 73">
              <a:extLst>
                <a:ext uri="{FF2B5EF4-FFF2-40B4-BE49-F238E27FC236}">
                  <a16:creationId xmlns:a16="http://schemas.microsoft.com/office/drawing/2014/main" id="{32F6FEAA-75D7-2940-AD1A-368012CEE162}"/>
                </a:ext>
              </a:extLst>
            </p:cNvPr>
            <p:cNvSpPr txBox="1"/>
            <p:nvPr/>
          </p:nvSpPr>
          <p:spPr>
            <a:xfrm>
              <a:off x="7989904" y="3005014"/>
              <a:ext cx="340276"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60</a:t>
              </a:r>
            </a:p>
          </p:txBody>
        </p:sp>
        <p:sp>
          <p:nvSpPr>
            <p:cNvPr id="75" name="TextBox 74">
              <a:extLst>
                <a:ext uri="{FF2B5EF4-FFF2-40B4-BE49-F238E27FC236}">
                  <a16:creationId xmlns:a16="http://schemas.microsoft.com/office/drawing/2014/main" id="{6DDDF3D2-4783-A946-A7B1-DFB6132B61CD}"/>
                </a:ext>
              </a:extLst>
            </p:cNvPr>
            <p:cNvSpPr txBox="1"/>
            <p:nvPr/>
          </p:nvSpPr>
          <p:spPr>
            <a:xfrm>
              <a:off x="7989904" y="3220914"/>
              <a:ext cx="340276"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40</a:t>
              </a:r>
            </a:p>
          </p:txBody>
        </p:sp>
        <p:sp>
          <p:nvSpPr>
            <p:cNvPr id="76" name="TextBox 75">
              <a:extLst>
                <a:ext uri="{FF2B5EF4-FFF2-40B4-BE49-F238E27FC236}">
                  <a16:creationId xmlns:a16="http://schemas.microsoft.com/office/drawing/2014/main" id="{D5FB0D8C-D076-EE4E-9B8D-655FFE8545B5}"/>
                </a:ext>
              </a:extLst>
            </p:cNvPr>
            <p:cNvSpPr txBox="1"/>
            <p:nvPr/>
          </p:nvSpPr>
          <p:spPr>
            <a:xfrm>
              <a:off x="7989904" y="3424114"/>
              <a:ext cx="340276"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20</a:t>
              </a:r>
            </a:p>
          </p:txBody>
        </p:sp>
        <p:sp>
          <p:nvSpPr>
            <p:cNvPr id="77" name="TextBox 76">
              <a:extLst>
                <a:ext uri="{FF2B5EF4-FFF2-40B4-BE49-F238E27FC236}">
                  <a16:creationId xmlns:a16="http://schemas.microsoft.com/office/drawing/2014/main" id="{B3A0B00F-DB3B-BA4C-A503-B9DDB68E5506}"/>
                </a:ext>
              </a:extLst>
            </p:cNvPr>
            <p:cNvSpPr txBox="1"/>
            <p:nvPr/>
          </p:nvSpPr>
          <p:spPr>
            <a:xfrm>
              <a:off x="7989904" y="3630489"/>
              <a:ext cx="340276"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0</a:t>
              </a:r>
            </a:p>
          </p:txBody>
        </p:sp>
        <p:sp>
          <p:nvSpPr>
            <p:cNvPr id="78" name="TextBox 77">
              <a:extLst>
                <a:ext uri="{FF2B5EF4-FFF2-40B4-BE49-F238E27FC236}">
                  <a16:creationId xmlns:a16="http://schemas.microsoft.com/office/drawing/2014/main" id="{CBA12C61-FE9E-6F4F-955B-BB1B5A65ADC3}"/>
                </a:ext>
              </a:extLst>
            </p:cNvPr>
            <p:cNvSpPr txBox="1"/>
            <p:nvPr/>
          </p:nvSpPr>
          <p:spPr>
            <a:xfrm>
              <a:off x="7989904" y="3833689"/>
              <a:ext cx="340276"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-20</a:t>
              </a:r>
            </a:p>
          </p:txBody>
        </p:sp>
        <p:sp>
          <p:nvSpPr>
            <p:cNvPr id="79" name="TextBox 78">
              <a:extLst>
                <a:ext uri="{FF2B5EF4-FFF2-40B4-BE49-F238E27FC236}">
                  <a16:creationId xmlns:a16="http://schemas.microsoft.com/office/drawing/2014/main" id="{6ABE5630-AF48-8948-8047-F772E4EA2F83}"/>
                </a:ext>
              </a:extLst>
            </p:cNvPr>
            <p:cNvSpPr txBox="1"/>
            <p:nvPr/>
          </p:nvSpPr>
          <p:spPr>
            <a:xfrm>
              <a:off x="7989904" y="4040064"/>
              <a:ext cx="340276"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-40</a:t>
              </a:r>
            </a:p>
          </p:txBody>
        </p:sp>
        <p:sp>
          <p:nvSpPr>
            <p:cNvPr id="80" name="TextBox 79">
              <a:extLst>
                <a:ext uri="{FF2B5EF4-FFF2-40B4-BE49-F238E27FC236}">
                  <a16:creationId xmlns:a16="http://schemas.microsoft.com/office/drawing/2014/main" id="{2C49A111-7B90-4940-9F79-39287BFFBB48}"/>
                </a:ext>
              </a:extLst>
            </p:cNvPr>
            <p:cNvSpPr txBox="1"/>
            <p:nvPr/>
          </p:nvSpPr>
          <p:spPr>
            <a:xfrm>
              <a:off x="7989904" y="4246439"/>
              <a:ext cx="340276"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-60</a:t>
              </a:r>
            </a:p>
          </p:txBody>
        </p:sp>
        <p:sp>
          <p:nvSpPr>
            <p:cNvPr id="81" name="TextBox 80">
              <a:extLst>
                <a:ext uri="{FF2B5EF4-FFF2-40B4-BE49-F238E27FC236}">
                  <a16:creationId xmlns:a16="http://schemas.microsoft.com/office/drawing/2014/main" id="{89AD3D03-56F9-C947-8B99-A864129BE131}"/>
                </a:ext>
              </a:extLst>
            </p:cNvPr>
            <p:cNvSpPr txBox="1"/>
            <p:nvPr/>
          </p:nvSpPr>
          <p:spPr>
            <a:xfrm>
              <a:off x="7989904" y="4455989"/>
              <a:ext cx="340276"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-80</a:t>
              </a:r>
            </a:p>
          </p:txBody>
        </p:sp>
        <p:sp>
          <p:nvSpPr>
            <p:cNvPr id="82" name="TextBox 81">
              <a:extLst>
                <a:ext uri="{FF2B5EF4-FFF2-40B4-BE49-F238E27FC236}">
                  <a16:creationId xmlns:a16="http://schemas.microsoft.com/office/drawing/2014/main" id="{343DD29B-9F36-5945-8F0B-32556C4B0126}"/>
                </a:ext>
              </a:extLst>
            </p:cNvPr>
            <p:cNvSpPr txBox="1"/>
            <p:nvPr/>
          </p:nvSpPr>
          <p:spPr>
            <a:xfrm>
              <a:off x="7989904" y="4659189"/>
              <a:ext cx="340276"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-100</a:t>
              </a:r>
            </a:p>
          </p:txBody>
        </p:sp>
        <p:sp>
          <p:nvSpPr>
            <p:cNvPr id="88" name="TextBox 87">
              <a:extLst>
                <a:ext uri="{FF2B5EF4-FFF2-40B4-BE49-F238E27FC236}">
                  <a16:creationId xmlns:a16="http://schemas.microsoft.com/office/drawing/2014/main" id="{6E218034-3C44-F242-9527-DCB7FFDE3A2B}"/>
                </a:ext>
              </a:extLst>
            </p:cNvPr>
            <p:cNvSpPr txBox="1"/>
            <p:nvPr/>
          </p:nvSpPr>
          <p:spPr>
            <a:xfrm>
              <a:off x="10471924" y="2251076"/>
              <a:ext cx="1074454" cy="707801"/>
            </a:xfrm>
            <a:prstGeom prst="rect">
              <a:avLst/>
            </a:prstGeom>
            <a:solidFill>
              <a:schemeClr val="bg1"/>
            </a:solidFill>
          </p:spPr>
          <p:txBody>
            <a:bodyPr wrap="square" rtlCol="0">
              <a:noAutofit/>
            </a:bodyPr>
            <a:lstStyle/>
            <a:p>
              <a:endParaRPr lang="en-US" dirty="0"/>
            </a:p>
          </p:txBody>
        </p:sp>
        <p:sp>
          <p:nvSpPr>
            <p:cNvPr id="83" name="Rectangle 82">
              <a:extLst>
                <a:ext uri="{FF2B5EF4-FFF2-40B4-BE49-F238E27FC236}">
                  <a16:creationId xmlns:a16="http://schemas.microsoft.com/office/drawing/2014/main" id="{131D4F22-22A5-B64F-848E-D3A959DF28CD}"/>
                </a:ext>
              </a:extLst>
            </p:cNvPr>
            <p:cNvSpPr/>
            <p:nvPr/>
          </p:nvSpPr>
          <p:spPr>
            <a:xfrm>
              <a:off x="10493061" y="2373252"/>
              <a:ext cx="69850" cy="69850"/>
            </a:xfrm>
            <a:prstGeom prst="rect">
              <a:avLst/>
            </a:prstGeom>
            <a:solidFill>
              <a:srgbClr val="7C23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BBBEED12-75C3-1049-B1E1-DD5A51ADD26A}"/>
                </a:ext>
              </a:extLst>
            </p:cNvPr>
            <p:cNvSpPr txBox="1"/>
            <p:nvPr/>
          </p:nvSpPr>
          <p:spPr>
            <a:xfrm>
              <a:off x="10604291" y="2358045"/>
              <a:ext cx="1229110" cy="456343"/>
            </a:xfrm>
            <a:prstGeom prst="rect">
              <a:avLst/>
            </a:prstGeom>
            <a:noFill/>
          </p:spPr>
          <p:txBody>
            <a:bodyPr wrap="square" lIns="0" tIns="0" rIns="0" bIns="0" rtlCol="0">
              <a:spAutoFit/>
            </a:bodyPr>
            <a:lstStyle/>
            <a:p>
              <a:pPr>
                <a:lnSpc>
                  <a:spcPct val="82000"/>
                </a:lnSpc>
              </a:pPr>
              <a:r>
                <a:rPr lang="en-US" sz="900" dirty="0">
                  <a:latin typeface="Calibri" panose="020F0502020204030204" pitchFamily="34" charset="0"/>
                  <a:cs typeface="Calibri" panose="020F0502020204030204" pitchFamily="34" charset="0"/>
                </a:rPr>
                <a:t>Progressive disease</a:t>
              </a:r>
            </a:p>
            <a:p>
              <a:pPr>
                <a:lnSpc>
                  <a:spcPct val="82000"/>
                </a:lnSpc>
              </a:pPr>
              <a:r>
                <a:rPr lang="en-US" sz="900" dirty="0">
                  <a:latin typeface="Calibri" panose="020F0502020204030204" pitchFamily="34" charset="0"/>
                  <a:cs typeface="Calibri" panose="020F0502020204030204" pitchFamily="34" charset="0"/>
                </a:rPr>
                <a:t>Stable disease</a:t>
              </a:r>
            </a:p>
            <a:p>
              <a:pPr>
                <a:lnSpc>
                  <a:spcPct val="82000"/>
                </a:lnSpc>
              </a:pPr>
              <a:r>
                <a:rPr lang="en-US" sz="900" dirty="0">
                  <a:latin typeface="Calibri" panose="020F0502020204030204" pitchFamily="34" charset="0"/>
                  <a:cs typeface="Calibri" panose="020F0502020204030204" pitchFamily="34" charset="0"/>
                </a:rPr>
                <a:t>Partial response</a:t>
              </a:r>
            </a:p>
            <a:p>
              <a:pPr>
                <a:lnSpc>
                  <a:spcPct val="82000"/>
                </a:lnSpc>
              </a:pPr>
              <a:r>
                <a:rPr lang="en-US" sz="900" dirty="0">
                  <a:latin typeface="Calibri" panose="020F0502020204030204" pitchFamily="34" charset="0"/>
                  <a:cs typeface="Calibri" panose="020F0502020204030204" pitchFamily="34" charset="0"/>
                </a:rPr>
                <a:t>Complete response</a:t>
              </a:r>
            </a:p>
          </p:txBody>
        </p:sp>
        <p:sp>
          <p:nvSpPr>
            <p:cNvPr id="85" name="Rectangle 84">
              <a:extLst>
                <a:ext uri="{FF2B5EF4-FFF2-40B4-BE49-F238E27FC236}">
                  <a16:creationId xmlns:a16="http://schemas.microsoft.com/office/drawing/2014/main" id="{30D22BD6-72F8-B142-B825-AAC49234FDBA}"/>
                </a:ext>
              </a:extLst>
            </p:cNvPr>
            <p:cNvSpPr/>
            <p:nvPr/>
          </p:nvSpPr>
          <p:spPr>
            <a:xfrm>
              <a:off x="10493061" y="2485435"/>
              <a:ext cx="69850" cy="698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BD50B357-32D5-A440-9D3E-E10804A0B8E5}"/>
                </a:ext>
              </a:extLst>
            </p:cNvPr>
            <p:cNvSpPr/>
            <p:nvPr/>
          </p:nvSpPr>
          <p:spPr>
            <a:xfrm>
              <a:off x="10493061" y="2597618"/>
              <a:ext cx="69850" cy="69850"/>
            </a:xfrm>
            <a:prstGeom prst="rect">
              <a:avLst/>
            </a:prstGeom>
            <a:solidFill>
              <a:srgbClr val="B38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9E426055-9C24-334D-8DFD-84E6B45EE609}"/>
                </a:ext>
              </a:extLst>
            </p:cNvPr>
            <p:cNvSpPr/>
            <p:nvPr/>
          </p:nvSpPr>
          <p:spPr>
            <a:xfrm>
              <a:off x="10493061" y="2709802"/>
              <a:ext cx="69850" cy="69850"/>
            </a:xfrm>
            <a:prstGeom prst="rect">
              <a:avLst/>
            </a:prstGeom>
            <a:solidFill>
              <a:srgbClr val="3447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66516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03C96-E987-6D42-98EB-F80EDC7E79DF}"/>
              </a:ext>
            </a:extLst>
          </p:cNvPr>
          <p:cNvSpPr>
            <a:spLocks noGrp="1"/>
          </p:cNvSpPr>
          <p:nvPr>
            <p:ph type="title"/>
          </p:nvPr>
        </p:nvSpPr>
        <p:spPr/>
        <p:txBody>
          <a:bodyPr/>
          <a:lstStyle/>
          <a:p>
            <a:r>
              <a:rPr lang="en-US" dirty="0"/>
              <a:t>Prospective Phase 2 trial of </a:t>
            </a:r>
            <a:r>
              <a:rPr lang="en-US" dirty="0">
                <a:solidFill>
                  <a:schemeClr val="accent1"/>
                </a:solidFill>
              </a:rPr>
              <a:t>Nivolumab</a:t>
            </a:r>
            <a:r>
              <a:rPr lang="en-US" dirty="0"/>
              <a:t> in relapsed/refractory T-cell Lymphoma</a:t>
            </a:r>
          </a:p>
        </p:txBody>
      </p:sp>
      <p:sp>
        <p:nvSpPr>
          <p:cNvPr id="3" name="Slide Number Placeholder 2">
            <a:extLst>
              <a:ext uri="{FF2B5EF4-FFF2-40B4-BE49-F238E27FC236}">
                <a16:creationId xmlns:a16="http://schemas.microsoft.com/office/drawing/2014/main" id="{5CF6EA4A-B7BB-8B4E-987B-E0137EEE2687}"/>
              </a:ext>
            </a:extLst>
          </p:cNvPr>
          <p:cNvSpPr>
            <a:spLocks noGrp="1"/>
          </p:cNvSpPr>
          <p:nvPr>
            <p:ph type="sldNum" sz="quarter" idx="4"/>
          </p:nvPr>
        </p:nvSpPr>
        <p:spPr/>
        <p:txBody>
          <a:bodyPr/>
          <a:lstStyle/>
          <a:p>
            <a:fld id="{8F601E71-9CE4-8545-92D5-2A0444E59F5D}" type="slidenum">
              <a:rPr lang="en-US" smtClean="0"/>
              <a:pPr/>
              <a:t>14</a:t>
            </a:fld>
            <a:endParaRPr lang="en-US" dirty="0"/>
          </a:p>
        </p:txBody>
      </p:sp>
      <p:sp>
        <p:nvSpPr>
          <p:cNvPr id="4" name="Content Placeholder 3">
            <a:extLst>
              <a:ext uri="{FF2B5EF4-FFF2-40B4-BE49-F238E27FC236}">
                <a16:creationId xmlns:a16="http://schemas.microsoft.com/office/drawing/2014/main" id="{6A913866-3F9D-6A4D-AF37-D71F16170144}"/>
              </a:ext>
            </a:extLst>
          </p:cNvPr>
          <p:cNvSpPr>
            <a:spLocks noGrp="1"/>
          </p:cNvSpPr>
          <p:nvPr>
            <p:ph sz="quarter" idx="15"/>
          </p:nvPr>
        </p:nvSpPr>
        <p:spPr>
          <a:xfrm>
            <a:off x="620184" y="6308799"/>
            <a:ext cx="10819323" cy="365125"/>
          </a:xfrm>
        </p:spPr>
        <p:txBody>
          <a:bodyPr/>
          <a:lstStyle/>
          <a:p>
            <a:pPr>
              <a:lnSpc>
                <a:spcPct val="90000"/>
              </a:lnSpc>
              <a:spcBef>
                <a:spcPts val="0"/>
              </a:spcBef>
              <a:spcAft>
                <a:spcPts val="300"/>
              </a:spcAft>
            </a:pPr>
            <a:r>
              <a:rPr lang="en-US" sz="1050" dirty="0"/>
              <a:t>Modified slide courtesy of Nora Bennani </a:t>
            </a:r>
          </a:p>
          <a:p>
            <a:pPr>
              <a:lnSpc>
                <a:spcPct val="90000"/>
              </a:lnSpc>
              <a:spcBef>
                <a:spcPts val="0"/>
              </a:spcBef>
              <a:spcAft>
                <a:spcPts val="300"/>
              </a:spcAft>
            </a:pPr>
            <a:r>
              <a:rPr lang="en-US" sz="1050" spc="-20" dirty="0"/>
              <a:t>AITL, angioimmunoblastic T-cell lymphoma; ALCL, anaplastic large-cell lymphoma; </a:t>
            </a:r>
            <a:r>
              <a:rPr lang="en-GB" sz="1050" spc="-20" dirty="0"/>
              <a:t>ALK, </a:t>
            </a:r>
            <a:r>
              <a:rPr lang="en-GB" sz="1050" spc="-20" dirty="0">
                <a:solidFill>
                  <a:schemeClr val="tx2"/>
                </a:solidFill>
              </a:rPr>
              <a:t>anaplastic lymphoma kinase; ASCT, autologous stem-cell transplant; CI, confidence interval; DOR, duration of response; EATL, enteropathy-associated T-cell lymphoma; NE, not evaluable; </a:t>
            </a:r>
            <a:r>
              <a:rPr lang="en-US" sz="1050" spc="-20" dirty="0">
                <a:solidFill>
                  <a:schemeClr val="tx2"/>
                </a:solidFill>
              </a:rPr>
              <a:t>NOS, not otherwise specified; OS, overall survival; PFS, progression-free survival; PTCL, peripheral </a:t>
            </a:r>
            <a:r>
              <a:rPr lang="en-US" sz="1050" spc="-20" dirty="0"/>
              <a:t>T-cell lymphoma</a:t>
            </a:r>
          </a:p>
          <a:p>
            <a:pPr>
              <a:lnSpc>
                <a:spcPct val="90000"/>
              </a:lnSpc>
              <a:spcBef>
                <a:spcPts val="0"/>
              </a:spcBef>
              <a:spcAft>
                <a:spcPts val="300"/>
              </a:spcAft>
            </a:pPr>
            <a:r>
              <a:rPr lang="en-US" sz="1050" dirty="0"/>
              <a:t>Bennani NN, et al. Blood. 2019; 134(Supplement_1):467</a:t>
            </a:r>
            <a:endParaRPr lang="en-US" sz="1050" dirty="0">
              <a:ea typeface="Times New Roman"/>
            </a:endParaRPr>
          </a:p>
        </p:txBody>
      </p:sp>
      <p:graphicFrame>
        <p:nvGraphicFramePr>
          <p:cNvPr id="6" name="Table 5">
            <a:extLst>
              <a:ext uri="{FF2B5EF4-FFF2-40B4-BE49-F238E27FC236}">
                <a16:creationId xmlns:a16="http://schemas.microsoft.com/office/drawing/2014/main" id="{61F9B9F8-BD93-F343-BCED-C82646FFE210}"/>
              </a:ext>
            </a:extLst>
          </p:cNvPr>
          <p:cNvGraphicFramePr>
            <a:graphicFrameLocks noGrp="1"/>
          </p:cNvGraphicFramePr>
          <p:nvPr>
            <p:extLst>
              <p:ext uri="{D42A27DB-BD31-4B8C-83A1-F6EECF244321}">
                <p14:modId xmlns:p14="http://schemas.microsoft.com/office/powerpoint/2010/main" val="1782278576"/>
              </p:ext>
            </p:extLst>
          </p:nvPr>
        </p:nvGraphicFramePr>
        <p:xfrm>
          <a:off x="619200" y="1300419"/>
          <a:ext cx="3996000" cy="3599584"/>
        </p:xfrm>
        <a:graphic>
          <a:graphicData uri="http://schemas.openxmlformats.org/drawingml/2006/table">
            <a:tbl>
              <a:tblPr firstRow="1" bandRow="1">
                <a:tableStyleId>{5C22544A-7EE6-4342-B048-85BDC9FD1C3A}</a:tableStyleId>
              </a:tblPr>
              <a:tblGrid>
                <a:gridCol w="3132000">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tblGrid>
              <a:tr h="327665">
                <a:tc>
                  <a:txBody>
                    <a:bodyPr/>
                    <a:lstStyle/>
                    <a:p>
                      <a:pPr marL="0" marR="0">
                        <a:spcBef>
                          <a:spcPts val="0"/>
                        </a:spcBef>
                        <a:spcAft>
                          <a:spcPts val="0"/>
                        </a:spcAft>
                      </a:pPr>
                      <a:r>
                        <a:rPr lang="en-US" sz="1200" dirty="0">
                          <a:effectLst/>
                        </a:rPr>
                        <a:t>Baseline characteristics</a:t>
                      </a:r>
                      <a:endParaRPr lang="en-US" sz="1200" dirty="0">
                        <a:effectLst/>
                        <a:latin typeface="Calibri" panose="020F0502020204030204" pitchFamily="34" charset="0"/>
                        <a:ea typeface="Times New Roman"/>
                        <a:cs typeface="Calibri" panose="020F0502020204030204" pitchFamily="34" charset="0"/>
                      </a:endParaRPr>
                    </a:p>
                  </a:txBody>
                  <a:tcPr marL="67508" marR="67508" marT="0" marB="0"/>
                </a:tc>
                <a:tc>
                  <a:txBody>
                    <a:bodyPr/>
                    <a:lstStyle/>
                    <a:p>
                      <a:pPr marL="0" marR="0" algn="ctr">
                        <a:spcBef>
                          <a:spcPts val="0"/>
                        </a:spcBef>
                        <a:spcAft>
                          <a:spcPts val="0"/>
                        </a:spcAft>
                      </a:pPr>
                      <a:r>
                        <a:rPr lang="en-US" sz="1200" dirty="0">
                          <a:effectLst/>
                        </a:rPr>
                        <a:t>Total</a:t>
                      </a:r>
                      <a:br>
                        <a:rPr lang="en-US" sz="1200" dirty="0">
                          <a:effectLst/>
                        </a:rPr>
                      </a:br>
                      <a:r>
                        <a:rPr lang="en-US" sz="1200" dirty="0">
                          <a:effectLst/>
                        </a:rPr>
                        <a:t>N=12</a:t>
                      </a:r>
                      <a:endParaRPr lang="en-US" sz="1200" b="1" dirty="0">
                        <a:effectLst/>
                        <a:latin typeface="Calibri" panose="020F0502020204030204" pitchFamily="34" charset="0"/>
                        <a:ea typeface="Times New Roman"/>
                        <a:cs typeface="Calibri" panose="020F0502020204030204" pitchFamily="34" charset="0"/>
                      </a:endParaRPr>
                    </a:p>
                  </a:txBody>
                  <a:tcPr marL="67508" marR="67508" marT="0" marB="0"/>
                </a:tc>
                <a:extLst>
                  <a:ext uri="{0D108BD9-81ED-4DB2-BD59-A6C34878D82A}">
                    <a16:rowId xmlns:a16="http://schemas.microsoft.com/office/drawing/2014/main" val="10000"/>
                  </a:ext>
                </a:extLst>
              </a:tr>
              <a:tr h="202114">
                <a:tc>
                  <a:txBody>
                    <a:bodyPr/>
                    <a:lstStyle/>
                    <a:p>
                      <a:pPr marL="45720" marR="0">
                        <a:spcBef>
                          <a:spcPts val="0"/>
                        </a:spcBef>
                        <a:spcAft>
                          <a:spcPts val="0"/>
                        </a:spcAft>
                      </a:pPr>
                      <a:r>
                        <a:rPr lang="en-US" sz="1200" dirty="0">
                          <a:effectLst/>
                        </a:rPr>
                        <a:t>Median age, years (range)</a:t>
                      </a:r>
                      <a:endParaRPr lang="en-US" sz="1200" dirty="0">
                        <a:solidFill>
                          <a:schemeClr val="tx2"/>
                        </a:solidFill>
                        <a:effectLst/>
                        <a:latin typeface="Calibri" panose="020F0502020204030204" pitchFamily="34" charset="0"/>
                        <a:ea typeface="Times New Roman"/>
                        <a:cs typeface="Calibri" panose="020F0502020204030204" pitchFamily="34" charset="0"/>
                      </a:endParaRPr>
                    </a:p>
                  </a:txBody>
                  <a:tcPr marL="67508" marR="36000" marT="0" marB="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dirty="0">
                          <a:effectLst/>
                        </a:rPr>
                        <a:t> 65 (35–75)</a:t>
                      </a:r>
                      <a:endParaRPr lang="en-US" sz="1200" b="1" dirty="0">
                        <a:effectLst/>
                        <a:latin typeface="Calibri" panose="020F0502020204030204" pitchFamily="34" charset="0"/>
                        <a:ea typeface="Times New Roman"/>
                        <a:cs typeface="Calibri" panose="020F0502020204030204" pitchFamily="34" charset="0"/>
                      </a:endParaRPr>
                    </a:p>
                  </a:txBody>
                  <a:tcPr marL="67508" marR="67508" marT="0" marB="0"/>
                </a:tc>
                <a:extLst>
                  <a:ext uri="{0D108BD9-81ED-4DB2-BD59-A6C34878D82A}">
                    <a16:rowId xmlns:a16="http://schemas.microsoft.com/office/drawing/2014/main" val="10001"/>
                  </a:ext>
                </a:extLst>
              </a:tr>
              <a:tr h="202114">
                <a:tc>
                  <a:txBody>
                    <a:bodyPr/>
                    <a:lstStyle/>
                    <a:p>
                      <a:pPr marL="45720" marR="0">
                        <a:spcBef>
                          <a:spcPts val="0"/>
                        </a:spcBef>
                        <a:spcAft>
                          <a:spcPts val="0"/>
                        </a:spcAft>
                      </a:pPr>
                      <a:r>
                        <a:rPr lang="en-US" sz="1200" dirty="0">
                          <a:effectLst/>
                        </a:rPr>
                        <a:t>Male gender, n (%)</a:t>
                      </a:r>
                      <a:endParaRPr lang="en-US" sz="1200" dirty="0">
                        <a:solidFill>
                          <a:schemeClr val="tx2"/>
                        </a:solidFill>
                        <a:effectLst/>
                        <a:latin typeface="Calibri" panose="020F0502020204030204" pitchFamily="34" charset="0"/>
                        <a:ea typeface="Times New Roman"/>
                        <a:cs typeface="Calibri" panose="020F0502020204030204" pitchFamily="34" charset="0"/>
                      </a:endParaRPr>
                    </a:p>
                  </a:txBody>
                  <a:tcPr marL="67508" marR="36000" marT="0" marB="0"/>
                </a:tc>
                <a:tc>
                  <a:txBody>
                    <a:bodyPr/>
                    <a:lstStyle/>
                    <a:p>
                      <a:pPr marL="0" marR="0" algn="ctr">
                        <a:spcBef>
                          <a:spcPts val="0"/>
                        </a:spcBef>
                        <a:spcAft>
                          <a:spcPts val="0"/>
                        </a:spcAft>
                      </a:pPr>
                      <a:r>
                        <a:rPr lang="en-US" sz="1200" dirty="0">
                          <a:effectLst/>
                        </a:rPr>
                        <a:t>6 (50)</a:t>
                      </a:r>
                      <a:endParaRPr lang="en-US" sz="1200" b="1" dirty="0">
                        <a:effectLst/>
                        <a:latin typeface="Calibri" panose="020F0502020204030204" pitchFamily="34" charset="0"/>
                        <a:ea typeface="Times New Roman"/>
                        <a:cs typeface="Calibri" panose="020F0502020204030204" pitchFamily="34" charset="0"/>
                      </a:endParaRPr>
                    </a:p>
                  </a:txBody>
                  <a:tcPr marL="67508" marR="67508" marT="0" marB="0"/>
                </a:tc>
                <a:extLst>
                  <a:ext uri="{0D108BD9-81ED-4DB2-BD59-A6C34878D82A}">
                    <a16:rowId xmlns:a16="http://schemas.microsoft.com/office/drawing/2014/main" val="10003"/>
                  </a:ext>
                </a:extLst>
              </a:tr>
              <a:tr h="202114">
                <a:tc>
                  <a:txBody>
                    <a:bodyPr/>
                    <a:lstStyle/>
                    <a:p>
                      <a:pPr marL="45720" marR="0">
                        <a:spcBef>
                          <a:spcPts val="0"/>
                        </a:spcBef>
                        <a:spcAft>
                          <a:spcPts val="0"/>
                        </a:spcAft>
                      </a:pPr>
                      <a:r>
                        <a:rPr lang="en-US" sz="1200" dirty="0">
                          <a:effectLst/>
                        </a:rPr>
                        <a:t>ECOG performance score, n (%)</a:t>
                      </a:r>
                      <a:endParaRPr lang="en-US" sz="1200" dirty="0">
                        <a:solidFill>
                          <a:schemeClr val="tx2"/>
                        </a:solidFill>
                        <a:effectLst/>
                        <a:latin typeface="Calibri" panose="020F0502020204030204" pitchFamily="34" charset="0"/>
                        <a:ea typeface="Times New Roman"/>
                        <a:cs typeface="Calibri" panose="020F0502020204030204" pitchFamily="34" charset="0"/>
                      </a:endParaRPr>
                    </a:p>
                  </a:txBody>
                  <a:tcPr marL="67508" marR="36000" marT="0" marB="0"/>
                </a:tc>
                <a:tc>
                  <a:txBody>
                    <a:bodyPr/>
                    <a:lstStyle/>
                    <a:p>
                      <a:pPr marL="0" marR="0" algn="ctr">
                        <a:spcBef>
                          <a:spcPts val="0"/>
                        </a:spcBef>
                        <a:spcAft>
                          <a:spcPts val="0"/>
                        </a:spcAft>
                      </a:pPr>
                      <a:r>
                        <a:rPr lang="en-US" sz="1200" dirty="0">
                          <a:effectLst/>
                        </a:rPr>
                        <a:t> </a:t>
                      </a:r>
                      <a:endParaRPr lang="en-US" sz="1200" b="1" dirty="0">
                        <a:effectLst/>
                        <a:latin typeface="Calibri" panose="020F0502020204030204" pitchFamily="34" charset="0"/>
                        <a:ea typeface="Times New Roman"/>
                        <a:cs typeface="Calibri" panose="020F0502020204030204" pitchFamily="34" charset="0"/>
                      </a:endParaRPr>
                    </a:p>
                  </a:txBody>
                  <a:tcPr marL="67508" marR="67508" marT="0" marB="0"/>
                </a:tc>
                <a:extLst>
                  <a:ext uri="{0D108BD9-81ED-4DB2-BD59-A6C34878D82A}">
                    <a16:rowId xmlns:a16="http://schemas.microsoft.com/office/drawing/2014/main" val="10004"/>
                  </a:ext>
                </a:extLst>
              </a:tr>
              <a:tr h="202114">
                <a:tc>
                  <a:txBody>
                    <a:bodyPr/>
                    <a:lstStyle/>
                    <a:p>
                      <a:pPr marL="109855" marR="0" indent="109855" algn="l">
                        <a:spcBef>
                          <a:spcPts val="0"/>
                        </a:spcBef>
                        <a:spcAft>
                          <a:spcPts val="0"/>
                        </a:spcAft>
                      </a:pPr>
                      <a:r>
                        <a:rPr lang="en-US" sz="1200" dirty="0">
                          <a:effectLst/>
                        </a:rPr>
                        <a:t>      0</a:t>
                      </a:r>
                      <a:endParaRPr lang="en-US" sz="1200" b="1" dirty="0">
                        <a:effectLst/>
                        <a:latin typeface="Calibri" panose="020F0502020204030204" pitchFamily="34" charset="0"/>
                        <a:ea typeface="Times New Roman"/>
                        <a:cs typeface="Calibri" panose="020F0502020204030204" pitchFamily="34" charset="0"/>
                      </a:endParaRPr>
                    </a:p>
                  </a:txBody>
                  <a:tcPr marL="67508" marR="36000" marT="0" marB="0"/>
                </a:tc>
                <a:tc>
                  <a:txBody>
                    <a:bodyPr/>
                    <a:lstStyle/>
                    <a:p>
                      <a:pPr marL="0" marR="0" algn="ctr">
                        <a:spcBef>
                          <a:spcPts val="0"/>
                        </a:spcBef>
                        <a:spcAft>
                          <a:spcPts val="0"/>
                        </a:spcAft>
                      </a:pPr>
                      <a:r>
                        <a:rPr lang="en-US" sz="1200" dirty="0">
                          <a:effectLst/>
                        </a:rPr>
                        <a:t>7 (58)</a:t>
                      </a:r>
                      <a:endParaRPr lang="en-US" sz="1200" b="1" dirty="0">
                        <a:effectLst/>
                        <a:latin typeface="Calibri" panose="020F0502020204030204" pitchFamily="34" charset="0"/>
                        <a:ea typeface="Times New Roman"/>
                        <a:cs typeface="Calibri" panose="020F0502020204030204" pitchFamily="34" charset="0"/>
                      </a:endParaRPr>
                    </a:p>
                  </a:txBody>
                  <a:tcPr marL="67508" marR="67508" marT="0" marB="0"/>
                </a:tc>
                <a:extLst>
                  <a:ext uri="{0D108BD9-81ED-4DB2-BD59-A6C34878D82A}">
                    <a16:rowId xmlns:a16="http://schemas.microsoft.com/office/drawing/2014/main" val="10005"/>
                  </a:ext>
                </a:extLst>
              </a:tr>
              <a:tr h="202114">
                <a:tc>
                  <a:txBody>
                    <a:bodyPr/>
                    <a:lstStyle/>
                    <a:p>
                      <a:pPr marL="109855" marR="0" indent="109855" algn="l">
                        <a:spcBef>
                          <a:spcPts val="0"/>
                        </a:spcBef>
                        <a:spcAft>
                          <a:spcPts val="0"/>
                        </a:spcAft>
                      </a:pPr>
                      <a:r>
                        <a:rPr lang="en-US" sz="1200" dirty="0">
                          <a:effectLst/>
                        </a:rPr>
                        <a:t>      1</a:t>
                      </a:r>
                      <a:endParaRPr lang="en-US" sz="1200" b="1" dirty="0">
                        <a:effectLst/>
                        <a:latin typeface="Calibri" panose="020F0502020204030204" pitchFamily="34" charset="0"/>
                        <a:ea typeface="Times New Roman"/>
                        <a:cs typeface="Calibri" panose="020F0502020204030204" pitchFamily="34" charset="0"/>
                      </a:endParaRPr>
                    </a:p>
                  </a:txBody>
                  <a:tcPr marL="67508" marR="36000" marT="0" marB="0"/>
                </a:tc>
                <a:tc>
                  <a:txBody>
                    <a:bodyPr/>
                    <a:lstStyle/>
                    <a:p>
                      <a:pPr marL="0" marR="0" algn="ctr">
                        <a:spcBef>
                          <a:spcPts val="0"/>
                        </a:spcBef>
                        <a:spcAft>
                          <a:spcPts val="0"/>
                        </a:spcAft>
                      </a:pPr>
                      <a:r>
                        <a:rPr lang="en-US" sz="1200" dirty="0">
                          <a:effectLst/>
                        </a:rPr>
                        <a:t>4 (33)</a:t>
                      </a:r>
                      <a:endParaRPr lang="en-US" sz="1200" b="1" dirty="0">
                        <a:effectLst/>
                        <a:latin typeface="Calibri" panose="020F0502020204030204" pitchFamily="34" charset="0"/>
                        <a:ea typeface="Times New Roman"/>
                        <a:cs typeface="Calibri" panose="020F0502020204030204" pitchFamily="34" charset="0"/>
                      </a:endParaRPr>
                    </a:p>
                  </a:txBody>
                  <a:tcPr marL="67508" marR="67508" marT="0" marB="0"/>
                </a:tc>
                <a:extLst>
                  <a:ext uri="{0D108BD9-81ED-4DB2-BD59-A6C34878D82A}">
                    <a16:rowId xmlns:a16="http://schemas.microsoft.com/office/drawing/2014/main" val="10006"/>
                  </a:ext>
                </a:extLst>
              </a:tr>
              <a:tr h="202114">
                <a:tc>
                  <a:txBody>
                    <a:bodyPr/>
                    <a:lstStyle/>
                    <a:p>
                      <a:pPr marL="109855" marR="0" indent="109855" algn="l">
                        <a:spcBef>
                          <a:spcPts val="0"/>
                        </a:spcBef>
                        <a:spcAft>
                          <a:spcPts val="0"/>
                        </a:spcAft>
                      </a:pPr>
                      <a:r>
                        <a:rPr lang="en-US" sz="1200" dirty="0">
                          <a:effectLst/>
                        </a:rPr>
                        <a:t>      2</a:t>
                      </a:r>
                      <a:endParaRPr lang="en-US" sz="1200" b="1" dirty="0">
                        <a:effectLst/>
                        <a:latin typeface="Calibri" panose="020F0502020204030204" pitchFamily="34" charset="0"/>
                        <a:ea typeface="Times New Roman"/>
                        <a:cs typeface="Calibri" panose="020F0502020204030204" pitchFamily="34" charset="0"/>
                      </a:endParaRPr>
                    </a:p>
                  </a:txBody>
                  <a:tcPr marL="67508" marR="36000" marT="0" marB="0"/>
                </a:tc>
                <a:tc>
                  <a:txBody>
                    <a:bodyPr/>
                    <a:lstStyle/>
                    <a:p>
                      <a:pPr marL="0" marR="0" algn="ctr">
                        <a:spcBef>
                          <a:spcPts val="0"/>
                        </a:spcBef>
                        <a:spcAft>
                          <a:spcPts val="0"/>
                        </a:spcAft>
                      </a:pPr>
                      <a:r>
                        <a:rPr lang="en-US" sz="1200" dirty="0">
                          <a:effectLst/>
                        </a:rPr>
                        <a:t>1 (8)</a:t>
                      </a:r>
                      <a:endParaRPr lang="en-US" sz="1200" b="1" dirty="0">
                        <a:effectLst/>
                        <a:latin typeface="Calibri" panose="020F0502020204030204" pitchFamily="34" charset="0"/>
                        <a:ea typeface="Times New Roman"/>
                        <a:cs typeface="Calibri" panose="020F0502020204030204" pitchFamily="34" charset="0"/>
                      </a:endParaRPr>
                    </a:p>
                  </a:txBody>
                  <a:tcPr marL="67508" marR="67508" marT="0" marB="0"/>
                </a:tc>
                <a:extLst>
                  <a:ext uri="{0D108BD9-81ED-4DB2-BD59-A6C34878D82A}">
                    <a16:rowId xmlns:a16="http://schemas.microsoft.com/office/drawing/2014/main" val="10007"/>
                  </a:ext>
                </a:extLst>
              </a:tr>
              <a:tr h="202114">
                <a:tc>
                  <a:txBody>
                    <a:bodyPr/>
                    <a:lstStyle/>
                    <a:p>
                      <a:pPr marL="45720" marR="0">
                        <a:spcBef>
                          <a:spcPts val="0"/>
                        </a:spcBef>
                        <a:spcAft>
                          <a:spcPts val="0"/>
                        </a:spcAft>
                      </a:pPr>
                      <a:r>
                        <a:rPr lang="en-US" sz="1200" dirty="0">
                          <a:effectLst/>
                        </a:rPr>
                        <a:t>Median prior lines of therapy, n (range)</a:t>
                      </a:r>
                      <a:endParaRPr lang="en-US" sz="1200" dirty="0">
                        <a:solidFill>
                          <a:schemeClr val="tx2"/>
                        </a:solidFill>
                        <a:effectLst/>
                        <a:latin typeface="Calibri" panose="020F0502020204030204" pitchFamily="34" charset="0"/>
                        <a:ea typeface="Times New Roman"/>
                        <a:cs typeface="Calibri" panose="020F0502020204030204" pitchFamily="34" charset="0"/>
                      </a:endParaRPr>
                    </a:p>
                  </a:txBody>
                  <a:tcPr marL="67508" marR="36000" marT="0" marB="0"/>
                </a:tc>
                <a:tc>
                  <a:txBody>
                    <a:bodyPr/>
                    <a:lstStyle/>
                    <a:p>
                      <a:pPr marL="0" marR="0" algn="ctr">
                        <a:spcBef>
                          <a:spcPts val="0"/>
                        </a:spcBef>
                        <a:spcAft>
                          <a:spcPts val="0"/>
                        </a:spcAft>
                      </a:pPr>
                      <a:r>
                        <a:rPr lang="en-US" sz="1200" dirty="0">
                          <a:effectLst/>
                        </a:rPr>
                        <a:t>2 (1–6)</a:t>
                      </a:r>
                      <a:endParaRPr lang="en-US" sz="1200" b="1" dirty="0">
                        <a:effectLst/>
                        <a:latin typeface="Calibri" panose="020F0502020204030204" pitchFamily="34" charset="0"/>
                        <a:ea typeface="Times New Roman"/>
                        <a:cs typeface="Calibri" panose="020F0502020204030204" pitchFamily="34" charset="0"/>
                      </a:endParaRPr>
                    </a:p>
                  </a:txBody>
                  <a:tcPr marL="67508" marR="67508" marT="0" marB="0"/>
                </a:tc>
                <a:extLst>
                  <a:ext uri="{0D108BD9-81ED-4DB2-BD59-A6C34878D82A}">
                    <a16:rowId xmlns:a16="http://schemas.microsoft.com/office/drawing/2014/main" val="10008"/>
                  </a:ext>
                </a:extLst>
              </a:tr>
              <a:tr h="202114">
                <a:tc>
                  <a:txBody>
                    <a:bodyPr/>
                    <a:lstStyle/>
                    <a:p>
                      <a:pPr marL="45720" marR="0">
                        <a:spcBef>
                          <a:spcPts val="0"/>
                        </a:spcBef>
                        <a:spcAft>
                          <a:spcPts val="0"/>
                        </a:spcAft>
                      </a:pPr>
                      <a:r>
                        <a:rPr lang="en-US" sz="1200" dirty="0">
                          <a:effectLst/>
                        </a:rPr>
                        <a:t>Prior ASCT, n (%)</a:t>
                      </a:r>
                      <a:endParaRPr lang="en-US" sz="1200" dirty="0">
                        <a:solidFill>
                          <a:schemeClr val="tx2"/>
                        </a:solidFill>
                        <a:effectLst/>
                        <a:latin typeface="Calibri" panose="020F0502020204030204" pitchFamily="34" charset="0"/>
                        <a:ea typeface="Times New Roman"/>
                        <a:cs typeface="Calibri" panose="020F0502020204030204" pitchFamily="34" charset="0"/>
                      </a:endParaRPr>
                    </a:p>
                  </a:txBody>
                  <a:tcPr marL="67508" marR="36000" marT="0" marB="0"/>
                </a:tc>
                <a:tc>
                  <a:txBody>
                    <a:bodyPr/>
                    <a:lstStyle/>
                    <a:p>
                      <a:pPr marL="0" marR="0" algn="ctr">
                        <a:spcBef>
                          <a:spcPts val="0"/>
                        </a:spcBef>
                        <a:spcAft>
                          <a:spcPts val="0"/>
                        </a:spcAft>
                      </a:pPr>
                      <a:r>
                        <a:rPr lang="en-US" sz="1200" dirty="0">
                          <a:effectLst/>
                        </a:rPr>
                        <a:t>6 (50)</a:t>
                      </a:r>
                      <a:endParaRPr lang="en-US" sz="1200" b="1" dirty="0">
                        <a:effectLst/>
                        <a:latin typeface="Calibri" panose="020F0502020204030204" pitchFamily="34" charset="0"/>
                        <a:ea typeface="Times New Roman"/>
                        <a:cs typeface="Calibri" panose="020F0502020204030204" pitchFamily="34" charset="0"/>
                      </a:endParaRPr>
                    </a:p>
                  </a:txBody>
                  <a:tcPr marL="67508" marR="67508" marT="0" marB="0"/>
                </a:tc>
                <a:extLst>
                  <a:ext uri="{0D108BD9-81ED-4DB2-BD59-A6C34878D82A}">
                    <a16:rowId xmlns:a16="http://schemas.microsoft.com/office/drawing/2014/main" val="10009"/>
                  </a:ext>
                </a:extLst>
              </a:tr>
              <a:tr h="202114">
                <a:tc>
                  <a:txBody>
                    <a:bodyPr/>
                    <a:lstStyle/>
                    <a:p>
                      <a:pPr marL="45720" marR="0">
                        <a:spcBef>
                          <a:spcPts val="0"/>
                        </a:spcBef>
                        <a:spcAft>
                          <a:spcPts val="0"/>
                        </a:spcAft>
                      </a:pPr>
                      <a:r>
                        <a:rPr lang="en-US" sz="1200" dirty="0">
                          <a:effectLst/>
                        </a:rPr>
                        <a:t>T-cell lymphoma subtype, n (%)</a:t>
                      </a:r>
                      <a:endParaRPr lang="en-US" sz="1200" dirty="0">
                        <a:solidFill>
                          <a:schemeClr val="tx2"/>
                        </a:solidFill>
                        <a:effectLst/>
                        <a:latin typeface="Calibri" panose="020F0502020204030204" pitchFamily="34" charset="0"/>
                        <a:ea typeface="Times New Roman"/>
                        <a:cs typeface="Calibri" panose="020F0502020204030204" pitchFamily="34" charset="0"/>
                      </a:endParaRPr>
                    </a:p>
                  </a:txBody>
                  <a:tcPr marL="67508" marR="36000" marT="0" marB="0"/>
                </a:tc>
                <a:tc>
                  <a:txBody>
                    <a:bodyPr/>
                    <a:lstStyle/>
                    <a:p>
                      <a:pPr marL="0" marR="0" algn="ctr">
                        <a:spcBef>
                          <a:spcPts val="0"/>
                        </a:spcBef>
                        <a:spcAft>
                          <a:spcPts val="0"/>
                        </a:spcAft>
                      </a:pPr>
                      <a:r>
                        <a:rPr lang="en-US" sz="1200" dirty="0">
                          <a:effectLst/>
                        </a:rPr>
                        <a:t> </a:t>
                      </a:r>
                      <a:endParaRPr lang="en-US" sz="1200" b="1" dirty="0">
                        <a:effectLst/>
                        <a:latin typeface="Calibri" panose="020F0502020204030204" pitchFamily="34" charset="0"/>
                        <a:ea typeface="Times New Roman"/>
                        <a:cs typeface="Calibri" panose="020F0502020204030204" pitchFamily="34" charset="0"/>
                      </a:endParaRPr>
                    </a:p>
                  </a:txBody>
                  <a:tcPr marL="67508" marR="67508" marT="0" marB="0"/>
                </a:tc>
                <a:extLst>
                  <a:ext uri="{0D108BD9-81ED-4DB2-BD59-A6C34878D82A}">
                    <a16:rowId xmlns:a16="http://schemas.microsoft.com/office/drawing/2014/main" val="972316548"/>
                  </a:ext>
                </a:extLst>
              </a:tr>
              <a:tr h="202114">
                <a:tc>
                  <a:txBody>
                    <a:bodyPr/>
                    <a:lstStyle/>
                    <a:p>
                      <a:pPr marL="109855" marR="0" indent="109855" algn="l" defTabSz="685983" rtl="0" eaLnBrk="1" fontAlgn="auto" latinLnBrk="0" hangingPunct="1">
                        <a:lnSpc>
                          <a:spcPct val="100000"/>
                        </a:lnSpc>
                        <a:spcBef>
                          <a:spcPts val="0"/>
                        </a:spcBef>
                        <a:spcAft>
                          <a:spcPts val="0"/>
                        </a:spcAft>
                        <a:buClrTx/>
                        <a:buSzTx/>
                        <a:buFontTx/>
                        <a:buNone/>
                        <a:tabLst/>
                        <a:defRPr/>
                      </a:pPr>
                      <a:r>
                        <a:rPr lang="en-US" sz="1200" dirty="0">
                          <a:effectLst/>
                        </a:rPr>
                        <a:t>AITL</a:t>
                      </a:r>
                      <a:endParaRPr lang="en-US" sz="1200" dirty="0">
                        <a:effectLst/>
                        <a:latin typeface="Calibri" panose="020F0502020204030204" pitchFamily="34" charset="0"/>
                        <a:ea typeface="Times New Roman"/>
                        <a:cs typeface="Calibri" panose="020F0502020204030204" pitchFamily="34" charset="0"/>
                      </a:endParaRPr>
                    </a:p>
                  </a:txBody>
                  <a:tcPr marL="67508" marR="36000" marT="0" marB="0"/>
                </a:tc>
                <a:tc>
                  <a:txBody>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1200" dirty="0">
                          <a:effectLst/>
                        </a:rPr>
                        <a:t>6 (50)</a:t>
                      </a:r>
                      <a:endParaRPr lang="en-US" sz="1200" b="1" dirty="0">
                        <a:effectLst/>
                        <a:latin typeface="Calibri" panose="020F0502020204030204" pitchFamily="34" charset="0"/>
                        <a:ea typeface="Times New Roman"/>
                        <a:cs typeface="Calibri" panose="020F0502020204030204" pitchFamily="34" charset="0"/>
                      </a:endParaRPr>
                    </a:p>
                  </a:txBody>
                  <a:tcPr marL="67508" marR="67508" marT="0" marB="0"/>
                </a:tc>
                <a:extLst>
                  <a:ext uri="{0D108BD9-81ED-4DB2-BD59-A6C34878D82A}">
                    <a16:rowId xmlns:a16="http://schemas.microsoft.com/office/drawing/2014/main" val="408302664"/>
                  </a:ext>
                </a:extLst>
              </a:tr>
              <a:tr h="202114">
                <a:tc>
                  <a:txBody>
                    <a:bodyPr/>
                    <a:lstStyle/>
                    <a:p>
                      <a:pPr marL="222250" marR="0" indent="-3175">
                        <a:spcBef>
                          <a:spcPts val="0"/>
                        </a:spcBef>
                        <a:spcAft>
                          <a:spcPts val="0"/>
                        </a:spcAft>
                        <a:tabLst/>
                      </a:pPr>
                      <a:r>
                        <a:rPr lang="en-US" sz="1200" dirty="0">
                          <a:effectLst/>
                        </a:rPr>
                        <a:t>PTCL-NOS</a:t>
                      </a:r>
                      <a:endParaRPr lang="en-US" sz="1200" dirty="0">
                        <a:effectLst/>
                        <a:latin typeface="Calibri" panose="020F0502020204030204" pitchFamily="34" charset="0"/>
                        <a:ea typeface="Times New Roman"/>
                        <a:cs typeface="Calibri" panose="020F0502020204030204" pitchFamily="34" charset="0"/>
                      </a:endParaRPr>
                    </a:p>
                  </a:txBody>
                  <a:tcPr marL="67508" marR="36000" marT="0" marB="0"/>
                </a:tc>
                <a:tc>
                  <a:txBody>
                    <a:bodyPr/>
                    <a:lstStyle/>
                    <a:p>
                      <a:pPr marL="0" marR="0" algn="ctr">
                        <a:spcBef>
                          <a:spcPts val="0"/>
                        </a:spcBef>
                        <a:spcAft>
                          <a:spcPts val="0"/>
                        </a:spcAft>
                      </a:pPr>
                      <a:r>
                        <a:rPr lang="en-US" sz="1200" dirty="0">
                          <a:effectLst/>
                        </a:rPr>
                        <a:t>3 (25)</a:t>
                      </a:r>
                      <a:endParaRPr lang="en-US" sz="1200" b="1" dirty="0">
                        <a:effectLst/>
                        <a:latin typeface="Calibri" panose="020F0502020204030204" pitchFamily="34" charset="0"/>
                        <a:ea typeface="Times New Roman"/>
                        <a:cs typeface="Calibri" panose="020F0502020204030204" pitchFamily="34" charset="0"/>
                      </a:endParaRPr>
                    </a:p>
                  </a:txBody>
                  <a:tcPr marL="67508" marR="67508" marT="0" marB="0"/>
                </a:tc>
                <a:extLst>
                  <a:ext uri="{0D108BD9-81ED-4DB2-BD59-A6C34878D82A}">
                    <a16:rowId xmlns:a16="http://schemas.microsoft.com/office/drawing/2014/main" val="2297898192"/>
                  </a:ext>
                </a:extLst>
              </a:tr>
              <a:tr h="202114">
                <a:tc>
                  <a:txBody>
                    <a:bodyPr/>
                    <a:lstStyle/>
                    <a:p>
                      <a:pPr marL="222250" marR="0" indent="-3175" algn="l" defTabSz="685983" rtl="0" eaLnBrk="1" fontAlgn="auto" latinLnBrk="0" hangingPunct="1">
                        <a:lnSpc>
                          <a:spcPct val="100000"/>
                        </a:lnSpc>
                        <a:spcBef>
                          <a:spcPts val="0"/>
                        </a:spcBef>
                        <a:spcAft>
                          <a:spcPts val="0"/>
                        </a:spcAft>
                        <a:buClrTx/>
                        <a:buSzTx/>
                        <a:buFontTx/>
                        <a:buNone/>
                        <a:tabLst/>
                        <a:defRPr/>
                      </a:pPr>
                      <a:r>
                        <a:rPr lang="en-US" sz="1200" dirty="0">
                          <a:effectLst/>
                        </a:rPr>
                        <a:t>ALCL, ALK negative</a:t>
                      </a:r>
                      <a:endParaRPr lang="en-US" sz="1200" dirty="0">
                        <a:effectLst/>
                        <a:latin typeface="Calibri" panose="020F0502020204030204" pitchFamily="34" charset="0"/>
                        <a:ea typeface="Times New Roman"/>
                        <a:cs typeface="Calibri" panose="020F0502020204030204" pitchFamily="34" charset="0"/>
                      </a:endParaRPr>
                    </a:p>
                  </a:txBody>
                  <a:tcPr marL="67508" marR="36000" marT="0" marB="0"/>
                </a:tc>
                <a:tc>
                  <a:txBody>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1200" dirty="0">
                          <a:effectLst/>
                        </a:rPr>
                        <a:t>1 (8)</a:t>
                      </a:r>
                      <a:endParaRPr lang="en-US" sz="1200" b="1" dirty="0">
                        <a:effectLst/>
                        <a:latin typeface="Calibri" panose="020F0502020204030204" pitchFamily="34" charset="0"/>
                        <a:ea typeface="Times New Roman"/>
                        <a:cs typeface="Calibri" panose="020F0502020204030204" pitchFamily="34" charset="0"/>
                      </a:endParaRPr>
                    </a:p>
                  </a:txBody>
                  <a:tcPr marL="67508" marR="67508" marT="0" marB="0"/>
                </a:tc>
                <a:extLst>
                  <a:ext uri="{0D108BD9-81ED-4DB2-BD59-A6C34878D82A}">
                    <a16:rowId xmlns:a16="http://schemas.microsoft.com/office/drawing/2014/main" val="3944182600"/>
                  </a:ext>
                </a:extLst>
              </a:tr>
              <a:tr h="202114">
                <a:tc>
                  <a:txBody>
                    <a:bodyPr/>
                    <a:lstStyle/>
                    <a:p>
                      <a:pPr marL="222250" marR="0" indent="-3175">
                        <a:spcBef>
                          <a:spcPts val="0"/>
                        </a:spcBef>
                        <a:spcAft>
                          <a:spcPts val="0"/>
                        </a:spcAft>
                        <a:tabLst/>
                      </a:pPr>
                      <a:r>
                        <a:rPr lang="en-US" sz="1200" dirty="0">
                          <a:effectLst/>
                        </a:rPr>
                        <a:t>EATL</a:t>
                      </a:r>
                      <a:endParaRPr lang="en-US" sz="1200" dirty="0">
                        <a:effectLst/>
                        <a:latin typeface="Calibri" panose="020F0502020204030204" pitchFamily="34" charset="0"/>
                        <a:ea typeface="Times New Roman"/>
                        <a:cs typeface="Calibri" panose="020F0502020204030204" pitchFamily="34" charset="0"/>
                      </a:endParaRPr>
                    </a:p>
                  </a:txBody>
                  <a:tcPr marL="67508" marR="36000" marT="0" marB="0"/>
                </a:tc>
                <a:tc>
                  <a:txBody>
                    <a:bodyPr/>
                    <a:lstStyle/>
                    <a:p>
                      <a:pPr marL="0" marR="0" algn="ctr">
                        <a:spcBef>
                          <a:spcPts val="0"/>
                        </a:spcBef>
                        <a:spcAft>
                          <a:spcPts val="0"/>
                        </a:spcAft>
                      </a:pPr>
                      <a:r>
                        <a:rPr lang="en-US" sz="1200" dirty="0">
                          <a:effectLst/>
                        </a:rPr>
                        <a:t>1 (8)</a:t>
                      </a:r>
                      <a:endParaRPr lang="en-US" sz="1200" b="1" dirty="0">
                        <a:effectLst/>
                        <a:latin typeface="Calibri" panose="020F0502020204030204" pitchFamily="34" charset="0"/>
                        <a:ea typeface="Times New Roman"/>
                        <a:cs typeface="Calibri" panose="020F0502020204030204" pitchFamily="34" charset="0"/>
                      </a:endParaRPr>
                    </a:p>
                  </a:txBody>
                  <a:tcPr marL="67508" marR="67508" marT="0" marB="0"/>
                </a:tc>
                <a:extLst>
                  <a:ext uri="{0D108BD9-81ED-4DB2-BD59-A6C34878D82A}">
                    <a16:rowId xmlns:a16="http://schemas.microsoft.com/office/drawing/2014/main" val="3863774001"/>
                  </a:ext>
                </a:extLst>
              </a:tr>
              <a:tr h="202114">
                <a:tc>
                  <a:txBody>
                    <a:bodyPr/>
                    <a:lstStyle/>
                    <a:p>
                      <a:pPr marL="222250" marR="0" indent="-3175">
                        <a:spcBef>
                          <a:spcPts val="0"/>
                        </a:spcBef>
                        <a:spcAft>
                          <a:spcPts val="0"/>
                        </a:spcAft>
                        <a:tabLst/>
                      </a:pPr>
                      <a:r>
                        <a:rPr lang="en-US" sz="1200" dirty="0">
                          <a:effectLst/>
                        </a:rPr>
                        <a:t>Hepatosplenic gamma-delta T‑cell lymphoma</a:t>
                      </a:r>
                      <a:endParaRPr lang="en-US" sz="1200" dirty="0">
                        <a:effectLst/>
                        <a:latin typeface="Calibri" panose="020F0502020204030204" pitchFamily="34" charset="0"/>
                        <a:ea typeface="Times New Roman"/>
                        <a:cs typeface="Calibri" panose="020F0502020204030204" pitchFamily="34" charset="0"/>
                      </a:endParaRPr>
                    </a:p>
                  </a:txBody>
                  <a:tcPr marL="67508" marR="36000" marT="0" marB="0"/>
                </a:tc>
                <a:tc>
                  <a:txBody>
                    <a:bodyPr/>
                    <a:lstStyle/>
                    <a:p>
                      <a:pPr marL="0" marR="0" algn="ctr">
                        <a:spcBef>
                          <a:spcPts val="0"/>
                        </a:spcBef>
                        <a:spcAft>
                          <a:spcPts val="0"/>
                        </a:spcAft>
                      </a:pPr>
                      <a:r>
                        <a:rPr lang="en-US" sz="1200" dirty="0">
                          <a:effectLst/>
                        </a:rPr>
                        <a:t>1 (8)</a:t>
                      </a:r>
                      <a:endParaRPr lang="en-US" sz="1200" b="1" dirty="0">
                        <a:effectLst/>
                        <a:latin typeface="Calibri" panose="020F0502020204030204" pitchFamily="34" charset="0"/>
                        <a:ea typeface="Times New Roman"/>
                        <a:cs typeface="Calibri" panose="020F0502020204030204" pitchFamily="34" charset="0"/>
                      </a:endParaRPr>
                    </a:p>
                  </a:txBody>
                  <a:tcPr marL="67508" marR="67508" marT="0" marB="0"/>
                </a:tc>
                <a:extLst>
                  <a:ext uri="{0D108BD9-81ED-4DB2-BD59-A6C34878D82A}">
                    <a16:rowId xmlns:a16="http://schemas.microsoft.com/office/drawing/2014/main" val="571229854"/>
                  </a:ext>
                </a:extLst>
              </a:tr>
              <a:tr h="202114">
                <a:tc>
                  <a:txBody>
                    <a:bodyPr/>
                    <a:lstStyle/>
                    <a:p>
                      <a:pPr marL="45720" marR="0">
                        <a:spcBef>
                          <a:spcPts val="0"/>
                        </a:spcBef>
                        <a:spcAft>
                          <a:spcPts val="0"/>
                        </a:spcAft>
                      </a:pPr>
                      <a:r>
                        <a:rPr lang="en-US" sz="1200" dirty="0">
                          <a:effectLst/>
                        </a:rPr>
                        <a:t>Ann Arbor stage, III/IV</a:t>
                      </a:r>
                      <a:r>
                        <a:rPr lang="en-US" sz="1200" baseline="0" dirty="0">
                          <a:effectLst/>
                        </a:rPr>
                        <a:t> </a:t>
                      </a:r>
                      <a:r>
                        <a:rPr lang="en-US" sz="1200" dirty="0">
                          <a:effectLst/>
                        </a:rPr>
                        <a:t>n (%)</a:t>
                      </a:r>
                      <a:endParaRPr lang="en-US" sz="1200" dirty="0">
                        <a:solidFill>
                          <a:schemeClr val="tx2"/>
                        </a:solidFill>
                        <a:effectLst/>
                        <a:latin typeface="Calibri" panose="020F0502020204030204" pitchFamily="34" charset="0"/>
                        <a:ea typeface="Times New Roman"/>
                        <a:cs typeface="Calibri" panose="020F0502020204030204" pitchFamily="34" charset="0"/>
                      </a:endParaRPr>
                    </a:p>
                  </a:txBody>
                  <a:tcPr marL="67508" marR="36000" marT="0" marB="0"/>
                </a:tc>
                <a:tc>
                  <a:txBody>
                    <a:bodyPr/>
                    <a:lstStyle/>
                    <a:p>
                      <a:pPr marL="0" marR="0" algn="ctr">
                        <a:spcBef>
                          <a:spcPts val="0"/>
                        </a:spcBef>
                        <a:spcAft>
                          <a:spcPts val="0"/>
                        </a:spcAft>
                      </a:pPr>
                      <a:r>
                        <a:rPr lang="en-US" sz="1200" dirty="0">
                          <a:effectLst/>
                        </a:rPr>
                        <a:t>12 (100) </a:t>
                      </a:r>
                      <a:endParaRPr lang="en-US" sz="1200" b="1" dirty="0">
                        <a:effectLst/>
                        <a:latin typeface="Calibri" panose="020F0502020204030204" pitchFamily="34" charset="0"/>
                        <a:ea typeface="Times New Roman"/>
                        <a:cs typeface="Calibri" panose="020F0502020204030204" pitchFamily="34" charset="0"/>
                      </a:endParaRPr>
                    </a:p>
                  </a:txBody>
                  <a:tcPr marL="67508" marR="67508" marT="0" marB="0"/>
                </a:tc>
                <a:extLst>
                  <a:ext uri="{0D108BD9-81ED-4DB2-BD59-A6C34878D82A}">
                    <a16:rowId xmlns:a16="http://schemas.microsoft.com/office/drawing/2014/main" val="1988681275"/>
                  </a:ext>
                </a:extLst>
              </a:tr>
              <a:tr h="202114">
                <a:tc>
                  <a:txBody>
                    <a:bodyPr/>
                    <a:lstStyle/>
                    <a:p>
                      <a:pPr marL="45720" marR="0">
                        <a:spcBef>
                          <a:spcPts val="0"/>
                        </a:spcBef>
                        <a:spcAft>
                          <a:spcPts val="0"/>
                        </a:spcAft>
                      </a:pPr>
                      <a:r>
                        <a:rPr lang="en-US" sz="1200" dirty="0">
                          <a:effectLst/>
                        </a:rPr>
                        <a:t>Extranodal involvement, n (%)</a:t>
                      </a:r>
                      <a:endParaRPr lang="en-US" sz="1200" dirty="0">
                        <a:solidFill>
                          <a:schemeClr val="tx2"/>
                        </a:solidFill>
                        <a:effectLst/>
                        <a:latin typeface="Calibri" panose="020F0502020204030204" pitchFamily="34" charset="0"/>
                        <a:ea typeface="Times New Roman"/>
                        <a:cs typeface="Calibri" panose="020F0502020204030204" pitchFamily="34" charset="0"/>
                      </a:endParaRPr>
                    </a:p>
                  </a:txBody>
                  <a:tcPr marL="67508" marR="36000" marT="0" marB="0"/>
                </a:tc>
                <a:tc>
                  <a:txBody>
                    <a:bodyPr/>
                    <a:lstStyle/>
                    <a:p>
                      <a:pPr marL="0" marR="0" algn="ctr">
                        <a:spcBef>
                          <a:spcPts val="0"/>
                        </a:spcBef>
                        <a:spcAft>
                          <a:spcPts val="0"/>
                        </a:spcAft>
                      </a:pPr>
                      <a:r>
                        <a:rPr lang="en-US" sz="1200" dirty="0">
                          <a:effectLst/>
                        </a:rPr>
                        <a:t>11 (92)</a:t>
                      </a:r>
                      <a:endParaRPr lang="en-US" sz="1200" b="1" dirty="0">
                        <a:effectLst/>
                        <a:latin typeface="Calibri" panose="020F0502020204030204" pitchFamily="34" charset="0"/>
                        <a:ea typeface="Times New Roman"/>
                        <a:cs typeface="Calibri" panose="020F0502020204030204" pitchFamily="34" charset="0"/>
                      </a:endParaRPr>
                    </a:p>
                  </a:txBody>
                  <a:tcPr marL="67508" marR="67508" marT="0" marB="0"/>
                </a:tc>
                <a:extLst>
                  <a:ext uri="{0D108BD9-81ED-4DB2-BD59-A6C34878D82A}">
                    <a16:rowId xmlns:a16="http://schemas.microsoft.com/office/drawing/2014/main" val="3091472129"/>
                  </a:ext>
                </a:extLst>
              </a:tr>
            </a:tbl>
          </a:graphicData>
        </a:graphic>
      </p:graphicFrame>
      <p:graphicFrame>
        <p:nvGraphicFramePr>
          <p:cNvPr id="10" name="Table 3">
            <a:extLst>
              <a:ext uri="{FF2B5EF4-FFF2-40B4-BE49-F238E27FC236}">
                <a16:creationId xmlns:a16="http://schemas.microsoft.com/office/drawing/2014/main" id="{019842BF-730E-A341-84E9-A333478D8F55}"/>
              </a:ext>
            </a:extLst>
          </p:cNvPr>
          <p:cNvGraphicFramePr>
            <a:graphicFrameLocks noGrp="1"/>
          </p:cNvGraphicFramePr>
          <p:nvPr>
            <p:extLst>
              <p:ext uri="{D42A27DB-BD31-4B8C-83A1-F6EECF244321}">
                <p14:modId xmlns:p14="http://schemas.microsoft.com/office/powerpoint/2010/main" val="2002080997"/>
              </p:ext>
            </p:extLst>
          </p:nvPr>
        </p:nvGraphicFramePr>
        <p:xfrm>
          <a:off x="4902059" y="1335459"/>
          <a:ext cx="3166480" cy="1473752"/>
        </p:xfrm>
        <a:graphic>
          <a:graphicData uri="http://schemas.openxmlformats.org/drawingml/2006/table">
            <a:tbl>
              <a:tblPr firstRow="1" bandRow="1">
                <a:tableStyleId>{5C22544A-7EE6-4342-B048-85BDC9FD1C3A}</a:tableStyleId>
              </a:tblPr>
              <a:tblGrid>
                <a:gridCol w="2009045">
                  <a:extLst>
                    <a:ext uri="{9D8B030D-6E8A-4147-A177-3AD203B41FA5}">
                      <a16:colId xmlns:a16="http://schemas.microsoft.com/office/drawing/2014/main" val="20000"/>
                    </a:ext>
                  </a:extLst>
                </a:gridCol>
                <a:gridCol w="1157435">
                  <a:extLst>
                    <a:ext uri="{9D8B030D-6E8A-4147-A177-3AD203B41FA5}">
                      <a16:colId xmlns:a16="http://schemas.microsoft.com/office/drawing/2014/main" val="20001"/>
                    </a:ext>
                  </a:extLst>
                </a:gridCol>
              </a:tblGrid>
              <a:tr h="359730">
                <a:tc>
                  <a:txBody>
                    <a:bodyPr/>
                    <a:lstStyle/>
                    <a:p>
                      <a:pPr marL="0" marR="0">
                        <a:spcBef>
                          <a:spcPts val="0"/>
                        </a:spcBef>
                        <a:spcAft>
                          <a:spcPts val="0"/>
                        </a:spcAft>
                      </a:pPr>
                      <a:r>
                        <a:rPr lang="en-US" sz="1200" dirty="0">
                          <a:effectLst/>
                        </a:rPr>
                        <a:t>Response</a:t>
                      </a:r>
                      <a:endParaRPr lang="en-US" sz="1200" dirty="0">
                        <a:effectLst/>
                        <a:latin typeface="Calibri" panose="020F0502020204030204" pitchFamily="34" charset="0"/>
                        <a:ea typeface="Times New Roman"/>
                        <a:cs typeface="Calibri" panose="020F0502020204030204" pitchFamily="34" charset="0"/>
                      </a:endParaRPr>
                    </a:p>
                  </a:txBody>
                  <a:tcPr marL="67508" marR="67508" marT="0" marB="0"/>
                </a:tc>
                <a:tc>
                  <a:txBody>
                    <a:bodyPr/>
                    <a:lstStyle/>
                    <a:p>
                      <a:pPr marL="0" marR="0" algn="ctr">
                        <a:spcBef>
                          <a:spcPts val="0"/>
                        </a:spcBef>
                        <a:spcAft>
                          <a:spcPts val="0"/>
                        </a:spcAft>
                      </a:pPr>
                      <a:r>
                        <a:rPr lang="en-US" sz="1200" dirty="0">
                          <a:effectLst/>
                        </a:rPr>
                        <a:t>Total</a:t>
                      </a:r>
                      <a:br>
                        <a:rPr lang="en-US" sz="1200" dirty="0">
                          <a:effectLst/>
                        </a:rPr>
                      </a:br>
                      <a:r>
                        <a:rPr lang="en-US" sz="1200" dirty="0">
                          <a:effectLst/>
                        </a:rPr>
                        <a:t>N=12</a:t>
                      </a:r>
                      <a:endParaRPr lang="en-US" sz="1200" b="1" dirty="0">
                        <a:effectLst/>
                        <a:latin typeface="Calibri" panose="020F0502020204030204" pitchFamily="34" charset="0"/>
                        <a:ea typeface="Times New Roman"/>
                        <a:cs typeface="Calibri" panose="020F0502020204030204" pitchFamily="34" charset="0"/>
                      </a:endParaRPr>
                    </a:p>
                  </a:txBody>
                  <a:tcPr marL="67508" marR="67508" marT="0" marB="0"/>
                </a:tc>
                <a:extLst>
                  <a:ext uri="{0D108BD9-81ED-4DB2-BD59-A6C34878D82A}">
                    <a16:rowId xmlns:a16="http://schemas.microsoft.com/office/drawing/2014/main" val="10000"/>
                  </a:ext>
                </a:extLst>
              </a:tr>
              <a:tr h="359730">
                <a:tc>
                  <a:txBody>
                    <a:bodyPr/>
                    <a:lstStyle/>
                    <a:p>
                      <a:pPr marL="45720" marR="0">
                        <a:spcBef>
                          <a:spcPts val="0"/>
                        </a:spcBef>
                        <a:spcAft>
                          <a:spcPts val="0"/>
                        </a:spcAft>
                      </a:pPr>
                      <a:r>
                        <a:rPr lang="en-US" sz="1200" dirty="0">
                          <a:effectLst/>
                        </a:rPr>
                        <a:t>Overall</a:t>
                      </a:r>
                      <a:r>
                        <a:rPr lang="en-US" sz="1200" baseline="0" dirty="0">
                          <a:effectLst/>
                        </a:rPr>
                        <a:t> response rate</a:t>
                      </a:r>
                      <a:r>
                        <a:rPr lang="en-US" sz="1200" dirty="0">
                          <a:effectLst/>
                        </a:rPr>
                        <a:t>, n (%)</a:t>
                      </a:r>
                    </a:p>
                    <a:p>
                      <a:pPr marL="45720" marR="0" indent="0" algn="l" defTabSz="685983" rtl="0" eaLnBrk="1" fontAlgn="auto" latinLnBrk="0" hangingPunct="1">
                        <a:lnSpc>
                          <a:spcPct val="100000"/>
                        </a:lnSpc>
                        <a:spcBef>
                          <a:spcPts val="0"/>
                        </a:spcBef>
                        <a:spcAft>
                          <a:spcPts val="0"/>
                        </a:spcAft>
                        <a:buClrTx/>
                        <a:buSzTx/>
                        <a:buFontTx/>
                        <a:buNone/>
                        <a:tabLst/>
                        <a:defRPr/>
                      </a:pPr>
                      <a:r>
                        <a:rPr lang="en-US" sz="1200" dirty="0">
                          <a:effectLst/>
                        </a:rPr>
                        <a:t>(95% CI)</a:t>
                      </a:r>
                      <a:endParaRPr lang="en-US" sz="1200" b="1" dirty="0">
                        <a:solidFill>
                          <a:schemeClr val="tx2"/>
                        </a:solidFill>
                        <a:effectLst/>
                        <a:latin typeface="Calibri" panose="020F0502020204030204" pitchFamily="34" charset="0"/>
                        <a:ea typeface="Times New Roman"/>
                        <a:cs typeface="Calibri" panose="020F0502020204030204" pitchFamily="34" charset="0"/>
                      </a:endParaRPr>
                    </a:p>
                  </a:txBody>
                  <a:tcPr marL="67508" marR="67508" marT="0" marB="0"/>
                </a:tc>
                <a:tc>
                  <a:txBody>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1200" dirty="0">
                          <a:effectLst/>
                        </a:rPr>
                        <a:t>4 (33) </a:t>
                      </a:r>
                    </a:p>
                    <a:p>
                      <a:pPr marL="0" marR="0" indent="0" algn="ctr" defTabSz="685983" rtl="0" eaLnBrk="1" fontAlgn="auto" latinLnBrk="0" hangingPunct="1">
                        <a:lnSpc>
                          <a:spcPct val="100000"/>
                        </a:lnSpc>
                        <a:spcBef>
                          <a:spcPts val="0"/>
                        </a:spcBef>
                        <a:spcAft>
                          <a:spcPts val="0"/>
                        </a:spcAft>
                        <a:buClrTx/>
                        <a:buSzTx/>
                        <a:buFontTx/>
                        <a:buNone/>
                        <a:tabLst/>
                        <a:defRPr/>
                      </a:pPr>
                      <a:r>
                        <a:rPr lang="en-US" sz="1200" dirty="0"/>
                        <a:t>(12.3–63.7) </a:t>
                      </a:r>
                      <a:endParaRPr lang="en-US" sz="1200" b="1" dirty="0">
                        <a:solidFill>
                          <a:schemeClr val="tx2"/>
                        </a:solidFill>
                        <a:latin typeface="Calibri" panose="020F0502020204030204" pitchFamily="34" charset="0"/>
                        <a:cs typeface="Calibri" panose="020F0502020204030204" pitchFamily="34" charset="0"/>
                      </a:endParaRPr>
                    </a:p>
                  </a:txBody>
                  <a:tcPr marL="67508" marR="67508" marT="0" marB="0"/>
                </a:tc>
                <a:extLst>
                  <a:ext uri="{0D108BD9-81ED-4DB2-BD59-A6C34878D82A}">
                    <a16:rowId xmlns:a16="http://schemas.microsoft.com/office/drawing/2014/main" val="10001"/>
                  </a:ext>
                </a:extLst>
              </a:tr>
              <a:tr h="371116">
                <a:tc>
                  <a:txBody>
                    <a:bodyPr/>
                    <a:lstStyle/>
                    <a:p>
                      <a:pPr marL="7938" marR="0" indent="0">
                        <a:spcBef>
                          <a:spcPts val="0"/>
                        </a:spcBef>
                        <a:spcAft>
                          <a:spcPts val="0"/>
                        </a:spcAft>
                        <a:tabLst/>
                      </a:pPr>
                      <a:r>
                        <a:rPr lang="en-US" sz="1200" dirty="0">
                          <a:effectLst/>
                        </a:rPr>
                        <a:t>Complete Response:</a:t>
                      </a:r>
                    </a:p>
                  </a:txBody>
                  <a:tcPr marL="67508" marR="67508" marT="0" marB="0"/>
                </a:tc>
                <a:tc>
                  <a:txBody>
                    <a:bodyPr/>
                    <a:lstStyle/>
                    <a:p>
                      <a:pPr marL="109855" marR="0" indent="109855">
                        <a:spcBef>
                          <a:spcPts val="0"/>
                        </a:spcBef>
                        <a:spcAft>
                          <a:spcPts val="0"/>
                        </a:spcAft>
                      </a:pPr>
                      <a:r>
                        <a:rPr lang="en-US" sz="1200" dirty="0">
                          <a:effectLst/>
                        </a:rPr>
                        <a:t>1</a:t>
                      </a:r>
                      <a:r>
                        <a:rPr lang="en-US" sz="1200" baseline="0" dirty="0">
                          <a:effectLst/>
                        </a:rPr>
                        <a:t> </a:t>
                      </a:r>
                      <a:r>
                        <a:rPr lang="en-US" sz="1200" dirty="0">
                          <a:effectLst/>
                        </a:rPr>
                        <a:t>ALK-ALCL</a:t>
                      </a:r>
                    </a:p>
                    <a:p>
                      <a:pPr marL="109855" marR="0" indent="109855">
                        <a:spcBef>
                          <a:spcPts val="0"/>
                        </a:spcBef>
                        <a:spcAft>
                          <a:spcPts val="0"/>
                        </a:spcAft>
                      </a:pPr>
                      <a:r>
                        <a:rPr lang="en-US" sz="1200" baseline="0" dirty="0">
                          <a:effectLst/>
                        </a:rPr>
                        <a:t>1 AITL</a:t>
                      </a:r>
                      <a:endParaRPr lang="en-US" sz="1200" dirty="0">
                        <a:effectLst/>
                        <a:latin typeface="Calibri" panose="020F0502020204030204" pitchFamily="34" charset="0"/>
                        <a:ea typeface="Times New Roman"/>
                        <a:cs typeface="Calibri" panose="020F0502020204030204" pitchFamily="34" charset="0"/>
                      </a:endParaRPr>
                    </a:p>
                  </a:txBody>
                  <a:tcPr marL="67508" marR="67508" marT="0" marB="0"/>
                </a:tc>
                <a:extLst>
                  <a:ext uri="{0D108BD9-81ED-4DB2-BD59-A6C34878D82A}">
                    <a16:rowId xmlns:a16="http://schemas.microsoft.com/office/drawing/2014/main" val="10002"/>
                  </a:ext>
                </a:extLst>
              </a:tr>
              <a:tr h="371116">
                <a:tc>
                  <a:txBody>
                    <a:bodyPr/>
                    <a:lstStyle/>
                    <a:p>
                      <a:pPr marL="7938" marR="0" indent="0">
                        <a:spcBef>
                          <a:spcPts val="0"/>
                        </a:spcBef>
                        <a:spcAft>
                          <a:spcPts val="0"/>
                        </a:spcAft>
                        <a:tabLst/>
                      </a:pPr>
                      <a:r>
                        <a:rPr lang="en-US" sz="1200" dirty="0">
                          <a:effectLst/>
                        </a:rPr>
                        <a:t>Partial Response:</a:t>
                      </a:r>
                    </a:p>
                  </a:txBody>
                  <a:tcPr marL="67508" marR="67508" marT="0" marB="0"/>
                </a:tc>
                <a:tc>
                  <a:txBody>
                    <a:bodyPr/>
                    <a:lstStyle/>
                    <a:p>
                      <a:pPr marL="109855" marR="0" indent="109855">
                        <a:spcBef>
                          <a:spcPts val="0"/>
                        </a:spcBef>
                        <a:spcAft>
                          <a:spcPts val="0"/>
                        </a:spcAft>
                      </a:pPr>
                      <a:r>
                        <a:rPr lang="en-US" sz="1200" dirty="0">
                          <a:effectLst/>
                        </a:rPr>
                        <a:t>1 PTCL-NOS</a:t>
                      </a:r>
                    </a:p>
                    <a:p>
                      <a:pPr marL="109855" marR="0" indent="109855">
                        <a:spcBef>
                          <a:spcPts val="0"/>
                        </a:spcBef>
                        <a:spcAft>
                          <a:spcPts val="0"/>
                        </a:spcAft>
                      </a:pPr>
                      <a:r>
                        <a:rPr lang="en-US" sz="1200" baseline="0" dirty="0">
                          <a:effectLst/>
                        </a:rPr>
                        <a:t>1</a:t>
                      </a:r>
                      <a:r>
                        <a:rPr lang="en-US" sz="1200" dirty="0">
                          <a:effectLst/>
                        </a:rPr>
                        <a:t> EATL</a:t>
                      </a:r>
                      <a:endParaRPr lang="en-US" sz="1200" dirty="0">
                        <a:effectLst/>
                        <a:latin typeface="Calibri" panose="020F0502020204030204" pitchFamily="34" charset="0"/>
                        <a:ea typeface="Times New Roman"/>
                        <a:cs typeface="Calibri" panose="020F0502020204030204" pitchFamily="34" charset="0"/>
                      </a:endParaRPr>
                    </a:p>
                  </a:txBody>
                  <a:tcPr marL="67508" marR="67508" marT="0" marB="0"/>
                </a:tc>
                <a:extLst>
                  <a:ext uri="{0D108BD9-81ED-4DB2-BD59-A6C34878D82A}">
                    <a16:rowId xmlns:a16="http://schemas.microsoft.com/office/drawing/2014/main" val="10003"/>
                  </a:ext>
                </a:extLst>
              </a:tr>
            </a:tbl>
          </a:graphicData>
        </a:graphic>
      </p:graphicFrame>
      <p:pic>
        <p:nvPicPr>
          <p:cNvPr id="18" name="Picture 2">
            <a:extLst>
              <a:ext uri="{FF2B5EF4-FFF2-40B4-BE49-F238E27FC236}">
                <a16:creationId xmlns:a16="http://schemas.microsoft.com/office/drawing/2014/main" id="{74113520-4DD6-DC49-8969-804AEBAEFD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17" t="7059" b="22671"/>
          <a:stretch/>
        </p:blipFill>
        <p:spPr bwMode="auto">
          <a:xfrm>
            <a:off x="8616526" y="1284347"/>
            <a:ext cx="3062079" cy="1652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Content Placeholder 3">
            <a:extLst>
              <a:ext uri="{FF2B5EF4-FFF2-40B4-BE49-F238E27FC236}">
                <a16:creationId xmlns:a16="http://schemas.microsoft.com/office/drawing/2014/main" id="{ECC99FAB-6423-3441-9298-BA4BFB57D5D4}"/>
              </a:ext>
            </a:extLst>
          </p:cNvPr>
          <p:cNvPicPr>
            <a:picLocks noChangeAspect="1"/>
          </p:cNvPicPr>
          <p:nvPr/>
        </p:nvPicPr>
        <p:blipFill rotWithShape="1">
          <a:blip r:embed="rId4">
            <a:extLst>
              <a:ext uri="{28A0092B-C50C-407E-A947-70E740481C1C}">
                <a14:useLocalDpi xmlns:a14="http://schemas.microsoft.com/office/drawing/2010/main" val="0"/>
              </a:ext>
            </a:extLst>
          </a:blip>
          <a:srcRect l="7716" t="9013" r="49606" b="24857"/>
          <a:stretch/>
        </p:blipFill>
        <p:spPr>
          <a:xfrm>
            <a:off x="5353394" y="3823856"/>
            <a:ext cx="2809702" cy="1554480"/>
          </a:xfrm>
          <a:prstGeom prst="rect">
            <a:avLst/>
          </a:prstGeom>
        </p:spPr>
      </p:pic>
      <p:sp>
        <p:nvSpPr>
          <p:cNvPr id="21" name="TextBox 20">
            <a:extLst>
              <a:ext uri="{FF2B5EF4-FFF2-40B4-BE49-F238E27FC236}">
                <a16:creationId xmlns:a16="http://schemas.microsoft.com/office/drawing/2014/main" id="{5EA5D3E4-7AD1-424C-83A8-B12C213CB143}"/>
              </a:ext>
            </a:extLst>
          </p:cNvPr>
          <p:cNvSpPr txBox="1"/>
          <p:nvPr/>
        </p:nvSpPr>
        <p:spPr>
          <a:xfrm>
            <a:off x="5102587" y="3811214"/>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100</a:t>
            </a:r>
          </a:p>
        </p:txBody>
      </p:sp>
      <p:sp>
        <p:nvSpPr>
          <p:cNvPr id="22" name="TextBox 21">
            <a:extLst>
              <a:ext uri="{FF2B5EF4-FFF2-40B4-BE49-F238E27FC236}">
                <a16:creationId xmlns:a16="http://schemas.microsoft.com/office/drawing/2014/main" id="{DBA2B84C-D4EC-A947-A21D-EF071586A04F}"/>
              </a:ext>
            </a:extLst>
          </p:cNvPr>
          <p:cNvSpPr txBox="1"/>
          <p:nvPr/>
        </p:nvSpPr>
        <p:spPr>
          <a:xfrm rot="16200000">
            <a:off x="3968994" y="4565368"/>
            <a:ext cx="2019300" cy="153284"/>
          </a:xfrm>
          <a:prstGeom prst="rect">
            <a:avLst/>
          </a:prstGeom>
          <a:noFill/>
        </p:spPr>
        <p:txBody>
          <a:bodyPr wrap="square" lIns="0" tIns="0" rIns="0" bIns="0" rtlCol="0">
            <a:noAutofit/>
          </a:bodyPr>
          <a:lstStyle/>
          <a:p>
            <a:pPr algn="ctr"/>
            <a:r>
              <a:rPr lang="en-US" sz="1200" b="1" dirty="0">
                <a:latin typeface="Calibri" panose="020F0502020204030204" pitchFamily="34" charset="0"/>
                <a:cs typeface="Calibri" panose="020F0502020204030204" pitchFamily="34" charset="0"/>
              </a:rPr>
              <a:t>Alive and </a:t>
            </a:r>
            <a:r>
              <a:rPr lang="en-US" sz="1200" b="1" dirty="0" err="1">
                <a:latin typeface="Calibri" panose="020F0502020204030204" pitchFamily="34" charset="0"/>
                <a:cs typeface="Calibri" panose="020F0502020204030204" pitchFamily="34" charset="0"/>
              </a:rPr>
              <a:t>progessrion</a:t>
            </a:r>
            <a:r>
              <a:rPr lang="en-US" sz="1200" b="1" dirty="0">
                <a:latin typeface="Calibri" panose="020F0502020204030204" pitchFamily="34" charset="0"/>
                <a:cs typeface="Calibri" panose="020F0502020204030204" pitchFamily="34" charset="0"/>
              </a:rPr>
              <a:t> free (%)</a:t>
            </a:r>
          </a:p>
        </p:txBody>
      </p:sp>
      <p:sp>
        <p:nvSpPr>
          <p:cNvPr id="24" name="TextBox 23">
            <a:extLst>
              <a:ext uri="{FF2B5EF4-FFF2-40B4-BE49-F238E27FC236}">
                <a16:creationId xmlns:a16="http://schemas.microsoft.com/office/drawing/2014/main" id="{6AFEF842-1085-8A43-BCFE-A2321D999DEE}"/>
              </a:ext>
            </a:extLst>
          </p:cNvPr>
          <p:cNvSpPr txBox="1"/>
          <p:nvPr/>
        </p:nvSpPr>
        <p:spPr>
          <a:xfrm>
            <a:off x="9755088" y="3088175"/>
            <a:ext cx="666750" cy="153888"/>
          </a:xfrm>
          <a:prstGeom prst="rect">
            <a:avLst/>
          </a:prstGeom>
          <a:noFill/>
        </p:spPr>
        <p:txBody>
          <a:bodyPr wrap="square" lIns="0" tIns="0" rIns="0" bIns="0" rtlCol="0">
            <a:spAutoFit/>
          </a:bodyPr>
          <a:lstStyle/>
          <a:p>
            <a:pPr algn="ctr"/>
            <a:r>
              <a:rPr lang="en-US" sz="1000" b="1" dirty="0">
                <a:latin typeface="Calibri" panose="020F0502020204030204" pitchFamily="34" charset="0"/>
                <a:cs typeface="Calibri" panose="020F0502020204030204" pitchFamily="34" charset="0"/>
              </a:rPr>
              <a:t>Months</a:t>
            </a:r>
          </a:p>
        </p:txBody>
      </p:sp>
      <p:sp>
        <p:nvSpPr>
          <p:cNvPr id="25" name="TextBox 24">
            <a:extLst>
              <a:ext uri="{FF2B5EF4-FFF2-40B4-BE49-F238E27FC236}">
                <a16:creationId xmlns:a16="http://schemas.microsoft.com/office/drawing/2014/main" id="{823068C2-DCBC-E446-8FB3-634340180E2A}"/>
              </a:ext>
            </a:extLst>
          </p:cNvPr>
          <p:cNvSpPr txBox="1"/>
          <p:nvPr/>
        </p:nvSpPr>
        <p:spPr>
          <a:xfrm>
            <a:off x="8343801" y="1442102"/>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90</a:t>
            </a:r>
          </a:p>
        </p:txBody>
      </p:sp>
      <p:sp>
        <p:nvSpPr>
          <p:cNvPr id="26" name="TextBox 25">
            <a:extLst>
              <a:ext uri="{FF2B5EF4-FFF2-40B4-BE49-F238E27FC236}">
                <a16:creationId xmlns:a16="http://schemas.microsoft.com/office/drawing/2014/main" id="{41C42472-910E-234F-A677-EBD319601B77}"/>
              </a:ext>
            </a:extLst>
          </p:cNvPr>
          <p:cNvSpPr txBox="1"/>
          <p:nvPr/>
        </p:nvSpPr>
        <p:spPr>
          <a:xfrm>
            <a:off x="8343801" y="1585116"/>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80</a:t>
            </a:r>
          </a:p>
        </p:txBody>
      </p:sp>
      <p:sp>
        <p:nvSpPr>
          <p:cNvPr id="27" name="TextBox 26">
            <a:extLst>
              <a:ext uri="{FF2B5EF4-FFF2-40B4-BE49-F238E27FC236}">
                <a16:creationId xmlns:a16="http://schemas.microsoft.com/office/drawing/2014/main" id="{B4F2F4C7-2D77-9243-B181-B594A74E1CF2}"/>
              </a:ext>
            </a:extLst>
          </p:cNvPr>
          <p:cNvSpPr txBox="1"/>
          <p:nvPr/>
        </p:nvSpPr>
        <p:spPr>
          <a:xfrm>
            <a:off x="8343801" y="1739004"/>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70</a:t>
            </a:r>
          </a:p>
        </p:txBody>
      </p:sp>
      <p:sp>
        <p:nvSpPr>
          <p:cNvPr id="28" name="TextBox 27">
            <a:extLst>
              <a:ext uri="{FF2B5EF4-FFF2-40B4-BE49-F238E27FC236}">
                <a16:creationId xmlns:a16="http://schemas.microsoft.com/office/drawing/2014/main" id="{21F63256-C550-A447-B7F4-77AAD350213C}"/>
              </a:ext>
            </a:extLst>
          </p:cNvPr>
          <p:cNvSpPr txBox="1"/>
          <p:nvPr/>
        </p:nvSpPr>
        <p:spPr>
          <a:xfrm>
            <a:off x="8343801" y="1880498"/>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60</a:t>
            </a:r>
          </a:p>
        </p:txBody>
      </p:sp>
      <p:sp>
        <p:nvSpPr>
          <p:cNvPr id="29" name="TextBox 28">
            <a:extLst>
              <a:ext uri="{FF2B5EF4-FFF2-40B4-BE49-F238E27FC236}">
                <a16:creationId xmlns:a16="http://schemas.microsoft.com/office/drawing/2014/main" id="{6AB5B2DA-E913-2A4D-BEE0-451FE6F4B2D7}"/>
              </a:ext>
            </a:extLst>
          </p:cNvPr>
          <p:cNvSpPr txBox="1"/>
          <p:nvPr/>
        </p:nvSpPr>
        <p:spPr>
          <a:xfrm>
            <a:off x="8343801" y="2027476"/>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50</a:t>
            </a:r>
          </a:p>
        </p:txBody>
      </p:sp>
      <p:sp>
        <p:nvSpPr>
          <p:cNvPr id="30" name="TextBox 29">
            <a:extLst>
              <a:ext uri="{FF2B5EF4-FFF2-40B4-BE49-F238E27FC236}">
                <a16:creationId xmlns:a16="http://schemas.microsoft.com/office/drawing/2014/main" id="{BFB012F0-0AAA-7A40-B3BD-9B649B265C04}"/>
              </a:ext>
            </a:extLst>
          </p:cNvPr>
          <p:cNvSpPr txBox="1"/>
          <p:nvPr/>
        </p:nvSpPr>
        <p:spPr>
          <a:xfrm>
            <a:off x="8343801" y="2186401"/>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40</a:t>
            </a:r>
          </a:p>
        </p:txBody>
      </p:sp>
      <p:sp>
        <p:nvSpPr>
          <p:cNvPr id="31" name="TextBox 30">
            <a:extLst>
              <a:ext uri="{FF2B5EF4-FFF2-40B4-BE49-F238E27FC236}">
                <a16:creationId xmlns:a16="http://schemas.microsoft.com/office/drawing/2014/main" id="{A1732A73-B59F-5240-8A78-F6E39DCC8F7B}"/>
              </a:ext>
            </a:extLst>
          </p:cNvPr>
          <p:cNvSpPr txBox="1"/>
          <p:nvPr/>
        </p:nvSpPr>
        <p:spPr>
          <a:xfrm>
            <a:off x="8343801" y="2319820"/>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30</a:t>
            </a:r>
          </a:p>
        </p:txBody>
      </p:sp>
      <p:sp>
        <p:nvSpPr>
          <p:cNvPr id="32" name="TextBox 31">
            <a:extLst>
              <a:ext uri="{FF2B5EF4-FFF2-40B4-BE49-F238E27FC236}">
                <a16:creationId xmlns:a16="http://schemas.microsoft.com/office/drawing/2014/main" id="{AF61CEB1-53AD-F14B-BE03-504838A6A43E}"/>
              </a:ext>
            </a:extLst>
          </p:cNvPr>
          <p:cNvSpPr txBox="1"/>
          <p:nvPr/>
        </p:nvSpPr>
        <p:spPr>
          <a:xfrm>
            <a:off x="8343801" y="2471600"/>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20</a:t>
            </a:r>
          </a:p>
        </p:txBody>
      </p:sp>
      <p:sp>
        <p:nvSpPr>
          <p:cNvPr id="33" name="TextBox 32">
            <a:extLst>
              <a:ext uri="{FF2B5EF4-FFF2-40B4-BE49-F238E27FC236}">
                <a16:creationId xmlns:a16="http://schemas.microsoft.com/office/drawing/2014/main" id="{D231016C-E624-0F41-AFB0-2E8DF3A873C0}"/>
              </a:ext>
            </a:extLst>
          </p:cNvPr>
          <p:cNvSpPr txBox="1"/>
          <p:nvPr/>
        </p:nvSpPr>
        <p:spPr>
          <a:xfrm>
            <a:off x="8343801" y="2624621"/>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10</a:t>
            </a:r>
          </a:p>
        </p:txBody>
      </p:sp>
      <p:sp>
        <p:nvSpPr>
          <p:cNvPr id="34" name="TextBox 33">
            <a:extLst>
              <a:ext uri="{FF2B5EF4-FFF2-40B4-BE49-F238E27FC236}">
                <a16:creationId xmlns:a16="http://schemas.microsoft.com/office/drawing/2014/main" id="{0777C3F7-2A68-134A-9E13-01547B1B0899}"/>
              </a:ext>
            </a:extLst>
          </p:cNvPr>
          <p:cNvSpPr txBox="1"/>
          <p:nvPr/>
        </p:nvSpPr>
        <p:spPr>
          <a:xfrm>
            <a:off x="8343801" y="2760530"/>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0</a:t>
            </a:r>
          </a:p>
        </p:txBody>
      </p:sp>
      <p:sp>
        <p:nvSpPr>
          <p:cNvPr id="35" name="TextBox 34">
            <a:extLst>
              <a:ext uri="{FF2B5EF4-FFF2-40B4-BE49-F238E27FC236}">
                <a16:creationId xmlns:a16="http://schemas.microsoft.com/office/drawing/2014/main" id="{E7FD8880-8AC0-F142-BEB9-E436E94C5F36}"/>
              </a:ext>
            </a:extLst>
          </p:cNvPr>
          <p:cNvSpPr txBox="1"/>
          <p:nvPr/>
        </p:nvSpPr>
        <p:spPr>
          <a:xfrm>
            <a:off x="5489937" y="5365774"/>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0</a:t>
            </a:r>
          </a:p>
        </p:txBody>
      </p:sp>
      <p:sp>
        <p:nvSpPr>
          <p:cNvPr id="36" name="TextBox 35">
            <a:extLst>
              <a:ext uri="{FF2B5EF4-FFF2-40B4-BE49-F238E27FC236}">
                <a16:creationId xmlns:a16="http://schemas.microsoft.com/office/drawing/2014/main" id="{848B0B0E-B5C7-CC43-A78F-A44D0DBD259D}"/>
              </a:ext>
            </a:extLst>
          </p:cNvPr>
          <p:cNvSpPr txBox="1"/>
          <p:nvPr/>
        </p:nvSpPr>
        <p:spPr>
          <a:xfrm>
            <a:off x="8950226" y="2937332"/>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1</a:t>
            </a:r>
          </a:p>
        </p:txBody>
      </p:sp>
      <p:sp>
        <p:nvSpPr>
          <p:cNvPr id="37" name="TextBox 36">
            <a:extLst>
              <a:ext uri="{FF2B5EF4-FFF2-40B4-BE49-F238E27FC236}">
                <a16:creationId xmlns:a16="http://schemas.microsoft.com/office/drawing/2014/main" id="{21222AA7-7541-7944-A868-E044E28C963E}"/>
              </a:ext>
            </a:extLst>
          </p:cNvPr>
          <p:cNvSpPr txBox="1"/>
          <p:nvPr/>
        </p:nvSpPr>
        <p:spPr>
          <a:xfrm>
            <a:off x="9207401" y="2937332"/>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2</a:t>
            </a:r>
          </a:p>
        </p:txBody>
      </p:sp>
      <p:sp>
        <p:nvSpPr>
          <p:cNvPr id="38" name="TextBox 37">
            <a:extLst>
              <a:ext uri="{FF2B5EF4-FFF2-40B4-BE49-F238E27FC236}">
                <a16:creationId xmlns:a16="http://schemas.microsoft.com/office/drawing/2014/main" id="{8810207E-4B77-F94F-ABF6-DAEB7353DC72}"/>
              </a:ext>
            </a:extLst>
          </p:cNvPr>
          <p:cNvSpPr txBox="1"/>
          <p:nvPr/>
        </p:nvSpPr>
        <p:spPr>
          <a:xfrm>
            <a:off x="9461401" y="2937332"/>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3</a:t>
            </a:r>
          </a:p>
        </p:txBody>
      </p:sp>
      <p:sp>
        <p:nvSpPr>
          <p:cNvPr id="39" name="TextBox 38">
            <a:extLst>
              <a:ext uri="{FF2B5EF4-FFF2-40B4-BE49-F238E27FC236}">
                <a16:creationId xmlns:a16="http://schemas.microsoft.com/office/drawing/2014/main" id="{BD4075CB-B346-CC4F-922B-7C28BBC9EBCE}"/>
              </a:ext>
            </a:extLst>
          </p:cNvPr>
          <p:cNvSpPr txBox="1"/>
          <p:nvPr/>
        </p:nvSpPr>
        <p:spPr>
          <a:xfrm>
            <a:off x="9731276" y="2937332"/>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4</a:t>
            </a:r>
          </a:p>
        </p:txBody>
      </p:sp>
      <p:sp>
        <p:nvSpPr>
          <p:cNvPr id="40" name="TextBox 39">
            <a:extLst>
              <a:ext uri="{FF2B5EF4-FFF2-40B4-BE49-F238E27FC236}">
                <a16:creationId xmlns:a16="http://schemas.microsoft.com/office/drawing/2014/main" id="{2A1F73A3-6E39-7745-B122-67EC11BD6F8F}"/>
              </a:ext>
            </a:extLst>
          </p:cNvPr>
          <p:cNvSpPr txBox="1"/>
          <p:nvPr/>
        </p:nvSpPr>
        <p:spPr>
          <a:xfrm>
            <a:off x="9975751" y="2937332"/>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5</a:t>
            </a:r>
          </a:p>
        </p:txBody>
      </p:sp>
      <p:sp>
        <p:nvSpPr>
          <p:cNvPr id="41" name="TextBox 40">
            <a:extLst>
              <a:ext uri="{FF2B5EF4-FFF2-40B4-BE49-F238E27FC236}">
                <a16:creationId xmlns:a16="http://schemas.microsoft.com/office/drawing/2014/main" id="{C865AC8C-32F7-CF43-93EC-B38A9EE0512D}"/>
              </a:ext>
            </a:extLst>
          </p:cNvPr>
          <p:cNvSpPr txBox="1"/>
          <p:nvPr/>
        </p:nvSpPr>
        <p:spPr>
          <a:xfrm>
            <a:off x="10239276" y="2937332"/>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6</a:t>
            </a:r>
          </a:p>
        </p:txBody>
      </p:sp>
      <p:sp>
        <p:nvSpPr>
          <p:cNvPr id="42" name="TextBox 41">
            <a:extLst>
              <a:ext uri="{FF2B5EF4-FFF2-40B4-BE49-F238E27FC236}">
                <a16:creationId xmlns:a16="http://schemas.microsoft.com/office/drawing/2014/main" id="{1F19E822-CA64-D043-89E4-C8C8EFB3F41A}"/>
              </a:ext>
            </a:extLst>
          </p:cNvPr>
          <p:cNvSpPr txBox="1"/>
          <p:nvPr/>
        </p:nvSpPr>
        <p:spPr>
          <a:xfrm>
            <a:off x="10493276" y="2937332"/>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7</a:t>
            </a:r>
          </a:p>
        </p:txBody>
      </p:sp>
      <p:sp>
        <p:nvSpPr>
          <p:cNvPr id="43" name="TextBox 42">
            <a:extLst>
              <a:ext uri="{FF2B5EF4-FFF2-40B4-BE49-F238E27FC236}">
                <a16:creationId xmlns:a16="http://schemas.microsoft.com/office/drawing/2014/main" id="{F0A385D3-8E2E-9F48-962D-95D6733C509A}"/>
              </a:ext>
            </a:extLst>
          </p:cNvPr>
          <p:cNvSpPr txBox="1"/>
          <p:nvPr/>
        </p:nvSpPr>
        <p:spPr>
          <a:xfrm>
            <a:off x="10750451" y="2937332"/>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8</a:t>
            </a:r>
          </a:p>
        </p:txBody>
      </p:sp>
      <p:sp>
        <p:nvSpPr>
          <p:cNvPr id="44" name="TextBox 43">
            <a:extLst>
              <a:ext uri="{FF2B5EF4-FFF2-40B4-BE49-F238E27FC236}">
                <a16:creationId xmlns:a16="http://schemas.microsoft.com/office/drawing/2014/main" id="{BF8B82D6-064B-1246-8C81-EEFF3EC9DD75}"/>
              </a:ext>
            </a:extLst>
          </p:cNvPr>
          <p:cNvSpPr txBox="1"/>
          <p:nvPr/>
        </p:nvSpPr>
        <p:spPr>
          <a:xfrm>
            <a:off x="11004451" y="2937332"/>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9</a:t>
            </a:r>
          </a:p>
        </p:txBody>
      </p:sp>
      <p:sp>
        <p:nvSpPr>
          <p:cNvPr id="45" name="TextBox 44">
            <a:extLst>
              <a:ext uri="{FF2B5EF4-FFF2-40B4-BE49-F238E27FC236}">
                <a16:creationId xmlns:a16="http://schemas.microsoft.com/office/drawing/2014/main" id="{331F6438-8770-2B46-8C1F-C3D389A56FFC}"/>
              </a:ext>
            </a:extLst>
          </p:cNvPr>
          <p:cNvSpPr txBox="1"/>
          <p:nvPr/>
        </p:nvSpPr>
        <p:spPr>
          <a:xfrm>
            <a:off x="11271151" y="2937332"/>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10</a:t>
            </a:r>
          </a:p>
        </p:txBody>
      </p:sp>
      <p:sp>
        <p:nvSpPr>
          <p:cNvPr id="46" name="TextBox 45">
            <a:extLst>
              <a:ext uri="{FF2B5EF4-FFF2-40B4-BE49-F238E27FC236}">
                <a16:creationId xmlns:a16="http://schemas.microsoft.com/office/drawing/2014/main" id="{CC2B0722-3661-A343-BAC0-852B535C3825}"/>
              </a:ext>
            </a:extLst>
          </p:cNvPr>
          <p:cNvSpPr txBox="1"/>
          <p:nvPr/>
        </p:nvSpPr>
        <p:spPr>
          <a:xfrm>
            <a:off x="8686701" y="325892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4</a:t>
            </a:r>
          </a:p>
        </p:txBody>
      </p:sp>
      <p:sp>
        <p:nvSpPr>
          <p:cNvPr id="47" name="TextBox 46">
            <a:extLst>
              <a:ext uri="{FF2B5EF4-FFF2-40B4-BE49-F238E27FC236}">
                <a16:creationId xmlns:a16="http://schemas.microsoft.com/office/drawing/2014/main" id="{65F5F0C6-3E56-F94D-8730-067DF92E76D1}"/>
              </a:ext>
            </a:extLst>
          </p:cNvPr>
          <p:cNvSpPr txBox="1"/>
          <p:nvPr/>
        </p:nvSpPr>
        <p:spPr>
          <a:xfrm>
            <a:off x="8950226" y="325892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4</a:t>
            </a:r>
          </a:p>
        </p:txBody>
      </p:sp>
      <p:sp>
        <p:nvSpPr>
          <p:cNvPr id="48" name="TextBox 47">
            <a:extLst>
              <a:ext uri="{FF2B5EF4-FFF2-40B4-BE49-F238E27FC236}">
                <a16:creationId xmlns:a16="http://schemas.microsoft.com/office/drawing/2014/main" id="{B6BD20D4-5F82-2344-B242-B5055668AD45}"/>
              </a:ext>
            </a:extLst>
          </p:cNvPr>
          <p:cNvSpPr txBox="1"/>
          <p:nvPr/>
        </p:nvSpPr>
        <p:spPr>
          <a:xfrm>
            <a:off x="9207401" y="325892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1</a:t>
            </a:r>
          </a:p>
        </p:txBody>
      </p:sp>
      <p:sp>
        <p:nvSpPr>
          <p:cNvPr id="49" name="TextBox 48">
            <a:extLst>
              <a:ext uri="{FF2B5EF4-FFF2-40B4-BE49-F238E27FC236}">
                <a16:creationId xmlns:a16="http://schemas.microsoft.com/office/drawing/2014/main" id="{11B8C9FE-9A1F-7D41-9EDB-DB01BCD42029}"/>
              </a:ext>
            </a:extLst>
          </p:cNvPr>
          <p:cNvSpPr txBox="1"/>
          <p:nvPr/>
        </p:nvSpPr>
        <p:spPr>
          <a:xfrm>
            <a:off x="9461401" y="325892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1</a:t>
            </a:r>
          </a:p>
        </p:txBody>
      </p:sp>
      <p:sp>
        <p:nvSpPr>
          <p:cNvPr id="50" name="TextBox 49">
            <a:extLst>
              <a:ext uri="{FF2B5EF4-FFF2-40B4-BE49-F238E27FC236}">
                <a16:creationId xmlns:a16="http://schemas.microsoft.com/office/drawing/2014/main" id="{A7EBBBA0-3115-4644-B948-BE430EE22DE0}"/>
              </a:ext>
            </a:extLst>
          </p:cNvPr>
          <p:cNvSpPr txBox="1"/>
          <p:nvPr/>
        </p:nvSpPr>
        <p:spPr>
          <a:xfrm>
            <a:off x="9731276" y="325892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1</a:t>
            </a:r>
          </a:p>
        </p:txBody>
      </p:sp>
      <p:sp>
        <p:nvSpPr>
          <p:cNvPr id="51" name="TextBox 50">
            <a:extLst>
              <a:ext uri="{FF2B5EF4-FFF2-40B4-BE49-F238E27FC236}">
                <a16:creationId xmlns:a16="http://schemas.microsoft.com/office/drawing/2014/main" id="{FAD50F42-2DBD-074E-AED1-C7DC74A7480C}"/>
              </a:ext>
            </a:extLst>
          </p:cNvPr>
          <p:cNvSpPr txBox="1"/>
          <p:nvPr/>
        </p:nvSpPr>
        <p:spPr>
          <a:xfrm>
            <a:off x="9975751" y="325892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1</a:t>
            </a:r>
          </a:p>
        </p:txBody>
      </p:sp>
      <p:sp>
        <p:nvSpPr>
          <p:cNvPr id="52" name="TextBox 51">
            <a:extLst>
              <a:ext uri="{FF2B5EF4-FFF2-40B4-BE49-F238E27FC236}">
                <a16:creationId xmlns:a16="http://schemas.microsoft.com/office/drawing/2014/main" id="{565A17F4-4FC8-2C4A-9ED6-3B87AC02C154}"/>
              </a:ext>
            </a:extLst>
          </p:cNvPr>
          <p:cNvSpPr txBox="1"/>
          <p:nvPr/>
        </p:nvSpPr>
        <p:spPr>
          <a:xfrm>
            <a:off x="10239276" y="325892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0</a:t>
            </a:r>
          </a:p>
        </p:txBody>
      </p:sp>
      <p:sp>
        <p:nvSpPr>
          <p:cNvPr id="53" name="TextBox 52">
            <a:extLst>
              <a:ext uri="{FF2B5EF4-FFF2-40B4-BE49-F238E27FC236}">
                <a16:creationId xmlns:a16="http://schemas.microsoft.com/office/drawing/2014/main" id="{ED5F4D1B-81B4-564A-A04B-EB4D1BFD67B5}"/>
              </a:ext>
            </a:extLst>
          </p:cNvPr>
          <p:cNvSpPr txBox="1"/>
          <p:nvPr/>
        </p:nvSpPr>
        <p:spPr>
          <a:xfrm>
            <a:off x="8270530" y="3135818"/>
            <a:ext cx="474096" cy="276999"/>
          </a:xfrm>
          <a:prstGeom prst="rect">
            <a:avLst/>
          </a:prstGeom>
          <a:noFill/>
        </p:spPr>
        <p:txBody>
          <a:bodyPr wrap="square" lIns="0" tIns="0" rIns="0" bIns="0" rtlCol="0">
            <a:spAutoFit/>
          </a:bodyPr>
          <a:lstStyle/>
          <a:p>
            <a:pPr>
              <a:lnSpc>
                <a:spcPct val="90000"/>
              </a:lnSpc>
            </a:pPr>
            <a:r>
              <a:rPr lang="en-US" sz="1000" b="1" dirty="0">
                <a:latin typeface="Calibri" panose="020F0502020204030204" pitchFamily="34" charset="0"/>
                <a:cs typeface="Calibri" panose="020F0502020204030204" pitchFamily="34" charset="0"/>
              </a:rPr>
              <a:t>Patients</a:t>
            </a:r>
            <a:br>
              <a:rPr lang="en-US" sz="1000" b="1" dirty="0">
                <a:latin typeface="Calibri" panose="020F0502020204030204" pitchFamily="34" charset="0"/>
                <a:cs typeface="Calibri" panose="020F0502020204030204" pitchFamily="34" charset="0"/>
              </a:rPr>
            </a:br>
            <a:r>
              <a:rPr lang="en-US" sz="1000" b="1" dirty="0">
                <a:latin typeface="Calibri" panose="020F0502020204030204" pitchFamily="34" charset="0"/>
                <a:cs typeface="Calibri" panose="020F0502020204030204" pitchFamily="34" charset="0"/>
              </a:rPr>
              <a:t>at risk</a:t>
            </a:r>
          </a:p>
        </p:txBody>
      </p:sp>
      <p:sp>
        <p:nvSpPr>
          <p:cNvPr id="54" name="TextBox 53">
            <a:extLst>
              <a:ext uri="{FF2B5EF4-FFF2-40B4-BE49-F238E27FC236}">
                <a16:creationId xmlns:a16="http://schemas.microsoft.com/office/drawing/2014/main" id="{AC010771-E6ED-0A46-AF54-9316861ED6C3}"/>
              </a:ext>
            </a:extLst>
          </p:cNvPr>
          <p:cNvSpPr txBox="1"/>
          <p:nvPr/>
        </p:nvSpPr>
        <p:spPr>
          <a:xfrm>
            <a:off x="9755088" y="1134685"/>
            <a:ext cx="666750" cy="215444"/>
          </a:xfrm>
          <a:prstGeom prst="rect">
            <a:avLst/>
          </a:prstGeom>
          <a:noFill/>
        </p:spPr>
        <p:txBody>
          <a:bodyPr wrap="square" lIns="0" tIns="0" rIns="0" bIns="0" rtlCol="0">
            <a:spAutoFit/>
          </a:bodyPr>
          <a:lstStyle/>
          <a:p>
            <a:pPr algn="ctr"/>
            <a:r>
              <a:rPr lang="en-US" sz="1400" b="1" dirty="0">
                <a:latin typeface="Calibri" panose="020F0502020204030204" pitchFamily="34" charset="0"/>
                <a:cs typeface="Calibri" panose="020F0502020204030204" pitchFamily="34" charset="0"/>
              </a:rPr>
              <a:t>DOR</a:t>
            </a:r>
          </a:p>
        </p:txBody>
      </p:sp>
      <p:sp>
        <p:nvSpPr>
          <p:cNvPr id="55" name="Rectangle 54">
            <a:extLst>
              <a:ext uri="{FF2B5EF4-FFF2-40B4-BE49-F238E27FC236}">
                <a16:creationId xmlns:a16="http://schemas.microsoft.com/office/drawing/2014/main" id="{7E6CCAF0-869E-3D4B-BD8A-17279BB6FC55}"/>
              </a:ext>
            </a:extLst>
          </p:cNvPr>
          <p:cNvSpPr/>
          <p:nvPr/>
        </p:nvSpPr>
        <p:spPr>
          <a:xfrm>
            <a:off x="4781167" y="3582786"/>
            <a:ext cx="6815165" cy="2360814"/>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8C246C9-7A05-DA4C-852F-172D78994835}"/>
              </a:ext>
            </a:extLst>
          </p:cNvPr>
          <p:cNvSpPr txBox="1"/>
          <p:nvPr/>
        </p:nvSpPr>
        <p:spPr>
          <a:xfrm>
            <a:off x="5102587" y="3947739"/>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90</a:t>
            </a:r>
          </a:p>
        </p:txBody>
      </p:sp>
      <p:sp>
        <p:nvSpPr>
          <p:cNvPr id="57" name="TextBox 56">
            <a:extLst>
              <a:ext uri="{FF2B5EF4-FFF2-40B4-BE49-F238E27FC236}">
                <a16:creationId xmlns:a16="http://schemas.microsoft.com/office/drawing/2014/main" id="{2A6BA91D-E54E-E149-BF40-81087B26C9D1}"/>
              </a:ext>
            </a:extLst>
          </p:cNvPr>
          <p:cNvSpPr txBox="1"/>
          <p:nvPr/>
        </p:nvSpPr>
        <p:spPr>
          <a:xfrm>
            <a:off x="5102587" y="4096964"/>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80</a:t>
            </a:r>
          </a:p>
        </p:txBody>
      </p:sp>
      <p:sp>
        <p:nvSpPr>
          <p:cNvPr id="58" name="TextBox 57">
            <a:extLst>
              <a:ext uri="{FF2B5EF4-FFF2-40B4-BE49-F238E27FC236}">
                <a16:creationId xmlns:a16="http://schemas.microsoft.com/office/drawing/2014/main" id="{A7EC5EE4-0965-D243-9BA3-27347C7B9530}"/>
              </a:ext>
            </a:extLst>
          </p:cNvPr>
          <p:cNvSpPr txBox="1"/>
          <p:nvPr/>
        </p:nvSpPr>
        <p:spPr>
          <a:xfrm>
            <a:off x="5102587" y="4236664"/>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70</a:t>
            </a:r>
          </a:p>
        </p:txBody>
      </p:sp>
      <p:sp>
        <p:nvSpPr>
          <p:cNvPr id="59" name="TextBox 58">
            <a:extLst>
              <a:ext uri="{FF2B5EF4-FFF2-40B4-BE49-F238E27FC236}">
                <a16:creationId xmlns:a16="http://schemas.microsoft.com/office/drawing/2014/main" id="{B9A642E1-347B-754D-9AFA-F2E3EEF2E0F1}"/>
              </a:ext>
            </a:extLst>
          </p:cNvPr>
          <p:cNvSpPr txBox="1"/>
          <p:nvPr/>
        </p:nvSpPr>
        <p:spPr>
          <a:xfrm>
            <a:off x="5102587" y="4376364"/>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60</a:t>
            </a:r>
          </a:p>
        </p:txBody>
      </p:sp>
      <p:sp>
        <p:nvSpPr>
          <p:cNvPr id="60" name="TextBox 59">
            <a:extLst>
              <a:ext uri="{FF2B5EF4-FFF2-40B4-BE49-F238E27FC236}">
                <a16:creationId xmlns:a16="http://schemas.microsoft.com/office/drawing/2014/main" id="{A447C4D3-637D-D44E-B774-BA52729F54AD}"/>
              </a:ext>
            </a:extLst>
          </p:cNvPr>
          <p:cNvSpPr txBox="1"/>
          <p:nvPr/>
        </p:nvSpPr>
        <p:spPr>
          <a:xfrm>
            <a:off x="5102587" y="4512889"/>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50</a:t>
            </a:r>
          </a:p>
        </p:txBody>
      </p:sp>
      <p:sp>
        <p:nvSpPr>
          <p:cNvPr id="61" name="TextBox 60">
            <a:extLst>
              <a:ext uri="{FF2B5EF4-FFF2-40B4-BE49-F238E27FC236}">
                <a16:creationId xmlns:a16="http://schemas.microsoft.com/office/drawing/2014/main" id="{33528D5E-8222-5E43-B344-580254009A22}"/>
              </a:ext>
            </a:extLst>
          </p:cNvPr>
          <p:cNvSpPr txBox="1"/>
          <p:nvPr/>
        </p:nvSpPr>
        <p:spPr>
          <a:xfrm>
            <a:off x="5102587" y="4652589"/>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40</a:t>
            </a:r>
          </a:p>
        </p:txBody>
      </p:sp>
      <p:sp>
        <p:nvSpPr>
          <p:cNvPr id="62" name="TextBox 61">
            <a:extLst>
              <a:ext uri="{FF2B5EF4-FFF2-40B4-BE49-F238E27FC236}">
                <a16:creationId xmlns:a16="http://schemas.microsoft.com/office/drawing/2014/main" id="{A6E0BB79-3044-6D45-A8F9-7A87828C63B6}"/>
              </a:ext>
            </a:extLst>
          </p:cNvPr>
          <p:cNvSpPr txBox="1"/>
          <p:nvPr/>
        </p:nvSpPr>
        <p:spPr>
          <a:xfrm>
            <a:off x="5102587" y="4801814"/>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30</a:t>
            </a:r>
          </a:p>
        </p:txBody>
      </p:sp>
      <p:sp>
        <p:nvSpPr>
          <p:cNvPr id="63" name="TextBox 62">
            <a:extLst>
              <a:ext uri="{FF2B5EF4-FFF2-40B4-BE49-F238E27FC236}">
                <a16:creationId xmlns:a16="http://schemas.microsoft.com/office/drawing/2014/main" id="{42AC7288-F297-124B-874A-4E7623F06442}"/>
              </a:ext>
            </a:extLst>
          </p:cNvPr>
          <p:cNvSpPr txBox="1"/>
          <p:nvPr/>
        </p:nvSpPr>
        <p:spPr>
          <a:xfrm>
            <a:off x="5102587" y="4941514"/>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20</a:t>
            </a:r>
          </a:p>
        </p:txBody>
      </p:sp>
      <p:sp>
        <p:nvSpPr>
          <p:cNvPr id="64" name="TextBox 63">
            <a:extLst>
              <a:ext uri="{FF2B5EF4-FFF2-40B4-BE49-F238E27FC236}">
                <a16:creationId xmlns:a16="http://schemas.microsoft.com/office/drawing/2014/main" id="{A2CD517B-6A7F-3A4A-AC79-0763ACDEC0A7}"/>
              </a:ext>
            </a:extLst>
          </p:cNvPr>
          <p:cNvSpPr txBox="1"/>
          <p:nvPr/>
        </p:nvSpPr>
        <p:spPr>
          <a:xfrm>
            <a:off x="5102587" y="5084389"/>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10</a:t>
            </a:r>
          </a:p>
        </p:txBody>
      </p:sp>
      <p:sp>
        <p:nvSpPr>
          <p:cNvPr id="65" name="TextBox 64">
            <a:extLst>
              <a:ext uri="{FF2B5EF4-FFF2-40B4-BE49-F238E27FC236}">
                <a16:creationId xmlns:a16="http://schemas.microsoft.com/office/drawing/2014/main" id="{6320A24E-2151-5746-A59E-EF4FDA82D75C}"/>
              </a:ext>
            </a:extLst>
          </p:cNvPr>
          <p:cNvSpPr txBox="1"/>
          <p:nvPr/>
        </p:nvSpPr>
        <p:spPr>
          <a:xfrm>
            <a:off x="5102587" y="5220914"/>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0</a:t>
            </a:r>
          </a:p>
        </p:txBody>
      </p:sp>
      <p:sp>
        <p:nvSpPr>
          <p:cNvPr id="66" name="TextBox 65">
            <a:extLst>
              <a:ext uri="{FF2B5EF4-FFF2-40B4-BE49-F238E27FC236}">
                <a16:creationId xmlns:a16="http://schemas.microsoft.com/office/drawing/2014/main" id="{F6272982-4794-BA4C-BC09-AF983EEABEBD}"/>
              </a:ext>
            </a:extLst>
          </p:cNvPr>
          <p:cNvSpPr txBox="1"/>
          <p:nvPr/>
        </p:nvSpPr>
        <p:spPr>
          <a:xfrm>
            <a:off x="5791562" y="5365774"/>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1</a:t>
            </a:r>
          </a:p>
        </p:txBody>
      </p:sp>
      <p:sp>
        <p:nvSpPr>
          <p:cNvPr id="67" name="TextBox 66">
            <a:extLst>
              <a:ext uri="{FF2B5EF4-FFF2-40B4-BE49-F238E27FC236}">
                <a16:creationId xmlns:a16="http://schemas.microsoft.com/office/drawing/2014/main" id="{F66B81FA-27A3-4748-BA8A-1C4A2CC577EC}"/>
              </a:ext>
            </a:extLst>
          </p:cNvPr>
          <p:cNvSpPr txBox="1"/>
          <p:nvPr/>
        </p:nvSpPr>
        <p:spPr>
          <a:xfrm>
            <a:off x="6080487" y="5365774"/>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2</a:t>
            </a:r>
          </a:p>
        </p:txBody>
      </p:sp>
      <p:sp>
        <p:nvSpPr>
          <p:cNvPr id="69" name="TextBox 68">
            <a:extLst>
              <a:ext uri="{FF2B5EF4-FFF2-40B4-BE49-F238E27FC236}">
                <a16:creationId xmlns:a16="http://schemas.microsoft.com/office/drawing/2014/main" id="{8D25F560-4BEF-8A4D-859C-D319F3E1B3D5}"/>
              </a:ext>
            </a:extLst>
          </p:cNvPr>
          <p:cNvSpPr txBox="1"/>
          <p:nvPr/>
        </p:nvSpPr>
        <p:spPr>
          <a:xfrm>
            <a:off x="6372587" y="5365774"/>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3</a:t>
            </a:r>
          </a:p>
        </p:txBody>
      </p:sp>
      <p:sp>
        <p:nvSpPr>
          <p:cNvPr id="70" name="TextBox 69">
            <a:extLst>
              <a:ext uri="{FF2B5EF4-FFF2-40B4-BE49-F238E27FC236}">
                <a16:creationId xmlns:a16="http://schemas.microsoft.com/office/drawing/2014/main" id="{6F21829C-F006-8D47-95F4-45CD53CD8A7F}"/>
              </a:ext>
            </a:extLst>
          </p:cNvPr>
          <p:cNvSpPr txBox="1"/>
          <p:nvPr/>
        </p:nvSpPr>
        <p:spPr>
          <a:xfrm>
            <a:off x="6671037" y="5365774"/>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4</a:t>
            </a:r>
          </a:p>
        </p:txBody>
      </p:sp>
      <p:sp>
        <p:nvSpPr>
          <p:cNvPr id="71" name="TextBox 70">
            <a:extLst>
              <a:ext uri="{FF2B5EF4-FFF2-40B4-BE49-F238E27FC236}">
                <a16:creationId xmlns:a16="http://schemas.microsoft.com/office/drawing/2014/main" id="{CED317C7-21D2-5549-83E3-BFE5DCB69B9D}"/>
              </a:ext>
            </a:extLst>
          </p:cNvPr>
          <p:cNvSpPr txBox="1"/>
          <p:nvPr/>
        </p:nvSpPr>
        <p:spPr>
          <a:xfrm>
            <a:off x="6963137" y="5365774"/>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5</a:t>
            </a:r>
          </a:p>
        </p:txBody>
      </p:sp>
      <p:sp>
        <p:nvSpPr>
          <p:cNvPr id="72" name="TextBox 71">
            <a:extLst>
              <a:ext uri="{FF2B5EF4-FFF2-40B4-BE49-F238E27FC236}">
                <a16:creationId xmlns:a16="http://schemas.microsoft.com/office/drawing/2014/main" id="{34D02780-88A8-164C-9782-967AF1F555C0}"/>
              </a:ext>
            </a:extLst>
          </p:cNvPr>
          <p:cNvSpPr txBox="1"/>
          <p:nvPr/>
        </p:nvSpPr>
        <p:spPr>
          <a:xfrm>
            <a:off x="7258412" y="5365774"/>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6</a:t>
            </a:r>
          </a:p>
        </p:txBody>
      </p:sp>
      <p:sp>
        <p:nvSpPr>
          <p:cNvPr id="73" name="TextBox 72">
            <a:extLst>
              <a:ext uri="{FF2B5EF4-FFF2-40B4-BE49-F238E27FC236}">
                <a16:creationId xmlns:a16="http://schemas.microsoft.com/office/drawing/2014/main" id="{8A90B7D3-C85F-3A48-8DB1-D40EEFAAAC8D}"/>
              </a:ext>
            </a:extLst>
          </p:cNvPr>
          <p:cNvSpPr txBox="1"/>
          <p:nvPr/>
        </p:nvSpPr>
        <p:spPr>
          <a:xfrm>
            <a:off x="7556862" y="5365774"/>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7</a:t>
            </a:r>
          </a:p>
        </p:txBody>
      </p:sp>
      <p:sp>
        <p:nvSpPr>
          <p:cNvPr id="74" name="TextBox 73">
            <a:extLst>
              <a:ext uri="{FF2B5EF4-FFF2-40B4-BE49-F238E27FC236}">
                <a16:creationId xmlns:a16="http://schemas.microsoft.com/office/drawing/2014/main" id="{885CD2B3-1D00-3B44-99AA-998245EF9930}"/>
              </a:ext>
            </a:extLst>
          </p:cNvPr>
          <p:cNvSpPr txBox="1"/>
          <p:nvPr/>
        </p:nvSpPr>
        <p:spPr>
          <a:xfrm>
            <a:off x="7848962" y="5365774"/>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8</a:t>
            </a:r>
          </a:p>
        </p:txBody>
      </p:sp>
      <p:sp>
        <p:nvSpPr>
          <p:cNvPr id="75" name="TextBox 74">
            <a:extLst>
              <a:ext uri="{FF2B5EF4-FFF2-40B4-BE49-F238E27FC236}">
                <a16:creationId xmlns:a16="http://schemas.microsoft.com/office/drawing/2014/main" id="{8F2113E6-8187-B346-B842-29006282337D}"/>
              </a:ext>
            </a:extLst>
          </p:cNvPr>
          <p:cNvSpPr txBox="1"/>
          <p:nvPr/>
        </p:nvSpPr>
        <p:spPr>
          <a:xfrm>
            <a:off x="8709157" y="2937332"/>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0</a:t>
            </a:r>
          </a:p>
        </p:txBody>
      </p:sp>
      <p:sp>
        <p:nvSpPr>
          <p:cNvPr id="76" name="TextBox 75">
            <a:extLst>
              <a:ext uri="{FF2B5EF4-FFF2-40B4-BE49-F238E27FC236}">
                <a16:creationId xmlns:a16="http://schemas.microsoft.com/office/drawing/2014/main" id="{067226F4-CBAB-664B-88E3-AF2171E84B62}"/>
              </a:ext>
            </a:extLst>
          </p:cNvPr>
          <p:cNvSpPr txBox="1"/>
          <p:nvPr/>
        </p:nvSpPr>
        <p:spPr>
          <a:xfrm>
            <a:off x="6296387" y="3628059"/>
            <a:ext cx="666750" cy="215444"/>
          </a:xfrm>
          <a:prstGeom prst="rect">
            <a:avLst/>
          </a:prstGeom>
          <a:noFill/>
        </p:spPr>
        <p:txBody>
          <a:bodyPr wrap="square" lIns="0" tIns="0" rIns="0" bIns="0" rtlCol="0">
            <a:spAutoFit/>
          </a:bodyPr>
          <a:lstStyle/>
          <a:p>
            <a:pPr algn="ctr"/>
            <a:r>
              <a:rPr lang="en-US" sz="1400" b="1" dirty="0">
                <a:latin typeface="Calibri" panose="020F0502020204030204" pitchFamily="34" charset="0"/>
                <a:cs typeface="Calibri" panose="020F0502020204030204" pitchFamily="34" charset="0"/>
              </a:rPr>
              <a:t>PFS</a:t>
            </a:r>
          </a:p>
        </p:txBody>
      </p:sp>
      <p:sp>
        <p:nvSpPr>
          <p:cNvPr id="77" name="TextBox 76">
            <a:extLst>
              <a:ext uri="{FF2B5EF4-FFF2-40B4-BE49-F238E27FC236}">
                <a16:creationId xmlns:a16="http://schemas.microsoft.com/office/drawing/2014/main" id="{CBE94DE0-8BE1-4E4F-9F96-781B2100CDAE}"/>
              </a:ext>
            </a:extLst>
          </p:cNvPr>
          <p:cNvSpPr txBox="1"/>
          <p:nvPr/>
        </p:nvSpPr>
        <p:spPr>
          <a:xfrm>
            <a:off x="5486301" y="572780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12</a:t>
            </a:r>
          </a:p>
        </p:txBody>
      </p:sp>
      <p:sp>
        <p:nvSpPr>
          <p:cNvPr id="78" name="TextBox 77">
            <a:extLst>
              <a:ext uri="{FF2B5EF4-FFF2-40B4-BE49-F238E27FC236}">
                <a16:creationId xmlns:a16="http://schemas.microsoft.com/office/drawing/2014/main" id="{CBD08AEF-3A19-D142-89FB-6841490FD859}"/>
              </a:ext>
            </a:extLst>
          </p:cNvPr>
          <p:cNvSpPr txBox="1"/>
          <p:nvPr/>
        </p:nvSpPr>
        <p:spPr>
          <a:xfrm>
            <a:off x="5070130" y="5604698"/>
            <a:ext cx="474096" cy="276999"/>
          </a:xfrm>
          <a:prstGeom prst="rect">
            <a:avLst/>
          </a:prstGeom>
          <a:noFill/>
        </p:spPr>
        <p:txBody>
          <a:bodyPr wrap="square" lIns="0" tIns="0" rIns="0" bIns="0" rtlCol="0">
            <a:spAutoFit/>
          </a:bodyPr>
          <a:lstStyle/>
          <a:p>
            <a:pPr>
              <a:lnSpc>
                <a:spcPct val="90000"/>
              </a:lnSpc>
            </a:pPr>
            <a:r>
              <a:rPr lang="en-US" sz="1000" b="1" dirty="0">
                <a:latin typeface="Calibri" panose="020F0502020204030204" pitchFamily="34" charset="0"/>
                <a:cs typeface="Calibri" panose="020F0502020204030204" pitchFamily="34" charset="0"/>
              </a:rPr>
              <a:t>Patients</a:t>
            </a:r>
            <a:br>
              <a:rPr lang="en-US" sz="1000" b="1" dirty="0">
                <a:latin typeface="Calibri" panose="020F0502020204030204" pitchFamily="34" charset="0"/>
                <a:cs typeface="Calibri" panose="020F0502020204030204" pitchFamily="34" charset="0"/>
              </a:rPr>
            </a:br>
            <a:r>
              <a:rPr lang="en-US" sz="1000" b="1" dirty="0">
                <a:latin typeface="Calibri" panose="020F0502020204030204" pitchFamily="34" charset="0"/>
                <a:cs typeface="Calibri" panose="020F0502020204030204" pitchFamily="34" charset="0"/>
              </a:rPr>
              <a:t>at risk</a:t>
            </a:r>
          </a:p>
        </p:txBody>
      </p:sp>
      <p:sp>
        <p:nvSpPr>
          <p:cNvPr id="79" name="TextBox 78">
            <a:extLst>
              <a:ext uri="{FF2B5EF4-FFF2-40B4-BE49-F238E27FC236}">
                <a16:creationId xmlns:a16="http://schemas.microsoft.com/office/drawing/2014/main" id="{6219E9C0-FA27-CA4B-A3ED-5EAB287E139E}"/>
              </a:ext>
            </a:extLst>
          </p:cNvPr>
          <p:cNvSpPr txBox="1"/>
          <p:nvPr/>
        </p:nvSpPr>
        <p:spPr>
          <a:xfrm>
            <a:off x="5803801" y="572780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9</a:t>
            </a:r>
          </a:p>
        </p:txBody>
      </p:sp>
      <p:sp>
        <p:nvSpPr>
          <p:cNvPr id="80" name="TextBox 79">
            <a:extLst>
              <a:ext uri="{FF2B5EF4-FFF2-40B4-BE49-F238E27FC236}">
                <a16:creationId xmlns:a16="http://schemas.microsoft.com/office/drawing/2014/main" id="{AEE9F001-1C63-9C46-9820-75F5C4C4392C}"/>
              </a:ext>
            </a:extLst>
          </p:cNvPr>
          <p:cNvSpPr txBox="1"/>
          <p:nvPr/>
        </p:nvSpPr>
        <p:spPr>
          <a:xfrm>
            <a:off x="6064151" y="572780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6</a:t>
            </a:r>
          </a:p>
        </p:txBody>
      </p:sp>
      <p:sp>
        <p:nvSpPr>
          <p:cNvPr id="81" name="TextBox 80">
            <a:extLst>
              <a:ext uri="{FF2B5EF4-FFF2-40B4-BE49-F238E27FC236}">
                <a16:creationId xmlns:a16="http://schemas.microsoft.com/office/drawing/2014/main" id="{FBE77642-8B36-F846-8204-5A9741969C5D}"/>
              </a:ext>
            </a:extLst>
          </p:cNvPr>
          <p:cNvSpPr txBox="1"/>
          <p:nvPr/>
        </p:nvSpPr>
        <p:spPr>
          <a:xfrm>
            <a:off x="6356251" y="572780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6</a:t>
            </a:r>
          </a:p>
        </p:txBody>
      </p:sp>
      <p:sp>
        <p:nvSpPr>
          <p:cNvPr id="82" name="TextBox 81">
            <a:extLst>
              <a:ext uri="{FF2B5EF4-FFF2-40B4-BE49-F238E27FC236}">
                <a16:creationId xmlns:a16="http://schemas.microsoft.com/office/drawing/2014/main" id="{A45DB2D3-61D1-714E-912F-AA3918192906}"/>
              </a:ext>
            </a:extLst>
          </p:cNvPr>
          <p:cNvSpPr txBox="1"/>
          <p:nvPr/>
        </p:nvSpPr>
        <p:spPr>
          <a:xfrm>
            <a:off x="6673751" y="572780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2</a:t>
            </a:r>
          </a:p>
        </p:txBody>
      </p:sp>
      <p:sp>
        <p:nvSpPr>
          <p:cNvPr id="83" name="TextBox 82">
            <a:extLst>
              <a:ext uri="{FF2B5EF4-FFF2-40B4-BE49-F238E27FC236}">
                <a16:creationId xmlns:a16="http://schemas.microsoft.com/office/drawing/2014/main" id="{85A153A6-7341-094A-BCB9-2EF8391C6393}"/>
              </a:ext>
            </a:extLst>
          </p:cNvPr>
          <p:cNvSpPr txBox="1"/>
          <p:nvPr/>
        </p:nvSpPr>
        <p:spPr>
          <a:xfrm>
            <a:off x="6972201" y="572780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2</a:t>
            </a:r>
          </a:p>
        </p:txBody>
      </p:sp>
      <p:sp>
        <p:nvSpPr>
          <p:cNvPr id="84" name="TextBox 83">
            <a:extLst>
              <a:ext uri="{FF2B5EF4-FFF2-40B4-BE49-F238E27FC236}">
                <a16:creationId xmlns:a16="http://schemas.microsoft.com/office/drawing/2014/main" id="{ACB4D6DB-A8D3-DA4F-AD9A-1CA46BF9F0D5}"/>
              </a:ext>
            </a:extLst>
          </p:cNvPr>
          <p:cNvSpPr txBox="1"/>
          <p:nvPr/>
        </p:nvSpPr>
        <p:spPr>
          <a:xfrm>
            <a:off x="7270651" y="572780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2</a:t>
            </a:r>
          </a:p>
        </p:txBody>
      </p:sp>
      <p:sp>
        <p:nvSpPr>
          <p:cNvPr id="85" name="TextBox 84">
            <a:extLst>
              <a:ext uri="{FF2B5EF4-FFF2-40B4-BE49-F238E27FC236}">
                <a16:creationId xmlns:a16="http://schemas.microsoft.com/office/drawing/2014/main" id="{D4259E7F-3487-E547-9F82-1492105F2616}"/>
              </a:ext>
            </a:extLst>
          </p:cNvPr>
          <p:cNvSpPr txBox="1"/>
          <p:nvPr/>
        </p:nvSpPr>
        <p:spPr>
          <a:xfrm>
            <a:off x="7565926" y="572780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1</a:t>
            </a:r>
          </a:p>
        </p:txBody>
      </p:sp>
      <p:sp>
        <p:nvSpPr>
          <p:cNvPr id="86" name="TextBox 85">
            <a:extLst>
              <a:ext uri="{FF2B5EF4-FFF2-40B4-BE49-F238E27FC236}">
                <a16:creationId xmlns:a16="http://schemas.microsoft.com/office/drawing/2014/main" id="{A937620E-FDC5-F74B-954E-15743EBDF6CC}"/>
              </a:ext>
            </a:extLst>
          </p:cNvPr>
          <p:cNvSpPr txBox="1"/>
          <p:nvPr/>
        </p:nvSpPr>
        <p:spPr>
          <a:xfrm>
            <a:off x="7854851" y="572780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0</a:t>
            </a:r>
          </a:p>
        </p:txBody>
      </p:sp>
      <p:sp>
        <p:nvSpPr>
          <p:cNvPr id="88" name="Freeform 87">
            <a:extLst>
              <a:ext uri="{FF2B5EF4-FFF2-40B4-BE49-F238E27FC236}">
                <a16:creationId xmlns:a16="http://schemas.microsoft.com/office/drawing/2014/main" id="{A6F494CE-39C5-DE4D-A090-A14405895C15}"/>
              </a:ext>
            </a:extLst>
          </p:cNvPr>
          <p:cNvSpPr/>
          <p:nvPr/>
        </p:nvSpPr>
        <p:spPr>
          <a:xfrm>
            <a:off x="6428795" y="3870325"/>
            <a:ext cx="1670050" cy="422275"/>
          </a:xfrm>
          <a:custGeom>
            <a:avLst/>
            <a:gdLst>
              <a:gd name="connsiteX0" fmla="*/ 1670050 w 1670050"/>
              <a:gd name="connsiteY0" fmla="*/ 358775 h 422275"/>
              <a:gd name="connsiteX1" fmla="*/ 1670050 w 1670050"/>
              <a:gd name="connsiteY1" fmla="*/ 0 h 422275"/>
              <a:gd name="connsiteX2" fmla="*/ 0 w 1670050"/>
              <a:gd name="connsiteY2" fmla="*/ 0 h 422275"/>
              <a:gd name="connsiteX3" fmla="*/ 0 w 1670050"/>
              <a:gd name="connsiteY3" fmla="*/ 107950 h 422275"/>
              <a:gd name="connsiteX4" fmla="*/ 0 w 1670050"/>
              <a:gd name="connsiteY4" fmla="*/ 152400 h 422275"/>
              <a:gd name="connsiteX5" fmla="*/ 234950 w 1670050"/>
              <a:gd name="connsiteY5" fmla="*/ 152400 h 422275"/>
              <a:gd name="connsiteX6" fmla="*/ 234950 w 1670050"/>
              <a:gd name="connsiteY6" fmla="*/ 254000 h 422275"/>
              <a:gd name="connsiteX7" fmla="*/ 1108075 w 1670050"/>
              <a:gd name="connsiteY7" fmla="*/ 254000 h 422275"/>
              <a:gd name="connsiteX8" fmla="*/ 1108075 w 1670050"/>
              <a:gd name="connsiteY8" fmla="*/ 422275 h 422275"/>
              <a:gd name="connsiteX9" fmla="*/ 1670050 w 1670050"/>
              <a:gd name="connsiteY9" fmla="*/ 3587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050" h="422275">
                <a:moveTo>
                  <a:pt x="1670050" y="358775"/>
                </a:moveTo>
                <a:lnTo>
                  <a:pt x="1670050" y="0"/>
                </a:lnTo>
                <a:lnTo>
                  <a:pt x="0" y="0"/>
                </a:lnTo>
                <a:lnTo>
                  <a:pt x="0" y="107950"/>
                </a:lnTo>
                <a:lnTo>
                  <a:pt x="0" y="152400"/>
                </a:lnTo>
                <a:lnTo>
                  <a:pt x="234950" y="152400"/>
                </a:lnTo>
                <a:lnTo>
                  <a:pt x="234950" y="254000"/>
                </a:lnTo>
                <a:lnTo>
                  <a:pt x="1108075" y="254000"/>
                </a:lnTo>
                <a:lnTo>
                  <a:pt x="1108075" y="422275"/>
                </a:lnTo>
                <a:lnTo>
                  <a:pt x="1670050" y="35877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1D5E0FC2-925C-D943-849C-8761DA9F812A}"/>
              </a:ext>
            </a:extLst>
          </p:cNvPr>
          <p:cNvSpPr txBox="1"/>
          <p:nvPr/>
        </p:nvSpPr>
        <p:spPr>
          <a:xfrm>
            <a:off x="6458793" y="3887937"/>
            <a:ext cx="1631008" cy="307777"/>
          </a:xfrm>
          <a:prstGeom prst="rect">
            <a:avLst/>
          </a:prstGeom>
          <a:noFill/>
        </p:spPr>
        <p:txBody>
          <a:bodyPr wrap="square" lIns="0" tIns="0" rIns="0" bIns="0" rtlCol="0">
            <a:spAutoFit/>
          </a:bodyPr>
          <a:lstStyle/>
          <a:p>
            <a:pPr algn="r"/>
            <a:r>
              <a:rPr lang="en-US" sz="1000" b="1" dirty="0">
                <a:latin typeface="Calibri" panose="020F0502020204030204" pitchFamily="34" charset="0"/>
                <a:cs typeface="Calibri" panose="020F0502020204030204" pitchFamily="34" charset="0"/>
              </a:rPr>
              <a:t>Events/total 12/12</a:t>
            </a:r>
          </a:p>
          <a:p>
            <a:pPr algn="r"/>
            <a:r>
              <a:rPr lang="en-US" sz="1000" b="1" dirty="0">
                <a:latin typeface="Calibri" panose="020F0502020204030204" pitchFamily="34" charset="0"/>
                <a:cs typeface="Calibri" panose="020F0502020204030204" pitchFamily="34" charset="0"/>
              </a:rPr>
              <a:t>Median (95% CI): 2.7 (1.5-7.3)</a:t>
            </a:r>
          </a:p>
        </p:txBody>
      </p:sp>
      <p:pic>
        <p:nvPicPr>
          <p:cNvPr id="89" name="Content Placeholder 3">
            <a:extLst>
              <a:ext uri="{FF2B5EF4-FFF2-40B4-BE49-F238E27FC236}">
                <a16:creationId xmlns:a16="http://schemas.microsoft.com/office/drawing/2014/main" id="{E5C4E853-FADB-DF4B-AD62-5F999FAC29D6}"/>
              </a:ext>
            </a:extLst>
          </p:cNvPr>
          <p:cNvPicPr>
            <a:picLocks noChangeAspect="1"/>
          </p:cNvPicPr>
          <p:nvPr/>
        </p:nvPicPr>
        <p:blipFill rotWithShape="1">
          <a:blip r:embed="rId4">
            <a:extLst>
              <a:ext uri="{28A0092B-C50C-407E-A947-70E740481C1C}">
                <a14:useLocalDpi xmlns:a14="http://schemas.microsoft.com/office/drawing/2010/main" val="0"/>
              </a:ext>
            </a:extLst>
          </a:blip>
          <a:srcRect l="56580" t="8702" r="742" b="24856"/>
          <a:stretch/>
        </p:blipFill>
        <p:spPr>
          <a:xfrm>
            <a:off x="8720051" y="3816516"/>
            <a:ext cx="2809702" cy="1561819"/>
          </a:xfrm>
          <a:prstGeom prst="rect">
            <a:avLst/>
          </a:prstGeom>
        </p:spPr>
      </p:pic>
      <p:sp>
        <p:nvSpPr>
          <p:cNvPr id="90" name="TextBox 89">
            <a:extLst>
              <a:ext uri="{FF2B5EF4-FFF2-40B4-BE49-F238E27FC236}">
                <a16:creationId xmlns:a16="http://schemas.microsoft.com/office/drawing/2014/main" id="{DED292ED-52FE-554F-8161-9DDA8418FF7A}"/>
              </a:ext>
            </a:extLst>
          </p:cNvPr>
          <p:cNvSpPr txBox="1"/>
          <p:nvPr/>
        </p:nvSpPr>
        <p:spPr>
          <a:xfrm>
            <a:off x="6288680" y="5532117"/>
            <a:ext cx="666750" cy="153888"/>
          </a:xfrm>
          <a:prstGeom prst="rect">
            <a:avLst/>
          </a:prstGeom>
          <a:noFill/>
        </p:spPr>
        <p:txBody>
          <a:bodyPr wrap="square" lIns="0" tIns="0" rIns="0" bIns="0" rtlCol="0">
            <a:spAutoFit/>
          </a:bodyPr>
          <a:lstStyle/>
          <a:p>
            <a:pPr algn="ctr"/>
            <a:r>
              <a:rPr lang="en-US" sz="1000" b="1" dirty="0">
                <a:latin typeface="Calibri" panose="020F0502020204030204" pitchFamily="34" charset="0"/>
                <a:cs typeface="Calibri" panose="020F0502020204030204" pitchFamily="34" charset="0"/>
              </a:rPr>
              <a:t>Months</a:t>
            </a:r>
          </a:p>
        </p:txBody>
      </p:sp>
      <p:sp>
        <p:nvSpPr>
          <p:cNvPr id="91" name="TextBox 90">
            <a:extLst>
              <a:ext uri="{FF2B5EF4-FFF2-40B4-BE49-F238E27FC236}">
                <a16:creationId xmlns:a16="http://schemas.microsoft.com/office/drawing/2014/main" id="{2A6E788B-C75C-7046-8D4D-066BACC6AF20}"/>
              </a:ext>
            </a:extLst>
          </p:cNvPr>
          <p:cNvSpPr txBox="1"/>
          <p:nvPr/>
        </p:nvSpPr>
        <p:spPr>
          <a:xfrm>
            <a:off x="8469241" y="3811214"/>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100</a:t>
            </a:r>
          </a:p>
        </p:txBody>
      </p:sp>
      <p:sp>
        <p:nvSpPr>
          <p:cNvPr id="92" name="TextBox 91">
            <a:extLst>
              <a:ext uri="{FF2B5EF4-FFF2-40B4-BE49-F238E27FC236}">
                <a16:creationId xmlns:a16="http://schemas.microsoft.com/office/drawing/2014/main" id="{4D4A64F4-54AC-D34C-AD82-8C82981360D1}"/>
              </a:ext>
            </a:extLst>
          </p:cNvPr>
          <p:cNvSpPr txBox="1"/>
          <p:nvPr/>
        </p:nvSpPr>
        <p:spPr>
          <a:xfrm rot="16200000">
            <a:off x="7335648" y="4565368"/>
            <a:ext cx="2019300" cy="153284"/>
          </a:xfrm>
          <a:prstGeom prst="rect">
            <a:avLst/>
          </a:prstGeom>
          <a:noFill/>
        </p:spPr>
        <p:txBody>
          <a:bodyPr wrap="square" lIns="0" tIns="0" rIns="0" bIns="0" rtlCol="0">
            <a:noAutofit/>
          </a:bodyPr>
          <a:lstStyle/>
          <a:p>
            <a:pPr algn="ctr"/>
            <a:r>
              <a:rPr lang="en-US" sz="1200" b="1" dirty="0">
                <a:latin typeface="Calibri" panose="020F0502020204030204" pitchFamily="34" charset="0"/>
                <a:cs typeface="Calibri" panose="020F0502020204030204" pitchFamily="34" charset="0"/>
              </a:rPr>
              <a:t>Alive (%)</a:t>
            </a:r>
          </a:p>
        </p:txBody>
      </p:sp>
      <p:sp>
        <p:nvSpPr>
          <p:cNvPr id="93" name="TextBox 92">
            <a:extLst>
              <a:ext uri="{FF2B5EF4-FFF2-40B4-BE49-F238E27FC236}">
                <a16:creationId xmlns:a16="http://schemas.microsoft.com/office/drawing/2014/main" id="{424D156D-9F97-6F44-B196-7CC996019B94}"/>
              </a:ext>
            </a:extLst>
          </p:cNvPr>
          <p:cNvSpPr txBox="1"/>
          <p:nvPr/>
        </p:nvSpPr>
        <p:spPr>
          <a:xfrm>
            <a:off x="8847066" y="5365774"/>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0</a:t>
            </a:r>
          </a:p>
        </p:txBody>
      </p:sp>
      <p:sp>
        <p:nvSpPr>
          <p:cNvPr id="94" name="TextBox 93">
            <a:extLst>
              <a:ext uri="{FF2B5EF4-FFF2-40B4-BE49-F238E27FC236}">
                <a16:creationId xmlns:a16="http://schemas.microsoft.com/office/drawing/2014/main" id="{71E4759E-1583-2D4C-8947-129E39866733}"/>
              </a:ext>
            </a:extLst>
          </p:cNvPr>
          <p:cNvSpPr txBox="1"/>
          <p:nvPr/>
        </p:nvSpPr>
        <p:spPr>
          <a:xfrm>
            <a:off x="8469241" y="3949009"/>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90</a:t>
            </a:r>
          </a:p>
        </p:txBody>
      </p:sp>
      <p:sp>
        <p:nvSpPr>
          <p:cNvPr id="95" name="TextBox 94">
            <a:extLst>
              <a:ext uri="{FF2B5EF4-FFF2-40B4-BE49-F238E27FC236}">
                <a16:creationId xmlns:a16="http://schemas.microsoft.com/office/drawing/2014/main" id="{9067EED1-7851-AC4A-A758-1637195BEBA1}"/>
              </a:ext>
            </a:extLst>
          </p:cNvPr>
          <p:cNvSpPr txBox="1"/>
          <p:nvPr/>
        </p:nvSpPr>
        <p:spPr>
          <a:xfrm>
            <a:off x="8469241" y="4086804"/>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80</a:t>
            </a:r>
          </a:p>
        </p:txBody>
      </p:sp>
      <p:sp>
        <p:nvSpPr>
          <p:cNvPr id="96" name="TextBox 95">
            <a:extLst>
              <a:ext uri="{FF2B5EF4-FFF2-40B4-BE49-F238E27FC236}">
                <a16:creationId xmlns:a16="http://schemas.microsoft.com/office/drawing/2014/main" id="{012721A8-BF27-D34F-9062-EFCB7EAF13C2}"/>
              </a:ext>
            </a:extLst>
          </p:cNvPr>
          <p:cNvSpPr txBox="1"/>
          <p:nvPr/>
        </p:nvSpPr>
        <p:spPr>
          <a:xfrm>
            <a:off x="8469241" y="4224599"/>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70</a:t>
            </a:r>
          </a:p>
        </p:txBody>
      </p:sp>
      <p:sp>
        <p:nvSpPr>
          <p:cNvPr id="97" name="TextBox 96">
            <a:extLst>
              <a:ext uri="{FF2B5EF4-FFF2-40B4-BE49-F238E27FC236}">
                <a16:creationId xmlns:a16="http://schemas.microsoft.com/office/drawing/2014/main" id="{5413858C-2048-3641-A0C2-8A94564F9525}"/>
              </a:ext>
            </a:extLst>
          </p:cNvPr>
          <p:cNvSpPr txBox="1"/>
          <p:nvPr/>
        </p:nvSpPr>
        <p:spPr>
          <a:xfrm>
            <a:off x="8469241" y="4362394"/>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60</a:t>
            </a:r>
          </a:p>
        </p:txBody>
      </p:sp>
      <p:sp>
        <p:nvSpPr>
          <p:cNvPr id="98" name="TextBox 97">
            <a:extLst>
              <a:ext uri="{FF2B5EF4-FFF2-40B4-BE49-F238E27FC236}">
                <a16:creationId xmlns:a16="http://schemas.microsoft.com/office/drawing/2014/main" id="{FC2EEFFE-E64E-8047-B38F-A159C60B6C75}"/>
              </a:ext>
            </a:extLst>
          </p:cNvPr>
          <p:cNvSpPr txBox="1"/>
          <p:nvPr/>
        </p:nvSpPr>
        <p:spPr>
          <a:xfrm>
            <a:off x="8469241" y="4500189"/>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50</a:t>
            </a:r>
          </a:p>
        </p:txBody>
      </p:sp>
      <p:sp>
        <p:nvSpPr>
          <p:cNvPr id="99" name="TextBox 98">
            <a:extLst>
              <a:ext uri="{FF2B5EF4-FFF2-40B4-BE49-F238E27FC236}">
                <a16:creationId xmlns:a16="http://schemas.microsoft.com/office/drawing/2014/main" id="{D9BB886C-7CF4-E14B-90AF-F50D640A3BC7}"/>
              </a:ext>
            </a:extLst>
          </p:cNvPr>
          <p:cNvSpPr txBox="1"/>
          <p:nvPr/>
        </p:nvSpPr>
        <p:spPr>
          <a:xfrm>
            <a:off x="8469241" y="4637984"/>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40</a:t>
            </a:r>
          </a:p>
        </p:txBody>
      </p:sp>
      <p:sp>
        <p:nvSpPr>
          <p:cNvPr id="100" name="TextBox 99">
            <a:extLst>
              <a:ext uri="{FF2B5EF4-FFF2-40B4-BE49-F238E27FC236}">
                <a16:creationId xmlns:a16="http://schemas.microsoft.com/office/drawing/2014/main" id="{73B653F7-3C4C-AF41-B093-B10396FC9BE8}"/>
              </a:ext>
            </a:extLst>
          </p:cNvPr>
          <p:cNvSpPr txBox="1"/>
          <p:nvPr/>
        </p:nvSpPr>
        <p:spPr>
          <a:xfrm>
            <a:off x="8469241" y="4775779"/>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30</a:t>
            </a:r>
          </a:p>
        </p:txBody>
      </p:sp>
      <p:sp>
        <p:nvSpPr>
          <p:cNvPr id="101" name="TextBox 100">
            <a:extLst>
              <a:ext uri="{FF2B5EF4-FFF2-40B4-BE49-F238E27FC236}">
                <a16:creationId xmlns:a16="http://schemas.microsoft.com/office/drawing/2014/main" id="{7B159075-4F6B-1341-A4E6-81B2C8EF3A8F}"/>
              </a:ext>
            </a:extLst>
          </p:cNvPr>
          <p:cNvSpPr txBox="1"/>
          <p:nvPr/>
        </p:nvSpPr>
        <p:spPr>
          <a:xfrm>
            <a:off x="8469241" y="4913574"/>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20</a:t>
            </a:r>
          </a:p>
        </p:txBody>
      </p:sp>
      <p:sp>
        <p:nvSpPr>
          <p:cNvPr id="102" name="TextBox 101">
            <a:extLst>
              <a:ext uri="{FF2B5EF4-FFF2-40B4-BE49-F238E27FC236}">
                <a16:creationId xmlns:a16="http://schemas.microsoft.com/office/drawing/2014/main" id="{1D1C3CC4-2CC2-3648-9B75-B1E790C5C36D}"/>
              </a:ext>
            </a:extLst>
          </p:cNvPr>
          <p:cNvSpPr txBox="1"/>
          <p:nvPr/>
        </p:nvSpPr>
        <p:spPr>
          <a:xfrm>
            <a:off x="8469241" y="5051369"/>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10</a:t>
            </a:r>
          </a:p>
        </p:txBody>
      </p:sp>
      <p:sp>
        <p:nvSpPr>
          <p:cNvPr id="103" name="TextBox 102">
            <a:extLst>
              <a:ext uri="{FF2B5EF4-FFF2-40B4-BE49-F238E27FC236}">
                <a16:creationId xmlns:a16="http://schemas.microsoft.com/office/drawing/2014/main" id="{2754D654-AD40-5F4F-8A12-E0C375A578AF}"/>
              </a:ext>
            </a:extLst>
          </p:cNvPr>
          <p:cNvSpPr txBox="1"/>
          <p:nvPr/>
        </p:nvSpPr>
        <p:spPr>
          <a:xfrm>
            <a:off x="8469241" y="5189164"/>
            <a:ext cx="225425" cy="153888"/>
          </a:xfrm>
          <a:prstGeom prst="rect">
            <a:avLst/>
          </a:prstGeom>
          <a:noFill/>
        </p:spPr>
        <p:txBody>
          <a:bodyPr wrap="square" lIns="0" tIns="0" rIns="0" bIns="0" rtlCol="0">
            <a:spAutoFit/>
          </a:bodyPr>
          <a:lstStyle/>
          <a:p>
            <a:pPr algn="r"/>
            <a:r>
              <a:rPr lang="en-US" sz="1000" dirty="0">
                <a:latin typeface="Calibri" panose="020F0502020204030204" pitchFamily="34" charset="0"/>
                <a:cs typeface="Calibri" panose="020F0502020204030204" pitchFamily="34" charset="0"/>
              </a:rPr>
              <a:t>0</a:t>
            </a:r>
          </a:p>
        </p:txBody>
      </p:sp>
      <p:sp>
        <p:nvSpPr>
          <p:cNvPr id="104" name="TextBox 103">
            <a:extLst>
              <a:ext uri="{FF2B5EF4-FFF2-40B4-BE49-F238E27FC236}">
                <a16:creationId xmlns:a16="http://schemas.microsoft.com/office/drawing/2014/main" id="{C7C3EC1B-D2A3-A343-B896-FAE188DD35EC}"/>
              </a:ext>
            </a:extLst>
          </p:cNvPr>
          <p:cNvSpPr txBox="1"/>
          <p:nvPr/>
        </p:nvSpPr>
        <p:spPr>
          <a:xfrm>
            <a:off x="8852955" y="572780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12</a:t>
            </a:r>
          </a:p>
        </p:txBody>
      </p:sp>
      <p:sp>
        <p:nvSpPr>
          <p:cNvPr id="105" name="TextBox 104">
            <a:extLst>
              <a:ext uri="{FF2B5EF4-FFF2-40B4-BE49-F238E27FC236}">
                <a16:creationId xmlns:a16="http://schemas.microsoft.com/office/drawing/2014/main" id="{6604CBCE-5DE3-5246-88C1-0D0BE4F29077}"/>
              </a:ext>
            </a:extLst>
          </p:cNvPr>
          <p:cNvSpPr txBox="1"/>
          <p:nvPr/>
        </p:nvSpPr>
        <p:spPr>
          <a:xfrm>
            <a:off x="8436784" y="5604698"/>
            <a:ext cx="474096" cy="276999"/>
          </a:xfrm>
          <a:prstGeom prst="rect">
            <a:avLst/>
          </a:prstGeom>
          <a:noFill/>
        </p:spPr>
        <p:txBody>
          <a:bodyPr wrap="square" lIns="0" tIns="0" rIns="0" bIns="0" rtlCol="0">
            <a:spAutoFit/>
          </a:bodyPr>
          <a:lstStyle/>
          <a:p>
            <a:pPr>
              <a:lnSpc>
                <a:spcPct val="90000"/>
              </a:lnSpc>
            </a:pPr>
            <a:r>
              <a:rPr lang="en-US" sz="1000" b="1" dirty="0">
                <a:latin typeface="Calibri" panose="020F0502020204030204" pitchFamily="34" charset="0"/>
                <a:cs typeface="Calibri" panose="020F0502020204030204" pitchFamily="34" charset="0"/>
              </a:rPr>
              <a:t>Patients</a:t>
            </a:r>
            <a:br>
              <a:rPr lang="en-US" sz="1000" b="1" dirty="0">
                <a:latin typeface="Calibri" panose="020F0502020204030204" pitchFamily="34" charset="0"/>
                <a:cs typeface="Calibri" panose="020F0502020204030204" pitchFamily="34" charset="0"/>
              </a:rPr>
            </a:br>
            <a:r>
              <a:rPr lang="en-US" sz="1000" b="1" dirty="0">
                <a:latin typeface="Calibri" panose="020F0502020204030204" pitchFamily="34" charset="0"/>
                <a:cs typeface="Calibri" panose="020F0502020204030204" pitchFamily="34" charset="0"/>
              </a:rPr>
              <a:t>at risk</a:t>
            </a:r>
          </a:p>
        </p:txBody>
      </p:sp>
      <p:sp>
        <p:nvSpPr>
          <p:cNvPr id="106" name="TextBox 105">
            <a:extLst>
              <a:ext uri="{FF2B5EF4-FFF2-40B4-BE49-F238E27FC236}">
                <a16:creationId xmlns:a16="http://schemas.microsoft.com/office/drawing/2014/main" id="{648FF7F9-BDF0-AC4B-A7A8-2CD83F90D96A}"/>
              </a:ext>
            </a:extLst>
          </p:cNvPr>
          <p:cNvSpPr txBox="1"/>
          <p:nvPr/>
        </p:nvSpPr>
        <p:spPr>
          <a:xfrm>
            <a:off x="9655334" y="5532117"/>
            <a:ext cx="666750" cy="153888"/>
          </a:xfrm>
          <a:prstGeom prst="rect">
            <a:avLst/>
          </a:prstGeom>
          <a:noFill/>
        </p:spPr>
        <p:txBody>
          <a:bodyPr wrap="square" lIns="0" tIns="0" rIns="0" bIns="0" rtlCol="0">
            <a:spAutoFit/>
          </a:bodyPr>
          <a:lstStyle/>
          <a:p>
            <a:pPr algn="ctr"/>
            <a:r>
              <a:rPr lang="en-US" sz="1000" b="1" dirty="0">
                <a:latin typeface="Calibri" panose="020F0502020204030204" pitchFamily="34" charset="0"/>
                <a:cs typeface="Calibri" panose="020F0502020204030204" pitchFamily="34" charset="0"/>
              </a:rPr>
              <a:t>Months</a:t>
            </a:r>
          </a:p>
        </p:txBody>
      </p:sp>
      <p:sp>
        <p:nvSpPr>
          <p:cNvPr id="107" name="TextBox 106">
            <a:extLst>
              <a:ext uri="{FF2B5EF4-FFF2-40B4-BE49-F238E27FC236}">
                <a16:creationId xmlns:a16="http://schemas.microsoft.com/office/drawing/2014/main" id="{D36C77D7-8440-DC4B-9E4D-4B2CA70FA5C0}"/>
              </a:ext>
            </a:extLst>
          </p:cNvPr>
          <p:cNvSpPr txBox="1"/>
          <p:nvPr/>
        </p:nvSpPr>
        <p:spPr>
          <a:xfrm>
            <a:off x="11065237" y="5365774"/>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8</a:t>
            </a:r>
          </a:p>
        </p:txBody>
      </p:sp>
      <p:sp>
        <p:nvSpPr>
          <p:cNvPr id="108" name="TextBox 107">
            <a:extLst>
              <a:ext uri="{FF2B5EF4-FFF2-40B4-BE49-F238E27FC236}">
                <a16:creationId xmlns:a16="http://schemas.microsoft.com/office/drawing/2014/main" id="{597A12D5-2DA9-664B-8776-41404826BCD4}"/>
              </a:ext>
            </a:extLst>
          </p:cNvPr>
          <p:cNvSpPr txBox="1"/>
          <p:nvPr/>
        </p:nvSpPr>
        <p:spPr>
          <a:xfrm>
            <a:off x="10782662" y="5365774"/>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7</a:t>
            </a:r>
          </a:p>
        </p:txBody>
      </p:sp>
      <p:sp>
        <p:nvSpPr>
          <p:cNvPr id="109" name="TextBox 108">
            <a:extLst>
              <a:ext uri="{FF2B5EF4-FFF2-40B4-BE49-F238E27FC236}">
                <a16:creationId xmlns:a16="http://schemas.microsoft.com/office/drawing/2014/main" id="{2B420526-CD5B-BF48-AC02-DCC1F37D01EE}"/>
              </a:ext>
            </a:extLst>
          </p:cNvPr>
          <p:cNvSpPr txBox="1"/>
          <p:nvPr/>
        </p:nvSpPr>
        <p:spPr>
          <a:xfrm>
            <a:off x="10506437" y="5365774"/>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6</a:t>
            </a:r>
          </a:p>
        </p:txBody>
      </p:sp>
      <p:sp>
        <p:nvSpPr>
          <p:cNvPr id="110" name="TextBox 109">
            <a:extLst>
              <a:ext uri="{FF2B5EF4-FFF2-40B4-BE49-F238E27FC236}">
                <a16:creationId xmlns:a16="http://schemas.microsoft.com/office/drawing/2014/main" id="{F618B8F5-0A3E-F244-86DE-8C93ED790058}"/>
              </a:ext>
            </a:extLst>
          </p:cNvPr>
          <p:cNvSpPr txBox="1"/>
          <p:nvPr/>
        </p:nvSpPr>
        <p:spPr>
          <a:xfrm>
            <a:off x="10233387" y="5365774"/>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5</a:t>
            </a:r>
          </a:p>
        </p:txBody>
      </p:sp>
      <p:sp>
        <p:nvSpPr>
          <p:cNvPr id="111" name="TextBox 110">
            <a:extLst>
              <a:ext uri="{FF2B5EF4-FFF2-40B4-BE49-F238E27FC236}">
                <a16:creationId xmlns:a16="http://schemas.microsoft.com/office/drawing/2014/main" id="{675438CF-4DD7-6246-867C-3139779313A7}"/>
              </a:ext>
            </a:extLst>
          </p:cNvPr>
          <p:cNvSpPr txBox="1"/>
          <p:nvPr/>
        </p:nvSpPr>
        <p:spPr>
          <a:xfrm>
            <a:off x="9953987" y="5365774"/>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4</a:t>
            </a:r>
          </a:p>
        </p:txBody>
      </p:sp>
      <p:sp>
        <p:nvSpPr>
          <p:cNvPr id="112" name="TextBox 111">
            <a:extLst>
              <a:ext uri="{FF2B5EF4-FFF2-40B4-BE49-F238E27FC236}">
                <a16:creationId xmlns:a16="http://schemas.microsoft.com/office/drawing/2014/main" id="{64D0AB07-BB31-254A-A967-B6E53AAEB384}"/>
              </a:ext>
            </a:extLst>
          </p:cNvPr>
          <p:cNvSpPr txBox="1"/>
          <p:nvPr/>
        </p:nvSpPr>
        <p:spPr>
          <a:xfrm>
            <a:off x="9677762" y="5365774"/>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3</a:t>
            </a:r>
          </a:p>
        </p:txBody>
      </p:sp>
      <p:sp>
        <p:nvSpPr>
          <p:cNvPr id="113" name="TextBox 112">
            <a:extLst>
              <a:ext uri="{FF2B5EF4-FFF2-40B4-BE49-F238E27FC236}">
                <a16:creationId xmlns:a16="http://schemas.microsoft.com/office/drawing/2014/main" id="{F62DA810-BDE9-134A-A8DD-636C46457031}"/>
              </a:ext>
            </a:extLst>
          </p:cNvPr>
          <p:cNvSpPr txBox="1"/>
          <p:nvPr/>
        </p:nvSpPr>
        <p:spPr>
          <a:xfrm>
            <a:off x="9404712" y="5365774"/>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2</a:t>
            </a:r>
          </a:p>
        </p:txBody>
      </p:sp>
      <p:sp>
        <p:nvSpPr>
          <p:cNvPr id="114" name="TextBox 113">
            <a:extLst>
              <a:ext uri="{FF2B5EF4-FFF2-40B4-BE49-F238E27FC236}">
                <a16:creationId xmlns:a16="http://schemas.microsoft.com/office/drawing/2014/main" id="{DDA64CE9-6F76-A94F-9202-A933D2A83F58}"/>
              </a:ext>
            </a:extLst>
          </p:cNvPr>
          <p:cNvSpPr txBox="1"/>
          <p:nvPr/>
        </p:nvSpPr>
        <p:spPr>
          <a:xfrm>
            <a:off x="9128487" y="5365774"/>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1</a:t>
            </a:r>
          </a:p>
        </p:txBody>
      </p:sp>
      <p:sp>
        <p:nvSpPr>
          <p:cNvPr id="115" name="TextBox 114">
            <a:extLst>
              <a:ext uri="{FF2B5EF4-FFF2-40B4-BE49-F238E27FC236}">
                <a16:creationId xmlns:a16="http://schemas.microsoft.com/office/drawing/2014/main" id="{80463CC6-1EAD-E64B-923E-3DC7276D5C6C}"/>
              </a:ext>
            </a:extLst>
          </p:cNvPr>
          <p:cNvSpPr txBox="1"/>
          <p:nvPr/>
        </p:nvSpPr>
        <p:spPr>
          <a:xfrm>
            <a:off x="9950351" y="572780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4</a:t>
            </a:r>
          </a:p>
        </p:txBody>
      </p:sp>
      <p:sp>
        <p:nvSpPr>
          <p:cNvPr id="116" name="TextBox 115">
            <a:extLst>
              <a:ext uri="{FF2B5EF4-FFF2-40B4-BE49-F238E27FC236}">
                <a16:creationId xmlns:a16="http://schemas.microsoft.com/office/drawing/2014/main" id="{EFFF42B2-1705-BC49-9B27-2A1FF2F0ECFA}"/>
              </a:ext>
            </a:extLst>
          </p:cNvPr>
          <p:cNvSpPr txBox="1"/>
          <p:nvPr/>
        </p:nvSpPr>
        <p:spPr>
          <a:xfrm>
            <a:off x="10228957" y="572780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4</a:t>
            </a:r>
          </a:p>
        </p:txBody>
      </p:sp>
      <p:sp>
        <p:nvSpPr>
          <p:cNvPr id="117" name="TextBox 116">
            <a:extLst>
              <a:ext uri="{FF2B5EF4-FFF2-40B4-BE49-F238E27FC236}">
                <a16:creationId xmlns:a16="http://schemas.microsoft.com/office/drawing/2014/main" id="{FC43AB5F-A839-C34E-8E46-78803C60CECF}"/>
              </a:ext>
            </a:extLst>
          </p:cNvPr>
          <p:cNvSpPr txBox="1"/>
          <p:nvPr/>
        </p:nvSpPr>
        <p:spPr>
          <a:xfrm>
            <a:off x="10507563" y="572780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1</a:t>
            </a:r>
          </a:p>
        </p:txBody>
      </p:sp>
      <p:sp>
        <p:nvSpPr>
          <p:cNvPr id="118" name="TextBox 117">
            <a:extLst>
              <a:ext uri="{FF2B5EF4-FFF2-40B4-BE49-F238E27FC236}">
                <a16:creationId xmlns:a16="http://schemas.microsoft.com/office/drawing/2014/main" id="{9370AEC4-5213-8A41-BAAF-6FFE05FD4BBA}"/>
              </a:ext>
            </a:extLst>
          </p:cNvPr>
          <p:cNvSpPr txBox="1"/>
          <p:nvPr/>
        </p:nvSpPr>
        <p:spPr>
          <a:xfrm>
            <a:off x="10786169" y="572780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1</a:t>
            </a:r>
          </a:p>
        </p:txBody>
      </p:sp>
      <p:sp>
        <p:nvSpPr>
          <p:cNvPr id="119" name="TextBox 118">
            <a:extLst>
              <a:ext uri="{FF2B5EF4-FFF2-40B4-BE49-F238E27FC236}">
                <a16:creationId xmlns:a16="http://schemas.microsoft.com/office/drawing/2014/main" id="{9607678A-98F3-D343-BF3B-2B3BD931AFA0}"/>
              </a:ext>
            </a:extLst>
          </p:cNvPr>
          <p:cNvSpPr txBox="1"/>
          <p:nvPr/>
        </p:nvSpPr>
        <p:spPr>
          <a:xfrm>
            <a:off x="11064776" y="572780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1</a:t>
            </a:r>
          </a:p>
        </p:txBody>
      </p:sp>
      <p:sp>
        <p:nvSpPr>
          <p:cNvPr id="120" name="TextBox 119">
            <a:extLst>
              <a:ext uri="{FF2B5EF4-FFF2-40B4-BE49-F238E27FC236}">
                <a16:creationId xmlns:a16="http://schemas.microsoft.com/office/drawing/2014/main" id="{B6BF1776-9C14-694E-BA43-A0E8CDD3D31A}"/>
              </a:ext>
            </a:extLst>
          </p:cNvPr>
          <p:cNvSpPr txBox="1"/>
          <p:nvPr/>
        </p:nvSpPr>
        <p:spPr>
          <a:xfrm>
            <a:off x="9683651" y="572780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6</a:t>
            </a:r>
          </a:p>
        </p:txBody>
      </p:sp>
      <p:sp>
        <p:nvSpPr>
          <p:cNvPr id="121" name="TextBox 120">
            <a:extLst>
              <a:ext uri="{FF2B5EF4-FFF2-40B4-BE49-F238E27FC236}">
                <a16:creationId xmlns:a16="http://schemas.microsoft.com/office/drawing/2014/main" id="{45B4DADF-5D9D-4F43-B9E9-6BFA1D73679F}"/>
              </a:ext>
            </a:extLst>
          </p:cNvPr>
          <p:cNvSpPr txBox="1"/>
          <p:nvPr/>
        </p:nvSpPr>
        <p:spPr>
          <a:xfrm>
            <a:off x="9420126" y="572780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7</a:t>
            </a:r>
          </a:p>
        </p:txBody>
      </p:sp>
      <p:sp>
        <p:nvSpPr>
          <p:cNvPr id="122" name="TextBox 121">
            <a:extLst>
              <a:ext uri="{FF2B5EF4-FFF2-40B4-BE49-F238E27FC236}">
                <a16:creationId xmlns:a16="http://schemas.microsoft.com/office/drawing/2014/main" id="{E871E8FB-232D-524A-8652-09F80D891832}"/>
              </a:ext>
            </a:extLst>
          </p:cNvPr>
          <p:cNvSpPr txBox="1"/>
          <p:nvPr/>
        </p:nvSpPr>
        <p:spPr>
          <a:xfrm>
            <a:off x="9137551" y="5727809"/>
            <a:ext cx="225425" cy="153888"/>
          </a:xfrm>
          <a:prstGeom prst="rect">
            <a:avLst/>
          </a:prstGeom>
          <a:noFill/>
        </p:spPr>
        <p:txBody>
          <a:bodyPr wrap="square" lIns="0" tIns="0" rIns="0" bIns="0" rtlCol="0">
            <a:spAutoFit/>
          </a:bodyPr>
          <a:lstStyle/>
          <a:p>
            <a:pPr algn="ctr"/>
            <a:r>
              <a:rPr lang="en-US" sz="1000" dirty="0">
                <a:latin typeface="Calibri" panose="020F0502020204030204" pitchFamily="34" charset="0"/>
                <a:cs typeface="Calibri" panose="020F0502020204030204" pitchFamily="34" charset="0"/>
              </a:rPr>
              <a:t>10</a:t>
            </a:r>
          </a:p>
        </p:txBody>
      </p:sp>
      <p:sp>
        <p:nvSpPr>
          <p:cNvPr id="125" name="TextBox 124">
            <a:extLst>
              <a:ext uri="{FF2B5EF4-FFF2-40B4-BE49-F238E27FC236}">
                <a16:creationId xmlns:a16="http://schemas.microsoft.com/office/drawing/2014/main" id="{D031AA87-379B-BC40-AB9C-04D9750E608A}"/>
              </a:ext>
            </a:extLst>
          </p:cNvPr>
          <p:cNvSpPr txBox="1"/>
          <p:nvPr/>
        </p:nvSpPr>
        <p:spPr>
          <a:xfrm>
            <a:off x="9667191" y="3628059"/>
            <a:ext cx="666750" cy="215444"/>
          </a:xfrm>
          <a:prstGeom prst="rect">
            <a:avLst/>
          </a:prstGeom>
          <a:noFill/>
        </p:spPr>
        <p:txBody>
          <a:bodyPr wrap="square" lIns="0" tIns="0" rIns="0" bIns="0" rtlCol="0">
            <a:spAutoFit/>
          </a:bodyPr>
          <a:lstStyle/>
          <a:p>
            <a:pPr algn="ctr"/>
            <a:r>
              <a:rPr lang="en-US" sz="1400" b="1" dirty="0">
                <a:latin typeface="Calibri" panose="020F0502020204030204" pitchFamily="34" charset="0"/>
                <a:cs typeface="Calibri" panose="020F0502020204030204" pitchFamily="34" charset="0"/>
              </a:rPr>
              <a:t>OS</a:t>
            </a:r>
          </a:p>
        </p:txBody>
      </p:sp>
      <p:sp>
        <p:nvSpPr>
          <p:cNvPr id="126" name="Rectangle 125">
            <a:extLst>
              <a:ext uri="{FF2B5EF4-FFF2-40B4-BE49-F238E27FC236}">
                <a16:creationId xmlns:a16="http://schemas.microsoft.com/office/drawing/2014/main" id="{BBFF3163-3837-BE42-A0C4-604C3DB20257}"/>
              </a:ext>
            </a:extLst>
          </p:cNvPr>
          <p:cNvSpPr/>
          <p:nvPr/>
        </p:nvSpPr>
        <p:spPr>
          <a:xfrm>
            <a:off x="10515600" y="3870325"/>
            <a:ext cx="952500" cy="384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7B361126-5BFA-E343-B81C-4A43942C2859}"/>
              </a:ext>
            </a:extLst>
          </p:cNvPr>
          <p:cNvSpPr/>
          <p:nvPr/>
        </p:nvSpPr>
        <p:spPr>
          <a:xfrm>
            <a:off x="9791700" y="3870325"/>
            <a:ext cx="952500" cy="1682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33DA4700-0E72-9E45-B2CA-D682B13F31CF}"/>
              </a:ext>
            </a:extLst>
          </p:cNvPr>
          <p:cNvSpPr/>
          <p:nvPr/>
        </p:nvSpPr>
        <p:spPr>
          <a:xfrm>
            <a:off x="10055225" y="3959225"/>
            <a:ext cx="952500" cy="1682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TextBox 123">
            <a:extLst>
              <a:ext uri="{FF2B5EF4-FFF2-40B4-BE49-F238E27FC236}">
                <a16:creationId xmlns:a16="http://schemas.microsoft.com/office/drawing/2014/main" id="{04ED76E7-C72E-074A-8078-704200056D6C}"/>
              </a:ext>
            </a:extLst>
          </p:cNvPr>
          <p:cNvSpPr txBox="1"/>
          <p:nvPr/>
        </p:nvSpPr>
        <p:spPr>
          <a:xfrm>
            <a:off x="9811863" y="3855377"/>
            <a:ext cx="1631008" cy="307777"/>
          </a:xfrm>
          <a:prstGeom prst="rect">
            <a:avLst/>
          </a:prstGeom>
          <a:noFill/>
        </p:spPr>
        <p:txBody>
          <a:bodyPr wrap="square" lIns="0" tIns="0" rIns="0" bIns="0" rtlCol="0">
            <a:spAutoFit/>
          </a:bodyPr>
          <a:lstStyle/>
          <a:p>
            <a:pPr algn="r"/>
            <a:r>
              <a:rPr lang="en-US" sz="1000" b="1" dirty="0">
                <a:latin typeface="Calibri" panose="020F0502020204030204" pitchFamily="34" charset="0"/>
                <a:cs typeface="Calibri" panose="020F0502020204030204" pitchFamily="34" charset="0"/>
              </a:rPr>
              <a:t>Events/total 9/12</a:t>
            </a:r>
          </a:p>
          <a:p>
            <a:pPr algn="r"/>
            <a:r>
              <a:rPr lang="en-US" sz="1000" b="1" dirty="0">
                <a:latin typeface="Calibri" panose="020F0502020204030204" pitchFamily="34" charset="0"/>
                <a:cs typeface="Calibri" panose="020F0502020204030204" pitchFamily="34" charset="0"/>
              </a:rPr>
              <a:t>Median (95% CI): 6.7 (3.4-NE)</a:t>
            </a:r>
          </a:p>
        </p:txBody>
      </p:sp>
      <p:sp>
        <p:nvSpPr>
          <p:cNvPr id="131" name="Rectangle 130">
            <a:extLst>
              <a:ext uri="{FF2B5EF4-FFF2-40B4-BE49-F238E27FC236}">
                <a16:creationId xmlns:a16="http://schemas.microsoft.com/office/drawing/2014/main" id="{178DCDE0-BF3D-104C-A13A-16FE225DDDDE}"/>
              </a:ext>
            </a:extLst>
          </p:cNvPr>
          <p:cNvSpPr/>
          <p:nvPr/>
        </p:nvSpPr>
        <p:spPr>
          <a:xfrm>
            <a:off x="4781167" y="1059212"/>
            <a:ext cx="6815165" cy="2390570"/>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TextBox 131">
            <a:extLst>
              <a:ext uri="{FF2B5EF4-FFF2-40B4-BE49-F238E27FC236}">
                <a16:creationId xmlns:a16="http://schemas.microsoft.com/office/drawing/2014/main" id="{D649CF6D-4A9E-A148-8AA5-015F6085B8C7}"/>
              </a:ext>
            </a:extLst>
          </p:cNvPr>
          <p:cNvSpPr txBox="1"/>
          <p:nvPr/>
        </p:nvSpPr>
        <p:spPr>
          <a:xfrm rot="16200000">
            <a:off x="7277459" y="2021668"/>
            <a:ext cx="2019300" cy="153284"/>
          </a:xfrm>
          <a:prstGeom prst="rect">
            <a:avLst/>
          </a:prstGeom>
          <a:noFill/>
        </p:spPr>
        <p:txBody>
          <a:bodyPr wrap="square" lIns="0" tIns="0" rIns="0" bIns="0" rtlCol="0">
            <a:noAutofit/>
          </a:bodyPr>
          <a:lstStyle/>
          <a:p>
            <a:pPr algn="ctr"/>
            <a:r>
              <a:rPr lang="en-US" sz="1200" b="1" dirty="0">
                <a:latin typeface="Calibri" panose="020F0502020204030204" pitchFamily="34" charset="0"/>
                <a:cs typeface="Calibri" panose="020F0502020204030204" pitchFamily="34" charset="0"/>
              </a:rPr>
              <a:t>Without response (%)</a:t>
            </a:r>
          </a:p>
        </p:txBody>
      </p:sp>
      <p:sp>
        <p:nvSpPr>
          <p:cNvPr id="133" name="TextBox 123">
            <a:extLst>
              <a:ext uri="{FF2B5EF4-FFF2-40B4-BE49-F238E27FC236}">
                <a16:creationId xmlns:a16="http://schemas.microsoft.com/office/drawing/2014/main" id="{93F5B8F4-AE45-BE41-80AD-3054BCFD2030}"/>
              </a:ext>
            </a:extLst>
          </p:cNvPr>
          <p:cNvSpPr txBox="1"/>
          <p:nvPr/>
        </p:nvSpPr>
        <p:spPr>
          <a:xfrm>
            <a:off x="10175775" y="1352932"/>
            <a:ext cx="1300721" cy="408069"/>
          </a:xfrm>
          <a:prstGeom prst="rect">
            <a:avLst/>
          </a:prstGeom>
          <a:solidFill>
            <a:schemeClr val="bg1"/>
          </a:solidFill>
        </p:spPr>
        <p:txBody>
          <a:bodyPr wrap="square" lIns="0" tIns="0" rIns="0" bIns="0" rtlCol="0">
            <a:noAutofit/>
          </a:bodyPr>
          <a:lstStyle/>
          <a:p>
            <a:pPr algn="r"/>
            <a:endParaRPr lang="en-US" sz="1000" b="1" dirty="0">
              <a:latin typeface="Calibri" panose="020F0502020204030204" pitchFamily="34" charset="0"/>
              <a:cs typeface="Calibri" panose="020F0502020204030204" pitchFamily="34" charset="0"/>
            </a:endParaRPr>
          </a:p>
        </p:txBody>
      </p:sp>
      <p:sp>
        <p:nvSpPr>
          <p:cNvPr id="134" name="TextBox 123">
            <a:extLst>
              <a:ext uri="{FF2B5EF4-FFF2-40B4-BE49-F238E27FC236}">
                <a16:creationId xmlns:a16="http://schemas.microsoft.com/office/drawing/2014/main" id="{248553E3-59D9-7C44-BA39-2A7E4FFF2779}"/>
              </a:ext>
            </a:extLst>
          </p:cNvPr>
          <p:cNvSpPr txBox="1"/>
          <p:nvPr/>
        </p:nvSpPr>
        <p:spPr>
          <a:xfrm>
            <a:off x="9404712" y="1355466"/>
            <a:ext cx="771063" cy="408069"/>
          </a:xfrm>
          <a:prstGeom prst="rect">
            <a:avLst/>
          </a:prstGeom>
          <a:solidFill>
            <a:srgbClr val="E9E9FF"/>
          </a:solidFill>
        </p:spPr>
        <p:txBody>
          <a:bodyPr wrap="square" lIns="0" tIns="0" rIns="0" bIns="0" rtlCol="0">
            <a:noAutofit/>
          </a:bodyPr>
          <a:lstStyle/>
          <a:p>
            <a:pPr algn="r"/>
            <a:endParaRPr lang="en-US" sz="1000" b="1" dirty="0">
              <a:latin typeface="Calibri" panose="020F0502020204030204" pitchFamily="34" charset="0"/>
              <a:cs typeface="Calibri" panose="020F0502020204030204" pitchFamily="34" charset="0"/>
            </a:endParaRPr>
          </a:p>
        </p:txBody>
      </p:sp>
      <p:sp>
        <p:nvSpPr>
          <p:cNvPr id="129" name="TextBox 123">
            <a:extLst>
              <a:ext uri="{FF2B5EF4-FFF2-40B4-BE49-F238E27FC236}">
                <a16:creationId xmlns:a16="http://schemas.microsoft.com/office/drawing/2014/main" id="{B6934598-D3F2-8C4A-8474-C60807586E70}"/>
              </a:ext>
            </a:extLst>
          </p:cNvPr>
          <p:cNvSpPr txBox="1"/>
          <p:nvPr/>
        </p:nvSpPr>
        <p:spPr>
          <a:xfrm>
            <a:off x="9808500" y="1391826"/>
            <a:ext cx="1631008" cy="307777"/>
          </a:xfrm>
          <a:prstGeom prst="rect">
            <a:avLst/>
          </a:prstGeom>
          <a:noFill/>
        </p:spPr>
        <p:txBody>
          <a:bodyPr wrap="square" lIns="0" tIns="0" rIns="0" bIns="0" rtlCol="0">
            <a:spAutoFit/>
          </a:bodyPr>
          <a:lstStyle/>
          <a:p>
            <a:pPr algn="r"/>
            <a:r>
              <a:rPr lang="en-US" sz="1000" b="1" dirty="0">
                <a:latin typeface="Calibri" panose="020F0502020204030204" pitchFamily="34" charset="0"/>
                <a:cs typeface="Calibri" panose="020F0502020204030204" pitchFamily="34" charset="0"/>
              </a:rPr>
              <a:t>Events/total 4/4</a:t>
            </a:r>
          </a:p>
          <a:p>
            <a:pPr algn="r"/>
            <a:r>
              <a:rPr lang="en-US" sz="1000" b="1" dirty="0">
                <a:latin typeface="Calibri" panose="020F0502020204030204" pitchFamily="34" charset="0"/>
                <a:cs typeface="Calibri" panose="020F0502020204030204" pitchFamily="34" charset="0"/>
              </a:rPr>
              <a:t>Median (95% CI): 1.9 (1.9-5.3)</a:t>
            </a:r>
          </a:p>
        </p:txBody>
      </p:sp>
    </p:spTree>
    <p:extLst>
      <p:ext uri="{BB962C8B-B14F-4D97-AF65-F5344CB8AC3E}">
        <p14:creationId xmlns:p14="http://schemas.microsoft.com/office/powerpoint/2010/main" val="412633396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D5D738-7B13-6D44-8EF7-9641CC0E53CD}"/>
              </a:ext>
            </a:extLst>
          </p:cNvPr>
          <p:cNvSpPr>
            <a:spLocks noGrp="1"/>
          </p:cNvSpPr>
          <p:nvPr>
            <p:ph type="title"/>
          </p:nvPr>
        </p:nvSpPr>
        <p:spPr/>
        <p:txBody>
          <a:bodyPr/>
          <a:lstStyle/>
          <a:p>
            <a:r>
              <a:rPr lang="en-US" dirty="0"/>
              <a:t>Clinical Outcomes of CD5 CAR T-cells in Relapsed/Refractory CD5+ T-Cell Malignancies</a:t>
            </a:r>
          </a:p>
        </p:txBody>
      </p:sp>
      <p:sp>
        <p:nvSpPr>
          <p:cNvPr id="11" name="Slide Number Placeholder 10">
            <a:extLst>
              <a:ext uri="{FF2B5EF4-FFF2-40B4-BE49-F238E27FC236}">
                <a16:creationId xmlns:a16="http://schemas.microsoft.com/office/drawing/2014/main" id="{DF591E6A-5DF3-C74E-B545-834A3502B5CB}"/>
              </a:ext>
            </a:extLst>
          </p:cNvPr>
          <p:cNvSpPr>
            <a:spLocks noGrp="1"/>
          </p:cNvSpPr>
          <p:nvPr>
            <p:ph type="sldNum" sz="quarter" idx="4"/>
          </p:nvPr>
        </p:nvSpPr>
        <p:spPr/>
        <p:txBody>
          <a:bodyPr/>
          <a:lstStyle/>
          <a:p>
            <a:fld id="{8F601E71-9CE4-8545-92D5-2A0444E59F5D}" type="slidenum">
              <a:rPr lang="en-US" smtClean="0"/>
              <a:pPr/>
              <a:t>15</a:t>
            </a:fld>
            <a:endParaRPr lang="en-US" dirty="0"/>
          </a:p>
        </p:txBody>
      </p:sp>
      <p:sp>
        <p:nvSpPr>
          <p:cNvPr id="18" name="Content Placeholder 17">
            <a:extLst>
              <a:ext uri="{FF2B5EF4-FFF2-40B4-BE49-F238E27FC236}">
                <a16:creationId xmlns:a16="http://schemas.microsoft.com/office/drawing/2014/main" id="{F8357D47-032B-5A4D-B244-25894E6F1A4F}"/>
              </a:ext>
            </a:extLst>
          </p:cNvPr>
          <p:cNvSpPr>
            <a:spLocks noGrp="1"/>
          </p:cNvSpPr>
          <p:nvPr>
            <p:ph sz="quarter" idx="15"/>
          </p:nvPr>
        </p:nvSpPr>
        <p:spPr>
          <a:xfrm>
            <a:off x="620183" y="6356353"/>
            <a:ext cx="10761919" cy="292926"/>
          </a:xfrm>
        </p:spPr>
        <p:txBody>
          <a:bodyPr/>
          <a:lstStyle/>
          <a:p>
            <a:pPr>
              <a:spcBef>
                <a:spcPts val="0"/>
              </a:spcBef>
              <a:spcAft>
                <a:spcPts val="300"/>
              </a:spcAft>
            </a:pPr>
            <a:r>
              <a:rPr lang="en-GB" sz="1200" spc="-10" dirty="0">
                <a:solidFill>
                  <a:schemeClr val="tx2"/>
                </a:solidFill>
              </a:rPr>
              <a:t>AITL, angioimmunoblastic T-cell lymphoma; CD, cluster of differentiation; CR, complete response; </a:t>
            </a:r>
            <a:r>
              <a:rPr lang="en-GB" dirty="0">
                <a:solidFill>
                  <a:schemeClr val="tx2"/>
                </a:solidFill>
                <a:latin typeface="+mn-lt"/>
              </a:rPr>
              <a:t>CTCL, c</a:t>
            </a:r>
            <a:r>
              <a:rPr lang="en-GB" b="0" i="0" dirty="0">
                <a:solidFill>
                  <a:schemeClr val="tx2"/>
                </a:solidFill>
                <a:effectLst/>
                <a:latin typeface="+mn-lt"/>
              </a:rPr>
              <a:t>utaneous T-cell lymphoma; MR, mixed response; NR, no response; ORR, objective response; PD, progressive disease; </a:t>
            </a:r>
            <a:r>
              <a:rPr lang="en-US" sz="1200" spc="-20" dirty="0">
                <a:solidFill>
                  <a:schemeClr val="tx2"/>
                </a:solidFill>
              </a:rPr>
              <a:t>PTCL, peripheral T-cell lymphoma; SCT, stem-cell transplant</a:t>
            </a:r>
            <a:endParaRPr lang="nl-NL" dirty="0">
              <a:solidFill>
                <a:schemeClr val="tx2"/>
              </a:solidFill>
              <a:latin typeface="+mn-lt"/>
            </a:endParaRPr>
          </a:p>
          <a:p>
            <a:pPr>
              <a:spcBef>
                <a:spcPts val="0"/>
              </a:spcBef>
              <a:spcAft>
                <a:spcPts val="300"/>
              </a:spcAft>
            </a:pPr>
            <a:r>
              <a:rPr lang="nl-NL" dirty="0">
                <a:solidFill>
                  <a:schemeClr val="tx2"/>
                </a:solidFill>
              </a:rPr>
              <a:t>Hill LC, et al. Blood. 2019; 134(Supplement_1):199</a:t>
            </a:r>
          </a:p>
        </p:txBody>
      </p:sp>
      <p:sp>
        <p:nvSpPr>
          <p:cNvPr id="14" name="Text Placeholder 23">
            <a:extLst>
              <a:ext uri="{FF2B5EF4-FFF2-40B4-BE49-F238E27FC236}">
                <a16:creationId xmlns:a16="http://schemas.microsoft.com/office/drawing/2014/main" id="{CF92D00C-18A7-6C42-856B-29AB3B9D24F0}"/>
              </a:ext>
            </a:extLst>
          </p:cNvPr>
          <p:cNvSpPr txBox="1">
            <a:spLocks/>
          </p:cNvSpPr>
          <p:nvPr/>
        </p:nvSpPr>
        <p:spPr>
          <a:xfrm>
            <a:off x="1289910" y="1504961"/>
            <a:ext cx="4662352" cy="702471"/>
          </a:xfrm>
          <a:prstGeom prst="rect">
            <a:avLst/>
          </a:prstGeom>
        </p:spPr>
        <p:txBody>
          <a:bodyPr vert="horz" wrap="square" lIns="0" tIns="0" rIns="0" bIns="0" rtlCol="0" anchor="t">
            <a:normAutofit/>
          </a:bodyPr>
          <a:lstStyle>
            <a:defPPr>
              <a:defRPr lang="fr-FR"/>
            </a:defPPr>
            <a:lvl1pPr indent="0" algn="ctr">
              <a:spcBef>
                <a:spcPts val="1200"/>
              </a:spcBef>
              <a:buClr>
                <a:schemeClr val="accent1"/>
              </a:buClr>
              <a:buFont typeface="Aria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indent="0">
              <a:spcBef>
                <a:spcPts val="600"/>
              </a:spcBef>
              <a:buClr>
                <a:schemeClr val="accent1"/>
              </a:buClr>
              <a:buFont typeface="Lucida Grande"/>
              <a:buNone/>
              <a:defRPr sz="2000" b="1" i="0">
                <a:solidFill>
                  <a:srgbClr val="5D8298"/>
                </a:solidFill>
                <a:latin typeface="+mj-lt"/>
                <a:cs typeface="PT Sans"/>
              </a:defRPr>
            </a:lvl2pPr>
            <a:lvl3pPr indent="0">
              <a:spcBef>
                <a:spcPts val="400"/>
              </a:spcBef>
              <a:buClr>
                <a:schemeClr val="accent1"/>
              </a:buClr>
              <a:buFont typeface="Arial"/>
              <a:buNone/>
              <a:defRPr b="1" i="0">
                <a:solidFill>
                  <a:srgbClr val="5D8298"/>
                </a:solidFill>
                <a:latin typeface="+mj-lt"/>
                <a:cs typeface="PT Sans"/>
              </a:defRPr>
            </a:lvl3pPr>
            <a:lvl4pPr indent="0">
              <a:spcBef>
                <a:spcPts val="0"/>
              </a:spcBef>
              <a:buClr>
                <a:schemeClr val="accent1"/>
              </a:buClr>
              <a:buFont typeface="Arial"/>
              <a:buNone/>
              <a:defRPr sz="1600" b="1" i="0">
                <a:solidFill>
                  <a:srgbClr val="5D8298"/>
                </a:solidFill>
                <a:latin typeface="+mj-lt"/>
                <a:cs typeface="PT Sans"/>
              </a:defRPr>
            </a:lvl4pPr>
            <a:lvl5pPr indent="0">
              <a:spcBef>
                <a:spcPts val="0"/>
              </a:spcBef>
              <a:buClr>
                <a:schemeClr val="accent1"/>
              </a:buClr>
              <a:buFont typeface="Arial"/>
              <a:buNone/>
              <a:defRPr sz="1600" b="1" i="0">
                <a:solidFill>
                  <a:srgbClr val="5D8298"/>
                </a:solidFill>
                <a:latin typeface="+mj-lt"/>
                <a:cs typeface="PT Sans"/>
              </a:defRPr>
            </a:lvl5pPr>
            <a:lvl6pPr indent="0">
              <a:spcBef>
                <a:spcPct val="20000"/>
              </a:spcBef>
              <a:buFont typeface="Arial"/>
              <a:buNone/>
              <a:defRPr sz="1600" b="1"/>
            </a:lvl6pPr>
            <a:lvl7pPr indent="0">
              <a:spcBef>
                <a:spcPct val="20000"/>
              </a:spcBef>
              <a:buFont typeface="Arial"/>
              <a:buNone/>
              <a:defRPr sz="1600" b="1"/>
            </a:lvl7pPr>
            <a:lvl8pPr indent="0">
              <a:spcBef>
                <a:spcPct val="20000"/>
              </a:spcBef>
              <a:buFont typeface="Arial"/>
              <a:buNone/>
              <a:defRPr sz="1600" b="1"/>
            </a:lvl8pPr>
            <a:lvl9pPr indent="0">
              <a:spcBef>
                <a:spcPct val="20000"/>
              </a:spcBef>
              <a:buFont typeface="Arial"/>
              <a:buNone/>
              <a:defRPr sz="1600" b="1"/>
            </a:lvl9pPr>
          </a:lstStyle>
          <a:p>
            <a:r>
              <a:rPr lang="en-US" dirty="0"/>
              <a:t>Lymphoma</a:t>
            </a:r>
            <a:br>
              <a:rPr lang="en-US" dirty="0"/>
            </a:br>
            <a:r>
              <a:rPr lang="en-US" dirty="0">
                <a:solidFill>
                  <a:schemeClr val="tx2"/>
                </a:solidFill>
              </a:rPr>
              <a:t>ORR: 50%</a:t>
            </a:r>
          </a:p>
        </p:txBody>
      </p:sp>
      <p:sp>
        <p:nvSpPr>
          <p:cNvPr id="15" name="Text Placeholder 23">
            <a:extLst>
              <a:ext uri="{FF2B5EF4-FFF2-40B4-BE49-F238E27FC236}">
                <a16:creationId xmlns:a16="http://schemas.microsoft.com/office/drawing/2014/main" id="{1C11C8A9-5E6C-1145-995F-5B1C701044DC}"/>
              </a:ext>
            </a:extLst>
          </p:cNvPr>
          <p:cNvSpPr txBox="1">
            <a:spLocks/>
          </p:cNvSpPr>
          <p:nvPr/>
        </p:nvSpPr>
        <p:spPr>
          <a:xfrm>
            <a:off x="6898740" y="1504961"/>
            <a:ext cx="4838775" cy="702471"/>
          </a:xfrm>
          <a:prstGeom prst="rect">
            <a:avLst/>
          </a:prstGeom>
        </p:spPr>
        <p:txBody>
          <a:bodyPr vert="horz" wrap="square" lIns="0" tIns="0" rIns="0" bIns="0" rtlCol="0" anchor="t">
            <a:normAutofit/>
          </a:bodyPr>
          <a:lstStyle>
            <a:lvl1pPr marL="0" indent="0" algn="l" defTabSz="457189" rtl="0" eaLnBrk="1" latinLnBrk="0" hangingPunct="1">
              <a:spcBef>
                <a:spcPts val="1200"/>
              </a:spcBef>
              <a:buClr>
                <a:schemeClr val="accent1"/>
              </a:buClr>
              <a:buFont typeface="Arial"/>
              <a:buNone/>
              <a:defRPr sz="2000" b="1" i="0" kern="1200" cap="all" spc="100" baseline="0">
                <a:solidFill>
                  <a:schemeClr val="accent1"/>
                </a:solidFill>
                <a:latin typeface="+mj-lt"/>
                <a:ea typeface="Verdana" panose="020B0604030504040204" pitchFamily="34" charset="0"/>
                <a:cs typeface="Verdana" panose="020B0604030504040204" pitchFamily="34" charset="0"/>
              </a:defRPr>
            </a:lvl1pPr>
            <a:lvl2pPr marL="457189" indent="0" algn="l" defTabSz="457189" rtl="0" eaLnBrk="1" latinLnBrk="0" hangingPunct="1">
              <a:spcBef>
                <a:spcPts val="600"/>
              </a:spcBef>
              <a:buClr>
                <a:schemeClr val="accent1"/>
              </a:buClr>
              <a:buFont typeface="Lucida Grande"/>
              <a:buNone/>
              <a:defRPr sz="2000" b="1" i="0" kern="1200">
                <a:solidFill>
                  <a:srgbClr val="5D8298"/>
                </a:solidFill>
                <a:latin typeface="+mj-lt"/>
                <a:ea typeface="+mn-ea"/>
                <a:cs typeface="PT Sans"/>
              </a:defRPr>
            </a:lvl2pPr>
            <a:lvl3pPr marL="914377" indent="0" algn="l" defTabSz="457189" rtl="0" eaLnBrk="1" latinLnBrk="0" hangingPunct="1">
              <a:spcBef>
                <a:spcPts val="400"/>
              </a:spcBef>
              <a:buClr>
                <a:schemeClr val="accent1"/>
              </a:buClr>
              <a:buFont typeface="Arial"/>
              <a:buNone/>
              <a:defRPr sz="1800" b="1" i="0" kern="1200">
                <a:solidFill>
                  <a:srgbClr val="5D8298"/>
                </a:solidFill>
                <a:latin typeface="+mj-lt"/>
                <a:ea typeface="+mn-ea"/>
                <a:cs typeface="PT Sans"/>
              </a:defRPr>
            </a:lvl3pPr>
            <a:lvl4pPr marL="1371566" indent="0" algn="l" defTabSz="457189" rtl="0" eaLnBrk="1" latinLnBrk="0" hangingPunct="1">
              <a:spcBef>
                <a:spcPts val="0"/>
              </a:spcBef>
              <a:buClr>
                <a:schemeClr val="accent1"/>
              </a:buClr>
              <a:buFont typeface="Arial"/>
              <a:buNone/>
              <a:defRPr sz="1600" b="1" i="0" kern="1200">
                <a:solidFill>
                  <a:srgbClr val="5D8298"/>
                </a:solidFill>
                <a:latin typeface="+mj-lt"/>
                <a:ea typeface="+mn-ea"/>
                <a:cs typeface="PT Sans"/>
              </a:defRPr>
            </a:lvl4pPr>
            <a:lvl5pPr marL="1828754" indent="0" algn="l" defTabSz="457189" rtl="0" eaLnBrk="1" latinLnBrk="0" hangingPunct="1">
              <a:spcBef>
                <a:spcPts val="0"/>
              </a:spcBef>
              <a:buClr>
                <a:schemeClr val="accent1"/>
              </a:buClr>
              <a:buFont typeface="Arial"/>
              <a:buNone/>
              <a:defRPr sz="1600" b="1" i="0" kern="1200">
                <a:solidFill>
                  <a:srgbClr val="5D8298"/>
                </a:solidFill>
                <a:latin typeface="+mj-lt"/>
                <a:ea typeface="+mn-ea"/>
                <a:cs typeface="PT Sans"/>
              </a:defRPr>
            </a:lvl5pPr>
            <a:lvl6pPr marL="2285943" indent="0" algn="l" defTabSz="457189" rtl="0" eaLnBrk="1" latinLnBrk="0" hangingPunct="1">
              <a:spcBef>
                <a:spcPct val="20000"/>
              </a:spcBef>
              <a:buFont typeface="Arial"/>
              <a:buNone/>
              <a:defRPr sz="1600" b="1" kern="1200">
                <a:solidFill>
                  <a:schemeClr val="tx1"/>
                </a:solidFill>
                <a:latin typeface="+mn-lt"/>
                <a:ea typeface="+mn-ea"/>
                <a:cs typeface="+mn-cs"/>
              </a:defRPr>
            </a:lvl6pPr>
            <a:lvl7pPr marL="2743131" indent="0" algn="l" defTabSz="457189" rtl="0" eaLnBrk="1" latinLnBrk="0" hangingPunct="1">
              <a:spcBef>
                <a:spcPct val="20000"/>
              </a:spcBef>
              <a:buFont typeface="Arial"/>
              <a:buNone/>
              <a:defRPr sz="1600" b="1" kern="1200">
                <a:solidFill>
                  <a:schemeClr val="tx1"/>
                </a:solidFill>
                <a:latin typeface="+mn-lt"/>
                <a:ea typeface="+mn-ea"/>
                <a:cs typeface="+mn-cs"/>
              </a:defRPr>
            </a:lvl7pPr>
            <a:lvl8pPr marL="3200320" indent="0" algn="l" defTabSz="457189" rtl="0" eaLnBrk="1" latinLnBrk="0" hangingPunct="1">
              <a:spcBef>
                <a:spcPct val="20000"/>
              </a:spcBef>
              <a:buFont typeface="Arial"/>
              <a:buNone/>
              <a:defRPr sz="1600" b="1" kern="1200">
                <a:solidFill>
                  <a:schemeClr val="tx1"/>
                </a:solidFill>
                <a:latin typeface="+mn-lt"/>
                <a:ea typeface="+mn-ea"/>
                <a:cs typeface="+mn-cs"/>
              </a:defRPr>
            </a:lvl8pPr>
            <a:lvl9pPr marL="3657509" indent="0" algn="l" defTabSz="457189"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dirty="0"/>
              <a:t>Leukemia</a:t>
            </a:r>
            <a:br>
              <a:rPr lang="en-US" dirty="0"/>
            </a:br>
            <a:r>
              <a:rPr lang="en-US" dirty="0">
                <a:solidFill>
                  <a:schemeClr val="tx2"/>
                </a:solidFill>
              </a:rPr>
              <a:t>ORR: 20%</a:t>
            </a:r>
            <a:endParaRPr lang="en-US" dirty="0"/>
          </a:p>
        </p:txBody>
      </p:sp>
      <p:graphicFrame>
        <p:nvGraphicFramePr>
          <p:cNvPr id="6" name="Tabel 5">
            <a:extLst>
              <a:ext uri="{FF2B5EF4-FFF2-40B4-BE49-F238E27FC236}">
                <a16:creationId xmlns:a16="http://schemas.microsoft.com/office/drawing/2014/main" id="{F42D7928-8205-B84A-9D38-B6C698DFCFF2}"/>
              </a:ext>
            </a:extLst>
          </p:cNvPr>
          <p:cNvGraphicFramePr>
            <a:graphicFrameLocks noGrp="1"/>
          </p:cNvGraphicFramePr>
          <p:nvPr>
            <p:extLst>
              <p:ext uri="{D42A27DB-BD31-4B8C-83A1-F6EECF244321}">
                <p14:modId xmlns:p14="http://schemas.microsoft.com/office/powerpoint/2010/main" val="402925307"/>
              </p:ext>
            </p:extLst>
          </p:nvPr>
        </p:nvGraphicFramePr>
        <p:xfrm>
          <a:off x="619200" y="2287804"/>
          <a:ext cx="5753461" cy="3632400"/>
        </p:xfrm>
        <a:graphic>
          <a:graphicData uri="http://schemas.openxmlformats.org/drawingml/2006/table">
            <a:tbl>
              <a:tblPr firstRow="1" bandRow="1">
                <a:tableStyleId>{5C22544A-7EE6-4342-B048-85BDC9FD1C3A}</a:tableStyleId>
              </a:tblPr>
              <a:tblGrid>
                <a:gridCol w="821923">
                  <a:extLst>
                    <a:ext uri="{9D8B030D-6E8A-4147-A177-3AD203B41FA5}">
                      <a16:colId xmlns:a16="http://schemas.microsoft.com/office/drawing/2014/main" val="1538228531"/>
                    </a:ext>
                  </a:extLst>
                </a:gridCol>
                <a:gridCol w="821923">
                  <a:extLst>
                    <a:ext uri="{9D8B030D-6E8A-4147-A177-3AD203B41FA5}">
                      <a16:colId xmlns:a16="http://schemas.microsoft.com/office/drawing/2014/main" val="432294535"/>
                    </a:ext>
                  </a:extLst>
                </a:gridCol>
                <a:gridCol w="821923">
                  <a:extLst>
                    <a:ext uri="{9D8B030D-6E8A-4147-A177-3AD203B41FA5}">
                      <a16:colId xmlns:a16="http://schemas.microsoft.com/office/drawing/2014/main" val="3059702866"/>
                    </a:ext>
                  </a:extLst>
                </a:gridCol>
                <a:gridCol w="821923">
                  <a:extLst>
                    <a:ext uri="{9D8B030D-6E8A-4147-A177-3AD203B41FA5}">
                      <a16:colId xmlns:a16="http://schemas.microsoft.com/office/drawing/2014/main" val="134855884"/>
                    </a:ext>
                  </a:extLst>
                </a:gridCol>
                <a:gridCol w="821923">
                  <a:extLst>
                    <a:ext uri="{9D8B030D-6E8A-4147-A177-3AD203B41FA5}">
                      <a16:colId xmlns:a16="http://schemas.microsoft.com/office/drawing/2014/main" val="3177060632"/>
                    </a:ext>
                  </a:extLst>
                </a:gridCol>
                <a:gridCol w="821923">
                  <a:extLst>
                    <a:ext uri="{9D8B030D-6E8A-4147-A177-3AD203B41FA5}">
                      <a16:colId xmlns:a16="http://schemas.microsoft.com/office/drawing/2014/main" val="3403008963"/>
                    </a:ext>
                  </a:extLst>
                </a:gridCol>
                <a:gridCol w="821923">
                  <a:extLst>
                    <a:ext uri="{9D8B030D-6E8A-4147-A177-3AD203B41FA5}">
                      <a16:colId xmlns:a16="http://schemas.microsoft.com/office/drawing/2014/main" val="2639373536"/>
                    </a:ext>
                  </a:extLst>
                </a:gridCol>
              </a:tblGrid>
              <a:tr h="370840">
                <a:tc>
                  <a:txBody>
                    <a:bodyPr/>
                    <a:lstStyle/>
                    <a:p>
                      <a:pPr algn="l"/>
                      <a:endParaRPr lang="en-GB" sz="1400" noProof="0" dirty="0">
                        <a:latin typeface="Calibri" panose="020F0502020204030204" pitchFamily="34" charset="0"/>
                        <a:cs typeface="Calibri" panose="020F0502020204030204" pitchFamily="34" charset="0"/>
                      </a:endParaRPr>
                    </a:p>
                  </a:txBody>
                  <a:tcPr marL="36000" marR="36000" marT="36000" marB="36000" anchor="b"/>
                </a:tc>
                <a:tc gridSpan="2">
                  <a:txBody>
                    <a:bodyPr/>
                    <a:lstStyle/>
                    <a:p>
                      <a:pPr algn="ctr"/>
                      <a:r>
                        <a:rPr lang="en-GB" sz="1400" noProof="0" dirty="0">
                          <a:latin typeface="Calibri" panose="020F0502020204030204" pitchFamily="34" charset="0"/>
                          <a:cs typeface="Calibri" panose="020F0502020204030204" pitchFamily="34" charset="0"/>
                        </a:rPr>
                        <a:t>Dose-level 1 </a:t>
                      </a:r>
                      <a:br>
                        <a:rPr lang="en-GB" sz="1400" noProof="0" dirty="0">
                          <a:latin typeface="Calibri" panose="020F0502020204030204" pitchFamily="34" charset="0"/>
                          <a:cs typeface="Calibri" panose="020F0502020204030204" pitchFamily="34" charset="0"/>
                        </a:rPr>
                      </a:br>
                      <a:r>
                        <a:rPr lang="en-GB" sz="1400" noProof="0" dirty="0">
                          <a:latin typeface="Calibri" panose="020F0502020204030204" pitchFamily="34" charset="0"/>
                          <a:cs typeface="Calibri" panose="020F0502020204030204" pitchFamily="34" charset="0"/>
                        </a:rPr>
                        <a:t>(1 x 10</a:t>
                      </a:r>
                      <a:r>
                        <a:rPr lang="en-GB" sz="1400" baseline="30000" noProof="0" dirty="0">
                          <a:latin typeface="Calibri" panose="020F0502020204030204" pitchFamily="34" charset="0"/>
                          <a:cs typeface="Calibri" panose="020F0502020204030204" pitchFamily="34" charset="0"/>
                        </a:rPr>
                        <a:t>7</a:t>
                      </a:r>
                      <a:r>
                        <a:rPr lang="en-GB" sz="1400" noProof="0" dirty="0">
                          <a:latin typeface="Calibri" panose="020F0502020204030204" pitchFamily="34" charset="0"/>
                          <a:cs typeface="Calibri" panose="020F0502020204030204" pitchFamily="34" charset="0"/>
                        </a:rPr>
                        <a:t>/m</a:t>
                      </a:r>
                      <a:r>
                        <a:rPr lang="en-GB" sz="1400" b="1" kern="1200" baseline="30000" noProof="0" dirty="0">
                          <a:solidFill>
                            <a:schemeClr val="lt1"/>
                          </a:solidFill>
                          <a:latin typeface="Calibri" panose="020F0502020204030204" pitchFamily="34" charset="0"/>
                          <a:ea typeface="+mn-ea"/>
                          <a:cs typeface="Calibri" panose="020F0502020204030204" pitchFamily="34" charset="0"/>
                        </a:rPr>
                        <a:t>2</a:t>
                      </a:r>
                    </a:p>
                  </a:txBody>
                  <a:tcPr marL="36000" marR="36000" marT="36000" marB="36000" anchor="b"/>
                </a:tc>
                <a:tc hMerge="1">
                  <a:txBody>
                    <a:bodyPr/>
                    <a:lstStyle/>
                    <a:p>
                      <a:endParaRPr lang="nl-NL" sz="1800" b="1" kern="1200" baseline="30000" dirty="0">
                        <a:solidFill>
                          <a:schemeClr val="lt1"/>
                        </a:solidFill>
                        <a:latin typeface="+mn-lt"/>
                        <a:ea typeface="+mn-ea"/>
                        <a:cs typeface="+mn-cs"/>
                      </a:endParaRPr>
                    </a:p>
                  </a:txBody>
                  <a:tcPr/>
                </a:tc>
                <a:tc gridSpan="4">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GB" sz="1400" noProof="0" dirty="0">
                          <a:latin typeface="Calibri" panose="020F0502020204030204" pitchFamily="34" charset="0"/>
                          <a:cs typeface="Calibri" panose="020F0502020204030204" pitchFamily="34" charset="0"/>
                        </a:rPr>
                        <a:t>Dose-level 2 </a:t>
                      </a:r>
                      <a:br>
                        <a:rPr lang="en-GB" sz="1400" noProof="0" dirty="0">
                          <a:latin typeface="Calibri" panose="020F0502020204030204" pitchFamily="34" charset="0"/>
                          <a:cs typeface="Calibri" panose="020F0502020204030204" pitchFamily="34" charset="0"/>
                        </a:rPr>
                      </a:br>
                      <a:r>
                        <a:rPr lang="en-GB" sz="1400" noProof="0" dirty="0">
                          <a:latin typeface="Calibri" panose="020F0502020204030204" pitchFamily="34" charset="0"/>
                          <a:cs typeface="Calibri" panose="020F0502020204030204" pitchFamily="34" charset="0"/>
                        </a:rPr>
                        <a:t>(5 x 10</a:t>
                      </a:r>
                      <a:r>
                        <a:rPr lang="en-GB" sz="1400" baseline="30000" noProof="0" dirty="0">
                          <a:latin typeface="Calibri" panose="020F0502020204030204" pitchFamily="34" charset="0"/>
                          <a:cs typeface="Calibri" panose="020F0502020204030204" pitchFamily="34" charset="0"/>
                        </a:rPr>
                        <a:t>7</a:t>
                      </a:r>
                      <a:r>
                        <a:rPr lang="en-GB" sz="1400" noProof="0" dirty="0">
                          <a:latin typeface="Calibri" panose="020F0502020204030204" pitchFamily="34" charset="0"/>
                          <a:cs typeface="Calibri" panose="020F0502020204030204" pitchFamily="34" charset="0"/>
                        </a:rPr>
                        <a:t>/m</a:t>
                      </a:r>
                      <a:r>
                        <a:rPr lang="en-GB" sz="1400" b="1" kern="1200" baseline="30000" noProof="0" dirty="0">
                          <a:solidFill>
                            <a:schemeClr val="lt1"/>
                          </a:solidFill>
                          <a:latin typeface="Calibri" panose="020F0502020204030204" pitchFamily="34" charset="0"/>
                          <a:ea typeface="+mn-ea"/>
                          <a:cs typeface="Calibri" panose="020F0502020204030204" pitchFamily="34" charset="0"/>
                        </a:rPr>
                        <a:t>2</a:t>
                      </a:r>
                      <a:r>
                        <a:rPr lang="en-GB" sz="1400" b="1" kern="1200" baseline="0" noProof="0" dirty="0">
                          <a:solidFill>
                            <a:schemeClr val="lt1"/>
                          </a:solidFill>
                          <a:latin typeface="Calibri" panose="020F0502020204030204" pitchFamily="34" charset="0"/>
                          <a:ea typeface="+mn-ea"/>
                          <a:cs typeface="Calibri" panose="020F0502020204030204" pitchFamily="34" charset="0"/>
                        </a:rPr>
                        <a:t>)</a:t>
                      </a:r>
                    </a:p>
                  </a:txBody>
                  <a:tcPr marL="36000" marR="36000" marT="36000" marB="36000" anchor="b"/>
                </a:tc>
                <a:tc hMerge="1">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nl-NL" sz="1800" b="1" kern="1200" baseline="30000" dirty="0">
                        <a:solidFill>
                          <a:schemeClr val="lt1"/>
                        </a:solidFill>
                        <a:latin typeface="+mn-lt"/>
                        <a:ea typeface="+mn-ea"/>
                        <a:cs typeface="+mn-cs"/>
                      </a:endParaRPr>
                    </a:p>
                  </a:txBody>
                  <a:tcPr/>
                </a:tc>
                <a:tc hMerge="1">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nl-NL" sz="1800" b="1" kern="1200" baseline="30000" dirty="0">
                        <a:solidFill>
                          <a:schemeClr val="lt1"/>
                        </a:solidFill>
                        <a:latin typeface="+mn-lt"/>
                        <a:ea typeface="+mn-ea"/>
                        <a:cs typeface="+mn-cs"/>
                      </a:endParaRPr>
                    </a:p>
                  </a:txBody>
                  <a:tcPr/>
                </a:tc>
                <a:tc hMerge="1">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nl-NL" sz="1800" b="1" kern="1200" baseline="30000" dirty="0">
                        <a:solidFill>
                          <a:schemeClr val="lt1"/>
                        </a:solidFill>
                        <a:latin typeface="+mn-lt"/>
                        <a:ea typeface="+mn-ea"/>
                        <a:cs typeface="+mn-cs"/>
                      </a:endParaRPr>
                    </a:p>
                  </a:txBody>
                  <a:tcPr/>
                </a:tc>
                <a:extLst>
                  <a:ext uri="{0D108BD9-81ED-4DB2-BD59-A6C34878D82A}">
                    <a16:rowId xmlns:a16="http://schemas.microsoft.com/office/drawing/2014/main" val="3323995988"/>
                  </a:ext>
                </a:extLst>
              </a:tr>
              <a:tr h="370840">
                <a:tc>
                  <a:txBody>
                    <a:bodyPr/>
                    <a:lstStyle/>
                    <a:p>
                      <a:pPr algn="l" fontAlgn="b"/>
                      <a:r>
                        <a:rPr lang="en-GB" sz="1400" b="1" i="0" u="none" strike="noStrike" noProof="0" dirty="0">
                          <a:solidFill>
                            <a:srgbClr val="000000"/>
                          </a:solidFill>
                          <a:effectLst/>
                          <a:latin typeface="Calibri" panose="020F0502020204030204" pitchFamily="34" charset="0"/>
                          <a:cs typeface="Calibri" panose="020F0502020204030204" pitchFamily="34" charset="0"/>
                        </a:rPr>
                        <a:t>Disease type</a:t>
                      </a:r>
                    </a:p>
                  </a:txBody>
                  <a:tcPr marL="36000" marR="36000" marT="36000" marB="36000" anchor="b"/>
                </a:tc>
                <a:tc>
                  <a:txBody>
                    <a:bodyPr/>
                    <a:lstStyle/>
                    <a:p>
                      <a:pPr marL="0" algn="ctr" defTabSz="457189" rtl="0" eaLnBrk="1" fontAlgn="b" latinLnBrk="0" hangingPunct="1"/>
                      <a:r>
                        <a:rPr lang="en-GB" sz="1400" b="0" i="0" u="none" strike="noStrike" kern="1200" noProof="0" dirty="0">
                          <a:solidFill>
                            <a:srgbClr val="000000"/>
                          </a:solidFill>
                          <a:effectLst/>
                          <a:latin typeface="Calibri" panose="020F0502020204030204" pitchFamily="34" charset="0"/>
                          <a:ea typeface="+mn-ea"/>
                          <a:cs typeface="Calibri" panose="020F0502020204030204" pitchFamily="34" charset="0"/>
                        </a:rPr>
                        <a:t>CTCL/</a:t>
                      </a:r>
                      <a:br>
                        <a:rPr lang="en-GB" sz="1400" b="0" i="0" u="none" strike="noStrike" kern="1200" noProof="0" dirty="0">
                          <a:solidFill>
                            <a:srgbClr val="000000"/>
                          </a:solidFill>
                          <a:effectLst/>
                          <a:latin typeface="Calibri" panose="020F0502020204030204" pitchFamily="34" charset="0"/>
                          <a:ea typeface="+mn-ea"/>
                          <a:cs typeface="Calibri" panose="020F0502020204030204" pitchFamily="34" charset="0"/>
                        </a:rPr>
                      </a:br>
                      <a:r>
                        <a:rPr lang="en-GB" sz="1400" b="0" i="0" u="none" strike="noStrike" kern="1200" noProof="0" dirty="0">
                          <a:solidFill>
                            <a:srgbClr val="000000"/>
                          </a:solidFill>
                          <a:effectLst/>
                          <a:latin typeface="Calibri" panose="020F0502020204030204" pitchFamily="34" charset="0"/>
                          <a:ea typeface="+mn-ea"/>
                          <a:cs typeface="Calibri" panose="020F0502020204030204" pitchFamily="34" charset="0"/>
                        </a:rPr>
                        <a:t>Sezary</a:t>
                      </a:r>
                    </a:p>
                  </a:txBody>
                  <a:tcPr marL="36000" marR="36000" marT="36000" marB="36000" anchor="b"/>
                </a:tc>
                <a:tc>
                  <a:txBody>
                    <a:bodyPr/>
                    <a:lstStyle/>
                    <a:p>
                      <a:pPr marL="0" algn="ctr" defTabSz="457189" rtl="0" eaLnBrk="1" fontAlgn="b" latinLnBrk="0" hangingPunct="1"/>
                      <a:r>
                        <a:rPr lang="en-GB" sz="1400" b="0" i="0" u="none" strike="noStrike" kern="1200" noProof="0" dirty="0">
                          <a:solidFill>
                            <a:srgbClr val="000000"/>
                          </a:solidFill>
                          <a:effectLst/>
                          <a:latin typeface="Calibri" panose="020F0502020204030204" pitchFamily="34" charset="0"/>
                          <a:ea typeface="+mn-ea"/>
                          <a:cs typeface="Calibri" panose="020F0502020204030204" pitchFamily="34" charset="0"/>
                        </a:rPr>
                        <a:t>AITL</a:t>
                      </a:r>
                    </a:p>
                  </a:txBody>
                  <a:tcPr marL="36000" marR="36000" marT="36000" marB="36000" anchor="b"/>
                </a:tc>
                <a:tc>
                  <a:txBody>
                    <a:bodyPr/>
                    <a:lstStyle/>
                    <a:p>
                      <a:pPr marL="0" algn="ctr" defTabSz="457189" rtl="0" eaLnBrk="1" fontAlgn="b" latinLnBrk="0" hangingPunct="1"/>
                      <a:r>
                        <a:rPr lang="en-GB" sz="1400" b="0" i="0" u="none" strike="noStrike" kern="1200" noProof="0" dirty="0">
                          <a:solidFill>
                            <a:srgbClr val="000000"/>
                          </a:solidFill>
                          <a:effectLst/>
                          <a:latin typeface="Calibri" panose="020F0502020204030204" pitchFamily="34" charset="0"/>
                          <a:ea typeface="+mn-ea"/>
                          <a:cs typeface="Calibri" panose="020F0502020204030204" pitchFamily="34" charset="0"/>
                        </a:rPr>
                        <a:t>AITL</a:t>
                      </a:r>
                    </a:p>
                  </a:txBody>
                  <a:tcPr marL="36000" marR="36000" marT="36000" marB="36000" anchor="b"/>
                </a:tc>
                <a:tc>
                  <a:txBody>
                    <a:bodyPr/>
                    <a:lstStyle/>
                    <a:p>
                      <a:pPr marL="0" algn="ctr" defTabSz="457189" rtl="0" eaLnBrk="1" fontAlgn="b" latinLnBrk="0" hangingPunct="1"/>
                      <a:r>
                        <a:rPr lang="en-GB" sz="1400" b="0" i="0" u="none" strike="noStrike" kern="1200" noProof="0" dirty="0">
                          <a:solidFill>
                            <a:srgbClr val="000000"/>
                          </a:solidFill>
                          <a:effectLst/>
                          <a:latin typeface="Calibri" panose="020F0502020204030204" pitchFamily="34" charset="0"/>
                          <a:ea typeface="+mn-ea"/>
                          <a:cs typeface="Calibri" panose="020F0502020204030204" pitchFamily="34" charset="0"/>
                        </a:rPr>
                        <a:t>PTCL</a:t>
                      </a:r>
                    </a:p>
                  </a:txBody>
                  <a:tcPr marL="36000" marR="36000" marT="36000" marB="36000" anchor="b"/>
                </a:tc>
                <a:tc>
                  <a:txBody>
                    <a:bodyPr/>
                    <a:lstStyle/>
                    <a:p>
                      <a:pPr algn="ctr" fontAlgn="b"/>
                      <a:r>
                        <a:rPr lang="en-GB" sz="1400" b="0" i="0" u="none" strike="noStrike" noProof="0" dirty="0">
                          <a:solidFill>
                            <a:srgbClr val="000000"/>
                          </a:solidFill>
                          <a:effectLst/>
                          <a:latin typeface="Calibri" panose="020F0502020204030204" pitchFamily="34" charset="0"/>
                          <a:cs typeface="Calibri" panose="020F0502020204030204" pitchFamily="34" charset="0"/>
                        </a:rPr>
                        <a:t>PTCL</a:t>
                      </a:r>
                    </a:p>
                  </a:txBody>
                  <a:tcPr marL="36000" marR="36000" marT="36000" marB="36000" anchor="b"/>
                </a:tc>
                <a:tc>
                  <a:txBody>
                    <a:bodyPr/>
                    <a:lstStyle/>
                    <a:p>
                      <a:pPr algn="ctr" fontAlgn="b"/>
                      <a:r>
                        <a:rPr lang="en-GB" sz="1400" b="0" i="0" u="none" strike="noStrike" noProof="0" dirty="0">
                          <a:solidFill>
                            <a:srgbClr val="000000"/>
                          </a:solidFill>
                          <a:effectLst/>
                          <a:latin typeface="Calibri" panose="020F0502020204030204" pitchFamily="34" charset="0"/>
                          <a:cs typeface="Calibri" panose="020F0502020204030204" pitchFamily="34" charset="0"/>
                        </a:rPr>
                        <a:t>PTCL</a:t>
                      </a:r>
                    </a:p>
                  </a:txBody>
                  <a:tcPr marL="36000" marR="36000" marT="36000" marB="36000" anchor="b"/>
                </a:tc>
                <a:extLst>
                  <a:ext uri="{0D108BD9-81ED-4DB2-BD59-A6C34878D82A}">
                    <a16:rowId xmlns:a16="http://schemas.microsoft.com/office/drawing/2014/main" val="3041002880"/>
                  </a:ext>
                </a:extLst>
              </a:tr>
              <a:tr h="370840">
                <a:tc>
                  <a:txBody>
                    <a:bodyPr/>
                    <a:lstStyle/>
                    <a:p>
                      <a:pPr algn="l" fontAlgn="b"/>
                      <a:r>
                        <a:rPr lang="en-GB" sz="1400" b="1" i="0" u="none" strike="noStrike" noProof="0" dirty="0">
                          <a:solidFill>
                            <a:srgbClr val="000000"/>
                          </a:solidFill>
                          <a:effectLst/>
                          <a:latin typeface="Calibri" panose="020F0502020204030204" pitchFamily="34" charset="0"/>
                          <a:cs typeface="Calibri" panose="020F0502020204030204" pitchFamily="34" charset="0"/>
                        </a:rPr>
                        <a:t>Best clinical response</a:t>
                      </a:r>
                    </a:p>
                  </a:txBody>
                  <a:tcPr marL="36000" marR="36000" marT="36000" marB="36000" anchor="b"/>
                </a:tc>
                <a:tc>
                  <a:txBody>
                    <a:bodyPr/>
                    <a:lstStyle/>
                    <a:p>
                      <a:pPr algn="ctr" fontAlgn="b"/>
                      <a:r>
                        <a:rPr lang="en-GB" sz="1400" b="0" i="0" u="none" strike="noStrike" noProof="0" dirty="0">
                          <a:solidFill>
                            <a:srgbClr val="000000"/>
                          </a:solidFill>
                          <a:effectLst/>
                          <a:latin typeface="Calibri" panose="020F0502020204030204" pitchFamily="34" charset="0"/>
                          <a:cs typeface="Calibri" panose="020F0502020204030204" pitchFamily="34" charset="0"/>
                        </a:rPr>
                        <a:t>PD</a:t>
                      </a:r>
                    </a:p>
                  </a:txBody>
                  <a:tcPr marL="36000" marR="36000" marT="36000" marB="36000" anchor="b"/>
                </a:tc>
                <a:tc>
                  <a:txBody>
                    <a:bodyPr/>
                    <a:lstStyle/>
                    <a:p>
                      <a:pPr algn="ctr" fontAlgn="b"/>
                      <a:r>
                        <a:rPr lang="en-GB" sz="1400" b="0" i="0" u="none" strike="noStrike" noProof="0" dirty="0">
                          <a:solidFill>
                            <a:srgbClr val="000000"/>
                          </a:solidFill>
                          <a:effectLst/>
                          <a:latin typeface="Calibri" panose="020F0502020204030204" pitchFamily="34" charset="0"/>
                          <a:cs typeface="Calibri" panose="020F0502020204030204" pitchFamily="34" charset="0"/>
                        </a:rPr>
                        <a:t>CR</a:t>
                      </a:r>
                    </a:p>
                  </a:txBody>
                  <a:tcPr marL="36000" marR="36000" marT="36000" marB="36000" anchor="b"/>
                </a:tc>
                <a:tc>
                  <a:txBody>
                    <a:bodyPr/>
                    <a:lstStyle/>
                    <a:p>
                      <a:pPr algn="ctr" fontAlgn="b"/>
                      <a:r>
                        <a:rPr lang="en-GB" sz="1400" b="0" i="0" u="none" strike="noStrike" noProof="0" dirty="0">
                          <a:solidFill>
                            <a:srgbClr val="000000"/>
                          </a:solidFill>
                          <a:effectLst/>
                          <a:latin typeface="Calibri" panose="020F0502020204030204" pitchFamily="34" charset="0"/>
                          <a:cs typeface="Calibri" panose="020F0502020204030204" pitchFamily="34" charset="0"/>
                        </a:rPr>
                        <a:t>MR→CR</a:t>
                      </a:r>
                    </a:p>
                  </a:txBody>
                  <a:tcPr marL="36000" marR="36000" marT="36000" marB="36000" anchor="b"/>
                </a:tc>
                <a:tc>
                  <a:txBody>
                    <a:bodyPr/>
                    <a:lstStyle/>
                    <a:p>
                      <a:pPr algn="ctr" fontAlgn="b"/>
                      <a:r>
                        <a:rPr lang="en-GB" sz="1400" b="0" i="0" u="none" strike="noStrike" noProof="0" dirty="0">
                          <a:solidFill>
                            <a:srgbClr val="000000"/>
                          </a:solidFill>
                          <a:effectLst/>
                          <a:latin typeface="Calibri" panose="020F0502020204030204" pitchFamily="34" charset="0"/>
                          <a:cs typeface="Calibri" panose="020F0502020204030204" pitchFamily="34" charset="0"/>
                        </a:rPr>
                        <a:t>PD</a:t>
                      </a:r>
                    </a:p>
                  </a:txBody>
                  <a:tcPr marL="36000" marR="36000" marT="36000" marB="36000" anchor="b"/>
                </a:tc>
                <a:tc>
                  <a:txBody>
                    <a:bodyPr/>
                    <a:lstStyle/>
                    <a:p>
                      <a:pPr algn="ctr" fontAlgn="b"/>
                      <a:r>
                        <a:rPr lang="en-GB" sz="1400" b="0" i="0" u="none" strike="noStrike" noProof="0" dirty="0">
                          <a:solidFill>
                            <a:srgbClr val="000000"/>
                          </a:solidFill>
                          <a:effectLst/>
                          <a:latin typeface="Calibri" panose="020F0502020204030204" pitchFamily="34" charset="0"/>
                          <a:cs typeface="Calibri" panose="020F0502020204030204" pitchFamily="34" charset="0"/>
                        </a:rPr>
                        <a:t>CR</a:t>
                      </a:r>
                    </a:p>
                  </a:txBody>
                  <a:tcPr marL="36000" marR="36000" marT="36000" marB="36000" anchor="b"/>
                </a:tc>
                <a:tc>
                  <a:txBody>
                    <a:bodyPr/>
                    <a:lstStyle/>
                    <a:p>
                      <a:pPr algn="ctr" fontAlgn="b"/>
                      <a:r>
                        <a:rPr lang="en-GB" sz="1400" b="0" i="0" u="none" strike="noStrike" noProof="0" dirty="0">
                          <a:solidFill>
                            <a:srgbClr val="000000"/>
                          </a:solidFill>
                          <a:effectLst/>
                          <a:latin typeface="Calibri" panose="020F0502020204030204" pitchFamily="34" charset="0"/>
                          <a:cs typeface="Calibri" panose="020F0502020204030204" pitchFamily="34" charset="0"/>
                        </a:rPr>
                        <a:t>PD</a:t>
                      </a:r>
                    </a:p>
                  </a:txBody>
                  <a:tcPr marL="36000" marR="36000" marT="36000" marB="36000" anchor="b"/>
                </a:tc>
                <a:extLst>
                  <a:ext uri="{0D108BD9-81ED-4DB2-BD59-A6C34878D82A}">
                    <a16:rowId xmlns:a16="http://schemas.microsoft.com/office/drawing/2014/main" val="2828345492"/>
                  </a:ext>
                </a:extLst>
              </a:tr>
              <a:tr h="370840">
                <a:tc>
                  <a:txBody>
                    <a:bodyPr/>
                    <a:lstStyle/>
                    <a:p>
                      <a:pPr algn="l" fontAlgn="b"/>
                      <a:r>
                        <a:rPr lang="en-GB" sz="1400" b="1" i="0" u="none" strike="noStrike" noProof="0" dirty="0">
                          <a:solidFill>
                            <a:srgbClr val="000000"/>
                          </a:solidFill>
                          <a:effectLst/>
                          <a:latin typeface="Calibri" panose="020F0502020204030204" pitchFamily="34" charset="0"/>
                          <a:cs typeface="Calibri" panose="020F0502020204030204" pitchFamily="34" charset="0"/>
                        </a:rPr>
                        <a:t>Bridge to allo-SCT</a:t>
                      </a:r>
                    </a:p>
                  </a:txBody>
                  <a:tcPr marL="36000" marR="36000" marT="36000" marB="36000" anchor="b"/>
                </a:tc>
                <a:tc>
                  <a:txBody>
                    <a:bodyPr/>
                    <a:lstStyle/>
                    <a:p>
                      <a:pPr algn="ctr" fontAlgn="b"/>
                      <a:r>
                        <a:rPr lang="en-GB" sz="1400" b="0" i="0" u="none" strike="noStrike" noProof="0" dirty="0">
                          <a:solidFill>
                            <a:srgbClr val="000000"/>
                          </a:solidFill>
                          <a:effectLst/>
                          <a:latin typeface="Calibri" panose="020F0502020204030204" pitchFamily="34" charset="0"/>
                          <a:cs typeface="Calibri" panose="020F0502020204030204" pitchFamily="34" charset="0"/>
                        </a:rPr>
                        <a:t>–</a:t>
                      </a:r>
                    </a:p>
                  </a:txBody>
                  <a:tcPr marL="36000" marR="36000" marT="36000" marB="36000" anchor="b"/>
                </a:tc>
                <a:tc>
                  <a:txBody>
                    <a:bodyPr/>
                    <a:lstStyle/>
                    <a:p>
                      <a:pPr algn="ctr" fontAlgn="b"/>
                      <a:r>
                        <a:rPr lang="en-GB" sz="1400" b="0" i="0" u="none" strike="noStrike" noProof="0" dirty="0">
                          <a:solidFill>
                            <a:srgbClr val="000000"/>
                          </a:solidFill>
                          <a:effectLst/>
                          <a:latin typeface="Calibri" panose="020F0502020204030204" pitchFamily="34" charset="0"/>
                          <a:cs typeface="Calibri" panose="020F0502020204030204" pitchFamily="34" charset="0"/>
                        </a:rPr>
                        <a:t>No</a:t>
                      </a:r>
                    </a:p>
                  </a:txBody>
                  <a:tcPr marL="36000" marR="36000" marT="36000" marB="36000" anchor="b"/>
                </a:tc>
                <a:tc>
                  <a:txBody>
                    <a:bodyPr/>
                    <a:lstStyle/>
                    <a:p>
                      <a:pPr algn="ctr" fontAlgn="b"/>
                      <a:r>
                        <a:rPr lang="en-GB" sz="1400" b="0" i="0" u="none" strike="noStrike" noProof="0" dirty="0">
                          <a:solidFill>
                            <a:srgbClr val="000000"/>
                          </a:solidFill>
                          <a:effectLst/>
                          <a:latin typeface="Calibri" panose="020F0502020204030204" pitchFamily="34" charset="0"/>
                          <a:cs typeface="Calibri" panose="020F0502020204030204" pitchFamily="34" charset="0"/>
                        </a:rPr>
                        <a:t>Yes</a:t>
                      </a:r>
                    </a:p>
                  </a:txBody>
                  <a:tcPr marL="36000" marR="36000" marT="36000" marB="36000" anchor="b"/>
                </a:tc>
                <a:tc>
                  <a:txBody>
                    <a:bodyPr/>
                    <a:lstStyle/>
                    <a:p>
                      <a:pPr algn="ctr" fontAlgn="b"/>
                      <a:r>
                        <a:rPr lang="en-GB" sz="1400" b="0" i="0" u="none" strike="noStrike" noProof="0" dirty="0">
                          <a:solidFill>
                            <a:srgbClr val="000000"/>
                          </a:solidFill>
                          <a:effectLst/>
                          <a:latin typeface="Calibri" panose="020F0502020204030204" pitchFamily="34" charset="0"/>
                          <a:cs typeface="Calibri" panose="020F0502020204030204" pitchFamily="34" charset="0"/>
                        </a:rPr>
                        <a:t>–</a:t>
                      </a:r>
                    </a:p>
                  </a:txBody>
                  <a:tcPr marL="36000" marR="36000" marT="36000" marB="36000" anchor="b"/>
                </a:tc>
                <a:tc>
                  <a:txBody>
                    <a:bodyPr/>
                    <a:lstStyle/>
                    <a:p>
                      <a:pPr algn="ctr" fontAlgn="b"/>
                      <a:r>
                        <a:rPr lang="en-GB" sz="1400" b="0" i="0" u="none" strike="noStrike" noProof="0" dirty="0">
                          <a:solidFill>
                            <a:srgbClr val="000000"/>
                          </a:solidFill>
                          <a:effectLst/>
                          <a:latin typeface="Calibri" panose="020F0502020204030204" pitchFamily="34" charset="0"/>
                          <a:cs typeface="Calibri" panose="020F0502020204030204" pitchFamily="34" charset="0"/>
                        </a:rPr>
                        <a:t>No</a:t>
                      </a:r>
                    </a:p>
                  </a:txBody>
                  <a:tcPr marL="36000" marR="36000" marT="36000" marB="36000" anchor="b"/>
                </a:tc>
                <a:tc>
                  <a:txBody>
                    <a:bodyPr/>
                    <a:lstStyle/>
                    <a:p>
                      <a:pPr algn="ctr" fontAlgn="b"/>
                      <a:r>
                        <a:rPr lang="en-GB" sz="1400" b="0" i="0" u="none" strike="noStrike" noProof="0" dirty="0">
                          <a:solidFill>
                            <a:srgbClr val="000000"/>
                          </a:solidFill>
                          <a:effectLst/>
                          <a:latin typeface="Calibri" panose="020F0502020204030204" pitchFamily="34" charset="0"/>
                          <a:cs typeface="Calibri" panose="020F0502020204030204" pitchFamily="34" charset="0"/>
                        </a:rPr>
                        <a:t>–</a:t>
                      </a:r>
                    </a:p>
                  </a:txBody>
                  <a:tcPr marL="36000" marR="36000" marT="36000" marB="36000" anchor="b"/>
                </a:tc>
                <a:extLst>
                  <a:ext uri="{0D108BD9-81ED-4DB2-BD59-A6C34878D82A}">
                    <a16:rowId xmlns:a16="http://schemas.microsoft.com/office/drawing/2014/main" val="131923351"/>
                  </a:ext>
                </a:extLst>
              </a:tr>
              <a:tr h="370840">
                <a:tc>
                  <a:txBody>
                    <a:bodyPr/>
                    <a:lstStyle/>
                    <a:p>
                      <a:pPr algn="l" fontAlgn="b"/>
                      <a:r>
                        <a:rPr lang="en-GB" sz="1400" b="1" i="0" u="none" strike="noStrike" noProof="0" dirty="0">
                          <a:solidFill>
                            <a:srgbClr val="000000"/>
                          </a:solidFill>
                          <a:effectLst/>
                          <a:latin typeface="Calibri" panose="020F0502020204030204" pitchFamily="34" charset="0"/>
                          <a:cs typeface="Calibri" panose="020F0502020204030204" pitchFamily="34" charset="0"/>
                        </a:rPr>
                        <a:t>Duration of response </a:t>
                      </a:r>
                    </a:p>
                  </a:txBody>
                  <a:tcPr marL="36000" marR="36000" marT="36000" marB="36000" anchor="b"/>
                </a:tc>
                <a:tc>
                  <a:txBody>
                    <a:bodyPr/>
                    <a:lstStyle/>
                    <a:p>
                      <a:pPr algn="ctr" fontAlgn="b"/>
                      <a:r>
                        <a:rPr lang="en-GB" sz="1400" b="0" i="0" u="none" strike="noStrike" noProof="0" dirty="0">
                          <a:solidFill>
                            <a:srgbClr val="000000"/>
                          </a:solidFill>
                          <a:effectLst/>
                          <a:latin typeface="Calibri" panose="020F0502020204030204" pitchFamily="34" charset="0"/>
                          <a:cs typeface="Calibri" panose="020F0502020204030204" pitchFamily="34" charset="0"/>
                        </a:rPr>
                        <a:t>–</a:t>
                      </a:r>
                    </a:p>
                  </a:txBody>
                  <a:tcPr marL="36000" marR="36000" marT="36000" marB="36000" anchor="b"/>
                </a:tc>
                <a:tc>
                  <a:txBody>
                    <a:bodyPr/>
                    <a:lstStyle/>
                    <a:p>
                      <a:pPr algn="ctr" fontAlgn="b"/>
                      <a:r>
                        <a:rPr lang="en-GB" sz="1400" b="0" i="0" u="none" strike="noStrike" noProof="0" dirty="0">
                          <a:solidFill>
                            <a:srgbClr val="000000"/>
                          </a:solidFill>
                          <a:effectLst/>
                          <a:latin typeface="Calibri" panose="020F0502020204030204" pitchFamily="34" charset="0"/>
                          <a:cs typeface="Calibri" panose="020F0502020204030204" pitchFamily="34" charset="0"/>
                        </a:rPr>
                        <a:t>7 months</a:t>
                      </a:r>
                    </a:p>
                  </a:txBody>
                  <a:tcPr marL="36000" marR="36000" marT="36000" marB="36000" anchor="b"/>
                </a:tc>
                <a:tc>
                  <a:txBody>
                    <a:bodyPr/>
                    <a:lstStyle/>
                    <a:p>
                      <a:pPr algn="ctr" fontAlgn="b"/>
                      <a:r>
                        <a:rPr lang="en-GB" sz="1400" b="0" i="0" u="none" strike="noStrike" noProof="0" dirty="0">
                          <a:solidFill>
                            <a:srgbClr val="000000"/>
                          </a:solidFill>
                          <a:effectLst/>
                          <a:latin typeface="Calibri" panose="020F0502020204030204" pitchFamily="34" charset="0"/>
                          <a:cs typeface="Calibri" panose="020F0502020204030204" pitchFamily="34" charset="0"/>
                        </a:rPr>
                        <a:t>9 months</a:t>
                      </a:r>
                    </a:p>
                  </a:txBody>
                  <a:tcPr marL="36000" marR="36000" marT="36000" marB="36000" anchor="b"/>
                </a:tc>
                <a:tc>
                  <a:txBody>
                    <a:bodyPr/>
                    <a:lstStyle/>
                    <a:p>
                      <a:pPr algn="ctr" fontAlgn="b"/>
                      <a:r>
                        <a:rPr lang="en-GB" sz="1400" b="0" i="0" u="none" strike="noStrike" noProof="0" dirty="0">
                          <a:solidFill>
                            <a:srgbClr val="000000"/>
                          </a:solidFill>
                          <a:effectLst/>
                          <a:latin typeface="Calibri" panose="020F0502020204030204" pitchFamily="34" charset="0"/>
                          <a:cs typeface="Calibri" panose="020F0502020204030204" pitchFamily="34" charset="0"/>
                        </a:rPr>
                        <a:t>–</a:t>
                      </a:r>
                    </a:p>
                  </a:txBody>
                  <a:tcPr marL="36000" marR="36000" marT="36000" marB="36000" anchor="b"/>
                </a:tc>
                <a:tc>
                  <a:txBody>
                    <a:bodyPr/>
                    <a:lstStyle/>
                    <a:p>
                      <a:pPr algn="ctr" fontAlgn="b"/>
                      <a:r>
                        <a:rPr lang="en-GB" sz="1400" b="0" i="0" u="none" strike="noStrike" noProof="0" dirty="0">
                          <a:solidFill>
                            <a:srgbClr val="000000"/>
                          </a:solidFill>
                          <a:effectLst/>
                          <a:latin typeface="Calibri" panose="020F0502020204030204" pitchFamily="34" charset="0"/>
                          <a:cs typeface="Calibri" panose="020F0502020204030204" pitchFamily="34" charset="0"/>
                        </a:rPr>
                        <a:t>7 months</a:t>
                      </a:r>
                    </a:p>
                  </a:txBody>
                  <a:tcPr marL="36000" marR="36000" marT="36000" marB="36000" anchor="b"/>
                </a:tc>
                <a:tc>
                  <a:txBody>
                    <a:bodyPr/>
                    <a:lstStyle/>
                    <a:p>
                      <a:pPr algn="ctr" fontAlgn="b"/>
                      <a:r>
                        <a:rPr lang="en-GB" sz="1400" b="0" i="0" u="none" strike="noStrike" noProof="0" dirty="0">
                          <a:solidFill>
                            <a:srgbClr val="000000"/>
                          </a:solidFill>
                          <a:effectLst/>
                          <a:latin typeface="Calibri" panose="020F0502020204030204" pitchFamily="34" charset="0"/>
                          <a:cs typeface="Calibri" panose="020F0502020204030204" pitchFamily="34" charset="0"/>
                        </a:rPr>
                        <a:t>–</a:t>
                      </a:r>
                    </a:p>
                  </a:txBody>
                  <a:tcPr marL="36000" marR="36000" marT="36000" marB="36000" anchor="b"/>
                </a:tc>
                <a:extLst>
                  <a:ext uri="{0D108BD9-81ED-4DB2-BD59-A6C34878D82A}">
                    <a16:rowId xmlns:a16="http://schemas.microsoft.com/office/drawing/2014/main" val="1292151627"/>
                  </a:ext>
                </a:extLst>
              </a:tr>
              <a:tr h="370840">
                <a:tc>
                  <a:txBody>
                    <a:bodyPr/>
                    <a:lstStyle/>
                    <a:p>
                      <a:pPr algn="l" fontAlgn="b"/>
                      <a:r>
                        <a:rPr lang="en-GB" sz="1400" b="1" i="0" u="none" strike="noStrike" noProof="0" dirty="0">
                          <a:solidFill>
                            <a:srgbClr val="000000"/>
                          </a:solidFill>
                          <a:effectLst/>
                          <a:latin typeface="Calibri" panose="020F0502020204030204" pitchFamily="34" charset="0"/>
                          <a:cs typeface="Calibri" panose="020F0502020204030204" pitchFamily="34" charset="0"/>
                        </a:rPr>
                        <a:t>Outcome at last follow-up</a:t>
                      </a:r>
                    </a:p>
                  </a:txBody>
                  <a:tcPr marL="36000" marR="36000" marT="36000" marB="36000" anchor="b"/>
                </a:tc>
                <a:tc>
                  <a:txBody>
                    <a:bodyPr/>
                    <a:lstStyle/>
                    <a:p>
                      <a:pPr algn="ctr" fontAlgn="b"/>
                      <a:r>
                        <a:rPr lang="en-GB" sz="1400" b="0" i="0" u="none" strike="noStrike" noProof="0" dirty="0">
                          <a:solidFill>
                            <a:srgbClr val="000000"/>
                          </a:solidFill>
                          <a:effectLst/>
                          <a:latin typeface="Calibri" panose="020F0502020204030204" pitchFamily="34" charset="0"/>
                          <a:cs typeface="Calibri" panose="020F0502020204030204" pitchFamily="34" charset="0"/>
                        </a:rPr>
                        <a:t>Deceased</a:t>
                      </a:r>
                    </a:p>
                  </a:txBody>
                  <a:tcPr marL="36000" marR="36000" marT="36000" marB="36000" anchor="b"/>
                </a:tc>
                <a:tc>
                  <a:txBody>
                    <a:bodyPr/>
                    <a:lstStyle/>
                    <a:p>
                      <a:pPr algn="ctr" fontAlgn="b"/>
                      <a:r>
                        <a:rPr lang="en-GB" sz="1400" b="1" i="0" u="none" strike="noStrike" noProof="0" dirty="0">
                          <a:solidFill>
                            <a:srgbClr val="000000"/>
                          </a:solidFill>
                          <a:effectLst/>
                          <a:latin typeface="Calibri" panose="020F0502020204030204" pitchFamily="34" charset="0"/>
                          <a:cs typeface="Calibri" panose="020F0502020204030204" pitchFamily="34" charset="0"/>
                        </a:rPr>
                        <a:t>Alive in CR</a:t>
                      </a:r>
                    </a:p>
                  </a:txBody>
                  <a:tcPr marL="36000" marR="36000" marT="36000" marB="36000" anchor="b"/>
                </a:tc>
                <a:tc>
                  <a:txBody>
                    <a:bodyPr/>
                    <a:lstStyle/>
                    <a:p>
                      <a:pPr algn="ctr" fontAlgn="b"/>
                      <a:r>
                        <a:rPr lang="en-GB" sz="1400" b="1" i="0" u="none" strike="noStrike" noProof="0" dirty="0">
                          <a:solidFill>
                            <a:srgbClr val="000000"/>
                          </a:solidFill>
                          <a:effectLst/>
                          <a:latin typeface="Calibri" panose="020F0502020204030204" pitchFamily="34" charset="0"/>
                          <a:cs typeface="Calibri" panose="020F0502020204030204" pitchFamily="34" charset="0"/>
                        </a:rPr>
                        <a:t>Alive in CR</a:t>
                      </a:r>
                    </a:p>
                  </a:txBody>
                  <a:tcPr marL="36000" marR="36000" marT="36000" marB="36000" anchor="b"/>
                </a:tc>
                <a:tc>
                  <a:txBody>
                    <a:bodyPr/>
                    <a:lstStyle/>
                    <a:p>
                      <a:pPr algn="ctr" fontAlgn="b"/>
                      <a:r>
                        <a:rPr lang="en-GB" sz="1400" b="0" i="0" u="none" strike="noStrike" noProof="0" dirty="0">
                          <a:solidFill>
                            <a:srgbClr val="000000"/>
                          </a:solidFill>
                          <a:effectLst/>
                          <a:latin typeface="Calibri" panose="020F0502020204030204" pitchFamily="34" charset="0"/>
                          <a:cs typeface="Calibri" panose="020F0502020204030204" pitchFamily="34" charset="0"/>
                        </a:rPr>
                        <a:t>Deceased</a:t>
                      </a:r>
                    </a:p>
                  </a:txBody>
                  <a:tcPr marL="36000" marR="36000" marT="36000" marB="36000" anchor="b"/>
                </a:tc>
                <a:tc>
                  <a:txBody>
                    <a:bodyPr/>
                    <a:lstStyle/>
                    <a:p>
                      <a:pPr algn="ctr" fontAlgn="b"/>
                      <a:r>
                        <a:rPr lang="en-GB" sz="1400" b="1" i="0" u="none" strike="noStrike" noProof="0" dirty="0">
                          <a:solidFill>
                            <a:srgbClr val="000000"/>
                          </a:solidFill>
                          <a:effectLst/>
                          <a:latin typeface="Calibri" panose="020F0502020204030204" pitchFamily="34" charset="0"/>
                          <a:cs typeface="Calibri" panose="020F0502020204030204" pitchFamily="34" charset="0"/>
                        </a:rPr>
                        <a:t>Alive in CR</a:t>
                      </a:r>
                    </a:p>
                  </a:txBody>
                  <a:tcPr marL="36000" marR="36000" marT="36000" marB="36000" anchor="b"/>
                </a:tc>
                <a:tc>
                  <a:txBody>
                    <a:bodyPr/>
                    <a:lstStyle/>
                    <a:p>
                      <a:pPr algn="ctr" fontAlgn="b"/>
                      <a:r>
                        <a:rPr lang="en-GB" sz="1400" b="0" i="0" u="none" strike="noStrike" noProof="0" dirty="0">
                          <a:solidFill>
                            <a:srgbClr val="000000"/>
                          </a:solidFill>
                          <a:effectLst/>
                          <a:latin typeface="Calibri" panose="020F0502020204030204" pitchFamily="34" charset="0"/>
                          <a:cs typeface="Calibri" panose="020F0502020204030204" pitchFamily="34" charset="0"/>
                        </a:rPr>
                        <a:t>Deceased</a:t>
                      </a:r>
                    </a:p>
                  </a:txBody>
                  <a:tcPr marL="36000" marR="36000" marT="36000" marB="36000" anchor="b"/>
                </a:tc>
                <a:extLst>
                  <a:ext uri="{0D108BD9-81ED-4DB2-BD59-A6C34878D82A}">
                    <a16:rowId xmlns:a16="http://schemas.microsoft.com/office/drawing/2014/main" val="2878458950"/>
                  </a:ext>
                </a:extLst>
              </a:tr>
            </a:tbl>
          </a:graphicData>
        </a:graphic>
      </p:graphicFrame>
      <p:graphicFrame>
        <p:nvGraphicFramePr>
          <p:cNvPr id="17" name="Tabel 16">
            <a:extLst>
              <a:ext uri="{FF2B5EF4-FFF2-40B4-BE49-F238E27FC236}">
                <a16:creationId xmlns:a16="http://schemas.microsoft.com/office/drawing/2014/main" id="{0E1D01FD-8161-0943-8E2C-E3984C30735F}"/>
              </a:ext>
            </a:extLst>
          </p:cNvPr>
          <p:cNvGraphicFramePr>
            <a:graphicFrameLocks noGrp="1"/>
          </p:cNvGraphicFramePr>
          <p:nvPr>
            <p:extLst>
              <p:ext uri="{D42A27DB-BD31-4B8C-83A1-F6EECF244321}">
                <p14:modId xmlns:p14="http://schemas.microsoft.com/office/powerpoint/2010/main" val="571492181"/>
              </p:ext>
            </p:extLst>
          </p:nvPr>
        </p:nvGraphicFramePr>
        <p:xfrm>
          <a:off x="6650864" y="2294549"/>
          <a:ext cx="4931538" cy="3133680"/>
        </p:xfrm>
        <a:graphic>
          <a:graphicData uri="http://schemas.openxmlformats.org/drawingml/2006/table">
            <a:tbl>
              <a:tblPr firstRow="1" bandRow="1">
                <a:tableStyleId>{5C22544A-7EE6-4342-B048-85BDC9FD1C3A}</a:tableStyleId>
              </a:tblPr>
              <a:tblGrid>
                <a:gridCol w="821923">
                  <a:extLst>
                    <a:ext uri="{9D8B030D-6E8A-4147-A177-3AD203B41FA5}">
                      <a16:colId xmlns:a16="http://schemas.microsoft.com/office/drawing/2014/main" val="1538228531"/>
                    </a:ext>
                  </a:extLst>
                </a:gridCol>
                <a:gridCol w="978755">
                  <a:extLst>
                    <a:ext uri="{9D8B030D-6E8A-4147-A177-3AD203B41FA5}">
                      <a16:colId xmlns:a16="http://schemas.microsoft.com/office/drawing/2014/main" val="432294535"/>
                    </a:ext>
                  </a:extLst>
                </a:gridCol>
                <a:gridCol w="782715">
                  <a:extLst>
                    <a:ext uri="{9D8B030D-6E8A-4147-A177-3AD203B41FA5}">
                      <a16:colId xmlns:a16="http://schemas.microsoft.com/office/drawing/2014/main" val="134855884"/>
                    </a:ext>
                  </a:extLst>
                </a:gridCol>
                <a:gridCol w="782715">
                  <a:extLst>
                    <a:ext uri="{9D8B030D-6E8A-4147-A177-3AD203B41FA5}">
                      <a16:colId xmlns:a16="http://schemas.microsoft.com/office/drawing/2014/main" val="3177060632"/>
                    </a:ext>
                  </a:extLst>
                </a:gridCol>
                <a:gridCol w="782715">
                  <a:extLst>
                    <a:ext uri="{9D8B030D-6E8A-4147-A177-3AD203B41FA5}">
                      <a16:colId xmlns:a16="http://schemas.microsoft.com/office/drawing/2014/main" val="3403008963"/>
                    </a:ext>
                  </a:extLst>
                </a:gridCol>
                <a:gridCol w="782715">
                  <a:extLst>
                    <a:ext uri="{9D8B030D-6E8A-4147-A177-3AD203B41FA5}">
                      <a16:colId xmlns:a16="http://schemas.microsoft.com/office/drawing/2014/main" val="2639373536"/>
                    </a:ext>
                  </a:extLst>
                </a:gridCol>
              </a:tblGrid>
              <a:tr h="457529">
                <a:tc>
                  <a:txBody>
                    <a:bodyPr/>
                    <a:lstStyle/>
                    <a:p>
                      <a:pPr algn="l" fontAlgn="b"/>
                      <a:endParaRPr lang="en-GB" sz="1400" b="1" i="0" u="none" strike="noStrike" noProof="0" dirty="0">
                        <a:solidFill>
                          <a:srgbClr val="000000"/>
                        </a:solidFill>
                        <a:effectLst/>
                        <a:latin typeface="Calibri" panose="020F0502020204030204" pitchFamily="34" charset="0"/>
                        <a:cs typeface="Calibri" panose="020F0502020204030204" pitchFamily="34" charset="0"/>
                      </a:endParaRPr>
                    </a:p>
                  </a:txBody>
                  <a:tcPr marL="36000" marR="36000" marT="36000" marB="36000" anchor="b"/>
                </a:tc>
                <a:tc>
                  <a:txBody>
                    <a:bodyPr/>
                    <a:lstStyle/>
                    <a:p>
                      <a:pPr algn="ctr"/>
                      <a:r>
                        <a:rPr lang="en-GB" sz="1400" noProof="0" dirty="0">
                          <a:latin typeface="Calibri" panose="020F0502020204030204" pitchFamily="34" charset="0"/>
                          <a:cs typeface="Calibri" panose="020F0502020204030204" pitchFamily="34" charset="0"/>
                        </a:rPr>
                        <a:t>Dose-level 1 </a:t>
                      </a:r>
                      <a:br>
                        <a:rPr lang="en-GB" sz="1400" noProof="0" dirty="0">
                          <a:latin typeface="Calibri" panose="020F0502020204030204" pitchFamily="34" charset="0"/>
                          <a:cs typeface="Calibri" panose="020F0502020204030204" pitchFamily="34" charset="0"/>
                        </a:rPr>
                      </a:br>
                      <a:r>
                        <a:rPr lang="en-GB" sz="1400" noProof="0" dirty="0">
                          <a:latin typeface="Calibri" panose="020F0502020204030204" pitchFamily="34" charset="0"/>
                          <a:cs typeface="Calibri" panose="020F0502020204030204" pitchFamily="34" charset="0"/>
                        </a:rPr>
                        <a:t>(1 x 10</a:t>
                      </a:r>
                      <a:r>
                        <a:rPr lang="en-GB" sz="1400" baseline="30000" noProof="0" dirty="0">
                          <a:latin typeface="Calibri" panose="020F0502020204030204" pitchFamily="34" charset="0"/>
                          <a:cs typeface="Calibri" panose="020F0502020204030204" pitchFamily="34" charset="0"/>
                        </a:rPr>
                        <a:t>7</a:t>
                      </a:r>
                      <a:r>
                        <a:rPr lang="en-GB" sz="1400" noProof="0" dirty="0">
                          <a:latin typeface="Calibri" panose="020F0502020204030204" pitchFamily="34" charset="0"/>
                          <a:cs typeface="Calibri" panose="020F0502020204030204" pitchFamily="34" charset="0"/>
                        </a:rPr>
                        <a:t>/m</a:t>
                      </a:r>
                      <a:r>
                        <a:rPr lang="en-GB" sz="1400" b="1" kern="1200" baseline="30000" noProof="0" dirty="0">
                          <a:solidFill>
                            <a:schemeClr val="lt1"/>
                          </a:solidFill>
                          <a:latin typeface="Calibri" panose="020F0502020204030204" pitchFamily="34" charset="0"/>
                          <a:ea typeface="+mn-ea"/>
                          <a:cs typeface="Calibri" panose="020F0502020204030204" pitchFamily="34" charset="0"/>
                        </a:rPr>
                        <a:t>2</a:t>
                      </a:r>
                    </a:p>
                  </a:txBody>
                  <a:tcPr marL="36000" marR="36000" marT="36000" marB="36000" anchor="b"/>
                </a:tc>
                <a:tc gridSpan="4">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GB" sz="1400" noProof="0" dirty="0">
                          <a:latin typeface="Calibri" panose="020F0502020204030204" pitchFamily="34" charset="0"/>
                          <a:cs typeface="Calibri" panose="020F0502020204030204" pitchFamily="34" charset="0"/>
                        </a:rPr>
                        <a:t>Dose-level 2 </a:t>
                      </a:r>
                      <a:br>
                        <a:rPr lang="en-GB" sz="1400" noProof="0" dirty="0">
                          <a:latin typeface="Calibri" panose="020F0502020204030204" pitchFamily="34" charset="0"/>
                          <a:cs typeface="Calibri" panose="020F0502020204030204" pitchFamily="34" charset="0"/>
                        </a:rPr>
                      </a:br>
                      <a:r>
                        <a:rPr lang="en-GB" sz="1400" noProof="0" dirty="0">
                          <a:latin typeface="Calibri" panose="020F0502020204030204" pitchFamily="34" charset="0"/>
                          <a:cs typeface="Calibri" panose="020F0502020204030204" pitchFamily="34" charset="0"/>
                        </a:rPr>
                        <a:t>(5 x 10</a:t>
                      </a:r>
                      <a:r>
                        <a:rPr lang="en-GB" sz="1400" baseline="30000" noProof="0" dirty="0">
                          <a:latin typeface="Calibri" panose="020F0502020204030204" pitchFamily="34" charset="0"/>
                          <a:cs typeface="Calibri" panose="020F0502020204030204" pitchFamily="34" charset="0"/>
                        </a:rPr>
                        <a:t>7</a:t>
                      </a:r>
                      <a:r>
                        <a:rPr lang="en-GB" sz="1400" noProof="0" dirty="0">
                          <a:latin typeface="Calibri" panose="020F0502020204030204" pitchFamily="34" charset="0"/>
                          <a:cs typeface="Calibri" panose="020F0502020204030204" pitchFamily="34" charset="0"/>
                        </a:rPr>
                        <a:t>/m</a:t>
                      </a:r>
                      <a:r>
                        <a:rPr lang="en-GB" sz="1400" b="1" kern="1200" baseline="30000" noProof="0" dirty="0">
                          <a:solidFill>
                            <a:schemeClr val="lt1"/>
                          </a:solidFill>
                          <a:latin typeface="Calibri" panose="020F0502020204030204" pitchFamily="34" charset="0"/>
                          <a:ea typeface="+mn-ea"/>
                          <a:cs typeface="Calibri" panose="020F0502020204030204" pitchFamily="34" charset="0"/>
                        </a:rPr>
                        <a:t>2</a:t>
                      </a:r>
                      <a:r>
                        <a:rPr lang="en-GB" sz="1400" b="1" kern="1200" baseline="0" noProof="0" dirty="0">
                          <a:solidFill>
                            <a:schemeClr val="lt1"/>
                          </a:solidFill>
                          <a:latin typeface="Calibri" panose="020F0502020204030204" pitchFamily="34" charset="0"/>
                          <a:ea typeface="+mn-ea"/>
                          <a:cs typeface="Calibri" panose="020F0502020204030204" pitchFamily="34" charset="0"/>
                        </a:rPr>
                        <a:t>)</a:t>
                      </a:r>
                    </a:p>
                  </a:txBody>
                  <a:tcPr marL="36000" marR="36000" marT="36000" marB="36000" anchor="b"/>
                </a:tc>
                <a:tc hMerge="1">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nl-NL" sz="1800" b="1" kern="1200" baseline="30000" dirty="0">
                        <a:solidFill>
                          <a:schemeClr val="lt1"/>
                        </a:solidFill>
                        <a:latin typeface="+mn-lt"/>
                        <a:ea typeface="+mn-ea"/>
                        <a:cs typeface="+mn-cs"/>
                      </a:endParaRPr>
                    </a:p>
                  </a:txBody>
                  <a:tcPr/>
                </a:tc>
                <a:tc hMerge="1">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nl-NL" sz="1800" b="1" kern="1200" baseline="30000" dirty="0">
                        <a:solidFill>
                          <a:schemeClr val="lt1"/>
                        </a:solidFill>
                        <a:latin typeface="+mn-lt"/>
                        <a:ea typeface="+mn-ea"/>
                        <a:cs typeface="+mn-cs"/>
                      </a:endParaRPr>
                    </a:p>
                  </a:txBody>
                  <a:tcPr/>
                </a:tc>
                <a:tc hMerge="1">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nl-NL" sz="1800" b="1" kern="1200" baseline="30000" dirty="0">
                        <a:solidFill>
                          <a:schemeClr val="lt1"/>
                        </a:solidFill>
                        <a:latin typeface="+mn-lt"/>
                        <a:ea typeface="+mn-ea"/>
                        <a:cs typeface="+mn-cs"/>
                      </a:endParaRPr>
                    </a:p>
                  </a:txBody>
                  <a:tcPr/>
                </a:tc>
                <a:extLst>
                  <a:ext uri="{0D108BD9-81ED-4DB2-BD59-A6C34878D82A}">
                    <a16:rowId xmlns:a16="http://schemas.microsoft.com/office/drawing/2014/main" val="3323995988"/>
                  </a:ext>
                </a:extLst>
              </a:tr>
              <a:tr h="370840">
                <a:tc>
                  <a:txBody>
                    <a:bodyPr/>
                    <a:lstStyle/>
                    <a:p>
                      <a:pPr algn="l" fontAlgn="b"/>
                      <a:r>
                        <a:rPr lang="en-GB" sz="1400" b="1" i="0" u="none" strike="noStrike" noProof="0" dirty="0">
                          <a:solidFill>
                            <a:srgbClr val="000000"/>
                          </a:solidFill>
                          <a:effectLst/>
                          <a:latin typeface="Calibri" panose="020F0502020204030204" pitchFamily="34" charset="0"/>
                          <a:cs typeface="Calibri" panose="020F0502020204030204" pitchFamily="34" charset="0"/>
                        </a:rPr>
                        <a:t>Best clinical response</a:t>
                      </a:r>
                    </a:p>
                  </a:txBody>
                  <a:tcPr marL="36000" marR="36000" marT="36000" marB="36000" anchor="b"/>
                </a:tc>
                <a:tc>
                  <a:txBody>
                    <a:bodyPr/>
                    <a:lstStyle/>
                    <a:p>
                      <a:pPr marL="0" algn="ctr" defTabSz="457189" rtl="0" eaLnBrk="1" fontAlgn="b" latinLnBrk="0" hangingPunct="1"/>
                      <a:r>
                        <a:rPr lang="en-GB" sz="1400" b="0" i="0" u="none" strike="noStrike" kern="1200" noProof="0" dirty="0">
                          <a:solidFill>
                            <a:srgbClr val="000000"/>
                          </a:solidFill>
                          <a:effectLst/>
                          <a:latin typeface="Calibri" panose="020F0502020204030204" pitchFamily="34" charset="0"/>
                          <a:ea typeface="+mn-ea"/>
                          <a:cs typeface="Calibri" panose="020F0502020204030204" pitchFamily="34" charset="0"/>
                        </a:rPr>
                        <a:t>NR</a:t>
                      </a:r>
                    </a:p>
                  </a:txBody>
                  <a:tcPr marL="36000" marR="36000" marT="36000" marB="36000" anchor="b"/>
                </a:tc>
                <a:tc>
                  <a:txBody>
                    <a:bodyPr/>
                    <a:lstStyle/>
                    <a:p>
                      <a:pPr marL="0" algn="ctr" defTabSz="457189" rtl="0" eaLnBrk="1" fontAlgn="b" latinLnBrk="0" hangingPunct="1"/>
                      <a:r>
                        <a:rPr lang="en-GB" sz="1400" b="0" i="0" u="none" strike="noStrike" kern="1200" noProof="0" dirty="0">
                          <a:solidFill>
                            <a:srgbClr val="000000"/>
                          </a:solidFill>
                          <a:effectLst/>
                          <a:latin typeface="Calibri" panose="020F0502020204030204" pitchFamily="34" charset="0"/>
                          <a:ea typeface="+mn-ea"/>
                          <a:cs typeface="Calibri" panose="020F0502020204030204" pitchFamily="34" charset="0"/>
                        </a:rPr>
                        <a:t>NR</a:t>
                      </a:r>
                    </a:p>
                  </a:txBody>
                  <a:tcPr marL="36000" marR="36000" marT="36000" marB="36000" anchor="b"/>
                </a:tc>
                <a:tc>
                  <a:txBody>
                    <a:bodyPr/>
                    <a:lstStyle/>
                    <a:p>
                      <a:pPr marL="0" algn="ctr" defTabSz="457189" rtl="0" eaLnBrk="1" fontAlgn="b" latinLnBrk="0" hangingPunct="1"/>
                      <a:r>
                        <a:rPr lang="en-GB" sz="1400" b="0" i="0" u="none" strike="noStrike" kern="1200" noProof="0" dirty="0">
                          <a:solidFill>
                            <a:srgbClr val="000000"/>
                          </a:solidFill>
                          <a:effectLst/>
                          <a:latin typeface="Calibri" panose="020F0502020204030204" pitchFamily="34" charset="0"/>
                          <a:ea typeface="+mn-ea"/>
                          <a:cs typeface="Calibri" panose="020F0502020204030204" pitchFamily="34" charset="0"/>
                        </a:rPr>
                        <a:t>CR</a:t>
                      </a:r>
                    </a:p>
                  </a:txBody>
                  <a:tcPr marL="36000" marR="36000" marT="36000" marB="36000" anchor="b"/>
                </a:tc>
                <a:tc>
                  <a:txBody>
                    <a:bodyPr/>
                    <a:lstStyle/>
                    <a:p>
                      <a:pPr marL="0" algn="ctr" defTabSz="457189" rtl="0" eaLnBrk="1" fontAlgn="b" latinLnBrk="0" hangingPunct="1"/>
                      <a:r>
                        <a:rPr lang="en-GB" sz="1400" b="0" i="0" u="none" strike="noStrike" kern="1200" noProof="0" dirty="0">
                          <a:solidFill>
                            <a:srgbClr val="000000"/>
                          </a:solidFill>
                          <a:effectLst/>
                          <a:latin typeface="Calibri" panose="020F0502020204030204" pitchFamily="34" charset="0"/>
                          <a:ea typeface="+mn-ea"/>
                          <a:cs typeface="Calibri" panose="020F0502020204030204" pitchFamily="34" charset="0"/>
                        </a:rPr>
                        <a:t>PD</a:t>
                      </a:r>
                    </a:p>
                  </a:txBody>
                  <a:tcPr marL="36000" marR="36000" marT="36000" marB="36000" anchor="b"/>
                </a:tc>
                <a:tc>
                  <a:txBody>
                    <a:bodyPr/>
                    <a:lstStyle/>
                    <a:p>
                      <a:pPr marL="0" algn="ctr" defTabSz="457189" rtl="0" eaLnBrk="1" fontAlgn="b" latinLnBrk="0" hangingPunct="1"/>
                      <a:r>
                        <a:rPr lang="en-GB" sz="1400" b="0" i="0" u="none" strike="noStrike" kern="1200" noProof="0" dirty="0">
                          <a:solidFill>
                            <a:srgbClr val="000000"/>
                          </a:solidFill>
                          <a:effectLst/>
                          <a:latin typeface="Calibri" panose="020F0502020204030204" pitchFamily="34" charset="0"/>
                          <a:ea typeface="+mn-ea"/>
                          <a:cs typeface="Calibri" panose="020F0502020204030204" pitchFamily="34" charset="0"/>
                        </a:rPr>
                        <a:t>PD</a:t>
                      </a:r>
                    </a:p>
                  </a:txBody>
                  <a:tcPr marL="36000" marR="36000" marT="36000" marB="36000" anchor="b"/>
                </a:tc>
                <a:extLst>
                  <a:ext uri="{0D108BD9-81ED-4DB2-BD59-A6C34878D82A}">
                    <a16:rowId xmlns:a16="http://schemas.microsoft.com/office/drawing/2014/main" val="2828345492"/>
                  </a:ext>
                </a:extLst>
              </a:tr>
              <a:tr h="370840">
                <a:tc>
                  <a:txBody>
                    <a:bodyPr/>
                    <a:lstStyle/>
                    <a:p>
                      <a:pPr algn="l" fontAlgn="b"/>
                      <a:r>
                        <a:rPr lang="en-GB" sz="1400" b="1" i="0" u="none" strike="noStrike" noProof="0" dirty="0">
                          <a:solidFill>
                            <a:srgbClr val="000000"/>
                          </a:solidFill>
                          <a:effectLst/>
                          <a:latin typeface="Calibri" panose="020F0502020204030204" pitchFamily="34" charset="0"/>
                          <a:cs typeface="Calibri" panose="020F0502020204030204" pitchFamily="34" charset="0"/>
                        </a:rPr>
                        <a:t>Bridge to allo-SCT</a:t>
                      </a:r>
                    </a:p>
                  </a:txBody>
                  <a:tcPr marL="36000" marR="36000" marT="36000" marB="36000" anchor="b"/>
                </a:tc>
                <a:tc>
                  <a:txBody>
                    <a:bodyPr/>
                    <a:lstStyle/>
                    <a:p>
                      <a:pPr marL="0" algn="ctr" defTabSz="457189" rtl="0" eaLnBrk="1" fontAlgn="b" latinLnBrk="0" hangingPunct="1"/>
                      <a:r>
                        <a:rPr lang="en-GB" sz="1400" b="0" i="0" u="none" strike="noStrike" kern="1200" noProof="0" dirty="0">
                          <a:solidFill>
                            <a:srgbClr val="000000"/>
                          </a:solidFill>
                          <a:effectLst/>
                          <a:latin typeface="Calibri" panose="020F0502020204030204" pitchFamily="34" charset="0"/>
                          <a:ea typeface="+mn-ea"/>
                          <a:cs typeface="Calibri" panose="020F0502020204030204" pitchFamily="34" charset="0"/>
                        </a:rPr>
                        <a:t>–</a:t>
                      </a:r>
                    </a:p>
                  </a:txBody>
                  <a:tcPr marL="36000" marR="36000" marT="36000" marB="36000" anchor="b"/>
                </a:tc>
                <a:tc>
                  <a:txBody>
                    <a:bodyPr/>
                    <a:lstStyle/>
                    <a:p>
                      <a:pPr marL="0" algn="ctr" defTabSz="457189" rtl="0" eaLnBrk="1" fontAlgn="b" latinLnBrk="0" hangingPunct="1"/>
                      <a:r>
                        <a:rPr lang="en-GB" sz="1400" b="0" i="0" u="none" strike="noStrike" kern="1200" noProof="0" dirty="0">
                          <a:solidFill>
                            <a:srgbClr val="000000"/>
                          </a:solidFill>
                          <a:effectLst/>
                          <a:latin typeface="Calibri" panose="020F0502020204030204" pitchFamily="34" charset="0"/>
                          <a:ea typeface="+mn-ea"/>
                          <a:cs typeface="Calibri" panose="020F0502020204030204" pitchFamily="34" charset="0"/>
                        </a:rPr>
                        <a:t>–</a:t>
                      </a:r>
                    </a:p>
                  </a:txBody>
                  <a:tcPr marL="36000" marR="36000" marT="36000" marB="36000" anchor="b"/>
                </a:tc>
                <a:tc>
                  <a:txBody>
                    <a:bodyPr/>
                    <a:lstStyle/>
                    <a:p>
                      <a:pPr marL="0" algn="ctr" defTabSz="457189" rtl="0" eaLnBrk="1" fontAlgn="b" latinLnBrk="0" hangingPunct="1"/>
                      <a:r>
                        <a:rPr lang="en-GB" sz="1400" b="0" i="0" u="none" strike="noStrike" kern="1200" noProof="0" dirty="0">
                          <a:solidFill>
                            <a:srgbClr val="000000"/>
                          </a:solidFill>
                          <a:effectLst/>
                          <a:latin typeface="Calibri" panose="020F0502020204030204" pitchFamily="34" charset="0"/>
                          <a:ea typeface="+mn-ea"/>
                          <a:cs typeface="Calibri" panose="020F0502020204030204" pitchFamily="34" charset="0"/>
                        </a:rPr>
                        <a:t>No</a:t>
                      </a:r>
                    </a:p>
                  </a:txBody>
                  <a:tcPr marL="36000" marR="36000" marT="36000" marB="36000" anchor="b"/>
                </a:tc>
                <a:tc>
                  <a:txBody>
                    <a:bodyPr/>
                    <a:lstStyle/>
                    <a:p>
                      <a:pPr marL="0" algn="ctr" defTabSz="457189" rtl="0" eaLnBrk="1" fontAlgn="b" latinLnBrk="0" hangingPunct="1"/>
                      <a:r>
                        <a:rPr lang="en-GB" sz="1400" b="0" i="0" u="none" strike="noStrike" kern="1200" noProof="0" dirty="0">
                          <a:solidFill>
                            <a:srgbClr val="000000"/>
                          </a:solidFill>
                          <a:effectLst/>
                          <a:latin typeface="Calibri" panose="020F0502020204030204" pitchFamily="34" charset="0"/>
                          <a:ea typeface="+mn-ea"/>
                          <a:cs typeface="Calibri" panose="020F0502020204030204" pitchFamily="34" charset="0"/>
                        </a:rPr>
                        <a:t>–</a:t>
                      </a:r>
                    </a:p>
                  </a:txBody>
                  <a:tcPr marL="36000" marR="36000" marT="36000" marB="36000" anchor="b"/>
                </a:tc>
                <a:tc>
                  <a:txBody>
                    <a:bodyPr/>
                    <a:lstStyle/>
                    <a:p>
                      <a:pPr marL="0" algn="ctr" defTabSz="457189" rtl="0" eaLnBrk="1" fontAlgn="b" latinLnBrk="0" hangingPunct="1"/>
                      <a:r>
                        <a:rPr lang="en-GB" sz="1400" b="0" i="0" u="none" strike="noStrike" kern="1200" noProof="0" dirty="0">
                          <a:solidFill>
                            <a:srgbClr val="000000"/>
                          </a:solidFill>
                          <a:effectLst/>
                          <a:latin typeface="Calibri" panose="020F0502020204030204" pitchFamily="34" charset="0"/>
                          <a:ea typeface="+mn-ea"/>
                          <a:cs typeface="Calibri" panose="020F0502020204030204" pitchFamily="34" charset="0"/>
                        </a:rPr>
                        <a:t>–</a:t>
                      </a:r>
                    </a:p>
                  </a:txBody>
                  <a:tcPr marL="36000" marR="36000" marT="36000" marB="36000" anchor="b"/>
                </a:tc>
                <a:extLst>
                  <a:ext uri="{0D108BD9-81ED-4DB2-BD59-A6C34878D82A}">
                    <a16:rowId xmlns:a16="http://schemas.microsoft.com/office/drawing/2014/main" val="131923351"/>
                  </a:ext>
                </a:extLst>
              </a:tr>
              <a:tr h="370840">
                <a:tc>
                  <a:txBody>
                    <a:bodyPr/>
                    <a:lstStyle/>
                    <a:p>
                      <a:pPr algn="l" fontAlgn="b"/>
                      <a:r>
                        <a:rPr lang="en-GB" sz="1400" b="1" i="0" u="none" strike="noStrike" noProof="0" dirty="0">
                          <a:solidFill>
                            <a:srgbClr val="000000"/>
                          </a:solidFill>
                          <a:effectLst/>
                          <a:latin typeface="Calibri" panose="020F0502020204030204" pitchFamily="34" charset="0"/>
                          <a:cs typeface="Calibri" panose="020F0502020204030204" pitchFamily="34" charset="0"/>
                        </a:rPr>
                        <a:t>Duration of response </a:t>
                      </a:r>
                    </a:p>
                  </a:txBody>
                  <a:tcPr marL="36000" marR="36000" marT="36000" marB="36000" anchor="b"/>
                </a:tc>
                <a:tc>
                  <a:txBody>
                    <a:bodyPr/>
                    <a:lstStyle/>
                    <a:p>
                      <a:pPr marL="0" algn="ctr" defTabSz="457189" rtl="0" eaLnBrk="1" fontAlgn="b" latinLnBrk="0" hangingPunct="1"/>
                      <a:r>
                        <a:rPr lang="en-GB" sz="1400" b="0" i="0" u="none" strike="noStrike" kern="1200" noProof="0" dirty="0">
                          <a:solidFill>
                            <a:srgbClr val="000000"/>
                          </a:solidFill>
                          <a:effectLst/>
                          <a:latin typeface="Calibri" panose="020F0502020204030204" pitchFamily="34" charset="0"/>
                          <a:ea typeface="+mn-ea"/>
                          <a:cs typeface="Calibri" panose="020F0502020204030204" pitchFamily="34" charset="0"/>
                        </a:rPr>
                        <a:t>–</a:t>
                      </a:r>
                    </a:p>
                  </a:txBody>
                  <a:tcPr marL="36000" marR="36000" marT="36000" marB="36000" anchor="b"/>
                </a:tc>
                <a:tc>
                  <a:txBody>
                    <a:bodyPr/>
                    <a:lstStyle/>
                    <a:p>
                      <a:pPr marL="0" algn="ctr" defTabSz="457189" rtl="0" eaLnBrk="1" fontAlgn="b" latinLnBrk="0" hangingPunct="1"/>
                      <a:r>
                        <a:rPr lang="en-GB" sz="1400" b="0" i="0" u="none" strike="noStrike" kern="1200" noProof="0" dirty="0">
                          <a:solidFill>
                            <a:srgbClr val="000000"/>
                          </a:solidFill>
                          <a:effectLst/>
                          <a:latin typeface="Calibri" panose="020F0502020204030204" pitchFamily="34" charset="0"/>
                          <a:ea typeface="+mn-ea"/>
                          <a:cs typeface="Calibri" panose="020F0502020204030204" pitchFamily="34" charset="0"/>
                        </a:rPr>
                        <a:t>–</a:t>
                      </a:r>
                    </a:p>
                  </a:txBody>
                  <a:tcPr marL="36000" marR="36000" marT="36000" marB="36000" anchor="b"/>
                </a:tc>
                <a:tc>
                  <a:txBody>
                    <a:bodyPr/>
                    <a:lstStyle/>
                    <a:p>
                      <a:pPr marL="0" algn="ctr" defTabSz="457189" rtl="0" eaLnBrk="1" fontAlgn="b" latinLnBrk="0" hangingPunct="1"/>
                      <a:r>
                        <a:rPr lang="en-GB" sz="1400" b="0" i="0" u="none" strike="noStrike" kern="1200" noProof="0" dirty="0">
                          <a:solidFill>
                            <a:schemeClr val="tx1"/>
                          </a:solidFill>
                          <a:effectLst/>
                          <a:latin typeface="Calibri" panose="020F0502020204030204" pitchFamily="34" charset="0"/>
                          <a:ea typeface="+mn-ea"/>
                          <a:cs typeface="Calibri" panose="020F0502020204030204" pitchFamily="34" charset="0"/>
                        </a:rPr>
                        <a:t>6 weeks</a:t>
                      </a:r>
                    </a:p>
                  </a:txBody>
                  <a:tcPr marL="36000" marR="36000" marT="36000" marB="36000" anchor="b"/>
                </a:tc>
                <a:tc>
                  <a:txBody>
                    <a:bodyPr/>
                    <a:lstStyle/>
                    <a:p>
                      <a:pPr marL="0" algn="ctr" defTabSz="457189" rtl="0" eaLnBrk="1" fontAlgn="b" latinLnBrk="0" hangingPunct="1"/>
                      <a:r>
                        <a:rPr lang="en-GB" sz="1400" b="0" i="0" u="none" strike="noStrike" kern="1200" noProof="0" dirty="0">
                          <a:solidFill>
                            <a:srgbClr val="000000"/>
                          </a:solidFill>
                          <a:effectLst/>
                          <a:latin typeface="Calibri" panose="020F0502020204030204" pitchFamily="34" charset="0"/>
                          <a:ea typeface="+mn-ea"/>
                          <a:cs typeface="Calibri" panose="020F0502020204030204" pitchFamily="34" charset="0"/>
                        </a:rPr>
                        <a:t>-</a:t>
                      </a:r>
                    </a:p>
                  </a:txBody>
                  <a:tcPr marL="36000" marR="36000" marT="36000" marB="36000" anchor="b"/>
                </a:tc>
                <a:tc>
                  <a:txBody>
                    <a:bodyPr/>
                    <a:lstStyle/>
                    <a:p>
                      <a:pPr marL="0" algn="ctr" defTabSz="457189" rtl="0" eaLnBrk="1" fontAlgn="b" latinLnBrk="0" hangingPunct="1"/>
                      <a:r>
                        <a:rPr lang="en-GB" sz="1400" b="0" i="0" u="none" strike="noStrike" kern="1200" noProof="0" dirty="0">
                          <a:solidFill>
                            <a:srgbClr val="000000"/>
                          </a:solidFill>
                          <a:effectLst/>
                          <a:latin typeface="Calibri" panose="020F0502020204030204" pitchFamily="34" charset="0"/>
                          <a:ea typeface="+mn-ea"/>
                          <a:cs typeface="Calibri" panose="020F0502020204030204" pitchFamily="34" charset="0"/>
                        </a:rPr>
                        <a:t>–</a:t>
                      </a:r>
                    </a:p>
                  </a:txBody>
                  <a:tcPr marL="36000" marR="36000" marT="36000" marB="36000" anchor="b"/>
                </a:tc>
                <a:extLst>
                  <a:ext uri="{0D108BD9-81ED-4DB2-BD59-A6C34878D82A}">
                    <a16:rowId xmlns:a16="http://schemas.microsoft.com/office/drawing/2014/main" val="1292151627"/>
                  </a:ext>
                </a:extLst>
              </a:tr>
              <a:tr h="370840">
                <a:tc>
                  <a:txBody>
                    <a:bodyPr/>
                    <a:lstStyle/>
                    <a:p>
                      <a:pPr algn="l" fontAlgn="b"/>
                      <a:r>
                        <a:rPr lang="en-GB" sz="1400" b="1" i="0" u="none" strike="noStrike" noProof="0" dirty="0">
                          <a:solidFill>
                            <a:srgbClr val="000000"/>
                          </a:solidFill>
                          <a:effectLst/>
                          <a:latin typeface="Calibri" panose="020F0502020204030204" pitchFamily="34" charset="0"/>
                          <a:cs typeface="Calibri" panose="020F0502020204030204" pitchFamily="34" charset="0"/>
                        </a:rPr>
                        <a:t>Outcome at last follow-up</a:t>
                      </a:r>
                    </a:p>
                  </a:txBody>
                  <a:tcPr marL="36000" marR="36000" marT="36000" marB="36000" anchor="b"/>
                </a:tc>
                <a:tc>
                  <a:txBody>
                    <a:bodyPr/>
                    <a:lstStyle/>
                    <a:p>
                      <a:pPr marL="0" algn="ctr" defTabSz="457189" rtl="0" eaLnBrk="1" fontAlgn="b" latinLnBrk="0" hangingPunct="1"/>
                      <a:r>
                        <a:rPr lang="en-GB" sz="1400" b="0" i="0" u="none" strike="noStrike" kern="1200" noProof="0" dirty="0">
                          <a:solidFill>
                            <a:srgbClr val="000000"/>
                          </a:solidFill>
                          <a:effectLst/>
                          <a:latin typeface="Calibri" panose="020F0502020204030204" pitchFamily="34" charset="0"/>
                          <a:ea typeface="+mn-ea"/>
                          <a:cs typeface="Calibri" panose="020F0502020204030204" pitchFamily="34" charset="0"/>
                        </a:rPr>
                        <a:t>Deceased</a:t>
                      </a:r>
                    </a:p>
                  </a:txBody>
                  <a:tcPr marL="36000" marR="36000" marT="36000" marB="36000" anchor="b"/>
                </a:tc>
                <a:tc>
                  <a:txBody>
                    <a:bodyPr/>
                    <a:lstStyle/>
                    <a:p>
                      <a:pPr marL="0" algn="ctr" defTabSz="457189" rtl="0" eaLnBrk="1" fontAlgn="b" latinLnBrk="0" hangingPunct="1"/>
                      <a:r>
                        <a:rPr lang="en-GB" sz="1400" b="0" i="0" u="none" strike="noStrike" kern="1200" noProof="0" dirty="0">
                          <a:solidFill>
                            <a:srgbClr val="000000"/>
                          </a:solidFill>
                          <a:effectLst/>
                          <a:latin typeface="Calibri" panose="020F0502020204030204" pitchFamily="34" charset="0"/>
                          <a:ea typeface="+mn-ea"/>
                          <a:cs typeface="Calibri" panose="020F0502020204030204" pitchFamily="34" charset="0"/>
                        </a:rPr>
                        <a:t>Deceased</a:t>
                      </a:r>
                    </a:p>
                  </a:txBody>
                  <a:tcPr marL="36000" marR="36000" marT="36000" marB="36000" anchor="b"/>
                </a:tc>
                <a:tc>
                  <a:txBody>
                    <a:bodyPr/>
                    <a:lstStyle/>
                    <a:p>
                      <a:pPr marL="0" algn="ctr" defTabSz="457189" rtl="0" eaLnBrk="1" fontAlgn="b" latinLnBrk="0" hangingPunct="1"/>
                      <a:r>
                        <a:rPr lang="en-GB" sz="1400" b="0" i="0" u="none" strike="noStrike" kern="1200" noProof="0" dirty="0">
                          <a:solidFill>
                            <a:srgbClr val="000000"/>
                          </a:solidFill>
                          <a:effectLst/>
                          <a:latin typeface="Calibri" panose="020F0502020204030204" pitchFamily="34" charset="0"/>
                          <a:ea typeface="+mn-ea"/>
                          <a:cs typeface="Calibri" panose="020F0502020204030204" pitchFamily="34" charset="0"/>
                        </a:rPr>
                        <a:t>Deceased</a:t>
                      </a:r>
                    </a:p>
                  </a:txBody>
                  <a:tcPr marL="36000" marR="36000" marT="36000" marB="36000" anchor="b"/>
                </a:tc>
                <a:tc>
                  <a:txBody>
                    <a:bodyPr/>
                    <a:lstStyle/>
                    <a:p>
                      <a:pPr marL="0" algn="ctr" defTabSz="457189" rtl="0" eaLnBrk="1" fontAlgn="b" latinLnBrk="0" hangingPunct="1"/>
                      <a:r>
                        <a:rPr lang="en-GB" sz="1400" b="1" i="0" u="none" strike="noStrike" kern="1200" noProof="0" dirty="0">
                          <a:solidFill>
                            <a:srgbClr val="000000"/>
                          </a:solidFill>
                          <a:effectLst/>
                          <a:latin typeface="Calibri" panose="020F0502020204030204" pitchFamily="34" charset="0"/>
                          <a:ea typeface="+mn-ea"/>
                          <a:cs typeface="Calibri" panose="020F0502020204030204" pitchFamily="34" charset="0"/>
                        </a:rPr>
                        <a:t>Alive in CR</a:t>
                      </a:r>
                    </a:p>
                  </a:txBody>
                  <a:tcPr marL="36000" marR="36000" marT="36000" marB="36000" anchor="b"/>
                </a:tc>
                <a:tc>
                  <a:txBody>
                    <a:bodyPr/>
                    <a:lstStyle/>
                    <a:p>
                      <a:pPr marL="0" algn="ctr" defTabSz="457189" rtl="0" eaLnBrk="1" fontAlgn="b" latinLnBrk="0" hangingPunct="1"/>
                      <a:r>
                        <a:rPr lang="en-GB" sz="1400" b="0" i="0" u="none" strike="noStrike" kern="1200" noProof="0" dirty="0">
                          <a:solidFill>
                            <a:srgbClr val="000000"/>
                          </a:solidFill>
                          <a:effectLst/>
                          <a:latin typeface="Calibri" panose="020F0502020204030204" pitchFamily="34" charset="0"/>
                          <a:ea typeface="+mn-ea"/>
                          <a:cs typeface="Calibri" panose="020F0502020204030204" pitchFamily="34" charset="0"/>
                        </a:rPr>
                        <a:t>Deceased</a:t>
                      </a:r>
                    </a:p>
                  </a:txBody>
                  <a:tcPr marL="36000" marR="36000" marT="36000" marB="36000" anchor="b"/>
                </a:tc>
                <a:extLst>
                  <a:ext uri="{0D108BD9-81ED-4DB2-BD59-A6C34878D82A}">
                    <a16:rowId xmlns:a16="http://schemas.microsoft.com/office/drawing/2014/main" val="2878458950"/>
                  </a:ext>
                </a:extLst>
              </a:tr>
            </a:tbl>
          </a:graphicData>
        </a:graphic>
      </p:graphicFrame>
      <p:sp>
        <p:nvSpPr>
          <p:cNvPr id="19" name="TextBox 24">
            <a:extLst>
              <a:ext uri="{FF2B5EF4-FFF2-40B4-BE49-F238E27FC236}">
                <a16:creationId xmlns:a16="http://schemas.microsoft.com/office/drawing/2014/main" id="{3EADC7FA-845D-2040-B1A2-73CABECAD639}"/>
              </a:ext>
            </a:extLst>
          </p:cNvPr>
          <p:cNvSpPr txBox="1"/>
          <p:nvPr/>
        </p:nvSpPr>
        <p:spPr>
          <a:xfrm>
            <a:off x="9242118" y="2843107"/>
            <a:ext cx="780772" cy="667086"/>
          </a:xfrm>
          <a:prstGeom prst="rect">
            <a:avLst/>
          </a:prstGeom>
          <a:noFill/>
          <a:ln w="31750">
            <a:solidFill>
              <a:schemeClr val="accent2"/>
            </a:solidFill>
          </a:ln>
        </p:spPr>
        <p:txBody>
          <a:bodyPr wrap="square" rtlCol="0">
            <a:noAutofit/>
          </a:bodyPr>
          <a:lstStyle/>
          <a:p>
            <a:endParaRPr lang="en-US" sz="2400" dirty="0"/>
          </a:p>
        </p:txBody>
      </p:sp>
      <p:sp>
        <p:nvSpPr>
          <p:cNvPr id="20" name="TextBox 24">
            <a:extLst>
              <a:ext uri="{FF2B5EF4-FFF2-40B4-BE49-F238E27FC236}">
                <a16:creationId xmlns:a16="http://schemas.microsoft.com/office/drawing/2014/main" id="{568C1408-AD33-2F4F-8F6E-1FE951FFA5A1}"/>
              </a:ext>
            </a:extLst>
          </p:cNvPr>
          <p:cNvSpPr txBox="1"/>
          <p:nvPr/>
        </p:nvSpPr>
        <p:spPr>
          <a:xfrm>
            <a:off x="2274627" y="3309748"/>
            <a:ext cx="780772" cy="667086"/>
          </a:xfrm>
          <a:prstGeom prst="rect">
            <a:avLst/>
          </a:prstGeom>
          <a:noFill/>
          <a:ln w="31750">
            <a:solidFill>
              <a:schemeClr val="accent2"/>
            </a:solidFill>
          </a:ln>
        </p:spPr>
        <p:txBody>
          <a:bodyPr wrap="square" rtlCol="0">
            <a:noAutofit/>
          </a:bodyPr>
          <a:lstStyle/>
          <a:p>
            <a:endParaRPr lang="en-US" sz="2400" dirty="0"/>
          </a:p>
        </p:txBody>
      </p:sp>
      <p:sp>
        <p:nvSpPr>
          <p:cNvPr id="21" name="TextBox 24">
            <a:extLst>
              <a:ext uri="{FF2B5EF4-FFF2-40B4-BE49-F238E27FC236}">
                <a16:creationId xmlns:a16="http://schemas.microsoft.com/office/drawing/2014/main" id="{DD4B3DEC-34C0-AB4B-927D-3AA37CAFB5AE}"/>
              </a:ext>
            </a:extLst>
          </p:cNvPr>
          <p:cNvSpPr txBox="1"/>
          <p:nvPr/>
        </p:nvSpPr>
        <p:spPr>
          <a:xfrm>
            <a:off x="3105544" y="3309748"/>
            <a:ext cx="780772" cy="667086"/>
          </a:xfrm>
          <a:prstGeom prst="rect">
            <a:avLst/>
          </a:prstGeom>
          <a:noFill/>
          <a:ln w="31750">
            <a:solidFill>
              <a:schemeClr val="accent2"/>
            </a:solidFill>
          </a:ln>
        </p:spPr>
        <p:txBody>
          <a:bodyPr wrap="square" rtlCol="0">
            <a:noAutofit/>
          </a:bodyPr>
          <a:lstStyle/>
          <a:p>
            <a:endParaRPr lang="en-US" sz="2400" dirty="0"/>
          </a:p>
        </p:txBody>
      </p:sp>
      <p:sp>
        <p:nvSpPr>
          <p:cNvPr id="22" name="TextBox 24">
            <a:extLst>
              <a:ext uri="{FF2B5EF4-FFF2-40B4-BE49-F238E27FC236}">
                <a16:creationId xmlns:a16="http://schemas.microsoft.com/office/drawing/2014/main" id="{63977559-58FA-C140-8E8B-9ADFBD49C6EF}"/>
              </a:ext>
            </a:extLst>
          </p:cNvPr>
          <p:cNvSpPr txBox="1"/>
          <p:nvPr/>
        </p:nvSpPr>
        <p:spPr>
          <a:xfrm>
            <a:off x="4734700" y="3309748"/>
            <a:ext cx="780772" cy="667086"/>
          </a:xfrm>
          <a:prstGeom prst="rect">
            <a:avLst/>
          </a:prstGeom>
          <a:noFill/>
          <a:ln w="31750">
            <a:solidFill>
              <a:schemeClr val="accent2"/>
            </a:solidFill>
          </a:ln>
        </p:spPr>
        <p:txBody>
          <a:bodyPr wrap="square" rtlCol="0">
            <a:noAutofit/>
          </a:bodyPr>
          <a:lstStyle/>
          <a:p>
            <a:endParaRPr lang="en-US" sz="2400" dirty="0"/>
          </a:p>
        </p:txBody>
      </p:sp>
    </p:spTree>
    <p:custDataLst>
      <p:tags r:id="rId1"/>
    </p:custDataLst>
    <p:extLst>
      <p:ext uri="{BB962C8B-B14F-4D97-AF65-F5344CB8AC3E}">
        <p14:creationId xmlns:p14="http://schemas.microsoft.com/office/powerpoint/2010/main" val="3478516613"/>
      </p:ext>
    </p:extLst>
  </p:cSld>
  <p:clrMapOvr>
    <a:masterClrMapping/>
  </p:clrMapOvr>
  <mc:AlternateContent xmlns:mc="http://schemas.openxmlformats.org/markup-compatibility/2006" xmlns:p14="http://schemas.microsoft.com/office/powerpoint/2010/main">
    <mc:Choice Requires="p14">
      <p:transition spd="slow" p14:dur="2000" advTm="63773"/>
    </mc:Choice>
    <mc:Fallback xmlns="">
      <p:transition spd="slow" advTm="637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p:tgtEl>
                                          <p:spTgt spid="20"/>
                                        </p:tgtEl>
                                        <p:attrNameLst>
                                          <p:attrName>ppt_y</p:attrName>
                                        </p:attrNameLst>
                                      </p:cBhvr>
                                      <p:tavLst>
                                        <p:tav tm="0">
                                          <p:val>
                                            <p:strVal val="#ppt_y+#ppt_h*1.125000"/>
                                          </p:val>
                                        </p:tav>
                                        <p:tav tm="100000">
                                          <p:val>
                                            <p:strVal val="#ppt_y"/>
                                          </p:val>
                                        </p:tav>
                                      </p:tavLst>
                                    </p:anim>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p:tgtEl>
                                          <p:spTgt spid="21"/>
                                        </p:tgtEl>
                                        <p:attrNameLst>
                                          <p:attrName>ppt_y</p:attrName>
                                        </p:attrNameLst>
                                      </p:cBhvr>
                                      <p:tavLst>
                                        <p:tav tm="0">
                                          <p:val>
                                            <p:strVal val="#ppt_y+#ppt_h*1.125000"/>
                                          </p:val>
                                        </p:tav>
                                        <p:tav tm="100000">
                                          <p:val>
                                            <p:strVal val="#ppt_y"/>
                                          </p:val>
                                        </p:tav>
                                      </p:tavLst>
                                    </p:anim>
                                    <p:animEffect transition="in" filter="wipe(up)">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p:tgtEl>
                                          <p:spTgt spid="22"/>
                                        </p:tgtEl>
                                        <p:attrNameLst>
                                          <p:attrName>ppt_y</p:attrName>
                                        </p:attrNameLst>
                                      </p:cBhvr>
                                      <p:tavLst>
                                        <p:tav tm="0">
                                          <p:val>
                                            <p:strVal val="#ppt_y+#ppt_h*1.125000"/>
                                          </p:val>
                                        </p:tav>
                                        <p:tav tm="100000">
                                          <p:val>
                                            <p:strVal val="#ppt_y"/>
                                          </p:val>
                                        </p:tav>
                                      </p:tavLst>
                                    </p:anim>
                                    <p:animEffect transition="in" filter="wipe(up)">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39EFAB2A-8FC1-C140-8533-BAEE06FDF398}"/>
              </a:ext>
            </a:extLst>
          </p:cNvPr>
          <p:cNvGraphicFramePr>
            <a:graphicFrameLocks noGrp="1"/>
          </p:cNvGraphicFramePr>
          <p:nvPr>
            <p:ph sz="quarter" idx="12"/>
            <p:extLst>
              <p:ext uri="{D42A27DB-BD31-4B8C-83A1-F6EECF244321}">
                <p14:modId xmlns:p14="http://schemas.microsoft.com/office/powerpoint/2010/main" val="1940624212"/>
              </p:ext>
            </p:extLst>
          </p:nvPr>
        </p:nvGraphicFramePr>
        <p:xfrm>
          <a:off x="620184" y="1425600"/>
          <a:ext cx="10963200" cy="452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FEECC33D-5D65-B544-BBC4-001D11DEBAD8}"/>
              </a:ext>
            </a:extLst>
          </p:cNvPr>
          <p:cNvSpPr>
            <a:spLocks noGrp="1"/>
          </p:cNvSpPr>
          <p:nvPr>
            <p:ph type="title"/>
          </p:nvPr>
        </p:nvSpPr>
        <p:spPr/>
        <p:txBody>
          <a:bodyPr/>
          <a:lstStyle/>
          <a:p>
            <a:r>
              <a:rPr lang="nl-NL"/>
              <a:t>Summary</a:t>
            </a:r>
            <a:endParaRPr lang="nl-NL" dirty="0"/>
          </a:p>
        </p:txBody>
      </p:sp>
      <p:sp>
        <p:nvSpPr>
          <p:cNvPr id="7" name="Slide Number Placeholder 6">
            <a:extLst>
              <a:ext uri="{FF2B5EF4-FFF2-40B4-BE49-F238E27FC236}">
                <a16:creationId xmlns:a16="http://schemas.microsoft.com/office/drawing/2014/main" id="{36B47E33-6E60-0042-8ED4-1B9E526D3A9F}"/>
              </a:ext>
            </a:extLst>
          </p:cNvPr>
          <p:cNvSpPr>
            <a:spLocks noGrp="1"/>
          </p:cNvSpPr>
          <p:nvPr>
            <p:ph type="sldNum" sz="quarter" idx="4"/>
          </p:nvPr>
        </p:nvSpPr>
        <p:spPr/>
        <p:txBody>
          <a:bodyPr/>
          <a:lstStyle/>
          <a:p>
            <a:fld id="{8F601E71-9CE4-8545-92D5-2A0444E59F5D}" type="slidenum">
              <a:rPr lang="en-US" smtClean="0"/>
              <a:t>16</a:t>
            </a:fld>
            <a:endParaRPr lang="en-US" dirty="0"/>
          </a:p>
        </p:txBody>
      </p:sp>
      <p:sp>
        <p:nvSpPr>
          <p:cNvPr id="9" name="Content Placeholder 8">
            <a:extLst>
              <a:ext uri="{FF2B5EF4-FFF2-40B4-BE49-F238E27FC236}">
                <a16:creationId xmlns:a16="http://schemas.microsoft.com/office/drawing/2014/main" id="{2BD4DCD5-F908-1146-AAC6-E583C828A8A4}"/>
              </a:ext>
            </a:extLst>
          </p:cNvPr>
          <p:cNvSpPr>
            <a:spLocks noGrp="1"/>
          </p:cNvSpPr>
          <p:nvPr>
            <p:ph sz="quarter" idx="15"/>
          </p:nvPr>
        </p:nvSpPr>
        <p:spPr>
          <a:xfrm>
            <a:off x="620183" y="6356352"/>
            <a:ext cx="10947929" cy="365125"/>
          </a:xfrm>
        </p:spPr>
        <p:txBody>
          <a:bodyPr/>
          <a:lstStyle/>
          <a:p>
            <a:r>
              <a:rPr lang="en-GB" dirty="0"/>
              <a:t>ALCL, anaplastic large-cell </a:t>
            </a:r>
            <a:r>
              <a:rPr lang="en-GB" dirty="0">
                <a:solidFill>
                  <a:schemeClr val="tx2"/>
                </a:solidFill>
              </a:rPr>
              <a:t>lymphoma; CHP, cyclophosphamide, doxorubicin, prednisone</a:t>
            </a:r>
            <a:endParaRPr lang="en-US" dirty="0">
              <a:solidFill>
                <a:schemeClr val="tx2"/>
              </a:solidFill>
            </a:endParaRPr>
          </a:p>
        </p:txBody>
      </p:sp>
    </p:spTree>
    <p:extLst>
      <p:ext uri="{BB962C8B-B14F-4D97-AF65-F5344CB8AC3E}">
        <p14:creationId xmlns:p14="http://schemas.microsoft.com/office/powerpoint/2010/main" val="302793229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4FE5B0E-FE7F-4FAE-B79B-2BEDC3866AF0}"/>
              </a:ext>
            </a:extLst>
          </p:cNvPr>
          <p:cNvSpPr/>
          <p:nvPr/>
        </p:nvSpPr>
        <p:spPr>
          <a:xfrm>
            <a:off x="2320681" y="4067215"/>
            <a:ext cx="1143323" cy="1218632"/>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1" dirty="0"/>
          </a:p>
        </p:txBody>
      </p:sp>
      <p:sp>
        <p:nvSpPr>
          <p:cNvPr id="16" name="TextBox 15"/>
          <p:cNvSpPr txBox="1"/>
          <p:nvPr/>
        </p:nvSpPr>
        <p:spPr>
          <a:xfrm>
            <a:off x="1948229" y="5450705"/>
            <a:ext cx="2038314" cy="553998"/>
          </a:xfrm>
          <a:prstGeom prst="rect">
            <a:avLst/>
          </a:prstGeom>
          <a:noFill/>
        </p:spPr>
        <p:txBody>
          <a:bodyPr wrap="none" rtlCol="0">
            <a:spAutoFit/>
          </a:bodyPr>
          <a:lstStyle/>
          <a:p>
            <a:pPr algn="ctr"/>
            <a:r>
              <a:rPr lang="en-GB" sz="1400" dirty="0">
                <a:solidFill>
                  <a:schemeClr val="tx2"/>
                </a:solidFill>
                <a:ea typeface="Aileron" charset="0"/>
                <a:cs typeface="PT Sans Narrow"/>
              </a:rPr>
              <a:t>Follow us on Twitter</a:t>
            </a:r>
          </a:p>
          <a:p>
            <a:pPr algn="ctr"/>
            <a:r>
              <a:rPr lang="en-GB" sz="1600" b="1" dirty="0">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@lymphoma_connec</a:t>
            </a:r>
            <a:r>
              <a:rPr lang="en-GB" sz="1600" dirty="0">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 </a:t>
            </a:r>
            <a:endParaRPr lang="en-GB" sz="1351" b="1" u="sng" dirty="0">
              <a:solidFill>
                <a:schemeClr val="accent1"/>
              </a:solidFill>
              <a:ea typeface="Aileron" charset="0"/>
              <a:cs typeface="PT Sans Narrow"/>
            </a:endParaRPr>
          </a:p>
        </p:txBody>
      </p:sp>
      <p:sp>
        <p:nvSpPr>
          <p:cNvPr id="17" name="TextBox 16"/>
          <p:cNvSpPr txBox="1"/>
          <p:nvPr/>
        </p:nvSpPr>
        <p:spPr>
          <a:xfrm>
            <a:off x="4043486" y="5450707"/>
            <a:ext cx="2084815" cy="701731"/>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Follow the </a:t>
            </a:r>
            <a:br>
              <a:rPr lang="en-GB" sz="1600" dirty="0">
                <a:solidFill>
                  <a:schemeClr val="tx2"/>
                </a:solidFill>
                <a:ea typeface="Aileron" charset="0"/>
                <a:cs typeface="PT Sans Narrow"/>
              </a:rPr>
            </a:br>
            <a:r>
              <a:rPr lang="en-GB" sz="1600" b="1" dirty="0">
                <a:solidFill>
                  <a:schemeClr val="accent1"/>
                </a:solidFill>
                <a:ea typeface="Aileron" charset="0"/>
                <a:cs typeface="PT Sans Narrow"/>
                <a:hlinkClick r:id="rId4">
                  <a:extLst>
                    <a:ext uri="{A12FA001-AC4F-418D-AE19-62706E023703}">
                      <ahyp:hlinkClr xmlns:ahyp="http://schemas.microsoft.com/office/drawing/2018/hyperlinkcolor" val="tx"/>
                    </a:ext>
                  </a:extLst>
                </a:hlinkClick>
              </a:rPr>
              <a:t>LYMPHOMA</a:t>
            </a:r>
            <a:r>
              <a:rPr lang="en-GB" sz="1600" b="1" u="sng" dirty="0">
                <a:solidFill>
                  <a:schemeClr val="accent1"/>
                </a:solidFill>
                <a:ea typeface="Aileron" charset="0"/>
                <a:cs typeface="PT Sans Narrow"/>
                <a:hlinkClick r:id="rId4">
                  <a:extLst>
                    <a:ext uri="{A12FA001-AC4F-418D-AE19-62706E023703}">
                      <ahyp:hlinkClr xmlns:ahyp="http://schemas.microsoft.com/office/drawing/2018/hyperlinkcolor" val="tx"/>
                    </a:ext>
                  </a:extLst>
                </a:hlinkClick>
              </a:rPr>
              <a:t> CONNECT</a:t>
            </a:r>
            <a:br>
              <a:rPr lang="en-GB" sz="1600" b="1" dirty="0">
                <a:solidFill>
                  <a:schemeClr val="accent1"/>
                </a:solidFill>
                <a:ea typeface="Aileron" charset="0"/>
                <a:cs typeface="PT Sans Narrow"/>
              </a:rPr>
            </a:br>
            <a:r>
              <a:rPr lang="en-GB" sz="1400" dirty="0">
                <a:solidFill>
                  <a:schemeClr val="tx2"/>
                </a:solidFill>
                <a:ea typeface="Aileron" charset="0"/>
                <a:cs typeface="PT Sans Narrow"/>
              </a:rPr>
              <a:t>group on LinkedIn</a:t>
            </a:r>
            <a:endParaRPr lang="en-GB" sz="1600" dirty="0">
              <a:solidFill>
                <a:schemeClr val="tx2"/>
              </a:solidFill>
              <a:ea typeface="Aileron" charset="0"/>
              <a:cs typeface="PT Sans Narrow"/>
            </a:endParaRPr>
          </a:p>
        </p:txBody>
      </p:sp>
      <p:sp>
        <p:nvSpPr>
          <p:cNvPr id="18" name="TextBox 17"/>
          <p:cNvSpPr txBox="1"/>
          <p:nvPr/>
        </p:nvSpPr>
        <p:spPr>
          <a:xfrm>
            <a:off x="8072513" y="5450707"/>
            <a:ext cx="2486467" cy="729430"/>
          </a:xfrm>
          <a:prstGeom prst="rect">
            <a:avLst/>
          </a:prstGeom>
          <a:noFill/>
        </p:spPr>
        <p:txBody>
          <a:bodyPr wrap="square" rtlCol="0">
            <a:spAutoFit/>
          </a:bodyPr>
          <a:lstStyle/>
          <a:p>
            <a:pPr algn="ctr">
              <a:lnSpc>
                <a:spcPct val="90000"/>
              </a:lnSpc>
            </a:pPr>
            <a:r>
              <a:rPr lang="en-US" sz="1400" dirty="0">
                <a:solidFill>
                  <a:schemeClr val="tx2"/>
                </a:solidFill>
                <a:cs typeface="PT Sans Narrow"/>
              </a:rPr>
              <a:t>Email</a:t>
            </a:r>
            <a:br>
              <a:rPr lang="en-US" sz="1600" dirty="0">
                <a:solidFill>
                  <a:schemeClr val="tx2"/>
                </a:solidFill>
                <a:cs typeface="PT Sans Narrow"/>
              </a:rPr>
            </a:br>
            <a:r>
              <a:rPr lang="en-US" sz="1600" b="1" dirty="0">
                <a:solidFill>
                  <a:schemeClr val="accent1"/>
                </a:solidFill>
                <a:cs typeface="PT Sans Narrow"/>
                <a:hlinkClick r:id="rId5">
                  <a:extLst>
                    <a:ext uri="{A12FA001-AC4F-418D-AE19-62706E023703}">
                      <ahyp:hlinkClr xmlns:ahyp="http://schemas.microsoft.com/office/drawing/2018/hyperlinkcolor" val="tx"/>
                    </a:ext>
                  </a:extLst>
                </a:hlinkClick>
              </a:rPr>
              <a:t>froukje.sosef</a:t>
            </a:r>
            <a:br>
              <a:rPr lang="en-US" sz="1600" b="1" dirty="0">
                <a:solidFill>
                  <a:schemeClr val="accent1"/>
                </a:solidFill>
                <a:cs typeface="PT Sans Narrow"/>
                <a:hlinkClick r:id="rId5">
                  <a:extLst>
                    <a:ext uri="{A12FA001-AC4F-418D-AE19-62706E023703}">
                      <ahyp:hlinkClr xmlns:ahyp="http://schemas.microsoft.com/office/drawing/2018/hyperlinkcolor" val="tx"/>
                    </a:ext>
                  </a:extLst>
                </a:hlinkClick>
              </a:rPr>
            </a:br>
            <a:r>
              <a:rPr lang="en-US" sz="1600" b="1" dirty="0">
                <a:solidFill>
                  <a:schemeClr val="accent1"/>
                </a:solidFill>
                <a:cs typeface="PT Sans Narrow"/>
                <a:hlinkClick r:id="rId5">
                  <a:extLst>
                    <a:ext uri="{A12FA001-AC4F-418D-AE19-62706E023703}">
                      <ahyp:hlinkClr xmlns:ahyp="http://schemas.microsoft.com/office/drawing/2018/hyperlinkcolor" val="tx"/>
                    </a:ext>
                  </a:extLst>
                </a:hlinkClick>
              </a:rPr>
              <a:t>@cor2ed.com</a:t>
            </a:r>
            <a:endParaRPr lang="en-GB" sz="1600" b="1" dirty="0">
              <a:solidFill>
                <a:schemeClr val="accent1"/>
              </a:solidFill>
              <a:ea typeface="Aileron" charset="0"/>
              <a:cs typeface="PT Sans Narrow"/>
            </a:endParaRPr>
          </a:p>
        </p:txBody>
      </p:sp>
      <p:sp>
        <p:nvSpPr>
          <p:cNvPr id="19" name="TextBox 18"/>
          <p:cNvSpPr txBox="1"/>
          <p:nvPr/>
        </p:nvSpPr>
        <p:spPr>
          <a:xfrm>
            <a:off x="6131718" y="5450707"/>
            <a:ext cx="2084815" cy="729430"/>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Watch us on the</a:t>
            </a:r>
            <a:br>
              <a:rPr lang="en-GB" sz="1400" dirty="0">
                <a:solidFill>
                  <a:schemeClr val="tx2"/>
                </a:solidFill>
                <a:ea typeface="Aileron" charset="0"/>
                <a:cs typeface="PT Sans Narrow"/>
              </a:rPr>
            </a:br>
            <a:r>
              <a:rPr lang="en-GB" sz="1400" dirty="0">
                <a:solidFill>
                  <a:schemeClr val="tx2"/>
                </a:solidFill>
                <a:ea typeface="Aileron" charset="0"/>
                <a:cs typeface="PT Sans Narrow"/>
              </a:rPr>
              <a:t>Vimeo Channe</a:t>
            </a:r>
            <a:r>
              <a:rPr lang="en-GB" sz="1600" dirty="0">
                <a:solidFill>
                  <a:schemeClr val="tx2"/>
                </a:solidFill>
                <a:ea typeface="Aileron" charset="0"/>
                <a:cs typeface="PT Sans Narrow"/>
              </a:rPr>
              <a:t>l</a:t>
            </a:r>
            <a:br>
              <a:rPr lang="en-GB" sz="1600" dirty="0">
                <a:solidFill>
                  <a:schemeClr val="tx2"/>
                </a:solidFill>
                <a:ea typeface="Aileron" charset="0"/>
                <a:cs typeface="PT Sans Narrow"/>
              </a:rPr>
            </a:br>
            <a:r>
              <a:rPr lang="en-GB" sz="1600" b="1" dirty="0">
                <a:solidFill>
                  <a:schemeClr val="accent1"/>
                </a:solidFill>
                <a:ea typeface="Aileron" charset="0"/>
                <a:cs typeface="PT Sans Narrow"/>
                <a:hlinkClick r:id="rId6">
                  <a:extLst>
                    <a:ext uri="{A12FA001-AC4F-418D-AE19-62706E023703}">
                      <ahyp:hlinkClr xmlns:ahyp="http://schemas.microsoft.com/office/drawing/2018/hyperlinkcolor" val="tx"/>
                    </a:ext>
                  </a:extLst>
                </a:hlinkClick>
              </a:rPr>
              <a:t>LYMPHOMA CONNECT</a:t>
            </a:r>
            <a:endParaRPr lang="en-GB" sz="1600" b="1" dirty="0">
              <a:solidFill>
                <a:schemeClr val="accent1"/>
              </a:solidFill>
              <a:ea typeface="Aileron" charset="0"/>
              <a:cs typeface="PT Sans Narrow"/>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37"/>
            <a:ext cx="8924840" cy="3586411"/>
          </a:xfrm>
        </p:spPr>
        <p:txBody>
          <a:bodyPr>
            <a:normAutofit/>
          </a:bodyPr>
          <a:lstStyle/>
          <a:p>
            <a:pPr>
              <a:lnSpc>
                <a:spcPts val="3800"/>
              </a:lnSpc>
              <a:spcBef>
                <a:spcPts val="800"/>
              </a:spcBef>
            </a:pPr>
            <a:r>
              <a:rPr lang="en-US" sz="3600" cap="none" dirty="0">
                <a:solidFill>
                  <a:schemeClr val="tx2"/>
                </a:solidFill>
              </a:rPr>
              <a:t>REACH </a:t>
            </a:r>
            <a:r>
              <a:rPr lang="en-US" sz="3600" cap="none" dirty="0"/>
              <a:t>LYMPHOMA CONNECT </a:t>
            </a:r>
            <a:r>
              <a:rPr lang="en-US" sz="3600" cap="none" dirty="0">
                <a:solidFill>
                  <a:schemeClr val="tx2"/>
                </a:solidFill>
              </a:rPr>
              <a:t>VIA </a:t>
            </a:r>
            <a:br>
              <a:rPr lang="en-US" sz="3600" cap="none" dirty="0">
                <a:solidFill>
                  <a:schemeClr val="tx2"/>
                </a:solidFill>
              </a:rPr>
            </a:br>
            <a:r>
              <a:rPr lang="en-US" sz="3600" cap="none" spc="-51"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cap="none" dirty="0">
                <a:solidFill>
                  <a:schemeClr val="tx2"/>
                </a:solidFill>
              </a:rPr>
            </a:br>
            <a:r>
              <a:rPr lang="en-US" sz="3600" u="sng" cap="none" dirty="0">
                <a:hlinkClick r:id="rId7">
                  <a:extLst>
                    <a:ext uri="{A12FA001-AC4F-418D-AE19-62706E023703}">
                      <ahyp:hlinkClr xmlns:ahyp="http://schemas.microsoft.com/office/drawing/2018/hyperlinkcolor" val="tx"/>
                    </a:ext>
                  </a:extLst>
                </a:hlinkClick>
              </a:rPr>
              <a:t>http://www.lymphomaconnect.info</a:t>
            </a:r>
            <a:endParaRPr lang="en-US" sz="3600" cap="none" dirty="0"/>
          </a:p>
        </p:txBody>
      </p:sp>
      <p:pic>
        <p:nvPicPr>
          <p:cNvPr id="3" name="Picture 2">
            <a:hlinkClick r:id="rId5"/>
            <a:extLst>
              <a:ext uri="{FF2B5EF4-FFF2-40B4-BE49-F238E27FC236}">
                <a16:creationId xmlns:a16="http://schemas.microsoft.com/office/drawing/2014/main" id="{0AB7BC2C-5909-4EC9-B1D2-A5A7F3A5C215}"/>
              </a:ext>
            </a:extLst>
          </p:cNvPr>
          <p:cNvPicPr>
            <a:picLocks noChangeAspect="1"/>
          </p:cNvPicPr>
          <p:nvPr/>
        </p:nvPicPr>
        <p:blipFill>
          <a:blip r:embed="rId8"/>
          <a:stretch>
            <a:fillRect/>
          </a:stretch>
        </p:blipFill>
        <p:spPr>
          <a:xfrm>
            <a:off x="8576982" y="4045139"/>
            <a:ext cx="1331225" cy="1332000"/>
          </a:xfrm>
          <a:prstGeom prst="rect">
            <a:avLst/>
          </a:prstGeom>
        </p:spPr>
      </p:pic>
      <p:pic>
        <p:nvPicPr>
          <p:cNvPr id="7" name="Picture 6">
            <a:hlinkClick r:id="rId4"/>
            <a:extLst>
              <a:ext uri="{FF2B5EF4-FFF2-40B4-BE49-F238E27FC236}">
                <a16:creationId xmlns:a16="http://schemas.microsoft.com/office/drawing/2014/main" id="{27774377-9E6E-452D-A70C-C05D9B64AE9A}"/>
              </a:ext>
            </a:extLst>
          </p:cNvPr>
          <p:cNvPicPr>
            <a:picLocks noChangeAspect="1"/>
          </p:cNvPicPr>
          <p:nvPr/>
        </p:nvPicPr>
        <p:blipFill>
          <a:blip r:embed="rId9"/>
          <a:stretch>
            <a:fillRect/>
          </a:stretch>
        </p:blipFill>
        <p:spPr>
          <a:xfrm>
            <a:off x="4386086" y="4040175"/>
            <a:ext cx="1331225" cy="1332000"/>
          </a:xfrm>
          <a:prstGeom prst="rect">
            <a:avLst/>
          </a:prstGeom>
        </p:spPr>
      </p:pic>
      <p:pic>
        <p:nvPicPr>
          <p:cNvPr id="13" name="Picture 12">
            <a:hlinkClick r:id="rId3"/>
            <a:extLst>
              <a:ext uri="{FF2B5EF4-FFF2-40B4-BE49-F238E27FC236}">
                <a16:creationId xmlns:a16="http://schemas.microsoft.com/office/drawing/2014/main" id="{D478189A-FF19-4371-A8FA-A7EEA6564ED8}"/>
              </a:ext>
            </a:extLst>
          </p:cNvPr>
          <p:cNvPicPr>
            <a:picLocks noChangeAspect="1"/>
          </p:cNvPicPr>
          <p:nvPr/>
        </p:nvPicPr>
        <p:blipFill>
          <a:blip r:embed="rId10"/>
          <a:stretch>
            <a:fillRect/>
          </a:stretch>
        </p:blipFill>
        <p:spPr>
          <a:xfrm>
            <a:off x="2251168" y="4040175"/>
            <a:ext cx="1331225" cy="1332000"/>
          </a:xfrm>
          <a:prstGeom prst="rect">
            <a:avLst/>
          </a:prstGeom>
        </p:spPr>
      </p:pic>
      <p:pic>
        <p:nvPicPr>
          <p:cNvPr id="20" name="Picture 19">
            <a:hlinkClick r:id="rId6"/>
            <a:extLst>
              <a:ext uri="{FF2B5EF4-FFF2-40B4-BE49-F238E27FC236}">
                <a16:creationId xmlns:a16="http://schemas.microsoft.com/office/drawing/2014/main" id="{048916CD-D6F9-4440-B8C2-A9961400A454}"/>
              </a:ext>
            </a:extLst>
          </p:cNvPr>
          <p:cNvPicPr>
            <a:picLocks noChangeAspect="1"/>
          </p:cNvPicPr>
          <p:nvPr/>
        </p:nvPicPr>
        <p:blipFill>
          <a:blip r:embed="rId11"/>
          <a:stretch>
            <a:fillRect/>
          </a:stretch>
        </p:blipFill>
        <p:spPr>
          <a:xfrm>
            <a:off x="6470901" y="4040175"/>
            <a:ext cx="1331225" cy="1332000"/>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17</a:t>
            </a:fld>
            <a:endParaRPr lang="en-GB" dirty="0"/>
          </a:p>
        </p:txBody>
      </p:sp>
    </p:spTree>
    <p:extLst>
      <p:ext uri="{BB962C8B-B14F-4D97-AF65-F5344CB8AC3E}">
        <p14:creationId xmlns:p14="http://schemas.microsoft.com/office/powerpoint/2010/main" val="146845086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8AE9-B705-7248-AEEE-D273B68E6A9A}"/>
              </a:ext>
            </a:extLst>
          </p:cNvPr>
          <p:cNvSpPr>
            <a:spLocks noGrp="1"/>
          </p:cNvSpPr>
          <p:nvPr>
            <p:ph type="title"/>
          </p:nvPr>
        </p:nvSpPr>
        <p:spPr/>
        <p:txBody>
          <a:bodyPr/>
          <a:lstStyle/>
          <a:p>
            <a:r>
              <a:rPr lang="en-US" dirty="0"/>
              <a:t>Updates on T-cell lymphoma</a:t>
            </a:r>
            <a:br>
              <a:rPr lang="en-US" dirty="0"/>
            </a:br>
            <a:br>
              <a:rPr lang="en-US" dirty="0"/>
            </a:br>
            <a:r>
              <a:rPr lang="en-US" sz="3200" cap="none" dirty="0"/>
              <a:t>Dr. Stefan K. Barta</a:t>
            </a:r>
            <a:br>
              <a:rPr lang="en-US" cap="none" dirty="0"/>
            </a:br>
            <a:r>
              <a:rPr lang="en-US" sz="2200" cap="none" dirty="0"/>
              <a:t>University of Pennsylvania, USA</a:t>
            </a:r>
            <a:br>
              <a:rPr lang="en-US" cap="none" dirty="0"/>
            </a:br>
            <a:br>
              <a:rPr lang="en-US" cap="none" dirty="0"/>
            </a:br>
            <a:r>
              <a:rPr lang="en-US" sz="3200" cap="none" dirty="0"/>
              <a:t>July 2020 </a:t>
            </a:r>
            <a:endParaRPr lang="en-US" sz="3200" dirty="0"/>
          </a:p>
        </p:txBody>
      </p:sp>
      <p:sp>
        <p:nvSpPr>
          <p:cNvPr id="4" name="Slide Number Placeholder 3">
            <a:extLst>
              <a:ext uri="{FF2B5EF4-FFF2-40B4-BE49-F238E27FC236}">
                <a16:creationId xmlns:a16="http://schemas.microsoft.com/office/drawing/2014/main" id="{3C4566A8-D301-7D4D-AB79-92F5979D38BE}"/>
              </a:ext>
            </a:extLst>
          </p:cNvPr>
          <p:cNvSpPr>
            <a:spLocks noGrp="1"/>
          </p:cNvSpPr>
          <p:nvPr>
            <p:ph type="sldNum" sz="quarter" idx="4"/>
          </p:nvPr>
        </p:nvSpPr>
        <p:spPr/>
        <p:txBody>
          <a:bodyPr/>
          <a:lstStyle/>
          <a:p>
            <a:fld id="{8F601E71-9CE4-8545-92D5-2A0444E59F5D}" type="slidenum">
              <a:rPr lang="en-US" smtClean="0"/>
              <a:pPr/>
              <a:t>2</a:t>
            </a:fld>
            <a:endParaRPr lang="en-US" dirty="0"/>
          </a:p>
        </p:txBody>
      </p:sp>
    </p:spTree>
    <p:extLst>
      <p:ext uri="{BB962C8B-B14F-4D97-AF65-F5344CB8AC3E}">
        <p14:creationId xmlns:p14="http://schemas.microsoft.com/office/powerpoint/2010/main" val="46026986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23AA578-98A3-0445-9697-F8F0073B81A4}"/>
              </a:ext>
            </a:extLst>
          </p:cNvPr>
          <p:cNvSpPr>
            <a:spLocks noGrp="1"/>
          </p:cNvSpPr>
          <p:nvPr>
            <p:ph sz="quarter" idx="12"/>
          </p:nvPr>
        </p:nvSpPr>
        <p:spPr/>
        <p:txBody>
          <a:bodyPr/>
          <a:lstStyle/>
          <a:p>
            <a:pPr marL="0" indent="0">
              <a:buNone/>
            </a:pPr>
            <a:endParaRPr lang="en-GB" dirty="0"/>
          </a:p>
          <a:p>
            <a:pPr marL="0" indent="0">
              <a:buNone/>
            </a:pPr>
            <a:r>
              <a:rPr lang="en-GB" b="1" dirty="0"/>
              <a:t>Please note: </a:t>
            </a:r>
            <a:r>
              <a:rPr lang="en-GB" dirty="0"/>
              <a:t>The views expressed within this presentation are the personal opinions of the author. They do not necessarily represent the views of the authors’ academic institutions or the rest of the LYMPHOMA CONNECT group.</a:t>
            </a:r>
          </a:p>
          <a:p>
            <a:pPr marL="0" indent="0">
              <a:buNone/>
            </a:pPr>
            <a:r>
              <a:rPr lang="en-GB" dirty="0"/>
              <a:t>This content is supported by an Independent Educational Grant from Bayer. </a:t>
            </a:r>
          </a:p>
          <a:p>
            <a:pPr marL="0" indent="0">
              <a:buNone/>
            </a:pPr>
            <a:endParaRPr lang="en-GB" dirty="0"/>
          </a:p>
          <a:p>
            <a:pPr marL="0" indent="0">
              <a:buNone/>
            </a:pPr>
            <a:r>
              <a:rPr lang="en-GB" b="1" dirty="0"/>
              <a:t>Disclosures: </a:t>
            </a:r>
            <a:r>
              <a:rPr lang="en-GB" dirty="0"/>
              <a:t>Dr Barta has received financial support/sponsorship for research support, consultation </a:t>
            </a:r>
            <a:br>
              <a:rPr lang="en-GB" dirty="0"/>
            </a:br>
            <a:r>
              <a:rPr lang="en-GB" dirty="0"/>
              <a:t>or speaker fees from the following companies: Bayer, Takeda, Merck, Seattle Genetics, Celgene, </a:t>
            </a:r>
            <a:br>
              <a:rPr lang="en-GB" dirty="0"/>
            </a:br>
            <a:r>
              <a:rPr lang="en-GB" dirty="0"/>
              <a:t>Janssen, </a:t>
            </a:r>
            <a:r>
              <a:rPr lang="en-GB" dirty="0" err="1"/>
              <a:t>Mundipharma</a:t>
            </a:r>
            <a:r>
              <a:rPr lang="en-GB" dirty="0"/>
              <a:t>, </a:t>
            </a:r>
            <a:r>
              <a:rPr lang="en-GB" dirty="0" err="1"/>
              <a:t>Atara</a:t>
            </a:r>
            <a:r>
              <a:rPr lang="en-GB" dirty="0"/>
              <a:t>, Pfizer.</a:t>
            </a:r>
          </a:p>
          <a:p>
            <a:endParaRPr lang="en-GB" dirty="0"/>
          </a:p>
        </p:txBody>
      </p:sp>
      <p:sp>
        <p:nvSpPr>
          <p:cNvPr id="2" name="Titel 1">
            <a:extLst>
              <a:ext uri="{FF2B5EF4-FFF2-40B4-BE49-F238E27FC236}">
                <a16:creationId xmlns:a16="http://schemas.microsoft.com/office/drawing/2014/main" id="{0800F0CD-4400-5C47-8FDF-C570D6311FE1}"/>
              </a:ext>
            </a:extLst>
          </p:cNvPr>
          <p:cNvSpPr>
            <a:spLocks noGrp="1"/>
          </p:cNvSpPr>
          <p:nvPr>
            <p:ph type="title"/>
          </p:nvPr>
        </p:nvSpPr>
        <p:spPr/>
        <p:txBody>
          <a:bodyPr/>
          <a:lstStyle/>
          <a:p>
            <a:r>
              <a:rPr lang="nl-NL"/>
              <a:t>Disclaimer</a:t>
            </a:r>
            <a:endParaRPr lang="nl-NL" dirty="0"/>
          </a:p>
        </p:txBody>
      </p:sp>
      <p:sp>
        <p:nvSpPr>
          <p:cNvPr id="5" name="Slide Number Placeholder 4">
            <a:extLst>
              <a:ext uri="{FF2B5EF4-FFF2-40B4-BE49-F238E27FC236}">
                <a16:creationId xmlns:a16="http://schemas.microsoft.com/office/drawing/2014/main" id="{FDF694F8-3BBC-ED41-8E85-8BAC5382A79C}"/>
              </a:ext>
            </a:extLst>
          </p:cNvPr>
          <p:cNvSpPr>
            <a:spLocks noGrp="1"/>
          </p:cNvSpPr>
          <p:nvPr>
            <p:ph type="sldNum" sz="quarter" idx="4"/>
          </p:nvPr>
        </p:nvSpPr>
        <p:spPr/>
        <p:txBody>
          <a:bodyPr/>
          <a:lstStyle/>
          <a:p>
            <a:fld id="{8F601E71-9CE4-8545-92D5-2A0444E59F5D}" type="slidenum">
              <a:rPr lang="en-US" smtClean="0"/>
              <a:pPr/>
              <a:t>3</a:t>
            </a:fld>
            <a:endParaRPr lang="en-US" dirty="0"/>
          </a:p>
        </p:txBody>
      </p:sp>
    </p:spTree>
    <p:extLst>
      <p:ext uri="{BB962C8B-B14F-4D97-AF65-F5344CB8AC3E}">
        <p14:creationId xmlns:p14="http://schemas.microsoft.com/office/powerpoint/2010/main" val="77470454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9F8C-5D5F-4A84-8D29-077B9672BA9A}"/>
              </a:ext>
            </a:extLst>
          </p:cNvPr>
          <p:cNvSpPr>
            <a:spLocks noGrp="1"/>
          </p:cNvSpPr>
          <p:nvPr>
            <p:ph type="title"/>
          </p:nvPr>
        </p:nvSpPr>
        <p:spPr/>
        <p:txBody>
          <a:bodyPr/>
          <a:lstStyle/>
          <a:p>
            <a:r>
              <a:rPr lang="nl-NL" dirty="0"/>
              <a:t>Front-line setting</a:t>
            </a:r>
            <a:endParaRPr lang="en-GB" dirty="0"/>
          </a:p>
        </p:txBody>
      </p:sp>
      <p:sp>
        <p:nvSpPr>
          <p:cNvPr id="4" name="Slide Number Placeholder 3">
            <a:extLst>
              <a:ext uri="{FF2B5EF4-FFF2-40B4-BE49-F238E27FC236}">
                <a16:creationId xmlns:a16="http://schemas.microsoft.com/office/drawing/2014/main" id="{6814C7E9-827C-4BFF-B5AE-855E4BC6D28B}"/>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a:ln>
                  <a:noFill/>
                </a:ln>
                <a:solidFill>
                  <a:srgbClr val="5D8298"/>
                </a:solidFill>
                <a:effectLst/>
                <a:uLnTx/>
                <a:uFillTx/>
                <a:latin typeface="Calibri" panose="020F0502020204030204"/>
                <a:ea typeface="Verdana" panose="020B0604030504040204" pitchFamily="34" charset="0"/>
                <a:cs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110310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53">
            <a:extLst>
              <a:ext uri="{FF2B5EF4-FFF2-40B4-BE49-F238E27FC236}">
                <a16:creationId xmlns:a16="http://schemas.microsoft.com/office/drawing/2014/main" id="{BE2B9A82-D59F-9549-AD88-FD97D43642C7}"/>
              </a:ext>
            </a:extLst>
          </p:cNvPr>
          <p:cNvCxnSpPr>
            <a:cxnSpLocks/>
          </p:cNvCxnSpPr>
          <p:nvPr/>
        </p:nvCxnSpPr>
        <p:spPr>
          <a:xfrm>
            <a:off x="8940596" y="4154193"/>
            <a:ext cx="756000" cy="0"/>
          </a:xfrm>
          <a:prstGeom prst="line">
            <a:avLst/>
          </a:prstGeom>
          <a:ln w="22225">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8" name="Straight Connector 52">
            <a:extLst>
              <a:ext uri="{FF2B5EF4-FFF2-40B4-BE49-F238E27FC236}">
                <a16:creationId xmlns:a16="http://schemas.microsoft.com/office/drawing/2014/main" id="{02616E34-CC55-164F-897A-591CC630D9F6}"/>
              </a:ext>
            </a:extLst>
          </p:cNvPr>
          <p:cNvCxnSpPr>
            <a:cxnSpLocks/>
          </p:cNvCxnSpPr>
          <p:nvPr/>
        </p:nvCxnSpPr>
        <p:spPr>
          <a:xfrm>
            <a:off x="8940596" y="2077420"/>
            <a:ext cx="756000" cy="0"/>
          </a:xfrm>
          <a:prstGeom prst="line">
            <a:avLst/>
          </a:prstGeom>
          <a:ln w="22225">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dirty="0"/>
              <a:t>ECHELON-2 (NCT01777152) </a:t>
            </a:r>
            <a:br>
              <a:rPr lang="en-GB" dirty="0"/>
            </a:br>
            <a:r>
              <a:rPr lang="en-GB" dirty="0">
                <a:solidFill>
                  <a:schemeClr val="accent1"/>
                </a:solidFill>
              </a:rPr>
              <a:t>Study Design</a:t>
            </a:r>
          </a:p>
        </p:txBody>
      </p:sp>
      <p:sp>
        <p:nvSpPr>
          <p:cNvPr id="14" name="Slide Number Placeholder 13">
            <a:extLst>
              <a:ext uri="{FF2B5EF4-FFF2-40B4-BE49-F238E27FC236}">
                <a16:creationId xmlns:a16="http://schemas.microsoft.com/office/drawing/2014/main" id="{146492CE-35A6-8844-BAA3-AC9803A9C3C6}"/>
              </a:ext>
            </a:extLst>
          </p:cNvPr>
          <p:cNvSpPr>
            <a:spLocks noGrp="1"/>
          </p:cNvSpPr>
          <p:nvPr>
            <p:ph type="sldNum" sz="quarter" idx="4"/>
          </p:nvPr>
        </p:nvSpPr>
        <p:spPr/>
        <p:txBody>
          <a:bodyPr/>
          <a:lstStyle/>
          <a:p>
            <a:fld id="{FCE43C0F-8A7B-3A4B-9DB5-B3472E36E833}" type="slidenum">
              <a:rPr lang="en-GB" smtClean="0"/>
              <a:pPr/>
              <a:t>5</a:t>
            </a:fld>
            <a:endParaRPr lang="en-GB" dirty="0"/>
          </a:p>
        </p:txBody>
      </p:sp>
      <p:sp>
        <p:nvSpPr>
          <p:cNvPr id="13" name="Content Placeholder 12">
            <a:extLst>
              <a:ext uri="{FF2B5EF4-FFF2-40B4-BE49-F238E27FC236}">
                <a16:creationId xmlns:a16="http://schemas.microsoft.com/office/drawing/2014/main" id="{DB19FD96-CAC4-164F-A57E-F14C4FDBD21C}"/>
              </a:ext>
            </a:extLst>
          </p:cNvPr>
          <p:cNvSpPr>
            <a:spLocks noGrp="1"/>
          </p:cNvSpPr>
          <p:nvPr>
            <p:ph sz="quarter" idx="15"/>
          </p:nvPr>
        </p:nvSpPr>
        <p:spPr>
          <a:xfrm>
            <a:off x="620183" y="6234836"/>
            <a:ext cx="10638367" cy="365125"/>
          </a:xfrm>
        </p:spPr>
        <p:txBody>
          <a:bodyPr/>
          <a:lstStyle/>
          <a:p>
            <a:pPr>
              <a:lnSpc>
                <a:spcPct val="90000"/>
              </a:lnSpc>
              <a:spcBef>
                <a:spcPts val="0"/>
              </a:spcBef>
              <a:spcAft>
                <a:spcPts val="200"/>
              </a:spcAft>
            </a:pPr>
            <a:br>
              <a:rPr lang="en-GB" sz="1100" spc="-10" dirty="0"/>
            </a:br>
            <a:r>
              <a:rPr lang="en-GB" sz="1100" spc="-10" dirty="0"/>
              <a:t>AITL, angioimmunoblastic T-cell lymphoma; ALCL, anaplastic large-cell lymphoma; ALK, anaplastic lymphoma kinase; ATLL, </a:t>
            </a:r>
            <a:r>
              <a:rPr lang="en-GB" sz="1100" spc="-10" dirty="0">
                <a:solidFill>
                  <a:schemeClr val="tx2"/>
                </a:solidFill>
              </a:rPr>
              <a:t>adult T‑cell leukaemia/lymphoma; CD, cluster of differentiation; EATL, enteropathy‑associated T‑cell lymphoma; GCSF, granulocyte-colony stimulating factor; HSTCL, hepatosplenic T-cell lymphoma; IPI, International Prognostic Index; NOS, not otherwise specified; PET, positron emission tomography; PTCL, peripheral T-cell lymphoma; Q3W, once every 3 weeks; R, randomisation</a:t>
            </a:r>
          </a:p>
          <a:p>
            <a:pPr>
              <a:lnSpc>
                <a:spcPct val="90000"/>
              </a:lnSpc>
              <a:spcBef>
                <a:spcPts val="0"/>
              </a:spcBef>
              <a:spcAft>
                <a:spcPts val="200"/>
              </a:spcAft>
            </a:pPr>
            <a:r>
              <a:rPr lang="en-GB" sz="1100" spc="-10" dirty="0">
                <a:solidFill>
                  <a:schemeClr val="tx2"/>
                </a:solidFill>
              </a:rPr>
              <a:t>Horwitz S, et al. Lancet. 2019; 393:229-40</a:t>
            </a:r>
          </a:p>
        </p:txBody>
      </p:sp>
      <p:sp>
        <p:nvSpPr>
          <p:cNvPr id="10" name="TextBox 9"/>
          <p:cNvSpPr txBox="1"/>
          <p:nvPr/>
        </p:nvSpPr>
        <p:spPr>
          <a:xfrm>
            <a:off x="5126494" y="4205777"/>
            <a:ext cx="1034628" cy="400110"/>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N=226</a:t>
            </a:r>
          </a:p>
        </p:txBody>
      </p:sp>
      <p:sp>
        <p:nvSpPr>
          <p:cNvPr id="32" name="TextBox 31"/>
          <p:cNvSpPr txBox="1"/>
          <p:nvPr/>
        </p:nvSpPr>
        <p:spPr>
          <a:xfrm>
            <a:off x="6077626" y="5325165"/>
            <a:ext cx="5282172" cy="738664"/>
          </a:xfrm>
          <a:prstGeom prst="rect">
            <a:avLst/>
          </a:prstGeom>
          <a:noFill/>
        </p:spPr>
        <p:txBody>
          <a:bodyPr wrap="square" rtlCol="0">
            <a:spAutoFit/>
          </a:bodyPr>
          <a:lstStyle/>
          <a:p>
            <a:r>
              <a:rPr lang="en-GB" sz="1400" b="1" dirty="0">
                <a:latin typeface="Calibri" panose="020F0502020204030204" pitchFamily="34" charset="0"/>
                <a:cs typeface="Calibri" panose="020F0502020204030204" pitchFamily="34" charset="0"/>
              </a:rPr>
              <a:t>Per investigator discretion:</a:t>
            </a:r>
            <a:r>
              <a:rPr lang="en-GB" sz="1400" dirty="0">
                <a:latin typeface="Calibri" panose="020F0502020204030204" pitchFamily="34" charset="0"/>
                <a:cs typeface="Calibri" panose="020F0502020204030204" pitchFamily="34" charset="0"/>
              </a:rPr>
              <a:t> </a:t>
            </a:r>
          </a:p>
          <a:p>
            <a:r>
              <a:rPr lang="en-GB" sz="1400" dirty="0">
                <a:latin typeface="Calibri" panose="020F0502020204030204" pitchFamily="34" charset="0"/>
                <a:cs typeface="Calibri" panose="020F0502020204030204" pitchFamily="34" charset="0"/>
              </a:rPr>
              <a:t>GCSF primary prophylaxis, consolidative radiotherapy and stem-cell transplantation </a:t>
            </a:r>
          </a:p>
        </p:txBody>
      </p:sp>
      <p:cxnSp>
        <p:nvCxnSpPr>
          <p:cNvPr id="34" name="Straight Connector 40">
            <a:extLst>
              <a:ext uri="{FF2B5EF4-FFF2-40B4-BE49-F238E27FC236}">
                <a16:creationId xmlns:a16="http://schemas.microsoft.com/office/drawing/2014/main" id="{11BD81B3-83F1-CA46-B8D1-9A4DD0872465}"/>
              </a:ext>
            </a:extLst>
          </p:cNvPr>
          <p:cNvCxnSpPr>
            <a:cxnSpLocks/>
          </p:cNvCxnSpPr>
          <p:nvPr/>
        </p:nvCxnSpPr>
        <p:spPr>
          <a:xfrm>
            <a:off x="4434009" y="3113509"/>
            <a:ext cx="569827" cy="0"/>
          </a:xfrm>
          <a:prstGeom prst="line">
            <a:avLst/>
          </a:prstGeom>
          <a:ln w="22225">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5" name="TextBox 28">
            <a:extLst>
              <a:ext uri="{FF2B5EF4-FFF2-40B4-BE49-F238E27FC236}">
                <a16:creationId xmlns:a16="http://schemas.microsoft.com/office/drawing/2014/main" id="{FDCEF601-7CF1-5B49-8DB9-C7C9A0F11016}"/>
              </a:ext>
            </a:extLst>
          </p:cNvPr>
          <p:cNvSpPr txBox="1">
            <a:spLocks noChangeArrowheads="1"/>
          </p:cNvSpPr>
          <p:nvPr/>
        </p:nvSpPr>
        <p:spPr bwMode="auto">
          <a:xfrm>
            <a:off x="718401" y="1754509"/>
            <a:ext cx="3836769" cy="2717923"/>
          </a:xfrm>
          <a:prstGeom prst="roundRect">
            <a:avLst>
              <a:gd name="adj" fmla="val 8832"/>
            </a:avLst>
          </a:prstGeom>
          <a:solidFill>
            <a:schemeClr val="accent4">
              <a:lumMod val="20000"/>
              <a:lumOff val="80000"/>
            </a:schemeClr>
          </a:solidFill>
          <a:ln w="28575">
            <a:solidFill>
              <a:schemeClr val="accent1"/>
            </a:solidFill>
          </a:ln>
        </p:spPr>
        <p:txBody>
          <a:bodyPr lIns="45720" tIns="45720" rIns="45720" bIns="45720" anchor="ctr"/>
          <a:lstStyle>
            <a:lvl1pPr defTabSz="519113">
              <a:lnSpc>
                <a:spcPct val="93000"/>
              </a:lnSpc>
              <a:spcAft>
                <a:spcPts val="725"/>
              </a:spcAft>
              <a:buClr>
                <a:srgbClr val="000000"/>
              </a:buClr>
              <a:buSzPct val="100000"/>
              <a:buFont typeface="Times New Roman" panose="02020603050405020304" pitchFamily="18" charset="0"/>
              <a:defRPr sz="1700">
                <a:solidFill>
                  <a:srgbClr val="000000"/>
                </a:solidFill>
                <a:latin typeface="Arial" panose="020B0604020202020204" pitchFamily="34" charset="0"/>
                <a:ea typeface="Arial Unicode MS"/>
                <a:cs typeface="Arial Unicode MS"/>
              </a:defRPr>
            </a:lvl1pPr>
            <a:lvl2pPr marL="104775" indent="-104775" defTabSz="519113">
              <a:lnSpc>
                <a:spcPct val="93000"/>
              </a:lnSpc>
              <a:spcAft>
                <a:spcPts val="588"/>
              </a:spcAft>
              <a:buClr>
                <a:srgbClr val="000000"/>
              </a:buClr>
              <a:buSzPct val="100000"/>
              <a:buFont typeface="Times New Roman" panose="02020603050405020304" pitchFamily="18" charset="0"/>
              <a:defRPr sz="1400">
                <a:solidFill>
                  <a:srgbClr val="000000"/>
                </a:solidFill>
                <a:latin typeface="Arial" panose="020B0604020202020204" pitchFamily="34" charset="0"/>
                <a:ea typeface="Arial Unicode MS"/>
                <a:cs typeface="Arial Unicode MS"/>
              </a:defRPr>
            </a:lvl2pPr>
            <a:lvl3pPr defTabSz="519113">
              <a:lnSpc>
                <a:spcPct val="93000"/>
              </a:lnSpc>
              <a:spcAft>
                <a:spcPts val="438"/>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Arial Unicode MS"/>
                <a:cs typeface="Arial Unicode MS"/>
              </a:defRPr>
            </a:lvl3pPr>
            <a:lvl4pPr defTabSz="519113">
              <a:lnSpc>
                <a:spcPct val="93000"/>
              </a:lnSpc>
              <a:spcAft>
                <a:spcPts val="288"/>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4pPr>
            <a:lvl5pPr defTabSz="519113">
              <a:lnSpc>
                <a:spcPct val="93000"/>
              </a:lnSpc>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5pPr>
            <a:lvl6pPr marL="2514600" indent="-228600" defTabSz="519113" eaLnBrk="0" fontAlgn="base" hangingPunct="0">
              <a:lnSpc>
                <a:spcPct val="93000"/>
              </a:lnSpc>
              <a:spcBef>
                <a:spcPct val="0"/>
              </a:spcBef>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6pPr>
            <a:lvl7pPr marL="2971800" indent="-228600" defTabSz="519113" eaLnBrk="0" fontAlgn="base" hangingPunct="0">
              <a:lnSpc>
                <a:spcPct val="93000"/>
              </a:lnSpc>
              <a:spcBef>
                <a:spcPct val="0"/>
              </a:spcBef>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7pPr>
            <a:lvl8pPr marL="3429000" indent="-228600" defTabSz="519113" eaLnBrk="0" fontAlgn="base" hangingPunct="0">
              <a:lnSpc>
                <a:spcPct val="93000"/>
              </a:lnSpc>
              <a:spcBef>
                <a:spcPct val="0"/>
              </a:spcBef>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8pPr>
            <a:lvl9pPr marL="3886200" indent="-228600" defTabSz="519113" eaLnBrk="0" fontAlgn="base" hangingPunct="0">
              <a:lnSpc>
                <a:spcPct val="93000"/>
              </a:lnSpc>
              <a:spcBef>
                <a:spcPct val="0"/>
              </a:spcBef>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9pPr>
          </a:lstStyle>
          <a:p>
            <a:pPr algn="ctr">
              <a:lnSpc>
                <a:spcPts val="1400"/>
              </a:lnSpc>
              <a:spcAft>
                <a:spcPts val="500"/>
              </a:spcAft>
              <a:buClr>
                <a:srgbClr val="FFFFFF"/>
              </a:buClr>
              <a:buSzTx/>
            </a:pPr>
            <a:r>
              <a:rPr lang="en-GB" altLang="zh-CN" sz="1600" b="1" dirty="0">
                <a:solidFill>
                  <a:schemeClr val="accent1"/>
                </a:solidFill>
                <a:latin typeface="Calibri" panose="020F0502020204030204" pitchFamily="34" charset="0"/>
                <a:ea typeface="MS PGothic" panose="020B0600070205080204" pitchFamily="34" charset="-128"/>
                <a:cs typeface="Calibri" panose="020F0502020204030204" pitchFamily="34" charset="0"/>
              </a:rPr>
              <a:t>Key eligibility criteria</a:t>
            </a:r>
          </a:p>
          <a:p>
            <a:pPr marL="182880" indent="-182880">
              <a:buClr>
                <a:schemeClr val="accent1"/>
              </a:buClr>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Age ≥18 years</a:t>
            </a:r>
          </a:p>
          <a:p>
            <a:pPr marL="182880" indent="-182880">
              <a:buClr>
                <a:schemeClr val="accent1"/>
              </a:buClr>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CD30-expression (≥10% cells)</a:t>
            </a:r>
          </a:p>
          <a:p>
            <a:pPr marL="182880" indent="-182880">
              <a:buClr>
                <a:schemeClr val="accent1"/>
              </a:buClr>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Previously-untreated PTCL:</a:t>
            </a:r>
          </a:p>
          <a:p>
            <a:pPr marL="404813" lvl="1" indent="-222250">
              <a:buClr>
                <a:schemeClr val="accent1"/>
              </a:buClr>
              <a:buFont typeface="System Font Regular"/>
              <a:buChar char="–"/>
            </a:pPr>
            <a:r>
              <a:rPr lang="en-GB" sz="1600" dirty="0">
                <a:solidFill>
                  <a:schemeClr val="tx1"/>
                </a:solidFill>
                <a:latin typeface="Calibri" panose="020F0502020204030204" pitchFamily="34" charset="0"/>
                <a:cs typeface="Calibri" panose="020F0502020204030204" pitchFamily="34" charset="0"/>
              </a:rPr>
              <a:t>Systemic ALCL including: </a:t>
            </a:r>
          </a:p>
          <a:p>
            <a:pPr marL="773113" lvl="2" indent="-234950">
              <a:buClr>
                <a:schemeClr val="accent1"/>
              </a:buClr>
              <a:buFont typeface="System Font Regular"/>
              <a:buChar char="–"/>
            </a:pPr>
            <a:r>
              <a:rPr lang="en-GB" sz="1400" dirty="0">
                <a:solidFill>
                  <a:schemeClr val="tx1"/>
                </a:solidFill>
                <a:latin typeface="Calibri" panose="020F0502020204030204" pitchFamily="34" charset="0"/>
                <a:cs typeface="Calibri" panose="020F0502020204030204" pitchFamily="34" charset="0"/>
              </a:rPr>
              <a:t>ALK+ with IPI ≥2 </a:t>
            </a:r>
          </a:p>
          <a:p>
            <a:pPr marL="773113" lvl="2" indent="-234950">
              <a:buClr>
                <a:schemeClr val="accent1"/>
              </a:buClr>
              <a:buFont typeface="System Font Regular"/>
              <a:buChar char="–"/>
            </a:pPr>
            <a:r>
              <a:rPr lang="en-GB" sz="1400" dirty="0">
                <a:solidFill>
                  <a:schemeClr val="tx1"/>
                </a:solidFill>
                <a:latin typeface="Calibri" panose="020F0502020204030204" pitchFamily="34" charset="0"/>
                <a:cs typeface="Calibri" panose="020F0502020204030204" pitchFamily="34" charset="0"/>
              </a:rPr>
              <a:t>ALK-</a:t>
            </a:r>
          </a:p>
          <a:p>
            <a:pPr marL="404813" lvl="1" indent="-222250">
              <a:buClr>
                <a:schemeClr val="accent1"/>
              </a:buClr>
              <a:buFont typeface="System Font Regular"/>
              <a:buChar char="–"/>
            </a:pPr>
            <a:r>
              <a:rPr lang="en-GB" sz="1600" dirty="0">
                <a:solidFill>
                  <a:schemeClr val="tx1"/>
                </a:solidFill>
                <a:latin typeface="Calibri" panose="020F0502020204030204" pitchFamily="34" charset="0"/>
                <a:cs typeface="Calibri" panose="020F0502020204030204" pitchFamily="34" charset="0"/>
              </a:rPr>
              <a:t>PTCL-NOS, AITL, ATLL, </a:t>
            </a:r>
            <a:br>
              <a:rPr lang="en-GB" sz="1600" dirty="0">
                <a:solidFill>
                  <a:schemeClr val="tx1"/>
                </a:solidFill>
                <a:latin typeface="Calibri" panose="020F0502020204030204" pitchFamily="34" charset="0"/>
                <a:cs typeface="Calibri" panose="020F0502020204030204" pitchFamily="34" charset="0"/>
              </a:rPr>
            </a:br>
            <a:r>
              <a:rPr lang="en-GB" sz="1600" dirty="0">
                <a:solidFill>
                  <a:schemeClr val="tx1"/>
                </a:solidFill>
                <a:latin typeface="Calibri" panose="020F0502020204030204" pitchFamily="34" charset="0"/>
                <a:cs typeface="Calibri" panose="020F0502020204030204" pitchFamily="34" charset="0"/>
              </a:rPr>
              <a:t>EATL, HSTCL</a:t>
            </a:r>
          </a:p>
        </p:txBody>
      </p:sp>
      <p:cxnSp>
        <p:nvCxnSpPr>
          <p:cNvPr id="47" name="Straight Connector 50">
            <a:extLst>
              <a:ext uri="{FF2B5EF4-FFF2-40B4-BE49-F238E27FC236}">
                <a16:creationId xmlns:a16="http://schemas.microsoft.com/office/drawing/2014/main" id="{3BBBBB0A-7B10-924D-B7AB-FE6430931AE8}"/>
              </a:ext>
            </a:extLst>
          </p:cNvPr>
          <p:cNvCxnSpPr>
            <a:cxnSpLocks/>
          </p:cNvCxnSpPr>
          <p:nvPr/>
        </p:nvCxnSpPr>
        <p:spPr>
          <a:xfrm flipV="1">
            <a:off x="5214725" y="2064215"/>
            <a:ext cx="0" cy="2100384"/>
          </a:xfrm>
          <a:prstGeom prst="line">
            <a:avLst/>
          </a:prstGeom>
          <a:ln w="22225">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9" name="Oval 77">
            <a:extLst>
              <a:ext uri="{FF2B5EF4-FFF2-40B4-BE49-F238E27FC236}">
                <a16:creationId xmlns:a16="http://schemas.microsoft.com/office/drawing/2014/main" id="{3A629E9F-662B-1945-B95C-C53904275889}"/>
              </a:ext>
            </a:extLst>
          </p:cNvPr>
          <p:cNvSpPr>
            <a:spLocks noChangeArrowheads="1"/>
          </p:cNvSpPr>
          <p:nvPr/>
        </p:nvSpPr>
        <p:spPr bwMode="auto">
          <a:xfrm>
            <a:off x="4878024" y="2786238"/>
            <a:ext cx="672190" cy="672190"/>
          </a:xfrm>
          <a:prstGeom prst="roundRect">
            <a:avLst/>
          </a:prstGeom>
          <a:solidFill>
            <a:schemeClr val="bg1"/>
          </a:solidFill>
          <a:ln w="19050" cap="rnd" algn="ctr">
            <a:solidFill>
              <a:schemeClr val="tx1"/>
            </a:solidFill>
            <a:round/>
            <a:headEnd/>
            <a:tailEnd/>
          </a:ln>
        </p:spPr>
        <p:txBody>
          <a:bodyPr lIns="0" tIns="0" rIns="0" bIns="0"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90000"/>
              </a:lnSpc>
              <a:defRPr/>
            </a:pPr>
            <a:r>
              <a:rPr lang="en-GB" altLang="en-US" sz="1600" b="1" kern="0" dirty="0">
                <a:solidFill>
                  <a:schemeClr val="tx1"/>
                </a:solidFill>
                <a:latin typeface="+mn-lt"/>
                <a:ea typeface="Arial Unicode MS" charset="-128"/>
                <a:cs typeface="Calibri" panose="020F0502020204030204" pitchFamily="34" charset="0"/>
              </a:rPr>
              <a:t>R </a:t>
            </a:r>
            <a:br>
              <a:rPr lang="en-GB" altLang="en-US" sz="1600" b="1" kern="0" dirty="0">
                <a:solidFill>
                  <a:schemeClr val="tx1"/>
                </a:solidFill>
                <a:latin typeface="+mn-lt"/>
                <a:ea typeface="Arial Unicode MS" charset="-128"/>
                <a:cs typeface="Calibri" panose="020F0502020204030204" pitchFamily="34" charset="0"/>
              </a:rPr>
            </a:br>
            <a:r>
              <a:rPr lang="en-GB" altLang="en-US" sz="1600" b="1" kern="0" dirty="0">
                <a:solidFill>
                  <a:schemeClr val="tx1"/>
                </a:solidFill>
                <a:latin typeface="+mn-lt"/>
                <a:ea typeface="Arial Unicode MS" charset="-128"/>
                <a:cs typeface="Calibri" panose="020F0502020204030204" pitchFamily="34" charset="0"/>
              </a:rPr>
              <a:t>1:1</a:t>
            </a:r>
          </a:p>
        </p:txBody>
      </p:sp>
      <p:sp>
        <p:nvSpPr>
          <p:cNvPr id="55" name="Shape 612">
            <a:extLst>
              <a:ext uri="{FF2B5EF4-FFF2-40B4-BE49-F238E27FC236}">
                <a16:creationId xmlns:a16="http://schemas.microsoft.com/office/drawing/2014/main" id="{DC59D3B4-5822-B34A-9756-CA19D01BA436}"/>
              </a:ext>
            </a:extLst>
          </p:cNvPr>
          <p:cNvSpPr/>
          <p:nvPr/>
        </p:nvSpPr>
        <p:spPr>
          <a:xfrm>
            <a:off x="619200" y="5268966"/>
            <a:ext cx="5158328" cy="1029833"/>
          </a:xfrm>
          <a:prstGeom prst="roundRect">
            <a:avLst>
              <a:gd name="adj" fmla="val 6601"/>
            </a:avLst>
          </a:prstGeom>
          <a:noFill/>
          <a:ln>
            <a:noFill/>
          </a:ln>
        </p:spPr>
        <p:txBody>
          <a:bodyPr spcFirstLastPara="1" lIns="45720" tIns="45720" rIns="45720" bIns="45720" anchor="t" anchorCtr="0"/>
          <a:lstStyle/>
          <a:p>
            <a:r>
              <a:rPr lang="en-GB" sz="1400" b="1" dirty="0">
                <a:latin typeface="Calibri" panose="020F0502020204030204" pitchFamily="34" charset="0"/>
                <a:cs typeface="Calibri" panose="020F0502020204030204" pitchFamily="34" charset="0"/>
              </a:rPr>
              <a:t>Stratification Factors:</a:t>
            </a:r>
          </a:p>
          <a:p>
            <a:pPr marL="182880" indent="-182880">
              <a:buClr>
                <a:schemeClr val="accent1"/>
              </a:buClr>
              <a:buFont typeface="Arial" panose="020B0604020202020204" pitchFamily="34" charset="0"/>
              <a:buChar char="•"/>
            </a:pPr>
            <a:r>
              <a:rPr lang="en-GB" sz="1400" dirty="0">
                <a:latin typeface="Calibri" panose="020F0502020204030204" pitchFamily="34" charset="0"/>
                <a:cs typeface="Calibri" panose="020F0502020204030204" pitchFamily="34" charset="0"/>
              </a:rPr>
              <a:t>IPI score (0-1 vs. 2-3 vs. 4-5)</a:t>
            </a:r>
          </a:p>
          <a:p>
            <a:pPr marL="182880" indent="-182880">
              <a:buClr>
                <a:schemeClr val="accent1"/>
              </a:buClr>
              <a:buFont typeface="Arial" panose="020B0604020202020204" pitchFamily="34" charset="0"/>
              <a:buChar char="•"/>
            </a:pPr>
            <a:r>
              <a:rPr lang="en-GB" sz="1400" dirty="0">
                <a:latin typeface="Calibri" panose="020F0502020204030204" pitchFamily="34" charset="0"/>
                <a:cs typeface="Calibri" panose="020F0502020204030204" pitchFamily="34" charset="0"/>
              </a:rPr>
              <a:t>Histologic subtype (ALK+ systemic ALCL vs. other histologies)</a:t>
            </a:r>
          </a:p>
        </p:txBody>
      </p:sp>
      <p:sp>
        <p:nvSpPr>
          <p:cNvPr id="60" name="TextBox 28">
            <a:extLst>
              <a:ext uri="{FF2B5EF4-FFF2-40B4-BE49-F238E27FC236}">
                <a16:creationId xmlns:a16="http://schemas.microsoft.com/office/drawing/2014/main" id="{FEBE8955-EAB3-C144-99A4-648301885582}"/>
              </a:ext>
            </a:extLst>
          </p:cNvPr>
          <p:cNvSpPr txBox="1">
            <a:spLocks noChangeArrowheads="1"/>
          </p:cNvSpPr>
          <p:nvPr/>
        </p:nvSpPr>
        <p:spPr bwMode="auto">
          <a:xfrm>
            <a:off x="5998262" y="1103962"/>
            <a:ext cx="3364327" cy="1944000"/>
          </a:xfrm>
          <a:prstGeom prst="roundRect">
            <a:avLst>
              <a:gd name="adj" fmla="val 8832"/>
            </a:avLst>
          </a:prstGeom>
          <a:solidFill>
            <a:schemeClr val="tx2"/>
          </a:solidFill>
          <a:ln w="28575">
            <a:noFill/>
          </a:ln>
        </p:spPr>
        <p:txBody>
          <a:bodyPr lIns="45720" tIns="45720" rIns="45720" bIns="45720" anchor="ctr"/>
          <a:lstStyle>
            <a:lvl1pPr defTabSz="519113">
              <a:lnSpc>
                <a:spcPct val="93000"/>
              </a:lnSpc>
              <a:spcAft>
                <a:spcPts val="725"/>
              </a:spcAft>
              <a:buClr>
                <a:srgbClr val="000000"/>
              </a:buClr>
              <a:buSzPct val="100000"/>
              <a:buFont typeface="Times New Roman" panose="02020603050405020304" pitchFamily="18" charset="0"/>
              <a:defRPr sz="1700">
                <a:solidFill>
                  <a:srgbClr val="000000"/>
                </a:solidFill>
                <a:latin typeface="Arial" panose="020B0604020202020204" pitchFamily="34" charset="0"/>
                <a:ea typeface="Arial Unicode MS"/>
                <a:cs typeface="Arial Unicode MS"/>
              </a:defRPr>
            </a:lvl1pPr>
            <a:lvl2pPr marL="104775" indent="-104775" defTabSz="519113">
              <a:lnSpc>
                <a:spcPct val="93000"/>
              </a:lnSpc>
              <a:spcAft>
                <a:spcPts val="588"/>
              </a:spcAft>
              <a:buClr>
                <a:srgbClr val="000000"/>
              </a:buClr>
              <a:buSzPct val="100000"/>
              <a:buFont typeface="Times New Roman" panose="02020603050405020304" pitchFamily="18" charset="0"/>
              <a:defRPr sz="1400">
                <a:solidFill>
                  <a:srgbClr val="000000"/>
                </a:solidFill>
                <a:latin typeface="Arial" panose="020B0604020202020204" pitchFamily="34" charset="0"/>
                <a:ea typeface="Arial Unicode MS"/>
                <a:cs typeface="Arial Unicode MS"/>
              </a:defRPr>
            </a:lvl2pPr>
            <a:lvl3pPr defTabSz="519113">
              <a:lnSpc>
                <a:spcPct val="93000"/>
              </a:lnSpc>
              <a:spcAft>
                <a:spcPts val="438"/>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Arial Unicode MS"/>
                <a:cs typeface="Arial Unicode MS"/>
              </a:defRPr>
            </a:lvl3pPr>
            <a:lvl4pPr defTabSz="519113">
              <a:lnSpc>
                <a:spcPct val="93000"/>
              </a:lnSpc>
              <a:spcAft>
                <a:spcPts val="288"/>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4pPr>
            <a:lvl5pPr defTabSz="519113">
              <a:lnSpc>
                <a:spcPct val="93000"/>
              </a:lnSpc>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5pPr>
            <a:lvl6pPr marL="2514600" indent="-228600" defTabSz="519113" eaLnBrk="0" fontAlgn="base" hangingPunct="0">
              <a:lnSpc>
                <a:spcPct val="93000"/>
              </a:lnSpc>
              <a:spcBef>
                <a:spcPct val="0"/>
              </a:spcBef>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6pPr>
            <a:lvl7pPr marL="2971800" indent="-228600" defTabSz="519113" eaLnBrk="0" fontAlgn="base" hangingPunct="0">
              <a:lnSpc>
                <a:spcPct val="93000"/>
              </a:lnSpc>
              <a:spcBef>
                <a:spcPct val="0"/>
              </a:spcBef>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7pPr>
            <a:lvl8pPr marL="3429000" indent="-228600" defTabSz="519113" eaLnBrk="0" fontAlgn="base" hangingPunct="0">
              <a:lnSpc>
                <a:spcPct val="93000"/>
              </a:lnSpc>
              <a:spcBef>
                <a:spcPct val="0"/>
              </a:spcBef>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8pPr>
            <a:lvl9pPr marL="3886200" indent="-228600" defTabSz="519113" eaLnBrk="0" fontAlgn="base" hangingPunct="0">
              <a:lnSpc>
                <a:spcPct val="93000"/>
              </a:lnSpc>
              <a:spcBef>
                <a:spcPct val="0"/>
              </a:spcBef>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9pPr>
          </a:lstStyle>
          <a:p>
            <a:pPr algn="ctr"/>
            <a:r>
              <a:rPr lang="en-GB" sz="1400" b="1" dirty="0">
                <a:solidFill>
                  <a:schemeClr val="bg1"/>
                </a:solidFill>
                <a:latin typeface="Calibri" panose="020F0502020204030204" pitchFamily="34" charset="0"/>
                <a:cs typeface="Calibri" panose="020F0502020204030204" pitchFamily="34" charset="0"/>
              </a:rPr>
              <a:t>A+CHP</a:t>
            </a:r>
          </a:p>
          <a:p>
            <a:pPr>
              <a:spcAft>
                <a:spcPts val="0"/>
              </a:spcAft>
            </a:pPr>
            <a:r>
              <a:rPr lang="en-GB" sz="1400" dirty="0">
                <a:solidFill>
                  <a:schemeClr val="bg1"/>
                </a:solidFill>
                <a:latin typeface="Calibri" panose="020F0502020204030204" pitchFamily="34" charset="0"/>
                <a:cs typeface="Calibri" panose="020F0502020204030204" pitchFamily="34" charset="0"/>
              </a:rPr>
              <a:t>(A) brentuximab vedotin 1.8 mg/kg +</a:t>
            </a:r>
          </a:p>
          <a:p>
            <a:pPr>
              <a:spcAft>
                <a:spcPts val="0"/>
              </a:spcAft>
            </a:pPr>
            <a:r>
              <a:rPr lang="en-GB" sz="1400" dirty="0">
                <a:solidFill>
                  <a:schemeClr val="bg1"/>
                </a:solidFill>
                <a:latin typeface="Calibri" panose="020F0502020204030204" pitchFamily="34" charset="0"/>
                <a:cs typeface="Calibri" panose="020F0502020204030204" pitchFamily="34" charset="0"/>
              </a:rPr>
              <a:t>(C) cyclophosphamide 750 mg/m</a:t>
            </a:r>
            <a:r>
              <a:rPr lang="en-GB" sz="1400" baseline="30000" dirty="0">
                <a:solidFill>
                  <a:schemeClr val="bg1"/>
                </a:solidFill>
                <a:latin typeface="Calibri" panose="020F0502020204030204" pitchFamily="34" charset="0"/>
                <a:cs typeface="Calibri" panose="020F0502020204030204" pitchFamily="34" charset="0"/>
              </a:rPr>
              <a:t>2</a:t>
            </a:r>
            <a:r>
              <a:rPr lang="en-GB" sz="1400" dirty="0">
                <a:solidFill>
                  <a:schemeClr val="bg1"/>
                </a:solidFill>
                <a:latin typeface="Calibri" panose="020F0502020204030204" pitchFamily="34" charset="0"/>
                <a:cs typeface="Calibri" panose="020F0502020204030204" pitchFamily="34" charset="0"/>
              </a:rPr>
              <a:t>  +</a:t>
            </a:r>
          </a:p>
          <a:p>
            <a:pPr>
              <a:spcAft>
                <a:spcPts val="0"/>
              </a:spcAft>
            </a:pPr>
            <a:r>
              <a:rPr lang="en-GB" sz="1400" dirty="0">
                <a:solidFill>
                  <a:schemeClr val="bg1"/>
                </a:solidFill>
                <a:latin typeface="Calibri" panose="020F0502020204030204" pitchFamily="34" charset="0"/>
                <a:cs typeface="Calibri" panose="020F0502020204030204" pitchFamily="34" charset="0"/>
              </a:rPr>
              <a:t>(H) doxorubicin 50 mg/m</a:t>
            </a:r>
            <a:r>
              <a:rPr lang="en-GB" sz="1400" baseline="30000" dirty="0">
                <a:solidFill>
                  <a:schemeClr val="bg1"/>
                </a:solidFill>
                <a:latin typeface="Calibri" panose="020F0502020204030204" pitchFamily="34" charset="0"/>
                <a:cs typeface="Calibri" panose="020F0502020204030204" pitchFamily="34" charset="0"/>
              </a:rPr>
              <a:t>2</a:t>
            </a:r>
            <a:r>
              <a:rPr lang="en-GB" sz="1400" dirty="0">
                <a:solidFill>
                  <a:schemeClr val="bg1"/>
                </a:solidFill>
                <a:latin typeface="Calibri" panose="020F0502020204030204" pitchFamily="34" charset="0"/>
                <a:cs typeface="Calibri" panose="020F0502020204030204" pitchFamily="34" charset="0"/>
              </a:rPr>
              <a:t> +</a:t>
            </a:r>
          </a:p>
          <a:p>
            <a:pPr>
              <a:spcAft>
                <a:spcPts val="1200"/>
              </a:spcAft>
            </a:pPr>
            <a:r>
              <a:rPr lang="en-GB" sz="1400" dirty="0">
                <a:solidFill>
                  <a:schemeClr val="bg1"/>
                </a:solidFill>
                <a:latin typeface="Calibri" panose="020F0502020204030204" pitchFamily="34" charset="0"/>
                <a:cs typeface="Calibri" panose="020F0502020204030204" pitchFamily="34" charset="0"/>
              </a:rPr>
              <a:t>(P) prednisone 100 mg  (days 1-5) </a:t>
            </a:r>
          </a:p>
          <a:p>
            <a:pPr algn="ctr">
              <a:spcAft>
                <a:spcPts val="1200"/>
              </a:spcAft>
            </a:pPr>
            <a:r>
              <a:rPr lang="en-GB" sz="1400" dirty="0">
                <a:solidFill>
                  <a:schemeClr val="bg1"/>
                </a:solidFill>
                <a:latin typeface="Calibri" panose="020F0502020204030204" pitchFamily="34" charset="0"/>
                <a:cs typeface="Calibri" panose="020F0502020204030204" pitchFamily="34" charset="0"/>
              </a:rPr>
              <a:t>+ placebo vincristine</a:t>
            </a:r>
          </a:p>
          <a:p>
            <a:pPr algn="ctr"/>
            <a:r>
              <a:rPr lang="en-GB" sz="1400" dirty="0">
                <a:solidFill>
                  <a:schemeClr val="bg1"/>
                </a:solidFill>
                <a:latin typeface="Calibri" panose="020F0502020204030204" pitchFamily="34" charset="0"/>
                <a:cs typeface="Calibri" panose="020F0502020204030204" pitchFamily="34" charset="0"/>
              </a:rPr>
              <a:t>Q3W for 6 to 8 cycles</a:t>
            </a:r>
          </a:p>
        </p:txBody>
      </p:sp>
      <p:sp>
        <p:nvSpPr>
          <p:cNvPr id="61" name="TextBox 28">
            <a:extLst>
              <a:ext uri="{FF2B5EF4-FFF2-40B4-BE49-F238E27FC236}">
                <a16:creationId xmlns:a16="http://schemas.microsoft.com/office/drawing/2014/main" id="{4518F55F-7A4B-D84A-A3AF-AF94A08E9B9B}"/>
              </a:ext>
            </a:extLst>
          </p:cNvPr>
          <p:cNvSpPr txBox="1">
            <a:spLocks noChangeArrowheads="1"/>
          </p:cNvSpPr>
          <p:nvPr/>
        </p:nvSpPr>
        <p:spPr bwMode="auto">
          <a:xfrm>
            <a:off x="5998262" y="3184974"/>
            <a:ext cx="3364327" cy="1944000"/>
          </a:xfrm>
          <a:prstGeom prst="roundRect">
            <a:avLst>
              <a:gd name="adj" fmla="val 8832"/>
            </a:avLst>
          </a:prstGeom>
          <a:solidFill>
            <a:schemeClr val="accent1"/>
          </a:solidFill>
          <a:ln w="28575">
            <a:noFill/>
          </a:ln>
        </p:spPr>
        <p:txBody>
          <a:bodyPr lIns="45720" tIns="45720" rIns="45720" bIns="45720" anchor="ctr"/>
          <a:lstStyle>
            <a:lvl1pPr defTabSz="519113">
              <a:lnSpc>
                <a:spcPct val="93000"/>
              </a:lnSpc>
              <a:spcAft>
                <a:spcPts val="725"/>
              </a:spcAft>
              <a:buClr>
                <a:srgbClr val="000000"/>
              </a:buClr>
              <a:buSzPct val="100000"/>
              <a:buFont typeface="Times New Roman" panose="02020603050405020304" pitchFamily="18" charset="0"/>
              <a:defRPr sz="1700">
                <a:solidFill>
                  <a:srgbClr val="000000"/>
                </a:solidFill>
                <a:latin typeface="Arial" panose="020B0604020202020204" pitchFamily="34" charset="0"/>
                <a:ea typeface="Arial Unicode MS"/>
                <a:cs typeface="Arial Unicode MS"/>
              </a:defRPr>
            </a:lvl1pPr>
            <a:lvl2pPr marL="104775" indent="-104775" defTabSz="519113">
              <a:lnSpc>
                <a:spcPct val="93000"/>
              </a:lnSpc>
              <a:spcAft>
                <a:spcPts val="588"/>
              </a:spcAft>
              <a:buClr>
                <a:srgbClr val="000000"/>
              </a:buClr>
              <a:buSzPct val="100000"/>
              <a:buFont typeface="Times New Roman" panose="02020603050405020304" pitchFamily="18" charset="0"/>
              <a:defRPr sz="1400">
                <a:solidFill>
                  <a:srgbClr val="000000"/>
                </a:solidFill>
                <a:latin typeface="Arial" panose="020B0604020202020204" pitchFamily="34" charset="0"/>
                <a:ea typeface="Arial Unicode MS"/>
                <a:cs typeface="Arial Unicode MS"/>
              </a:defRPr>
            </a:lvl2pPr>
            <a:lvl3pPr defTabSz="519113">
              <a:lnSpc>
                <a:spcPct val="93000"/>
              </a:lnSpc>
              <a:spcAft>
                <a:spcPts val="438"/>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Arial Unicode MS"/>
                <a:cs typeface="Arial Unicode MS"/>
              </a:defRPr>
            </a:lvl3pPr>
            <a:lvl4pPr defTabSz="519113">
              <a:lnSpc>
                <a:spcPct val="93000"/>
              </a:lnSpc>
              <a:spcAft>
                <a:spcPts val="288"/>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4pPr>
            <a:lvl5pPr defTabSz="519113">
              <a:lnSpc>
                <a:spcPct val="93000"/>
              </a:lnSpc>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5pPr>
            <a:lvl6pPr marL="2514600" indent="-228600" defTabSz="519113" eaLnBrk="0" fontAlgn="base" hangingPunct="0">
              <a:lnSpc>
                <a:spcPct val="93000"/>
              </a:lnSpc>
              <a:spcBef>
                <a:spcPct val="0"/>
              </a:spcBef>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6pPr>
            <a:lvl7pPr marL="2971800" indent="-228600" defTabSz="519113" eaLnBrk="0" fontAlgn="base" hangingPunct="0">
              <a:lnSpc>
                <a:spcPct val="93000"/>
              </a:lnSpc>
              <a:spcBef>
                <a:spcPct val="0"/>
              </a:spcBef>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7pPr>
            <a:lvl8pPr marL="3429000" indent="-228600" defTabSz="519113" eaLnBrk="0" fontAlgn="base" hangingPunct="0">
              <a:lnSpc>
                <a:spcPct val="93000"/>
              </a:lnSpc>
              <a:spcBef>
                <a:spcPct val="0"/>
              </a:spcBef>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8pPr>
            <a:lvl9pPr marL="3886200" indent="-228600" defTabSz="519113" eaLnBrk="0" fontAlgn="base" hangingPunct="0">
              <a:lnSpc>
                <a:spcPct val="93000"/>
              </a:lnSpc>
              <a:spcBef>
                <a:spcPct val="0"/>
              </a:spcBef>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9pPr>
          </a:lstStyle>
          <a:p>
            <a:pPr algn="ctr"/>
            <a:r>
              <a:rPr lang="en-GB" sz="1400" b="1" dirty="0">
                <a:solidFill>
                  <a:schemeClr val="bg1"/>
                </a:solidFill>
                <a:latin typeface="Calibri" panose="020F0502020204030204" pitchFamily="34" charset="0"/>
                <a:cs typeface="Calibri" panose="020F0502020204030204" pitchFamily="34" charset="0"/>
              </a:rPr>
              <a:t>CHOP</a:t>
            </a:r>
          </a:p>
          <a:p>
            <a:pPr>
              <a:spcAft>
                <a:spcPts val="0"/>
              </a:spcAft>
            </a:pPr>
            <a:r>
              <a:rPr lang="en-GB" sz="1400" dirty="0">
                <a:solidFill>
                  <a:schemeClr val="bg1"/>
                </a:solidFill>
                <a:latin typeface="Calibri" panose="020F0502020204030204" pitchFamily="34" charset="0"/>
                <a:cs typeface="Calibri" panose="020F0502020204030204" pitchFamily="34" charset="0"/>
              </a:rPr>
              <a:t>(C) cyclophosphamide 750 mg/m</a:t>
            </a:r>
            <a:r>
              <a:rPr lang="en-GB" sz="1400" baseline="30000" dirty="0">
                <a:solidFill>
                  <a:schemeClr val="bg1"/>
                </a:solidFill>
                <a:latin typeface="Calibri" panose="020F0502020204030204" pitchFamily="34" charset="0"/>
                <a:cs typeface="Calibri" panose="020F0502020204030204" pitchFamily="34" charset="0"/>
              </a:rPr>
              <a:t>2</a:t>
            </a:r>
            <a:r>
              <a:rPr lang="en-GB" sz="1400" dirty="0">
                <a:solidFill>
                  <a:schemeClr val="bg1"/>
                </a:solidFill>
                <a:latin typeface="Calibri" panose="020F0502020204030204" pitchFamily="34" charset="0"/>
                <a:cs typeface="Calibri" panose="020F0502020204030204" pitchFamily="34" charset="0"/>
              </a:rPr>
              <a:t>  +</a:t>
            </a:r>
          </a:p>
          <a:p>
            <a:pPr>
              <a:spcAft>
                <a:spcPts val="0"/>
              </a:spcAft>
            </a:pPr>
            <a:r>
              <a:rPr lang="en-GB" sz="1400" dirty="0">
                <a:solidFill>
                  <a:schemeClr val="bg1"/>
                </a:solidFill>
                <a:latin typeface="Calibri" panose="020F0502020204030204" pitchFamily="34" charset="0"/>
                <a:cs typeface="Calibri" panose="020F0502020204030204" pitchFamily="34" charset="0"/>
              </a:rPr>
              <a:t>(H) doxorubicin 50 mg/m</a:t>
            </a:r>
            <a:r>
              <a:rPr lang="en-GB" sz="1400" baseline="30000" dirty="0">
                <a:solidFill>
                  <a:schemeClr val="bg1"/>
                </a:solidFill>
                <a:latin typeface="Calibri" panose="020F0502020204030204" pitchFamily="34" charset="0"/>
                <a:cs typeface="Calibri" panose="020F0502020204030204" pitchFamily="34" charset="0"/>
              </a:rPr>
              <a:t>2</a:t>
            </a:r>
            <a:r>
              <a:rPr lang="en-GB" sz="1400" dirty="0">
                <a:solidFill>
                  <a:schemeClr val="bg1"/>
                </a:solidFill>
                <a:latin typeface="Calibri" panose="020F0502020204030204" pitchFamily="34" charset="0"/>
                <a:cs typeface="Calibri" panose="020F0502020204030204" pitchFamily="34" charset="0"/>
              </a:rPr>
              <a:t> +</a:t>
            </a:r>
          </a:p>
          <a:p>
            <a:pPr>
              <a:spcAft>
                <a:spcPts val="0"/>
              </a:spcAft>
            </a:pPr>
            <a:r>
              <a:rPr lang="en-GB" sz="1400" dirty="0">
                <a:solidFill>
                  <a:schemeClr val="bg1"/>
                </a:solidFill>
                <a:latin typeface="Calibri" panose="020F0502020204030204" pitchFamily="34" charset="0"/>
                <a:cs typeface="Calibri" panose="020F0502020204030204" pitchFamily="34" charset="0"/>
              </a:rPr>
              <a:t>(O) vincristine 1.4 mg/m</a:t>
            </a:r>
            <a:r>
              <a:rPr lang="en-GB" sz="1400" baseline="30000" dirty="0">
                <a:solidFill>
                  <a:schemeClr val="bg1"/>
                </a:solidFill>
                <a:latin typeface="Calibri" panose="020F0502020204030204" pitchFamily="34" charset="0"/>
                <a:cs typeface="Calibri" panose="020F0502020204030204" pitchFamily="34" charset="0"/>
              </a:rPr>
              <a:t>2</a:t>
            </a:r>
            <a:r>
              <a:rPr lang="en-GB" sz="1400" dirty="0">
                <a:solidFill>
                  <a:schemeClr val="bg1"/>
                </a:solidFill>
                <a:latin typeface="Calibri" panose="020F0502020204030204" pitchFamily="34" charset="0"/>
                <a:cs typeface="Calibri" panose="020F0502020204030204" pitchFamily="34" charset="0"/>
              </a:rPr>
              <a:t> +</a:t>
            </a:r>
          </a:p>
          <a:p>
            <a:pPr>
              <a:spcAft>
                <a:spcPts val="1200"/>
              </a:spcAft>
            </a:pPr>
            <a:r>
              <a:rPr lang="en-GB" sz="1400" dirty="0">
                <a:solidFill>
                  <a:schemeClr val="bg1"/>
                </a:solidFill>
                <a:latin typeface="Calibri" panose="020F0502020204030204" pitchFamily="34" charset="0"/>
                <a:cs typeface="Calibri" panose="020F0502020204030204" pitchFamily="34" charset="0"/>
              </a:rPr>
              <a:t>(P) prednisone 100 mg  (days 1-5) </a:t>
            </a:r>
          </a:p>
          <a:p>
            <a:pPr algn="ctr">
              <a:spcAft>
                <a:spcPts val="1200"/>
              </a:spcAft>
            </a:pPr>
            <a:r>
              <a:rPr lang="en-GB" sz="1400" dirty="0">
                <a:solidFill>
                  <a:schemeClr val="bg1"/>
                </a:solidFill>
                <a:latin typeface="Calibri" panose="020F0502020204030204" pitchFamily="34" charset="0"/>
                <a:cs typeface="Calibri" panose="020F0502020204030204" pitchFamily="34" charset="0"/>
              </a:rPr>
              <a:t>+ placebo brentuximab vedotin</a:t>
            </a:r>
          </a:p>
          <a:p>
            <a:pPr algn="ctr"/>
            <a:r>
              <a:rPr lang="en-GB" sz="1400" dirty="0">
                <a:solidFill>
                  <a:schemeClr val="bg1"/>
                </a:solidFill>
                <a:latin typeface="Calibri" panose="020F0502020204030204" pitchFamily="34" charset="0"/>
                <a:cs typeface="Calibri" panose="020F0502020204030204" pitchFamily="34" charset="0"/>
              </a:rPr>
              <a:t>Q3W for 6 to 8 cycles</a:t>
            </a:r>
          </a:p>
        </p:txBody>
      </p:sp>
      <p:cxnSp>
        <p:nvCxnSpPr>
          <p:cNvPr id="62" name="Straight Connector 53">
            <a:extLst>
              <a:ext uri="{FF2B5EF4-FFF2-40B4-BE49-F238E27FC236}">
                <a16:creationId xmlns:a16="http://schemas.microsoft.com/office/drawing/2014/main" id="{24D84694-52CA-0142-82CA-6798A021EF5C}"/>
              </a:ext>
            </a:extLst>
          </p:cNvPr>
          <p:cNvCxnSpPr>
            <a:cxnSpLocks/>
          </p:cNvCxnSpPr>
          <p:nvPr/>
        </p:nvCxnSpPr>
        <p:spPr>
          <a:xfrm>
            <a:off x="5210569" y="4154193"/>
            <a:ext cx="756000" cy="0"/>
          </a:xfrm>
          <a:prstGeom prst="line">
            <a:avLst/>
          </a:prstGeom>
          <a:ln w="22225">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52">
            <a:extLst>
              <a:ext uri="{FF2B5EF4-FFF2-40B4-BE49-F238E27FC236}">
                <a16:creationId xmlns:a16="http://schemas.microsoft.com/office/drawing/2014/main" id="{933EE17A-ABDE-A644-85E3-EE79654E29C5}"/>
              </a:ext>
            </a:extLst>
          </p:cNvPr>
          <p:cNvCxnSpPr>
            <a:cxnSpLocks/>
          </p:cNvCxnSpPr>
          <p:nvPr/>
        </p:nvCxnSpPr>
        <p:spPr>
          <a:xfrm>
            <a:off x="5210569" y="2077420"/>
            <a:ext cx="756000" cy="0"/>
          </a:xfrm>
          <a:prstGeom prst="line">
            <a:avLst/>
          </a:prstGeom>
          <a:ln w="22225">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7044D506-F7E0-314C-85BE-C703F8820B43}"/>
              </a:ext>
            </a:extLst>
          </p:cNvPr>
          <p:cNvSpPr txBox="1"/>
          <p:nvPr/>
        </p:nvSpPr>
        <p:spPr>
          <a:xfrm>
            <a:off x="5126494" y="1644120"/>
            <a:ext cx="1034628" cy="400110"/>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N=226</a:t>
            </a:r>
          </a:p>
        </p:txBody>
      </p:sp>
      <p:sp>
        <p:nvSpPr>
          <p:cNvPr id="66" name="TextBox 28">
            <a:extLst>
              <a:ext uri="{FF2B5EF4-FFF2-40B4-BE49-F238E27FC236}">
                <a16:creationId xmlns:a16="http://schemas.microsoft.com/office/drawing/2014/main" id="{6B657FDC-F618-E645-B80A-17CE3F6695CE}"/>
              </a:ext>
            </a:extLst>
          </p:cNvPr>
          <p:cNvSpPr txBox="1">
            <a:spLocks noChangeArrowheads="1"/>
          </p:cNvSpPr>
          <p:nvPr/>
        </p:nvSpPr>
        <p:spPr bwMode="auto">
          <a:xfrm>
            <a:off x="9709837" y="1754509"/>
            <a:ext cx="1649961" cy="2717923"/>
          </a:xfrm>
          <a:prstGeom prst="roundRect">
            <a:avLst>
              <a:gd name="adj" fmla="val 8832"/>
            </a:avLst>
          </a:prstGeom>
          <a:solidFill>
            <a:schemeClr val="bg1">
              <a:lumMod val="85000"/>
            </a:schemeClr>
          </a:solidFill>
          <a:ln w="28575">
            <a:solidFill>
              <a:schemeClr val="tx1"/>
            </a:solidFill>
          </a:ln>
        </p:spPr>
        <p:txBody>
          <a:bodyPr lIns="45720" tIns="45720" rIns="45720" bIns="45720" anchor="ctr"/>
          <a:lstStyle>
            <a:lvl1pPr defTabSz="519113">
              <a:lnSpc>
                <a:spcPct val="93000"/>
              </a:lnSpc>
              <a:spcAft>
                <a:spcPts val="725"/>
              </a:spcAft>
              <a:buClr>
                <a:srgbClr val="000000"/>
              </a:buClr>
              <a:buSzPct val="100000"/>
              <a:buFont typeface="Times New Roman" panose="02020603050405020304" pitchFamily="18" charset="0"/>
              <a:defRPr sz="1700">
                <a:solidFill>
                  <a:srgbClr val="000000"/>
                </a:solidFill>
                <a:latin typeface="Arial" panose="020B0604020202020204" pitchFamily="34" charset="0"/>
                <a:ea typeface="Arial Unicode MS"/>
                <a:cs typeface="Arial Unicode MS"/>
              </a:defRPr>
            </a:lvl1pPr>
            <a:lvl2pPr marL="104775" indent="-104775" defTabSz="519113">
              <a:lnSpc>
                <a:spcPct val="93000"/>
              </a:lnSpc>
              <a:spcAft>
                <a:spcPts val="588"/>
              </a:spcAft>
              <a:buClr>
                <a:srgbClr val="000000"/>
              </a:buClr>
              <a:buSzPct val="100000"/>
              <a:buFont typeface="Times New Roman" panose="02020603050405020304" pitchFamily="18" charset="0"/>
              <a:defRPr sz="1400">
                <a:solidFill>
                  <a:srgbClr val="000000"/>
                </a:solidFill>
                <a:latin typeface="Arial" panose="020B0604020202020204" pitchFamily="34" charset="0"/>
                <a:ea typeface="Arial Unicode MS"/>
                <a:cs typeface="Arial Unicode MS"/>
              </a:defRPr>
            </a:lvl2pPr>
            <a:lvl3pPr defTabSz="519113">
              <a:lnSpc>
                <a:spcPct val="93000"/>
              </a:lnSpc>
              <a:spcAft>
                <a:spcPts val="438"/>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Arial Unicode MS"/>
                <a:cs typeface="Arial Unicode MS"/>
              </a:defRPr>
            </a:lvl3pPr>
            <a:lvl4pPr defTabSz="519113">
              <a:lnSpc>
                <a:spcPct val="93000"/>
              </a:lnSpc>
              <a:spcAft>
                <a:spcPts val="288"/>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4pPr>
            <a:lvl5pPr defTabSz="519113">
              <a:lnSpc>
                <a:spcPct val="93000"/>
              </a:lnSpc>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5pPr>
            <a:lvl6pPr marL="2514600" indent="-228600" defTabSz="519113" eaLnBrk="0" fontAlgn="base" hangingPunct="0">
              <a:lnSpc>
                <a:spcPct val="93000"/>
              </a:lnSpc>
              <a:spcBef>
                <a:spcPct val="0"/>
              </a:spcBef>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6pPr>
            <a:lvl7pPr marL="2971800" indent="-228600" defTabSz="519113" eaLnBrk="0" fontAlgn="base" hangingPunct="0">
              <a:lnSpc>
                <a:spcPct val="93000"/>
              </a:lnSpc>
              <a:spcBef>
                <a:spcPct val="0"/>
              </a:spcBef>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7pPr>
            <a:lvl8pPr marL="3429000" indent="-228600" defTabSz="519113" eaLnBrk="0" fontAlgn="base" hangingPunct="0">
              <a:lnSpc>
                <a:spcPct val="93000"/>
              </a:lnSpc>
              <a:spcBef>
                <a:spcPct val="0"/>
              </a:spcBef>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8pPr>
            <a:lvl9pPr marL="3886200" indent="-228600" defTabSz="519113" eaLnBrk="0" fontAlgn="base" hangingPunct="0">
              <a:lnSpc>
                <a:spcPct val="93000"/>
              </a:lnSpc>
              <a:spcBef>
                <a:spcPct val="0"/>
              </a:spcBef>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9pPr>
          </a:lstStyle>
          <a:p>
            <a:pPr algn="ctr">
              <a:lnSpc>
                <a:spcPct val="100000"/>
              </a:lnSpc>
              <a:spcAft>
                <a:spcPts val="500"/>
              </a:spcAft>
              <a:buClr>
                <a:srgbClr val="FFFFFF"/>
              </a:buClr>
              <a:buSzTx/>
            </a:pPr>
            <a:r>
              <a:rPr lang="en-GB" altLang="zh-CN" sz="2000" b="1" dirty="0">
                <a:solidFill>
                  <a:schemeClr val="tx1"/>
                </a:solidFill>
                <a:latin typeface="Calibri" panose="020F0502020204030204" pitchFamily="34" charset="0"/>
                <a:ea typeface="MS PGothic" panose="020B0600070205080204" pitchFamily="34" charset="-128"/>
                <a:cs typeface="Calibri" panose="020F0502020204030204" pitchFamily="34" charset="0"/>
              </a:rPr>
              <a:t>End of treatment</a:t>
            </a:r>
            <a:br>
              <a:rPr lang="en-GB" altLang="zh-CN" sz="2000" b="1" dirty="0">
                <a:solidFill>
                  <a:schemeClr val="tx1"/>
                </a:solidFill>
                <a:latin typeface="Calibri" panose="020F0502020204030204" pitchFamily="34" charset="0"/>
                <a:ea typeface="MS PGothic" panose="020B0600070205080204" pitchFamily="34" charset="-128"/>
                <a:cs typeface="Calibri" panose="020F0502020204030204" pitchFamily="34" charset="0"/>
              </a:rPr>
            </a:br>
            <a:r>
              <a:rPr lang="en-GB" altLang="zh-CN" sz="2000" b="1" dirty="0">
                <a:solidFill>
                  <a:schemeClr val="tx1"/>
                </a:solidFill>
                <a:latin typeface="Calibri" panose="020F0502020204030204" pitchFamily="34" charset="0"/>
                <a:ea typeface="MS PGothic" panose="020B0600070205080204" pitchFamily="34" charset="-128"/>
                <a:cs typeface="Calibri" panose="020F0502020204030204" pitchFamily="34" charset="0"/>
              </a:rPr>
              <a:t>PET</a:t>
            </a:r>
            <a:endParaRPr lang="en-GB"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409167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831EFC78-D6A4-1341-8939-3DFE32887F31}"/>
              </a:ext>
            </a:extLst>
          </p:cNvPr>
          <p:cNvSpPr>
            <a:spLocks noGrp="1"/>
          </p:cNvSpPr>
          <p:nvPr>
            <p:ph type="body" idx="1"/>
          </p:nvPr>
        </p:nvSpPr>
        <p:spPr>
          <a:xfrm>
            <a:off x="1289910" y="1687840"/>
            <a:ext cx="4662352" cy="702471"/>
          </a:xfrm>
        </p:spPr>
        <p:txBody>
          <a:bodyPr/>
          <a:lstStyle/>
          <a:p>
            <a:pPr algn="ctr"/>
            <a:r>
              <a:rPr lang="en-US" dirty="0"/>
              <a:t>Progression-free survival</a:t>
            </a:r>
          </a:p>
        </p:txBody>
      </p:sp>
      <p:sp>
        <p:nvSpPr>
          <p:cNvPr id="2" name="Title 1">
            <a:extLst>
              <a:ext uri="{FF2B5EF4-FFF2-40B4-BE49-F238E27FC236}">
                <a16:creationId xmlns:a16="http://schemas.microsoft.com/office/drawing/2014/main" id="{E1D6BE72-66B8-4D4A-A80C-3E29863A2CB6}"/>
              </a:ext>
            </a:extLst>
          </p:cNvPr>
          <p:cNvSpPr>
            <a:spLocks noGrp="1"/>
          </p:cNvSpPr>
          <p:nvPr>
            <p:ph type="title"/>
          </p:nvPr>
        </p:nvSpPr>
        <p:spPr/>
        <p:txBody>
          <a:bodyPr/>
          <a:lstStyle/>
          <a:p>
            <a:r>
              <a:rPr lang="en-US" dirty="0"/>
              <a:t>ECHELON-2</a:t>
            </a:r>
            <a:br>
              <a:rPr lang="en-US" dirty="0"/>
            </a:br>
            <a:r>
              <a:rPr lang="en-US" dirty="0">
                <a:solidFill>
                  <a:schemeClr val="accent1"/>
                </a:solidFill>
              </a:rPr>
              <a:t>Survival curves</a:t>
            </a:r>
          </a:p>
        </p:txBody>
      </p:sp>
      <p:pic>
        <p:nvPicPr>
          <p:cNvPr id="7" name="Picture 6">
            <a:extLst>
              <a:ext uri="{FF2B5EF4-FFF2-40B4-BE49-F238E27FC236}">
                <a16:creationId xmlns:a16="http://schemas.microsoft.com/office/drawing/2014/main" id="{893B008B-5E26-5249-BE57-E429FC03794D}"/>
              </a:ext>
            </a:extLst>
          </p:cNvPr>
          <p:cNvPicPr>
            <a:picLocks noChangeAspect="1"/>
          </p:cNvPicPr>
          <p:nvPr/>
        </p:nvPicPr>
        <p:blipFill rotWithShape="1">
          <a:blip r:embed="rId3"/>
          <a:srcRect l="13537" b="24943"/>
          <a:stretch/>
        </p:blipFill>
        <p:spPr>
          <a:xfrm>
            <a:off x="6898741" y="2491866"/>
            <a:ext cx="4922957" cy="1969009"/>
          </a:xfrm>
          <a:prstGeom prst="rect">
            <a:avLst/>
          </a:prstGeom>
        </p:spPr>
      </p:pic>
      <p:pic>
        <p:nvPicPr>
          <p:cNvPr id="8" name="Picture 7">
            <a:extLst>
              <a:ext uri="{FF2B5EF4-FFF2-40B4-BE49-F238E27FC236}">
                <a16:creationId xmlns:a16="http://schemas.microsoft.com/office/drawing/2014/main" id="{CF8FF994-DFC9-674C-B5C1-D0315A6C1159}"/>
              </a:ext>
            </a:extLst>
          </p:cNvPr>
          <p:cNvPicPr>
            <a:picLocks noChangeAspect="1"/>
          </p:cNvPicPr>
          <p:nvPr/>
        </p:nvPicPr>
        <p:blipFill rotWithShape="1">
          <a:blip r:embed="rId4"/>
          <a:srcRect l="13284" r="1704" b="24921"/>
          <a:stretch/>
        </p:blipFill>
        <p:spPr>
          <a:xfrm>
            <a:off x="1219200" y="2475039"/>
            <a:ext cx="4854576" cy="1989012"/>
          </a:xfrm>
          <a:prstGeom prst="rect">
            <a:avLst/>
          </a:prstGeom>
        </p:spPr>
      </p:pic>
      <p:sp>
        <p:nvSpPr>
          <p:cNvPr id="15" name="TextBox 14">
            <a:extLst>
              <a:ext uri="{FF2B5EF4-FFF2-40B4-BE49-F238E27FC236}">
                <a16:creationId xmlns:a16="http://schemas.microsoft.com/office/drawing/2014/main" id="{0B4C8409-E734-4144-98F2-3C53DD6C2C8C}"/>
              </a:ext>
            </a:extLst>
          </p:cNvPr>
          <p:cNvSpPr txBox="1"/>
          <p:nvPr/>
        </p:nvSpPr>
        <p:spPr>
          <a:xfrm>
            <a:off x="6982896" y="3441319"/>
            <a:ext cx="2895051" cy="954107"/>
          </a:xfrm>
          <a:prstGeom prst="rect">
            <a:avLst/>
          </a:prstGeom>
          <a:solidFill>
            <a:schemeClr val="bg1"/>
          </a:solidFill>
        </p:spPr>
        <p:txBody>
          <a:bodyPr wrap="square" rtlCol="0">
            <a:spAutoFit/>
          </a:bodyPr>
          <a:lstStyle/>
          <a:p>
            <a:r>
              <a:rPr lang="en-US" sz="1400" b="1" dirty="0"/>
              <a:t>Median OS</a:t>
            </a:r>
          </a:p>
          <a:p>
            <a:r>
              <a:rPr lang="en-US" sz="1400" b="1" dirty="0"/>
              <a:t>A+CHP </a:t>
            </a:r>
            <a:r>
              <a:rPr lang="en-US" sz="1400" dirty="0"/>
              <a:t>	NR</a:t>
            </a:r>
          </a:p>
          <a:p>
            <a:r>
              <a:rPr lang="en-US" sz="1400" b="1" dirty="0"/>
              <a:t>CHOP</a:t>
            </a:r>
            <a:r>
              <a:rPr lang="en-US" sz="1400" dirty="0"/>
              <a:t>  	NR</a:t>
            </a:r>
          </a:p>
          <a:p>
            <a:r>
              <a:rPr lang="en-US" sz="1400" i="1" dirty="0"/>
              <a:t>HR: 0.66 </a:t>
            </a:r>
            <a:r>
              <a:rPr lang="en-US" sz="1400" dirty="0"/>
              <a:t>(</a:t>
            </a:r>
            <a:r>
              <a:rPr lang="en-US" sz="1400" dirty="0">
                <a:solidFill>
                  <a:srgbClr val="FF0000"/>
                </a:solidFill>
              </a:rPr>
              <a:t>95% CI: </a:t>
            </a:r>
            <a:r>
              <a:rPr lang="en-US" sz="1400" dirty="0"/>
              <a:t>0.46–0.95; P=0.02)</a:t>
            </a:r>
          </a:p>
        </p:txBody>
      </p:sp>
      <p:sp>
        <p:nvSpPr>
          <p:cNvPr id="18" name="TextBox 17">
            <a:extLst>
              <a:ext uri="{FF2B5EF4-FFF2-40B4-BE49-F238E27FC236}">
                <a16:creationId xmlns:a16="http://schemas.microsoft.com/office/drawing/2014/main" id="{EF5B14E1-6F26-FC46-8A36-9643EA1ADC6C}"/>
              </a:ext>
            </a:extLst>
          </p:cNvPr>
          <p:cNvSpPr txBox="1"/>
          <p:nvPr/>
        </p:nvSpPr>
        <p:spPr>
          <a:xfrm>
            <a:off x="10320941" y="4010683"/>
            <a:ext cx="1416574" cy="353085"/>
          </a:xfrm>
          <a:prstGeom prst="rect">
            <a:avLst/>
          </a:prstGeom>
          <a:solidFill>
            <a:schemeClr val="bg1"/>
          </a:solidFill>
        </p:spPr>
        <p:txBody>
          <a:bodyPr wrap="square" rtlCol="0">
            <a:noAutofit/>
          </a:bodyPr>
          <a:lstStyle/>
          <a:p>
            <a:endParaRPr lang="en-US" dirty="0"/>
          </a:p>
        </p:txBody>
      </p:sp>
      <p:sp>
        <p:nvSpPr>
          <p:cNvPr id="28" name="Slide Number Placeholder 27">
            <a:extLst>
              <a:ext uri="{FF2B5EF4-FFF2-40B4-BE49-F238E27FC236}">
                <a16:creationId xmlns:a16="http://schemas.microsoft.com/office/drawing/2014/main" id="{3008944A-0271-0A48-8873-E4E9B79F4101}"/>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29" name="Text Placeholder 23">
            <a:extLst>
              <a:ext uri="{FF2B5EF4-FFF2-40B4-BE49-F238E27FC236}">
                <a16:creationId xmlns:a16="http://schemas.microsoft.com/office/drawing/2014/main" id="{ED3DB8F7-703E-7049-90AD-9207F5CDE4DC}"/>
              </a:ext>
            </a:extLst>
          </p:cNvPr>
          <p:cNvSpPr txBox="1">
            <a:spLocks/>
          </p:cNvSpPr>
          <p:nvPr/>
        </p:nvSpPr>
        <p:spPr>
          <a:xfrm>
            <a:off x="6898740" y="1687840"/>
            <a:ext cx="4838775" cy="702471"/>
          </a:xfrm>
          <a:prstGeom prst="rect">
            <a:avLst/>
          </a:prstGeom>
        </p:spPr>
        <p:txBody>
          <a:bodyPr vert="horz" wrap="square" lIns="0" tIns="0" rIns="0" bIns="0" rtlCol="0" anchor="t">
            <a:normAutofit/>
          </a:bodyPr>
          <a:lstStyle>
            <a:lvl1pPr marL="0" indent="0" algn="l" defTabSz="457189" rtl="0" eaLnBrk="1" latinLnBrk="0" hangingPunct="1">
              <a:spcBef>
                <a:spcPts val="1200"/>
              </a:spcBef>
              <a:buClr>
                <a:schemeClr val="accent1"/>
              </a:buClr>
              <a:buFont typeface="Arial"/>
              <a:buNone/>
              <a:defRPr sz="2000" b="1" i="0" kern="1200" cap="all" spc="100" baseline="0">
                <a:solidFill>
                  <a:schemeClr val="accent1"/>
                </a:solidFill>
                <a:latin typeface="+mj-lt"/>
                <a:ea typeface="Verdana" panose="020B0604030504040204" pitchFamily="34" charset="0"/>
                <a:cs typeface="Verdana" panose="020B0604030504040204" pitchFamily="34" charset="0"/>
              </a:defRPr>
            </a:lvl1pPr>
            <a:lvl2pPr marL="457189" indent="0" algn="l" defTabSz="457189" rtl="0" eaLnBrk="1" latinLnBrk="0" hangingPunct="1">
              <a:spcBef>
                <a:spcPts val="600"/>
              </a:spcBef>
              <a:buClr>
                <a:schemeClr val="accent1"/>
              </a:buClr>
              <a:buFont typeface="Lucida Grande"/>
              <a:buNone/>
              <a:defRPr sz="2000" b="1" i="0" kern="1200">
                <a:solidFill>
                  <a:srgbClr val="5D8298"/>
                </a:solidFill>
                <a:latin typeface="+mj-lt"/>
                <a:ea typeface="+mn-ea"/>
                <a:cs typeface="PT Sans"/>
              </a:defRPr>
            </a:lvl2pPr>
            <a:lvl3pPr marL="914377" indent="0" algn="l" defTabSz="457189" rtl="0" eaLnBrk="1" latinLnBrk="0" hangingPunct="1">
              <a:spcBef>
                <a:spcPts val="400"/>
              </a:spcBef>
              <a:buClr>
                <a:schemeClr val="accent1"/>
              </a:buClr>
              <a:buFont typeface="Arial"/>
              <a:buNone/>
              <a:defRPr sz="1800" b="1" i="0" kern="1200">
                <a:solidFill>
                  <a:srgbClr val="5D8298"/>
                </a:solidFill>
                <a:latin typeface="+mj-lt"/>
                <a:ea typeface="+mn-ea"/>
                <a:cs typeface="PT Sans"/>
              </a:defRPr>
            </a:lvl3pPr>
            <a:lvl4pPr marL="1371566" indent="0" algn="l" defTabSz="457189" rtl="0" eaLnBrk="1" latinLnBrk="0" hangingPunct="1">
              <a:spcBef>
                <a:spcPts val="0"/>
              </a:spcBef>
              <a:buClr>
                <a:schemeClr val="accent1"/>
              </a:buClr>
              <a:buFont typeface="Arial"/>
              <a:buNone/>
              <a:defRPr sz="1600" b="1" i="0" kern="1200">
                <a:solidFill>
                  <a:srgbClr val="5D8298"/>
                </a:solidFill>
                <a:latin typeface="+mj-lt"/>
                <a:ea typeface="+mn-ea"/>
                <a:cs typeface="PT Sans"/>
              </a:defRPr>
            </a:lvl4pPr>
            <a:lvl5pPr marL="1828754" indent="0" algn="l" defTabSz="457189" rtl="0" eaLnBrk="1" latinLnBrk="0" hangingPunct="1">
              <a:spcBef>
                <a:spcPts val="0"/>
              </a:spcBef>
              <a:buClr>
                <a:schemeClr val="accent1"/>
              </a:buClr>
              <a:buFont typeface="Arial"/>
              <a:buNone/>
              <a:defRPr sz="1600" b="1" i="0" kern="1200">
                <a:solidFill>
                  <a:srgbClr val="5D8298"/>
                </a:solidFill>
                <a:latin typeface="+mj-lt"/>
                <a:ea typeface="+mn-ea"/>
                <a:cs typeface="PT Sans"/>
              </a:defRPr>
            </a:lvl5pPr>
            <a:lvl6pPr marL="2285943" indent="0" algn="l" defTabSz="457189" rtl="0" eaLnBrk="1" latinLnBrk="0" hangingPunct="1">
              <a:spcBef>
                <a:spcPct val="20000"/>
              </a:spcBef>
              <a:buFont typeface="Arial"/>
              <a:buNone/>
              <a:defRPr sz="1600" b="1" kern="1200">
                <a:solidFill>
                  <a:schemeClr val="tx1"/>
                </a:solidFill>
                <a:latin typeface="+mn-lt"/>
                <a:ea typeface="+mn-ea"/>
                <a:cs typeface="+mn-cs"/>
              </a:defRPr>
            </a:lvl6pPr>
            <a:lvl7pPr marL="2743131" indent="0" algn="l" defTabSz="457189" rtl="0" eaLnBrk="1" latinLnBrk="0" hangingPunct="1">
              <a:spcBef>
                <a:spcPct val="20000"/>
              </a:spcBef>
              <a:buFont typeface="Arial"/>
              <a:buNone/>
              <a:defRPr sz="1600" b="1" kern="1200">
                <a:solidFill>
                  <a:schemeClr val="tx1"/>
                </a:solidFill>
                <a:latin typeface="+mn-lt"/>
                <a:ea typeface="+mn-ea"/>
                <a:cs typeface="+mn-cs"/>
              </a:defRPr>
            </a:lvl7pPr>
            <a:lvl8pPr marL="3200320" indent="0" algn="l" defTabSz="457189" rtl="0" eaLnBrk="1" latinLnBrk="0" hangingPunct="1">
              <a:spcBef>
                <a:spcPct val="20000"/>
              </a:spcBef>
              <a:buFont typeface="Arial"/>
              <a:buNone/>
              <a:defRPr sz="1600" b="1" kern="1200">
                <a:solidFill>
                  <a:schemeClr val="tx1"/>
                </a:solidFill>
                <a:latin typeface="+mn-lt"/>
                <a:ea typeface="+mn-ea"/>
                <a:cs typeface="+mn-cs"/>
              </a:defRPr>
            </a:lvl8pPr>
            <a:lvl9pPr marL="3657509" indent="0" algn="l" defTabSz="457189"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dirty="0"/>
              <a:t>Overall survival</a:t>
            </a:r>
          </a:p>
        </p:txBody>
      </p:sp>
      <p:sp>
        <p:nvSpPr>
          <p:cNvPr id="30" name="TextBox 29">
            <a:extLst>
              <a:ext uri="{FF2B5EF4-FFF2-40B4-BE49-F238E27FC236}">
                <a16:creationId xmlns:a16="http://schemas.microsoft.com/office/drawing/2014/main" id="{253E1BB0-1CDD-1D4C-B2FE-B309CD4BBC70}"/>
              </a:ext>
            </a:extLst>
          </p:cNvPr>
          <p:cNvSpPr txBox="1"/>
          <p:nvPr/>
        </p:nvSpPr>
        <p:spPr>
          <a:xfrm>
            <a:off x="7179197" y="4844166"/>
            <a:ext cx="443978" cy="258969"/>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208 (14)</a:t>
            </a: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196 (24)</a:t>
            </a:r>
          </a:p>
        </p:txBody>
      </p:sp>
      <p:sp>
        <p:nvSpPr>
          <p:cNvPr id="31" name="TextBox 30">
            <a:extLst>
              <a:ext uri="{FF2B5EF4-FFF2-40B4-BE49-F238E27FC236}">
                <a16:creationId xmlns:a16="http://schemas.microsoft.com/office/drawing/2014/main" id="{F7C3B783-AD21-2B44-B334-6DF6E51CEDBF}"/>
              </a:ext>
            </a:extLst>
          </p:cNvPr>
          <p:cNvSpPr txBox="1"/>
          <p:nvPr/>
        </p:nvSpPr>
        <p:spPr>
          <a:xfrm>
            <a:off x="10882256" y="2480647"/>
            <a:ext cx="939442" cy="353085"/>
          </a:xfrm>
          <a:prstGeom prst="rect">
            <a:avLst/>
          </a:prstGeom>
          <a:solidFill>
            <a:schemeClr val="bg1"/>
          </a:solidFill>
        </p:spPr>
        <p:txBody>
          <a:bodyPr wrap="square" rtlCol="0">
            <a:noAutofit/>
          </a:bodyPr>
          <a:lstStyle/>
          <a:p>
            <a:endParaRPr lang="en-US" dirty="0"/>
          </a:p>
        </p:txBody>
      </p:sp>
      <p:sp>
        <p:nvSpPr>
          <p:cNvPr id="33" name="TextBox 32">
            <a:extLst>
              <a:ext uri="{FF2B5EF4-FFF2-40B4-BE49-F238E27FC236}">
                <a16:creationId xmlns:a16="http://schemas.microsoft.com/office/drawing/2014/main" id="{02B7E889-9C38-814B-8D8B-991DD6E4DA6A}"/>
              </a:ext>
            </a:extLst>
          </p:cNvPr>
          <p:cNvSpPr txBox="1"/>
          <p:nvPr/>
        </p:nvSpPr>
        <p:spPr>
          <a:xfrm>
            <a:off x="7591947" y="4844166"/>
            <a:ext cx="443978" cy="258969"/>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193 (27)</a:t>
            </a: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181 (39)</a:t>
            </a:r>
          </a:p>
        </p:txBody>
      </p:sp>
      <p:sp>
        <p:nvSpPr>
          <p:cNvPr id="34" name="TextBox 33">
            <a:extLst>
              <a:ext uri="{FF2B5EF4-FFF2-40B4-BE49-F238E27FC236}">
                <a16:creationId xmlns:a16="http://schemas.microsoft.com/office/drawing/2014/main" id="{8BC9024E-96EC-E64A-9FE7-1080B482A960}"/>
              </a:ext>
            </a:extLst>
          </p:cNvPr>
          <p:cNvSpPr txBox="1"/>
          <p:nvPr/>
        </p:nvSpPr>
        <p:spPr>
          <a:xfrm>
            <a:off x="8011047" y="4844166"/>
            <a:ext cx="443978" cy="258969"/>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184 (33)</a:t>
            </a: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158 (57)</a:t>
            </a:r>
          </a:p>
        </p:txBody>
      </p:sp>
      <p:sp>
        <p:nvSpPr>
          <p:cNvPr id="35" name="TextBox 34">
            <a:extLst>
              <a:ext uri="{FF2B5EF4-FFF2-40B4-BE49-F238E27FC236}">
                <a16:creationId xmlns:a16="http://schemas.microsoft.com/office/drawing/2014/main" id="{638EAC0E-DE58-144D-957C-AD97CB01633B}"/>
              </a:ext>
            </a:extLst>
          </p:cNvPr>
          <p:cNvSpPr txBox="1"/>
          <p:nvPr/>
        </p:nvSpPr>
        <p:spPr>
          <a:xfrm>
            <a:off x="8461897" y="4844166"/>
            <a:ext cx="443978" cy="258969"/>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159 (42)</a:t>
            </a: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140 (60)</a:t>
            </a:r>
          </a:p>
        </p:txBody>
      </p:sp>
      <p:sp>
        <p:nvSpPr>
          <p:cNvPr id="36" name="TextBox 35">
            <a:extLst>
              <a:ext uri="{FF2B5EF4-FFF2-40B4-BE49-F238E27FC236}">
                <a16:creationId xmlns:a16="http://schemas.microsoft.com/office/drawing/2014/main" id="{8F4EDE7F-AC88-C74F-8B40-DBDC3A6E95C0}"/>
              </a:ext>
            </a:extLst>
          </p:cNvPr>
          <p:cNvSpPr txBox="1"/>
          <p:nvPr/>
        </p:nvSpPr>
        <p:spPr>
          <a:xfrm>
            <a:off x="8906397" y="4844166"/>
            <a:ext cx="443978" cy="258969"/>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128 (47)</a:t>
            </a: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121 (63)</a:t>
            </a:r>
          </a:p>
        </p:txBody>
      </p:sp>
      <p:sp>
        <p:nvSpPr>
          <p:cNvPr id="37" name="TextBox 36">
            <a:extLst>
              <a:ext uri="{FF2B5EF4-FFF2-40B4-BE49-F238E27FC236}">
                <a16:creationId xmlns:a16="http://schemas.microsoft.com/office/drawing/2014/main" id="{1FEF285A-9C3E-0647-8BF3-38863243C64C}"/>
              </a:ext>
            </a:extLst>
          </p:cNvPr>
          <p:cNvSpPr txBox="1"/>
          <p:nvPr/>
        </p:nvSpPr>
        <p:spPr>
          <a:xfrm>
            <a:off x="9328672" y="4844166"/>
            <a:ext cx="443978" cy="258969"/>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108 (49)</a:t>
            </a: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103 (66)</a:t>
            </a:r>
          </a:p>
        </p:txBody>
      </p:sp>
      <p:sp>
        <p:nvSpPr>
          <p:cNvPr id="38" name="TextBox 37">
            <a:extLst>
              <a:ext uri="{FF2B5EF4-FFF2-40B4-BE49-F238E27FC236}">
                <a16:creationId xmlns:a16="http://schemas.microsoft.com/office/drawing/2014/main" id="{F33CDC44-2C61-DF4A-A162-5EE176D052D0}"/>
              </a:ext>
            </a:extLst>
          </p:cNvPr>
          <p:cNvSpPr txBox="1"/>
          <p:nvPr/>
        </p:nvSpPr>
        <p:spPr>
          <a:xfrm>
            <a:off x="9750947" y="4844166"/>
            <a:ext cx="443978" cy="258969"/>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83 (51)</a:t>
            </a: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79 (68)</a:t>
            </a:r>
          </a:p>
        </p:txBody>
      </p:sp>
      <p:sp>
        <p:nvSpPr>
          <p:cNvPr id="39" name="TextBox 38">
            <a:extLst>
              <a:ext uri="{FF2B5EF4-FFF2-40B4-BE49-F238E27FC236}">
                <a16:creationId xmlns:a16="http://schemas.microsoft.com/office/drawing/2014/main" id="{F9E2C2C4-D9DB-064B-8250-AE59699E6BA2}"/>
              </a:ext>
            </a:extLst>
          </p:cNvPr>
          <p:cNvSpPr txBox="1"/>
          <p:nvPr/>
        </p:nvSpPr>
        <p:spPr>
          <a:xfrm>
            <a:off x="10170047" y="4844166"/>
            <a:ext cx="443978" cy="258969"/>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45 (51)</a:t>
            </a: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46 (71)</a:t>
            </a:r>
          </a:p>
        </p:txBody>
      </p:sp>
      <p:sp>
        <p:nvSpPr>
          <p:cNvPr id="40" name="TextBox 39">
            <a:extLst>
              <a:ext uri="{FF2B5EF4-FFF2-40B4-BE49-F238E27FC236}">
                <a16:creationId xmlns:a16="http://schemas.microsoft.com/office/drawing/2014/main" id="{08EDB1AB-96CB-1344-A865-B4653A48C0D8}"/>
              </a:ext>
            </a:extLst>
          </p:cNvPr>
          <p:cNvSpPr txBox="1"/>
          <p:nvPr/>
        </p:nvSpPr>
        <p:spPr>
          <a:xfrm>
            <a:off x="10624072" y="4844166"/>
            <a:ext cx="443978" cy="258969"/>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20 (51)</a:t>
            </a: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22 (72)</a:t>
            </a:r>
          </a:p>
        </p:txBody>
      </p:sp>
      <p:sp>
        <p:nvSpPr>
          <p:cNvPr id="41" name="TextBox 40">
            <a:extLst>
              <a:ext uri="{FF2B5EF4-FFF2-40B4-BE49-F238E27FC236}">
                <a16:creationId xmlns:a16="http://schemas.microsoft.com/office/drawing/2014/main" id="{1F901C0B-4919-A247-AF52-01A90CCE56D3}"/>
              </a:ext>
            </a:extLst>
          </p:cNvPr>
          <p:cNvSpPr txBox="1"/>
          <p:nvPr/>
        </p:nvSpPr>
        <p:spPr>
          <a:xfrm>
            <a:off x="11049522" y="4844166"/>
            <a:ext cx="443978" cy="258969"/>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4 (51)</a:t>
            </a: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4 (73)</a:t>
            </a:r>
          </a:p>
        </p:txBody>
      </p:sp>
      <p:sp>
        <p:nvSpPr>
          <p:cNvPr id="42" name="TextBox 41">
            <a:extLst>
              <a:ext uri="{FF2B5EF4-FFF2-40B4-BE49-F238E27FC236}">
                <a16:creationId xmlns:a16="http://schemas.microsoft.com/office/drawing/2014/main" id="{D83C9269-2127-4646-BF25-3C2888559464}"/>
              </a:ext>
            </a:extLst>
          </p:cNvPr>
          <p:cNvSpPr txBox="1"/>
          <p:nvPr/>
        </p:nvSpPr>
        <p:spPr>
          <a:xfrm>
            <a:off x="11490847" y="4844166"/>
            <a:ext cx="443978" cy="258969"/>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0 (51)</a:t>
            </a: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0 (73)</a:t>
            </a:r>
          </a:p>
        </p:txBody>
      </p:sp>
      <p:sp>
        <p:nvSpPr>
          <p:cNvPr id="43" name="TextBox 42">
            <a:extLst>
              <a:ext uri="{FF2B5EF4-FFF2-40B4-BE49-F238E27FC236}">
                <a16:creationId xmlns:a16="http://schemas.microsoft.com/office/drawing/2014/main" id="{E8B10824-BD17-5C47-B8F9-55FCF0A7D6B6}"/>
              </a:ext>
            </a:extLst>
          </p:cNvPr>
          <p:cNvSpPr txBox="1"/>
          <p:nvPr/>
        </p:nvSpPr>
        <p:spPr>
          <a:xfrm>
            <a:off x="8319022" y="4576299"/>
            <a:ext cx="2019300" cy="153284"/>
          </a:xfrm>
          <a:prstGeom prst="rect">
            <a:avLst/>
          </a:prstGeom>
          <a:noFill/>
        </p:spPr>
        <p:txBody>
          <a:bodyPr wrap="square" lIns="0" tIns="0" rIns="0" bIns="0" rtlCol="0">
            <a:noAutofit/>
          </a:bodyPr>
          <a:lstStyle/>
          <a:p>
            <a:pPr algn="ctr"/>
            <a:r>
              <a:rPr lang="en-US" sz="900" b="1" dirty="0">
                <a:latin typeface="Calibri" panose="020F0502020204030204" pitchFamily="34" charset="0"/>
                <a:cs typeface="Calibri" panose="020F0502020204030204" pitchFamily="34" charset="0"/>
              </a:rPr>
              <a:t>Time for randomization (months)</a:t>
            </a:r>
          </a:p>
        </p:txBody>
      </p:sp>
      <p:sp>
        <p:nvSpPr>
          <p:cNvPr id="44" name="TextBox 43">
            <a:extLst>
              <a:ext uri="{FF2B5EF4-FFF2-40B4-BE49-F238E27FC236}">
                <a16:creationId xmlns:a16="http://schemas.microsoft.com/office/drawing/2014/main" id="{E2E44B67-256F-C742-8327-D71C5186ACA4}"/>
              </a:ext>
            </a:extLst>
          </p:cNvPr>
          <p:cNvSpPr txBox="1"/>
          <p:nvPr/>
        </p:nvSpPr>
        <p:spPr>
          <a:xfrm>
            <a:off x="6435302" y="4599691"/>
            <a:ext cx="1098029" cy="258969"/>
          </a:xfrm>
          <a:prstGeom prst="rect">
            <a:avLst/>
          </a:prstGeom>
          <a:noFill/>
        </p:spPr>
        <p:txBody>
          <a:bodyPr wrap="square" lIns="0" tIns="0" rIns="0" bIns="0" rtlCol="0">
            <a:noAutofit/>
          </a:bodyPr>
          <a:lstStyle/>
          <a:p>
            <a:r>
              <a:rPr lang="en-US" sz="800" b="1" dirty="0">
                <a:latin typeface="Calibri" panose="020F0502020204030204" pitchFamily="34" charset="0"/>
                <a:cs typeface="Calibri" panose="020F0502020204030204" pitchFamily="34" charset="0"/>
              </a:rPr>
              <a:t>No. at risk</a:t>
            </a:r>
            <a:br>
              <a:rPr lang="en-US" sz="800" b="1" dirty="0">
                <a:latin typeface="Calibri" panose="020F0502020204030204" pitchFamily="34" charset="0"/>
                <a:cs typeface="Calibri" panose="020F0502020204030204" pitchFamily="34" charset="0"/>
              </a:rPr>
            </a:br>
            <a:r>
              <a:rPr lang="en-US" sz="800" b="1" dirty="0">
                <a:latin typeface="Calibri" panose="020F0502020204030204" pitchFamily="34" charset="0"/>
                <a:cs typeface="Calibri" panose="020F0502020204030204" pitchFamily="34" charset="0"/>
              </a:rPr>
              <a:t>(number censored</a:t>
            </a:r>
          </a:p>
          <a:p>
            <a:r>
              <a:rPr lang="en-US" sz="800" b="1" dirty="0">
                <a:latin typeface="Calibri" panose="020F0502020204030204" pitchFamily="34" charset="0"/>
                <a:cs typeface="Calibri" panose="020F0502020204030204" pitchFamily="34" charset="0"/>
              </a:rPr>
              <a:t>A+CHP</a:t>
            </a:r>
          </a:p>
          <a:p>
            <a:r>
              <a:rPr lang="en-US" sz="800" b="1" dirty="0">
                <a:latin typeface="Calibri" panose="020F0502020204030204" pitchFamily="34" charset="0"/>
                <a:cs typeface="Calibri" panose="020F0502020204030204" pitchFamily="34" charset="0"/>
              </a:rPr>
              <a:t>CHOP</a:t>
            </a:r>
          </a:p>
        </p:txBody>
      </p:sp>
      <p:sp>
        <p:nvSpPr>
          <p:cNvPr id="45" name="TextBox 44">
            <a:extLst>
              <a:ext uri="{FF2B5EF4-FFF2-40B4-BE49-F238E27FC236}">
                <a16:creationId xmlns:a16="http://schemas.microsoft.com/office/drawing/2014/main" id="{16491B76-1C03-2841-A172-1DD78E31DC56}"/>
              </a:ext>
            </a:extLst>
          </p:cNvPr>
          <p:cNvSpPr txBox="1"/>
          <p:nvPr/>
        </p:nvSpPr>
        <p:spPr>
          <a:xfrm>
            <a:off x="6734697" y="4844166"/>
            <a:ext cx="443978" cy="258969"/>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226 (0)</a:t>
            </a: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226 (0)</a:t>
            </a:r>
          </a:p>
        </p:txBody>
      </p:sp>
      <p:sp>
        <p:nvSpPr>
          <p:cNvPr id="46" name="TextBox 45">
            <a:extLst>
              <a:ext uri="{FF2B5EF4-FFF2-40B4-BE49-F238E27FC236}">
                <a16:creationId xmlns:a16="http://schemas.microsoft.com/office/drawing/2014/main" id="{B187AEA4-A604-CE40-B4A7-2915129B2225}"/>
              </a:ext>
            </a:extLst>
          </p:cNvPr>
          <p:cNvSpPr txBox="1"/>
          <p:nvPr/>
        </p:nvSpPr>
        <p:spPr>
          <a:xfrm>
            <a:off x="7283972" y="4453642"/>
            <a:ext cx="174103" cy="122658"/>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6</a:t>
            </a:r>
          </a:p>
        </p:txBody>
      </p:sp>
      <p:sp>
        <p:nvSpPr>
          <p:cNvPr id="58" name="TextBox 57">
            <a:extLst>
              <a:ext uri="{FF2B5EF4-FFF2-40B4-BE49-F238E27FC236}">
                <a16:creationId xmlns:a16="http://schemas.microsoft.com/office/drawing/2014/main" id="{8E10B923-CBEC-3E48-A504-BF45F3EA0F45}"/>
              </a:ext>
            </a:extLst>
          </p:cNvPr>
          <p:cNvSpPr txBox="1"/>
          <p:nvPr/>
        </p:nvSpPr>
        <p:spPr>
          <a:xfrm>
            <a:off x="6855347" y="4453642"/>
            <a:ext cx="174103" cy="122658"/>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0</a:t>
            </a:r>
          </a:p>
        </p:txBody>
      </p:sp>
      <p:sp>
        <p:nvSpPr>
          <p:cNvPr id="59" name="TextBox 58">
            <a:extLst>
              <a:ext uri="{FF2B5EF4-FFF2-40B4-BE49-F238E27FC236}">
                <a16:creationId xmlns:a16="http://schemas.microsoft.com/office/drawing/2014/main" id="{616EF9E8-07D6-7F4A-B83F-94B0EEE5BC9F}"/>
              </a:ext>
            </a:extLst>
          </p:cNvPr>
          <p:cNvSpPr txBox="1"/>
          <p:nvPr/>
        </p:nvSpPr>
        <p:spPr>
          <a:xfrm>
            <a:off x="7722122" y="4453642"/>
            <a:ext cx="174103" cy="122658"/>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12</a:t>
            </a:r>
          </a:p>
        </p:txBody>
      </p:sp>
      <p:sp>
        <p:nvSpPr>
          <p:cNvPr id="60" name="TextBox 59">
            <a:extLst>
              <a:ext uri="{FF2B5EF4-FFF2-40B4-BE49-F238E27FC236}">
                <a16:creationId xmlns:a16="http://schemas.microsoft.com/office/drawing/2014/main" id="{1BBE41E9-C75F-E245-A3C0-49CCC877D2AE}"/>
              </a:ext>
            </a:extLst>
          </p:cNvPr>
          <p:cNvSpPr txBox="1"/>
          <p:nvPr/>
        </p:nvSpPr>
        <p:spPr>
          <a:xfrm>
            <a:off x="8147572" y="4453642"/>
            <a:ext cx="174103" cy="122658"/>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18</a:t>
            </a:r>
          </a:p>
        </p:txBody>
      </p:sp>
      <p:sp>
        <p:nvSpPr>
          <p:cNvPr id="61" name="TextBox 60">
            <a:extLst>
              <a:ext uri="{FF2B5EF4-FFF2-40B4-BE49-F238E27FC236}">
                <a16:creationId xmlns:a16="http://schemas.microsoft.com/office/drawing/2014/main" id="{0CBD9F85-6E10-5641-BEDB-2F9EBEE588F6}"/>
              </a:ext>
            </a:extLst>
          </p:cNvPr>
          <p:cNvSpPr txBox="1"/>
          <p:nvPr/>
        </p:nvSpPr>
        <p:spPr>
          <a:xfrm>
            <a:off x="8582547" y="4453642"/>
            <a:ext cx="174103" cy="122658"/>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24</a:t>
            </a:r>
          </a:p>
        </p:txBody>
      </p:sp>
      <p:sp>
        <p:nvSpPr>
          <p:cNvPr id="62" name="TextBox 61">
            <a:extLst>
              <a:ext uri="{FF2B5EF4-FFF2-40B4-BE49-F238E27FC236}">
                <a16:creationId xmlns:a16="http://schemas.microsoft.com/office/drawing/2014/main" id="{AED61C41-4304-6C40-AF8F-9620CB13A525}"/>
              </a:ext>
            </a:extLst>
          </p:cNvPr>
          <p:cNvSpPr txBox="1"/>
          <p:nvPr/>
        </p:nvSpPr>
        <p:spPr>
          <a:xfrm>
            <a:off x="9014347" y="4453642"/>
            <a:ext cx="174103" cy="122658"/>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30</a:t>
            </a:r>
          </a:p>
        </p:txBody>
      </p:sp>
      <p:sp>
        <p:nvSpPr>
          <p:cNvPr id="63" name="TextBox 62">
            <a:extLst>
              <a:ext uri="{FF2B5EF4-FFF2-40B4-BE49-F238E27FC236}">
                <a16:creationId xmlns:a16="http://schemas.microsoft.com/office/drawing/2014/main" id="{2F16C4C8-F006-A648-9007-19B31A82A195}"/>
              </a:ext>
            </a:extLst>
          </p:cNvPr>
          <p:cNvSpPr txBox="1"/>
          <p:nvPr/>
        </p:nvSpPr>
        <p:spPr>
          <a:xfrm>
            <a:off x="9439797" y="4453642"/>
            <a:ext cx="174103" cy="122658"/>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36</a:t>
            </a:r>
          </a:p>
        </p:txBody>
      </p:sp>
      <p:sp>
        <p:nvSpPr>
          <p:cNvPr id="64" name="TextBox 63">
            <a:extLst>
              <a:ext uri="{FF2B5EF4-FFF2-40B4-BE49-F238E27FC236}">
                <a16:creationId xmlns:a16="http://schemas.microsoft.com/office/drawing/2014/main" id="{0E05CC89-AF8B-E343-87CD-7B80D1323E1F}"/>
              </a:ext>
            </a:extLst>
          </p:cNvPr>
          <p:cNvSpPr txBox="1"/>
          <p:nvPr/>
        </p:nvSpPr>
        <p:spPr>
          <a:xfrm>
            <a:off x="9877947" y="4453642"/>
            <a:ext cx="174103" cy="122658"/>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42</a:t>
            </a:r>
          </a:p>
        </p:txBody>
      </p:sp>
      <p:sp>
        <p:nvSpPr>
          <p:cNvPr id="65" name="TextBox 64">
            <a:extLst>
              <a:ext uri="{FF2B5EF4-FFF2-40B4-BE49-F238E27FC236}">
                <a16:creationId xmlns:a16="http://schemas.microsoft.com/office/drawing/2014/main" id="{46D60EDD-79B7-C34A-A098-8B558BEA2576}"/>
              </a:ext>
            </a:extLst>
          </p:cNvPr>
          <p:cNvSpPr txBox="1"/>
          <p:nvPr/>
        </p:nvSpPr>
        <p:spPr>
          <a:xfrm>
            <a:off x="10319272" y="4453642"/>
            <a:ext cx="174103" cy="122658"/>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48</a:t>
            </a:r>
          </a:p>
        </p:txBody>
      </p:sp>
      <p:sp>
        <p:nvSpPr>
          <p:cNvPr id="66" name="TextBox 65">
            <a:extLst>
              <a:ext uri="{FF2B5EF4-FFF2-40B4-BE49-F238E27FC236}">
                <a16:creationId xmlns:a16="http://schemas.microsoft.com/office/drawing/2014/main" id="{E338287F-1617-D246-B4E0-5EDA46656E6D}"/>
              </a:ext>
            </a:extLst>
          </p:cNvPr>
          <p:cNvSpPr txBox="1"/>
          <p:nvPr/>
        </p:nvSpPr>
        <p:spPr>
          <a:xfrm>
            <a:off x="10735197" y="4453642"/>
            <a:ext cx="174103" cy="122658"/>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54</a:t>
            </a:r>
          </a:p>
        </p:txBody>
      </p:sp>
      <p:sp>
        <p:nvSpPr>
          <p:cNvPr id="67" name="TextBox 66">
            <a:extLst>
              <a:ext uri="{FF2B5EF4-FFF2-40B4-BE49-F238E27FC236}">
                <a16:creationId xmlns:a16="http://schemas.microsoft.com/office/drawing/2014/main" id="{340D0559-1524-C546-9CC2-8421E27EF3CC}"/>
              </a:ext>
            </a:extLst>
          </p:cNvPr>
          <p:cNvSpPr txBox="1"/>
          <p:nvPr/>
        </p:nvSpPr>
        <p:spPr>
          <a:xfrm>
            <a:off x="11176522" y="4453642"/>
            <a:ext cx="174103" cy="122658"/>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60</a:t>
            </a:r>
          </a:p>
        </p:txBody>
      </p:sp>
      <p:sp>
        <p:nvSpPr>
          <p:cNvPr id="68" name="TextBox 67">
            <a:extLst>
              <a:ext uri="{FF2B5EF4-FFF2-40B4-BE49-F238E27FC236}">
                <a16:creationId xmlns:a16="http://schemas.microsoft.com/office/drawing/2014/main" id="{9DA1099C-DF00-B943-8DDA-9C50283BD32D}"/>
              </a:ext>
            </a:extLst>
          </p:cNvPr>
          <p:cNvSpPr txBox="1"/>
          <p:nvPr/>
        </p:nvSpPr>
        <p:spPr>
          <a:xfrm rot="16200000">
            <a:off x="5504459" y="3408624"/>
            <a:ext cx="2019300" cy="153284"/>
          </a:xfrm>
          <a:prstGeom prst="rect">
            <a:avLst/>
          </a:prstGeom>
          <a:noFill/>
        </p:spPr>
        <p:txBody>
          <a:bodyPr wrap="square" lIns="0" tIns="0" rIns="0" bIns="0" rtlCol="0">
            <a:noAutofit/>
          </a:bodyPr>
          <a:lstStyle/>
          <a:p>
            <a:pPr algn="ctr"/>
            <a:r>
              <a:rPr lang="en-US" sz="900" b="1" dirty="0">
                <a:latin typeface="Calibri" panose="020F0502020204030204" pitchFamily="34" charset="0"/>
                <a:cs typeface="Calibri" panose="020F0502020204030204" pitchFamily="34" charset="0"/>
              </a:rPr>
              <a:t>Proportion of patients</a:t>
            </a:r>
          </a:p>
          <a:p>
            <a:pPr algn="ctr"/>
            <a:r>
              <a:rPr lang="en-US" sz="900" b="1" dirty="0">
                <a:latin typeface="Calibri" panose="020F0502020204030204" pitchFamily="34" charset="0"/>
                <a:cs typeface="Calibri" panose="020F0502020204030204" pitchFamily="34" charset="0"/>
              </a:rPr>
              <a:t>who survived (%)</a:t>
            </a:r>
          </a:p>
        </p:txBody>
      </p:sp>
      <p:sp>
        <p:nvSpPr>
          <p:cNvPr id="69" name="TextBox 68">
            <a:extLst>
              <a:ext uri="{FF2B5EF4-FFF2-40B4-BE49-F238E27FC236}">
                <a16:creationId xmlns:a16="http://schemas.microsoft.com/office/drawing/2014/main" id="{09ECBEFC-44CD-D340-8841-8CAE2D15AC9D}"/>
              </a:ext>
            </a:extLst>
          </p:cNvPr>
          <p:cNvSpPr txBox="1"/>
          <p:nvPr/>
        </p:nvSpPr>
        <p:spPr>
          <a:xfrm>
            <a:off x="6699772" y="4364742"/>
            <a:ext cx="174103" cy="122658"/>
          </a:xfrm>
          <a:prstGeom prst="rect">
            <a:avLst/>
          </a:prstGeom>
          <a:noFill/>
        </p:spPr>
        <p:txBody>
          <a:bodyPr wrap="square" lIns="0" tIns="0" rIns="0" bIns="0" rtlCol="0">
            <a:noAutofit/>
          </a:bodyPr>
          <a:lstStyle/>
          <a:p>
            <a:pPr algn="r"/>
            <a:r>
              <a:rPr lang="en-US" sz="800" dirty="0">
                <a:latin typeface="Calibri" panose="020F0502020204030204" pitchFamily="34" charset="0"/>
                <a:cs typeface="Calibri" panose="020F0502020204030204" pitchFamily="34" charset="0"/>
              </a:rPr>
              <a:t>0</a:t>
            </a:r>
          </a:p>
        </p:txBody>
      </p:sp>
      <p:sp>
        <p:nvSpPr>
          <p:cNvPr id="70" name="TextBox 69">
            <a:extLst>
              <a:ext uri="{FF2B5EF4-FFF2-40B4-BE49-F238E27FC236}">
                <a16:creationId xmlns:a16="http://schemas.microsoft.com/office/drawing/2014/main" id="{571F9221-D670-EF4C-BFCC-51C9BB974CBA}"/>
              </a:ext>
            </a:extLst>
          </p:cNvPr>
          <p:cNvSpPr txBox="1"/>
          <p:nvPr/>
        </p:nvSpPr>
        <p:spPr>
          <a:xfrm>
            <a:off x="6699772" y="4177417"/>
            <a:ext cx="174103" cy="122658"/>
          </a:xfrm>
          <a:prstGeom prst="rect">
            <a:avLst/>
          </a:prstGeom>
          <a:noFill/>
        </p:spPr>
        <p:txBody>
          <a:bodyPr wrap="square" lIns="0" tIns="0" rIns="0" bIns="0" rtlCol="0">
            <a:noAutofit/>
          </a:bodyPr>
          <a:lstStyle/>
          <a:p>
            <a:pPr algn="r"/>
            <a:r>
              <a:rPr lang="en-US" sz="800" dirty="0">
                <a:latin typeface="Calibri" panose="020F0502020204030204" pitchFamily="34" charset="0"/>
                <a:cs typeface="Calibri" panose="020F0502020204030204" pitchFamily="34" charset="0"/>
              </a:rPr>
              <a:t>10</a:t>
            </a:r>
          </a:p>
        </p:txBody>
      </p:sp>
      <p:sp>
        <p:nvSpPr>
          <p:cNvPr id="71" name="TextBox 70">
            <a:extLst>
              <a:ext uri="{FF2B5EF4-FFF2-40B4-BE49-F238E27FC236}">
                <a16:creationId xmlns:a16="http://schemas.microsoft.com/office/drawing/2014/main" id="{DBCB1D9B-C1EC-F54D-A9E9-1F2E59728BD5}"/>
              </a:ext>
            </a:extLst>
          </p:cNvPr>
          <p:cNvSpPr txBox="1"/>
          <p:nvPr/>
        </p:nvSpPr>
        <p:spPr>
          <a:xfrm>
            <a:off x="6699772" y="3990092"/>
            <a:ext cx="174103" cy="122658"/>
          </a:xfrm>
          <a:prstGeom prst="rect">
            <a:avLst/>
          </a:prstGeom>
          <a:noFill/>
        </p:spPr>
        <p:txBody>
          <a:bodyPr wrap="square" lIns="0" tIns="0" rIns="0" bIns="0" rtlCol="0">
            <a:noAutofit/>
          </a:bodyPr>
          <a:lstStyle/>
          <a:p>
            <a:pPr algn="r"/>
            <a:r>
              <a:rPr lang="en-US" sz="800" dirty="0">
                <a:latin typeface="Calibri" panose="020F0502020204030204" pitchFamily="34" charset="0"/>
                <a:cs typeface="Calibri" panose="020F0502020204030204" pitchFamily="34" charset="0"/>
              </a:rPr>
              <a:t>20</a:t>
            </a:r>
          </a:p>
        </p:txBody>
      </p:sp>
      <p:sp>
        <p:nvSpPr>
          <p:cNvPr id="72" name="TextBox 71">
            <a:extLst>
              <a:ext uri="{FF2B5EF4-FFF2-40B4-BE49-F238E27FC236}">
                <a16:creationId xmlns:a16="http://schemas.microsoft.com/office/drawing/2014/main" id="{4469E61C-0B04-EC48-8198-3C6FA76D9FA6}"/>
              </a:ext>
            </a:extLst>
          </p:cNvPr>
          <p:cNvSpPr txBox="1"/>
          <p:nvPr/>
        </p:nvSpPr>
        <p:spPr>
          <a:xfrm>
            <a:off x="6699772" y="3809117"/>
            <a:ext cx="174103" cy="122658"/>
          </a:xfrm>
          <a:prstGeom prst="rect">
            <a:avLst/>
          </a:prstGeom>
          <a:noFill/>
        </p:spPr>
        <p:txBody>
          <a:bodyPr wrap="square" lIns="0" tIns="0" rIns="0" bIns="0" rtlCol="0">
            <a:noAutofit/>
          </a:bodyPr>
          <a:lstStyle/>
          <a:p>
            <a:pPr algn="r"/>
            <a:r>
              <a:rPr lang="en-US" sz="800" dirty="0">
                <a:latin typeface="Calibri" panose="020F0502020204030204" pitchFamily="34" charset="0"/>
                <a:cs typeface="Calibri" panose="020F0502020204030204" pitchFamily="34" charset="0"/>
              </a:rPr>
              <a:t>30</a:t>
            </a:r>
          </a:p>
        </p:txBody>
      </p:sp>
      <p:sp>
        <p:nvSpPr>
          <p:cNvPr id="73" name="TextBox 72">
            <a:extLst>
              <a:ext uri="{FF2B5EF4-FFF2-40B4-BE49-F238E27FC236}">
                <a16:creationId xmlns:a16="http://schemas.microsoft.com/office/drawing/2014/main" id="{58CDD19F-2BF9-8A47-84AB-2D02D202B7AD}"/>
              </a:ext>
            </a:extLst>
          </p:cNvPr>
          <p:cNvSpPr txBox="1"/>
          <p:nvPr/>
        </p:nvSpPr>
        <p:spPr>
          <a:xfrm>
            <a:off x="6699772" y="3624967"/>
            <a:ext cx="174103" cy="122658"/>
          </a:xfrm>
          <a:prstGeom prst="rect">
            <a:avLst/>
          </a:prstGeom>
          <a:noFill/>
        </p:spPr>
        <p:txBody>
          <a:bodyPr wrap="square" lIns="0" tIns="0" rIns="0" bIns="0" rtlCol="0">
            <a:noAutofit/>
          </a:bodyPr>
          <a:lstStyle/>
          <a:p>
            <a:pPr algn="r"/>
            <a:r>
              <a:rPr lang="en-US" sz="800" dirty="0">
                <a:latin typeface="Calibri" panose="020F0502020204030204" pitchFamily="34" charset="0"/>
                <a:cs typeface="Calibri" panose="020F0502020204030204" pitchFamily="34" charset="0"/>
              </a:rPr>
              <a:t>40</a:t>
            </a:r>
          </a:p>
        </p:txBody>
      </p:sp>
      <p:sp>
        <p:nvSpPr>
          <p:cNvPr id="74" name="TextBox 73">
            <a:extLst>
              <a:ext uri="{FF2B5EF4-FFF2-40B4-BE49-F238E27FC236}">
                <a16:creationId xmlns:a16="http://schemas.microsoft.com/office/drawing/2014/main" id="{9CEE712C-6440-3A43-9CCD-7D36630E1DFE}"/>
              </a:ext>
            </a:extLst>
          </p:cNvPr>
          <p:cNvSpPr txBox="1"/>
          <p:nvPr/>
        </p:nvSpPr>
        <p:spPr>
          <a:xfrm>
            <a:off x="6699772" y="3437642"/>
            <a:ext cx="174103" cy="122658"/>
          </a:xfrm>
          <a:prstGeom prst="rect">
            <a:avLst/>
          </a:prstGeom>
          <a:noFill/>
        </p:spPr>
        <p:txBody>
          <a:bodyPr wrap="square" lIns="0" tIns="0" rIns="0" bIns="0" rtlCol="0">
            <a:noAutofit/>
          </a:bodyPr>
          <a:lstStyle/>
          <a:p>
            <a:pPr algn="r"/>
            <a:r>
              <a:rPr lang="en-US" sz="800" dirty="0">
                <a:latin typeface="Calibri" panose="020F0502020204030204" pitchFamily="34" charset="0"/>
                <a:cs typeface="Calibri" panose="020F0502020204030204" pitchFamily="34" charset="0"/>
              </a:rPr>
              <a:t>50</a:t>
            </a:r>
          </a:p>
        </p:txBody>
      </p:sp>
      <p:sp>
        <p:nvSpPr>
          <p:cNvPr id="75" name="TextBox 74">
            <a:extLst>
              <a:ext uri="{FF2B5EF4-FFF2-40B4-BE49-F238E27FC236}">
                <a16:creationId xmlns:a16="http://schemas.microsoft.com/office/drawing/2014/main" id="{2A1045A6-1B85-324F-BC0C-DE1506514146}"/>
              </a:ext>
            </a:extLst>
          </p:cNvPr>
          <p:cNvSpPr txBox="1"/>
          <p:nvPr/>
        </p:nvSpPr>
        <p:spPr>
          <a:xfrm>
            <a:off x="6699772" y="2510542"/>
            <a:ext cx="174103" cy="122658"/>
          </a:xfrm>
          <a:prstGeom prst="rect">
            <a:avLst/>
          </a:prstGeom>
          <a:noFill/>
        </p:spPr>
        <p:txBody>
          <a:bodyPr wrap="square" lIns="0" tIns="0" rIns="0" bIns="0" rtlCol="0">
            <a:noAutofit/>
          </a:bodyPr>
          <a:lstStyle/>
          <a:p>
            <a:pPr algn="r"/>
            <a:r>
              <a:rPr lang="en-US" sz="800" dirty="0">
                <a:latin typeface="Calibri" panose="020F0502020204030204" pitchFamily="34" charset="0"/>
                <a:cs typeface="Calibri" panose="020F0502020204030204" pitchFamily="34" charset="0"/>
              </a:rPr>
              <a:t>100</a:t>
            </a:r>
          </a:p>
        </p:txBody>
      </p:sp>
      <p:sp>
        <p:nvSpPr>
          <p:cNvPr id="76" name="TextBox 75">
            <a:extLst>
              <a:ext uri="{FF2B5EF4-FFF2-40B4-BE49-F238E27FC236}">
                <a16:creationId xmlns:a16="http://schemas.microsoft.com/office/drawing/2014/main" id="{36F99B12-4C12-5B4C-A942-1B8FCF0A2340}"/>
              </a:ext>
            </a:extLst>
          </p:cNvPr>
          <p:cNvSpPr txBox="1"/>
          <p:nvPr/>
        </p:nvSpPr>
        <p:spPr>
          <a:xfrm>
            <a:off x="6699772" y="2691517"/>
            <a:ext cx="174103" cy="122658"/>
          </a:xfrm>
          <a:prstGeom prst="rect">
            <a:avLst/>
          </a:prstGeom>
          <a:noFill/>
        </p:spPr>
        <p:txBody>
          <a:bodyPr wrap="square" lIns="0" tIns="0" rIns="0" bIns="0" rtlCol="0">
            <a:noAutofit/>
          </a:bodyPr>
          <a:lstStyle/>
          <a:p>
            <a:pPr algn="r"/>
            <a:r>
              <a:rPr lang="en-US" sz="800" dirty="0">
                <a:latin typeface="Calibri" panose="020F0502020204030204" pitchFamily="34" charset="0"/>
                <a:cs typeface="Calibri" panose="020F0502020204030204" pitchFamily="34" charset="0"/>
              </a:rPr>
              <a:t>90</a:t>
            </a:r>
          </a:p>
        </p:txBody>
      </p:sp>
      <p:sp>
        <p:nvSpPr>
          <p:cNvPr id="77" name="TextBox 76">
            <a:extLst>
              <a:ext uri="{FF2B5EF4-FFF2-40B4-BE49-F238E27FC236}">
                <a16:creationId xmlns:a16="http://schemas.microsoft.com/office/drawing/2014/main" id="{AC52E923-0277-874B-9610-4ADF14283669}"/>
              </a:ext>
            </a:extLst>
          </p:cNvPr>
          <p:cNvSpPr txBox="1"/>
          <p:nvPr/>
        </p:nvSpPr>
        <p:spPr>
          <a:xfrm>
            <a:off x="6699772" y="2875667"/>
            <a:ext cx="174103" cy="122658"/>
          </a:xfrm>
          <a:prstGeom prst="rect">
            <a:avLst/>
          </a:prstGeom>
          <a:noFill/>
        </p:spPr>
        <p:txBody>
          <a:bodyPr wrap="square" lIns="0" tIns="0" rIns="0" bIns="0" rtlCol="0">
            <a:noAutofit/>
          </a:bodyPr>
          <a:lstStyle/>
          <a:p>
            <a:pPr algn="r"/>
            <a:r>
              <a:rPr lang="en-US" sz="800" dirty="0">
                <a:latin typeface="Calibri" panose="020F0502020204030204" pitchFamily="34" charset="0"/>
                <a:cs typeface="Calibri" panose="020F0502020204030204" pitchFamily="34" charset="0"/>
              </a:rPr>
              <a:t>80</a:t>
            </a:r>
          </a:p>
        </p:txBody>
      </p:sp>
      <p:sp>
        <p:nvSpPr>
          <p:cNvPr id="78" name="TextBox 77">
            <a:extLst>
              <a:ext uri="{FF2B5EF4-FFF2-40B4-BE49-F238E27FC236}">
                <a16:creationId xmlns:a16="http://schemas.microsoft.com/office/drawing/2014/main" id="{45647EE4-3C36-1845-B468-649AA6A942D5}"/>
              </a:ext>
            </a:extLst>
          </p:cNvPr>
          <p:cNvSpPr txBox="1"/>
          <p:nvPr/>
        </p:nvSpPr>
        <p:spPr>
          <a:xfrm>
            <a:off x="6699772" y="3059817"/>
            <a:ext cx="174103" cy="122658"/>
          </a:xfrm>
          <a:prstGeom prst="rect">
            <a:avLst/>
          </a:prstGeom>
          <a:noFill/>
        </p:spPr>
        <p:txBody>
          <a:bodyPr wrap="square" lIns="0" tIns="0" rIns="0" bIns="0" rtlCol="0">
            <a:noAutofit/>
          </a:bodyPr>
          <a:lstStyle/>
          <a:p>
            <a:pPr algn="r"/>
            <a:r>
              <a:rPr lang="en-US" sz="800" dirty="0">
                <a:latin typeface="Calibri" panose="020F0502020204030204" pitchFamily="34" charset="0"/>
                <a:cs typeface="Calibri" panose="020F0502020204030204" pitchFamily="34" charset="0"/>
              </a:rPr>
              <a:t>70</a:t>
            </a:r>
          </a:p>
        </p:txBody>
      </p:sp>
      <p:sp>
        <p:nvSpPr>
          <p:cNvPr id="79" name="TextBox 78">
            <a:extLst>
              <a:ext uri="{FF2B5EF4-FFF2-40B4-BE49-F238E27FC236}">
                <a16:creationId xmlns:a16="http://schemas.microsoft.com/office/drawing/2014/main" id="{5C609F19-78A9-1A4B-AEE6-A496208B7A22}"/>
              </a:ext>
            </a:extLst>
          </p:cNvPr>
          <p:cNvSpPr txBox="1"/>
          <p:nvPr/>
        </p:nvSpPr>
        <p:spPr>
          <a:xfrm>
            <a:off x="6699772" y="3250317"/>
            <a:ext cx="174103" cy="122658"/>
          </a:xfrm>
          <a:prstGeom prst="rect">
            <a:avLst/>
          </a:prstGeom>
          <a:noFill/>
        </p:spPr>
        <p:txBody>
          <a:bodyPr wrap="square" lIns="0" tIns="0" rIns="0" bIns="0" rtlCol="0">
            <a:noAutofit/>
          </a:bodyPr>
          <a:lstStyle/>
          <a:p>
            <a:pPr algn="r"/>
            <a:r>
              <a:rPr lang="en-US" sz="800" dirty="0">
                <a:latin typeface="Calibri" panose="020F0502020204030204" pitchFamily="34" charset="0"/>
                <a:cs typeface="Calibri" panose="020F0502020204030204" pitchFamily="34" charset="0"/>
              </a:rPr>
              <a:t>60</a:t>
            </a:r>
          </a:p>
        </p:txBody>
      </p:sp>
      <p:sp>
        <p:nvSpPr>
          <p:cNvPr id="80" name="TextBox 79">
            <a:extLst>
              <a:ext uri="{FF2B5EF4-FFF2-40B4-BE49-F238E27FC236}">
                <a16:creationId xmlns:a16="http://schemas.microsoft.com/office/drawing/2014/main" id="{BDE50FDC-5595-AE4F-9762-5A176C498206}"/>
              </a:ext>
            </a:extLst>
          </p:cNvPr>
          <p:cNvSpPr txBox="1"/>
          <p:nvPr/>
        </p:nvSpPr>
        <p:spPr>
          <a:xfrm>
            <a:off x="11611497" y="4453642"/>
            <a:ext cx="174103" cy="122658"/>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66</a:t>
            </a:r>
          </a:p>
        </p:txBody>
      </p:sp>
      <p:sp>
        <p:nvSpPr>
          <p:cNvPr id="81" name="TextBox 80">
            <a:extLst>
              <a:ext uri="{FF2B5EF4-FFF2-40B4-BE49-F238E27FC236}">
                <a16:creationId xmlns:a16="http://schemas.microsoft.com/office/drawing/2014/main" id="{9BDE0808-8737-6A45-86E1-986FE77BAC98}"/>
              </a:ext>
            </a:extLst>
          </p:cNvPr>
          <p:cNvSpPr txBox="1"/>
          <p:nvPr/>
        </p:nvSpPr>
        <p:spPr>
          <a:xfrm>
            <a:off x="1497738" y="4844166"/>
            <a:ext cx="443978" cy="258969"/>
          </a:xfrm>
          <a:prstGeom prst="rect">
            <a:avLst/>
          </a:prstGeom>
          <a:solidFill>
            <a:schemeClr val="bg1"/>
          </a:solid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175 (39)</a:t>
            </a: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157 (65)</a:t>
            </a:r>
          </a:p>
        </p:txBody>
      </p:sp>
      <p:sp>
        <p:nvSpPr>
          <p:cNvPr id="82" name="TextBox 81">
            <a:extLst>
              <a:ext uri="{FF2B5EF4-FFF2-40B4-BE49-F238E27FC236}">
                <a16:creationId xmlns:a16="http://schemas.microsoft.com/office/drawing/2014/main" id="{802B359B-3B8E-4049-A3D1-42FDAF46CF86}"/>
              </a:ext>
            </a:extLst>
          </p:cNvPr>
          <p:cNvSpPr txBox="1"/>
          <p:nvPr/>
        </p:nvSpPr>
        <p:spPr>
          <a:xfrm>
            <a:off x="1932713" y="4844166"/>
            <a:ext cx="443978" cy="258969"/>
          </a:xfrm>
          <a:prstGeom prst="rect">
            <a:avLst/>
          </a:prstGeom>
          <a:solidFill>
            <a:schemeClr val="bg1"/>
          </a:solid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149 (61)</a:t>
            </a: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129 (93)</a:t>
            </a:r>
          </a:p>
        </p:txBody>
      </p:sp>
      <p:sp>
        <p:nvSpPr>
          <p:cNvPr id="83" name="TextBox 82">
            <a:extLst>
              <a:ext uri="{FF2B5EF4-FFF2-40B4-BE49-F238E27FC236}">
                <a16:creationId xmlns:a16="http://schemas.microsoft.com/office/drawing/2014/main" id="{94C687DA-364F-2D44-93F1-EEF0775A0B65}"/>
              </a:ext>
            </a:extLst>
          </p:cNvPr>
          <p:cNvSpPr txBox="1"/>
          <p:nvPr/>
        </p:nvSpPr>
        <p:spPr>
          <a:xfrm>
            <a:off x="2358163" y="4844166"/>
            <a:ext cx="443978" cy="258969"/>
          </a:xfrm>
          <a:prstGeom prst="rect">
            <a:avLst/>
          </a:prstGeom>
          <a:solidFill>
            <a:schemeClr val="bg1"/>
          </a:solid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134 (75)</a:t>
            </a: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112 (107)</a:t>
            </a:r>
          </a:p>
        </p:txBody>
      </p:sp>
      <p:sp>
        <p:nvSpPr>
          <p:cNvPr id="84" name="TextBox 83">
            <a:extLst>
              <a:ext uri="{FF2B5EF4-FFF2-40B4-BE49-F238E27FC236}">
                <a16:creationId xmlns:a16="http://schemas.microsoft.com/office/drawing/2014/main" id="{9528AFE6-C08E-D642-917F-4EF1EC0E03EA}"/>
              </a:ext>
            </a:extLst>
          </p:cNvPr>
          <p:cNvSpPr txBox="1"/>
          <p:nvPr/>
        </p:nvSpPr>
        <p:spPr>
          <a:xfrm>
            <a:off x="2793138" y="4844166"/>
            <a:ext cx="443978" cy="258969"/>
          </a:xfrm>
          <a:prstGeom prst="rect">
            <a:avLst/>
          </a:prstGeom>
          <a:solidFill>
            <a:schemeClr val="bg1"/>
          </a:solid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108 (82)</a:t>
            </a: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87 (116)</a:t>
            </a:r>
          </a:p>
        </p:txBody>
      </p:sp>
      <p:sp>
        <p:nvSpPr>
          <p:cNvPr id="85" name="TextBox 84">
            <a:extLst>
              <a:ext uri="{FF2B5EF4-FFF2-40B4-BE49-F238E27FC236}">
                <a16:creationId xmlns:a16="http://schemas.microsoft.com/office/drawing/2014/main" id="{0F5AD378-BD71-3546-8D71-F9DEF5FF7DED}"/>
              </a:ext>
            </a:extLst>
          </p:cNvPr>
          <p:cNvSpPr txBox="1"/>
          <p:nvPr/>
        </p:nvSpPr>
        <p:spPr>
          <a:xfrm>
            <a:off x="3224938" y="4844166"/>
            <a:ext cx="443978" cy="258969"/>
          </a:xfrm>
          <a:prstGeom prst="rect">
            <a:avLst/>
          </a:prstGeom>
          <a:solidFill>
            <a:schemeClr val="bg1"/>
          </a:solid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81 (85)</a:t>
            </a: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75 (119)</a:t>
            </a:r>
          </a:p>
        </p:txBody>
      </p:sp>
      <p:sp>
        <p:nvSpPr>
          <p:cNvPr id="86" name="TextBox 85">
            <a:extLst>
              <a:ext uri="{FF2B5EF4-FFF2-40B4-BE49-F238E27FC236}">
                <a16:creationId xmlns:a16="http://schemas.microsoft.com/office/drawing/2014/main" id="{FA527B2A-0237-C94F-816F-3CDCEE6677C8}"/>
              </a:ext>
            </a:extLst>
          </p:cNvPr>
          <p:cNvSpPr txBox="1"/>
          <p:nvPr/>
        </p:nvSpPr>
        <p:spPr>
          <a:xfrm>
            <a:off x="3637688" y="4844166"/>
            <a:ext cx="443978" cy="258969"/>
          </a:xfrm>
          <a:prstGeom prst="rect">
            <a:avLst/>
          </a:prstGeom>
          <a:solidFill>
            <a:schemeClr val="bg1"/>
          </a:solid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64 (88)</a:t>
            </a: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63 (121)</a:t>
            </a:r>
          </a:p>
        </p:txBody>
      </p:sp>
      <p:sp>
        <p:nvSpPr>
          <p:cNvPr id="87" name="TextBox 86">
            <a:extLst>
              <a:ext uri="{FF2B5EF4-FFF2-40B4-BE49-F238E27FC236}">
                <a16:creationId xmlns:a16="http://schemas.microsoft.com/office/drawing/2014/main" id="{4C2D21E6-0453-D148-AE6C-93E1A46F7F92}"/>
              </a:ext>
            </a:extLst>
          </p:cNvPr>
          <p:cNvSpPr txBox="1"/>
          <p:nvPr/>
        </p:nvSpPr>
        <p:spPr>
          <a:xfrm>
            <a:off x="4088538" y="4844166"/>
            <a:ext cx="443978" cy="258969"/>
          </a:xfrm>
          <a:prstGeom prst="rect">
            <a:avLst/>
          </a:prstGeom>
          <a:solidFill>
            <a:schemeClr val="bg1"/>
          </a:solid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38 (93)</a:t>
            </a: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44 (121)</a:t>
            </a:r>
          </a:p>
        </p:txBody>
      </p:sp>
      <p:sp>
        <p:nvSpPr>
          <p:cNvPr id="88" name="TextBox 87">
            <a:extLst>
              <a:ext uri="{FF2B5EF4-FFF2-40B4-BE49-F238E27FC236}">
                <a16:creationId xmlns:a16="http://schemas.microsoft.com/office/drawing/2014/main" id="{5168FBBB-9086-A648-AE14-93BE32848F62}"/>
              </a:ext>
            </a:extLst>
          </p:cNvPr>
          <p:cNvSpPr txBox="1"/>
          <p:nvPr/>
        </p:nvSpPr>
        <p:spPr>
          <a:xfrm>
            <a:off x="4510813" y="4844166"/>
            <a:ext cx="443978" cy="258969"/>
          </a:xfrm>
          <a:prstGeom prst="rect">
            <a:avLst/>
          </a:prstGeom>
          <a:solidFill>
            <a:schemeClr val="bg1"/>
          </a:solid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24 (93)</a:t>
            </a: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26 (122)</a:t>
            </a:r>
          </a:p>
        </p:txBody>
      </p:sp>
      <p:sp>
        <p:nvSpPr>
          <p:cNvPr id="89" name="TextBox 88">
            <a:extLst>
              <a:ext uri="{FF2B5EF4-FFF2-40B4-BE49-F238E27FC236}">
                <a16:creationId xmlns:a16="http://schemas.microsoft.com/office/drawing/2014/main" id="{2D37329B-B1EF-A946-A47D-B6B83CBCB993}"/>
              </a:ext>
            </a:extLst>
          </p:cNvPr>
          <p:cNvSpPr txBox="1"/>
          <p:nvPr/>
        </p:nvSpPr>
        <p:spPr>
          <a:xfrm>
            <a:off x="4948963" y="4844166"/>
            <a:ext cx="443978" cy="258969"/>
          </a:xfrm>
          <a:prstGeom prst="rect">
            <a:avLst/>
          </a:prstGeom>
          <a:solidFill>
            <a:schemeClr val="bg1"/>
          </a:solid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9 (94)</a:t>
            </a: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7 (123)</a:t>
            </a:r>
          </a:p>
        </p:txBody>
      </p:sp>
      <p:sp>
        <p:nvSpPr>
          <p:cNvPr id="90" name="TextBox 89">
            <a:extLst>
              <a:ext uri="{FF2B5EF4-FFF2-40B4-BE49-F238E27FC236}">
                <a16:creationId xmlns:a16="http://schemas.microsoft.com/office/drawing/2014/main" id="{5D00D7A5-C009-DE4C-A02E-6AA56EA922A0}"/>
              </a:ext>
            </a:extLst>
          </p:cNvPr>
          <p:cNvSpPr txBox="1"/>
          <p:nvPr/>
        </p:nvSpPr>
        <p:spPr>
          <a:xfrm>
            <a:off x="5377588" y="4844166"/>
            <a:ext cx="443978" cy="258969"/>
          </a:xfrm>
          <a:prstGeom prst="rect">
            <a:avLst/>
          </a:prstGeom>
          <a:solidFill>
            <a:schemeClr val="bg1"/>
          </a:solid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3 (95)</a:t>
            </a: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2 (124)</a:t>
            </a:r>
          </a:p>
        </p:txBody>
      </p:sp>
      <p:sp>
        <p:nvSpPr>
          <p:cNvPr id="91" name="TextBox 90">
            <a:extLst>
              <a:ext uri="{FF2B5EF4-FFF2-40B4-BE49-F238E27FC236}">
                <a16:creationId xmlns:a16="http://schemas.microsoft.com/office/drawing/2014/main" id="{B7DB4C31-E309-AB44-876E-10B543DCC862}"/>
              </a:ext>
            </a:extLst>
          </p:cNvPr>
          <p:cNvSpPr txBox="1"/>
          <p:nvPr/>
        </p:nvSpPr>
        <p:spPr>
          <a:xfrm>
            <a:off x="5803038" y="4844166"/>
            <a:ext cx="443978" cy="258969"/>
          </a:xfrm>
          <a:prstGeom prst="rect">
            <a:avLst/>
          </a:prstGeom>
          <a:solidFill>
            <a:schemeClr val="bg1"/>
          </a:solid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0 (95)</a:t>
            </a: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0 (124)</a:t>
            </a:r>
          </a:p>
        </p:txBody>
      </p:sp>
      <p:sp>
        <p:nvSpPr>
          <p:cNvPr id="92" name="TextBox 91">
            <a:extLst>
              <a:ext uri="{FF2B5EF4-FFF2-40B4-BE49-F238E27FC236}">
                <a16:creationId xmlns:a16="http://schemas.microsoft.com/office/drawing/2014/main" id="{493E8E30-4D83-9D41-BD83-61C8F9357E6B}"/>
              </a:ext>
            </a:extLst>
          </p:cNvPr>
          <p:cNvSpPr txBox="1"/>
          <p:nvPr/>
        </p:nvSpPr>
        <p:spPr>
          <a:xfrm>
            <a:off x="2647088" y="4576299"/>
            <a:ext cx="2019300" cy="153284"/>
          </a:xfrm>
          <a:prstGeom prst="rect">
            <a:avLst/>
          </a:prstGeom>
          <a:noFill/>
        </p:spPr>
        <p:txBody>
          <a:bodyPr wrap="square" lIns="0" tIns="0" rIns="0" bIns="0" rtlCol="0">
            <a:noAutofit/>
          </a:bodyPr>
          <a:lstStyle/>
          <a:p>
            <a:pPr algn="ctr"/>
            <a:r>
              <a:rPr lang="en-US" sz="900" b="1" dirty="0">
                <a:latin typeface="Calibri" panose="020F0502020204030204" pitchFamily="34" charset="0"/>
                <a:cs typeface="Calibri" panose="020F0502020204030204" pitchFamily="34" charset="0"/>
              </a:rPr>
              <a:t>Time for randomization (months)</a:t>
            </a:r>
          </a:p>
        </p:txBody>
      </p:sp>
      <p:sp>
        <p:nvSpPr>
          <p:cNvPr id="93" name="TextBox 92">
            <a:extLst>
              <a:ext uri="{FF2B5EF4-FFF2-40B4-BE49-F238E27FC236}">
                <a16:creationId xmlns:a16="http://schemas.microsoft.com/office/drawing/2014/main" id="{813654E8-8612-A543-A39C-FF87D1313311}"/>
              </a:ext>
            </a:extLst>
          </p:cNvPr>
          <p:cNvSpPr txBox="1"/>
          <p:nvPr/>
        </p:nvSpPr>
        <p:spPr>
          <a:xfrm>
            <a:off x="731618" y="4599691"/>
            <a:ext cx="1098029" cy="258969"/>
          </a:xfrm>
          <a:prstGeom prst="rect">
            <a:avLst/>
          </a:prstGeom>
          <a:noFill/>
        </p:spPr>
        <p:txBody>
          <a:bodyPr wrap="square" lIns="0" tIns="0" rIns="0" bIns="0" rtlCol="0">
            <a:noAutofit/>
          </a:bodyPr>
          <a:lstStyle/>
          <a:p>
            <a:r>
              <a:rPr lang="en-US" sz="800" b="1" dirty="0">
                <a:latin typeface="Calibri" panose="020F0502020204030204" pitchFamily="34" charset="0"/>
                <a:cs typeface="Calibri" panose="020F0502020204030204" pitchFamily="34" charset="0"/>
              </a:rPr>
              <a:t>No. at risk</a:t>
            </a:r>
            <a:br>
              <a:rPr lang="en-US" sz="800" b="1" dirty="0">
                <a:latin typeface="Calibri" panose="020F0502020204030204" pitchFamily="34" charset="0"/>
                <a:cs typeface="Calibri" panose="020F0502020204030204" pitchFamily="34" charset="0"/>
              </a:rPr>
            </a:br>
            <a:r>
              <a:rPr lang="en-US" sz="800" b="1" dirty="0">
                <a:latin typeface="Calibri" panose="020F0502020204030204" pitchFamily="34" charset="0"/>
                <a:cs typeface="Calibri" panose="020F0502020204030204" pitchFamily="34" charset="0"/>
              </a:rPr>
              <a:t>(number censored</a:t>
            </a:r>
          </a:p>
          <a:p>
            <a:r>
              <a:rPr lang="en-US" sz="800" b="1" dirty="0">
                <a:latin typeface="Calibri" panose="020F0502020204030204" pitchFamily="34" charset="0"/>
                <a:cs typeface="Calibri" panose="020F0502020204030204" pitchFamily="34" charset="0"/>
              </a:rPr>
              <a:t>A+CHP</a:t>
            </a:r>
          </a:p>
          <a:p>
            <a:r>
              <a:rPr lang="en-US" sz="800" b="1" dirty="0">
                <a:latin typeface="Calibri" panose="020F0502020204030204" pitchFamily="34" charset="0"/>
                <a:cs typeface="Calibri" panose="020F0502020204030204" pitchFamily="34" charset="0"/>
              </a:rPr>
              <a:t>CHOP</a:t>
            </a:r>
          </a:p>
        </p:txBody>
      </p:sp>
      <p:sp>
        <p:nvSpPr>
          <p:cNvPr id="94" name="TextBox 93">
            <a:extLst>
              <a:ext uri="{FF2B5EF4-FFF2-40B4-BE49-F238E27FC236}">
                <a16:creationId xmlns:a16="http://schemas.microsoft.com/office/drawing/2014/main" id="{412664E3-4E74-E747-BBCA-127AB651FE98}"/>
              </a:ext>
            </a:extLst>
          </p:cNvPr>
          <p:cNvSpPr txBox="1"/>
          <p:nvPr/>
        </p:nvSpPr>
        <p:spPr>
          <a:xfrm>
            <a:off x="1069113" y="4844166"/>
            <a:ext cx="443978" cy="258969"/>
          </a:xfrm>
          <a:prstGeom prst="rect">
            <a:avLst/>
          </a:prstGeom>
          <a:solidFill>
            <a:schemeClr val="bg1"/>
          </a:solid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226 (0)</a:t>
            </a: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226 (0)</a:t>
            </a:r>
          </a:p>
        </p:txBody>
      </p:sp>
      <p:sp>
        <p:nvSpPr>
          <p:cNvPr id="95" name="TextBox 94">
            <a:extLst>
              <a:ext uri="{FF2B5EF4-FFF2-40B4-BE49-F238E27FC236}">
                <a16:creationId xmlns:a16="http://schemas.microsoft.com/office/drawing/2014/main" id="{D9157E65-555D-444D-858E-3D1CDB8091C4}"/>
              </a:ext>
            </a:extLst>
          </p:cNvPr>
          <p:cNvSpPr txBox="1"/>
          <p:nvPr/>
        </p:nvSpPr>
        <p:spPr>
          <a:xfrm>
            <a:off x="1624738" y="4453642"/>
            <a:ext cx="174103" cy="122658"/>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6</a:t>
            </a:r>
          </a:p>
        </p:txBody>
      </p:sp>
      <p:sp>
        <p:nvSpPr>
          <p:cNvPr id="96" name="TextBox 95">
            <a:extLst>
              <a:ext uri="{FF2B5EF4-FFF2-40B4-BE49-F238E27FC236}">
                <a16:creationId xmlns:a16="http://schemas.microsoft.com/office/drawing/2014/main" id="{C19B40D5-FB61-2747-B216-72D4692F784E}"/>
              </a:ext>
            </a:extLst>
          </p:cNvPr>
          <p:cNvSpPr txBox="1"/>
          <p:nvPr/>
        </p:nvSpPr>
        <p:spPr>
          <a:xfrm>
            <a:off x="1199288" y="4453642"/>
            <a:ext cx="174103" cy="122658"/>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0</a:t>
            </a:r>
          </a:p>
        </p:txBody>
      </p:sp>
      <p:sp>
        <p:nvSpPr>
          <p:cNvPr id="97" name="TextBox 96">
            <a:extLst>
              <a:ext uri="{FF2B5EF4-FFF2-40B4-BE49-F238E27FC236}">
                <a16:creationId xmlns:a16="http://schemas.microsoft.com/office/drawing/2014/main" id="{EEC53AE9-FCCF-5943-919B-8F5EDD1987E8}"/>
              </a:ext>
            </a:extLst>
          </p:cNvPr>
          <p:cNvSpPr txBox="1"/>
          <p:nvPr/>
        </p:nvSpPr>
        <p:spPr>
          <a:xfrm>
            <a:off x="2056538" y="4453642"/>
            <a:ext cx="174103" cy="122658"/>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12</a:t>
            </a:r>
          </a:p>
        </p:txBody>
      </p:sp>
      <p:sp>
        <p:nvSpPr>
          <p:cNvPr id="98" name="TextBox 97">
            <a:extLst>
              <a:ext uri="{FF2B5EF4-FFF2-40B4-BE49-F238E27FC236}">
                <a16:creationId xmlns:a16="http://schemas.microsoft.com/office/drawing/2014/main" id="{C13DEB6F-8D1E-EC4F-91DB-87BFBEE1E428}"/>
              </a:ext>
            </a:extLst>
          </p:cNvPr>
          <p:cNvSpPr txBox="1"/>
          <p:nvPr/>
        </p:nvSpPr>
        <p:spPr>
          <a:xfrm>
            <a:off x="2491513" y="4453642"/>
            <a:ext cx="174103" cy="122658"/>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18</a:t>
            </a:r>
          </a:p>
        </p:txBody>
      </p:sp>
      <p:sp>
        <p:nvSpPr>
          <p:cNvPr id="99" name="TextBox 98">
            <a:extLst>
              <a:ext uri="{FF2B5EF4-FFF2-40B4-BE49-F238E27FC236}">
                <a16:creationId xmlns:a16="http://schemas.microsoft.com/office/drawing/2014/main" id="{DD4D385F-0074-A842-AA8A-BF290A11205B}"/>
              </a:ext>
            </a:extLst>
          </p:cNvPr>
          <p:cNvSpPr txBox="1"/>
          <p:nvPr/>
        </p:nvSpPr>
        <p:spPr>
          <a:xfrm>
            <a:off x="2916963" y="4453642"/>
            <a:ext cx="174103" cy="122658"/>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24</a:t>
            </a:r>
          </a:p>
        </p:txBody>
      </p:sp>
      <p:sp>
        <p:nvSpPr>
          <p:cNvPr id="100" name="TextBox 99">
            <a:extLst>
              <a:ext uri="{FF2B5EF4-FFF2-40B4-BE49-F238E27FC236}">
                <a16:creationId xmlns:a16="http://schemas.microsoft.com/office/drawing/2014/main" id="{97931433-8022-5A4C-BAF6-0B09B79D5426}"/>
              </a:ext>
            </a:extLst>
          </p:cNvPr>
          <p:cNvSpPr txBox="1"/>
          <p:nvPr/>
        </p:nvSpPr>
        <p:spPr>
          <a:xfrm>
            <a:off x="3348763" y="4453642"/>
            <a:ext cx="174103" cy="122658"/>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30</a:t>
            </a:r>
          </a:p>
        </p:txBody>
      </p:sp>
      <p:sp>
        <p:nvSpPr>
          <p:cNvPr id="101" name="TextBox 100">
            <a:extLst>
              <a:ext uri="{FF2B5EF4-FFF2-40B4-BE49-F238E27FC236}">
                <a16:creationId xmlns:a16="http://schemas.microsoft.com/office/drawing/2014/main" id="{7240DE7F-F3D1-044C-AFC8-3601D7F11E8B}"/>
              </a:ext>
            </a:extLst>
          </p:cNvPr>
          <p:cNvSpPr txBox="1"/>
          <p:nvPr/>
        </p:nvSpPr>
        <p:spPr>
          <a:xfrm>
            <a:off x="3793263" y="4453642"/>
            <a:ext cx="174103" cy="122658"/>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36</a:t>
            </a:r>
          </a:p>
        </p:txBody>
      </p:sp>
      <p:sp>
        <p:nvSpPr>
          <p:cNvPr id="102" name="TextBox 101">
            <a:extLst>
              <a:ext uri="{FF2B5EF4-FFF2-40B4-BE49-F238E27FC236}">
                <a16:creationId xmlns:a16="http://schemas.microsoft.com/office/drawing/2014/main" id="{DCCEDDC3-EDA7-7F4C-91FC-D453C07DD943}"/>
              </a:ext>
            </a:extLst>
          </p:cNvPr>
          <p:cNvSpPr txBox="1"/>
          <p:nvPr/>
        </p:nvSpPr>
        <p:spPr>
          <a:xfrm>
            <a:off x="4218713" y="4453642"/>
            <a:ext cx="174103" cy="122658"/>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42</a:t>
            </a:r>
          </a:p>
        </p:txBody>
      </p:sp>
      <p:sp>
        <p:nvSpPr>
          <p:cNvPr id="103" name="TextBox 102">
            <a:extLst>
              <a:ext uri="{FF2B5EF4-FFF2-40B4-BE49-F238E27FC236}">
                <a16:creationId xmlns:a16="http://schemas.microsoft.com/office/drawing/2014/main" id="{DB141DF0-F2DB-E94E-8631-272C8F75AEE5}"/>
              </a:ext>
            </a:extLst>
          </p:cNvPr>
          <p:cNvSpPr txBox="1"/>
          <p:nvPr/>
        </p:nvSpPr>
        <p:spPr>
          <a:xfrm>
            <a:off x="4656863" y="4453642"/>
            <a:ext cx="174103" cy="122658"/>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48</a:t>
            </a:r>
          </a:p>
        </p:txBody>
      </p:sp>
      <p:sp>
        <p:nvSpPr>
          <p:cNvPr id="104" name="TextBox 103">
            <a:extLst>
              <a:ext uri="{FF2B5EF4-FFF2-40B4-BE49-F238E27FC236}">
                <a16:creationId xmlns:a16="http://schemas.microsoft.com/office/drawing/2014/main" id="{644BA9A2-E84F-5242-BF8A-5296DC1B0568}"/>
              </a:ext>
            </a:extLst>
          </p:cNvPr>
          <p:cNvSpPr txBox="1"/>
          <p:nvPr/>
        </p:nvSpPr>
        <p:spPr>
          <a:xfrm>
            <a:off x="5091838" y="4453642"/>
            <a:ext cx="174103" cy="122658"/>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54</a:t>
            </a:r>
          </a:p>
        </p:txBody>
      </p:sp>
      <p:sp>
        <p:nvSpPr>
          <p:cNvPr id="105" name="TextBox 104">
            <a:extLst>
              <a:ext uri="{FF2B5EF4-FFF2-40B4-BE49-F238E27FC236}">
                <a16:creationId xmlns:a16="http://schemas.microsoft.com/office/drawing/2014/main" id="{633D8231-35AE-ED45-8D59-78ACD4B822F5}"/>
              </a:ext>
            </a:extLst>
          </p:cNvPr>
          <p:cNvSpPr txBox="1"/>
          <p:nvPr/>
        </p:nvSpPr>
        <p:spPr>
          <a:xfrm>
            <a:off x="5517288" y="4453642"/>
            <a:ext cx="174103" cy="122658"/>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60</a:t>
            </a:r>
          </a:p>
        </p:txBody>
      </p:sp>
      <p:sp>
        <p:nvSpPr>
          <p:cNvPr id="106" name="TextBox 105">
            <a:extLst>
              <a:ext uri="{FF2B5EF4-FFF2-40B4-BE49-F238E27FC236}">
                <a16:creationId xmlns:a16="http://schemas.microsoft.com/office/drawing/2014/main" id="{384EAAB0-5FB4-374E-B7EA-25FA00B5BBA3}"/>
              </a:ext>
            </a:extLst>
          </p:cNvPr>
          <p:cNvSpPr txBox="1"/>
          <p:nvPr/>
        </p:nvSpPr>
        <p:spPr>
          <a:xfrm>
            <a:off x="1047117" y="4364742"/>
            <a:ext cx="174103" cy="122658"/>
          </a:xfrm>
          <a:prstGeom prst="rect">
            <a:avLst/>
          </a:prstGeom>
          <a:noFill/>
        </p:spPr>
        <p:txBody>
          <a:bodyPr wrap="square" lIns="0" tIns="0" rIns="0" bIns="0" rtlCol="0">
            <a:noAutofit/>
          </a:bodyPr>
          <a:lstStyle/>
          <a:p>
            <a:pPr algn="r"/>
            <a:r>
              <a:rPr lang="en-US" sz="800" dirty="0">
                <a:latin typeface="Calibri" panose="020F0502020204030204" pitchFamily="34" charset="0"/>
                <a:cs typeface="Calibri" panose="020F0502020204030204" pitchFamily="34" charset="0"/>
              </a:rPr>
              <a:t>0</a:t>
            </a:r>
          </a:p>
        </p:txBody>
      </p:sp>
      <p:sp>
        <p:nvSpPr>
          <p:cNvPr id="107" name="TextBox 106">
            <a:extLst>
              <a:ext uri="{FF2B5EF4-FFF2-40B4-BE49-F238E27FC236}">
                <a16:creationId xmlns:a16="http://schemas.microsoft.com/office/drawing/2014/main" id="{F77BC543-BD8A-AD45-8190-838AE0921E67}"/>
              </a:ext>
            </a:extLst>
          </p:cNvPr>
          <p:cNvSpPr txBox="1"/>
          <p:nvPr/>
        </p:nvSpPr>
        <p:spPr>
          <a:xfrm>
            <a:off x="1047117" y="4177417"/>
            <a:ext cx="174103" cy="122658"/>
          </a:xfrm>
          <a:prstGeom prst="rect">
            <a:avLst/>
          </a:prstGeom>
          <a:noFill/>
        </p:spPr>
        <p:txBody>
          <a:bodyPr wrap="square" lIns="0" tIns="0" rIns="0" bIns="0" rtlCol="0">
            <a:noAutofit/>
          </a:bodyPr>
          <a:lstStyle/>
          <a:p>
            <a:pPr algn="r"/>
            <a:r>
              <a:rPr lang="en-US" sz="800" dirty="0">
                <a:latin typeface="Calibri" panose="020F0502020204030204" pitchFamily="34" charset="0"/>
                <a:cs typeface="Calibri" panose="020F0502020204030204" pitchFamily="34" charset="0"/>
              </a:rPr>
              <a:t>10</a:t>
            </a:r>
          </a:p>
        </p:txBody>
      </p:sp>
      <p:sp>
        <p:nvSpPr>
          <p:cNvPr id="108" name="TextBox 107">
            <a:extLst>
              <a:ext uri="{FF2B5EF4-FFF2-40B4-BE49-F238E27FC236}">
                <a16:creationId xmlns:a16="http://schemas.microsoft.com/office/drawing/2014/main" id="{4D136034-89BF-D647-A0AC-43315F8EB969}"/>
              </a:ext>
            </a:extLst>
          </p:cNvPr>
          <p:cNvSpPr txBox="1"/>
          <p:nvPr/>
        </p:nvSpPr>
        <p:spPr>
          <a:xfrm>
            <a:off x="5952263" y="4453642"/>
            <a:ext cx="174103" cy="122658"/>
          </a:xfrm>
          <a:prstGeom prst="rect">
            <a:avLst/>
          </a:prstGeom>
          <a:noFill/>
        </p:spPr>
        <p:txBody>
          <a:bodyPr wrap="square" lIns="0" tIns="0" rIns="0" bIns="0" rtlCol="0">
            <a:noAutofit/>
          </a:bodyPr>
          <a:lstStyle/>
          <a:p>
            <a:pPr algn="ctr"/>
            <a:r>
              <a:rPr lang="en-US" sz="800" dirty="0">
                <a:latin typeface="Calibri" panose="020F0502020204030204" pitchFamily="34" charset="0"/>
                <a:cs typeface="Calibri" panose="020F0502020204030204" pitchFamily="34" charset="0"/>
              </a:rPr>
              <a:t>66</a:t>
            </a:r>
          </a:p>
        </p:txBody>
      </p:sp>
      <p:sp>
        <p:nvSpPr>
          <p:cNvPr id="109" name="TextBox 108">
            <a:extLst>
              <a:ext uri="{FF2B5EF4-FFF2-40B4-BE49-F238E27FC236}">
                <a16:creationId xmlns:a16="http://schemas.microsoft.com/office/drawing/2014/main" id="{8FB37306-DDFB-124A-AE36-1081425103F9}"/>
              </a:ext>
            </a:extLst>
          </p:cNvPr>
          <p:cNvSpPr txBox="1"/>
          <p:nvPr/>
        </p:nvSpPr>
        <p:spPr>
          <a:xfrm>
            <a:off x="4966511" y="2571182"/>
            <a:ext cx="1171739" cy="570370"/>
          </a:xfrm>
          <a:prstGeom prst="rect">
            <a:avLst/>
          </a:prstGeom>
          <a:solidFill>
            <a:schemeClr val="bg1"/>
          </a:solidFill>
        </p:spPr>
        <p:txBody>
          <a:bodyPr wrap="square" rtlCol="0">
            <a:noAutofit/>
          </a:bodyPr>
          <a:lstStyle/>
          <a:p>
            <a:endParaRPr lang="en-US" dirty="0"/>
          </a:p>
        </p:txBody>
      </p:sp>
      <p:sp>
        <p:nvSpPr>
          <p:cNvPr id="112" name="TextBox 111">
            <a:extLst>
              <a:ext uri="{FF2B5EF4-FFF2-40B4-BE49-F238E27FC236}">
                <a16:creationId xmlns:a16="http://schemas.microsoft.com/office/drawing/2014/main" id="{B6C1F0A8-8DC8-0647-8F91-AB72BF34875A}"/>
              </a:ext>
            </a:extLst>
          </p:cNvPr>
          <p:cNvSpPr txBox="1"/>
          <p:nvPr/>
        </p:nvSpPr>
        <p:spPr>
          <a:xfrm rot="16200000">
            <a:off x="-24371" y="3408624"/>
            <a:ext cx="2019300" cy="153284"/>
          </a:xfrm>
          <a:prstGeom prst="rect">
            <a:avLst/>
          </a:prstGeom>
          <a:noFill/>
        </p:spPr>
        <p:txBody>
          <a:bodyPr wrap="square" lIns="0" tIns="0" rIns="0" bIns="0" rtlCol="0">
            <a:noAutofit/>
          </a:bodyPr>
          <a:lstStyle/>
          <a:p>
            <a:pPr algn="ctr"/>
            <a:r>
              <a:rPr lang="en-US" sz="900" b="1" dirty="0">
                <a:latin typeface="Calibri" panose="020F0502020204030204" pitchFamily="34" charset="0"/>
                <a:cs typeface="Calibri" panose="020F0502020204030204" pitchFamily="34" charset="0"/>
              </a:rPr>
              <a:t>Progression-free survival (%)</a:t>
            </a:r>
          </a:p>
        </p:txBody>
      </p:sp>
      <p:sp>
        <p:nvSpPr>
          <p:cNvPr id="115" name="TextBox 114">
            <a:extLst>
              <a:ext uri="{FF2B5EF4-FFF2-40B4-BE49-F238E27FC236}">
                <a16:creationId xmlns:a16="http://schemas.microsoft.com/office/drawing/2014/main" id="{DC2974A5-89FE-3145-823D-E62D0FCE6774}"/>
              </a:ext>
            </a:extLst>
          </p:cNvPr>
          <p:cNvSpPr txBox="1"/>
          <p:nvPr/>
        </p:nvSpPr>
        <p:spPr>
          <a:xfrm>
            <a:off x="1047117" y="3990092"/>
            <a:ext cx="174103" cy="122658"/>
          </a:xfrm>
          <a:prstGeom prst="rect">
            <a:avLst/>
          </a:prstGeom>
          <a:noFill/>
        </p:spPr>
        <p:txBody>
          <a:bodyPr wrap="square" lIns="0" tIns="0" rIns="0" bIns="0" rtlCol="0">
            <a:noAutofit/>
          </a:bodyPr>
          <a:lstStyle/>
          <a:p>
            <a:pPr algn="r"/>
            <a:r>
              <a:rPr lang="en-US" sz="800" dirty="0">
                <a:latin typeface="Calibri" panose="020F0502020204030204" pitchFamily="34" charset="0"/>
                <a:cs typeface="Calibri" panose="020F0502020204030204" pitchFamily="34" charset="0"/>
              </a:rPr>
              <a:t>20</a:t>
            </a:r>
          </a:p>
        </p:txBody>
      </p:sp>
      <p:sp>
        <p:nvSpPr>
          <p:cNvPr id="116" name="TextBox 115">
            <a:extLst>
              <a:ext uri="{FF2B5EF4-FFF2-40B4-BE49-F238E27FC236}">
                <a16:creationId xmlns:a16="http://schemas.microsoft.com/office/drawing/2014/main" id="{FD400060-FB1B-C24A-BDF6-73DB06673B57}"/>
              </a:ext>
            </a:extLst>
          </p:cNvPr>
          <p:cNvSpPr txBox="1"/>
          <p:nvPr/>
        </p:nvSpPr>
        <p:spPr>
          <a:xfrm>
            <a:off x="1047117" y="3809117"/>
            <a:ext cx="174103" cy="122658"/>
          </a:xfrm>
          <a:prstGeom prst="rect">
            <a:avLst/>
          </a:prstGeom>
          <a:noFill/>
        </p:spPr>
        <p:txBody>
          <a:bodyPr wrap="square" lIns="0" tIns="0" rIns="0" bIns="0" rtlCol="0">
            <a:noAutofit/>
          </a:bodyPr>
          <a:lstStyle/>
          <a:p>
            <a:pPr algn="r"/>
            <a:r>
              <a:rPr lang="en-US" sz="800" dirty="0">
                <a:latin typeface="Calibri" panose="020F0502020204030204" pitchFamily="34" charset="0"/>
                <a:cs typeface="Calibri" panose="020F0502020204030204" pitchFamily="34" charset="0"/>
              </a:rPr>
              <a:t>30</a:t>
            </a:r>
          </a:p>
        </p:txBody>
      </p:sp>
      <p:sp>
        <p:nvSpPr>
          <p:cNvPr id="117" name="TextBox 116">
            <a:extLst>
              <a:ext uri="{FF2B5EF4-FFF2-40B4-BE49-F238E27FC236}">
                <a16:creationId xmlns:a16="http://schemas.microsoft.com/office/drawing/2014/main" id="{1C3F300F-2543-AE45-9A8D-4F1D3DE90C1E}"/>
              </a:ext>
            </a:extLst>
          </p:cNvPr>
          <p:cNvSpPr txBox="1"/>
          <p:nvPr/>
        </p:nvSpPr>
        <p:spPr>
          <a:xfrm>
            <a:off x="1047117" y="3624967"/>
            <a:ext cx="174103" cy="122658"/>
          </a:xfrm>
          <a:prstGeom prst="rect">
            <a:avLst/>
          </a:prstGeom>
          <a:noFill/>
        </p:spPr>
        <p:txBody>
          <a:bodyPr wrap="square" lIns="0" tIns="0" rIns="0" bIns="0" rtlCol="0">
            <a:noAutofit/>
          </a:bodyPr>
          <a:lstStyle/>
          <a:p>
            <a:pPr algn="r"/>
            <a:r>
              <a:rPr lang="en-US" sz="800" dirty="0">
                <a:latin typeface="Calibri" panose="020F0502020204030204" pitchFamily="34" charset="0"/>
                <a:cs typeface="Calibri" panose="020F0502020204030204" pitchFamily="34" charset="0"/>
              </a:rPr>
              <a:t>40</a:t>
            </a:r>
          </a:p>
        </p:txBody>
      </p:sp>
      <p:sp>
        <p:nvSpPr>
          <p:cNvPr id="118" name="TextBox 117">
            <a:extLst>
              <a:ext uri="{FF2B5EF4-FFF2-40B4-BE49-F238E27FC236}">
                <a16:creationId xmlns:a16="http://schemas.microsoft.com/office/drawing/2014/main" id="{8E97E332-E70E-C749-9790-44A900D28B19}"/>
              </a:ext>
            </a:extLst>
          </p:cNvPr>
          <p:cNvSpPr txBox="1"/>
          <p:nvPr/>
        </p:nvSpPr>
        <p:spPr>
          <a:xfrm>
            <a:off x="1047117" y="3437642"/>
            <a:ext cx="174103" cy="122658"/>
          </a:xfrm>
          <a:prstGeom prst="rect">
            <a:avLst/>
          </a:prstGeom>
          <a:noFill/>
        </p:spPr>
        <p:txBody>
          <a:bodyPr wrap="square" lIns="0" tIns="0" rIns="0" bIns="0" rtlCol="0">
            <a:noAutofit/>
          </a:bodyPr>
          <a:lstStyle/>
          <a:p>
            <a:pPr algn="r"/>
            <a:r>
              <a:rPr lang="en-US" sz="800" dirty="0">
                <a:latin typeface="Calibri" panose="020F0502020204030204" pitchFamily="34" charset="0"/>
                <a:cs typeface="Calibri" panose="020F0502020204030204" pitchFamily="34" charset="0"/>
              </a:rPr>
              <a:t>50</a:t>
            </a:r>
          </a:p>
        </p:txBody>
      </p:sp>
      <p:sp>
        <p:nvSpPr>
          <p:cNvPr id="119" name="TextBox 118">
            <a:extLst>
              <a:ext uri="{FF2B5EF4-FFF2-40B4-BE49-F238E27FC236}">
                <a16:creationId xmlns:a16="http://schemas.microsoft.com/office/drawing/2014/main" id="{985D8FA3-D899-5542-8715-3F01D62E6517}"/>
              </a:ext>
            </a:extLst>
          </p:cNvPr>
          <p:cNvSpPr txBox="1"/>
          <p:nvPr/>
        </p:nvSpPr>
        <p:spPr>
          <a:xfrm>
            <a:off x="1047117" y="2510542"/>
            <a:ext cx="174103" cy="122658"/>
          </a:xfrm>
          <a:prstGeom prst="rect">
            <a:avLst/>
          </a:prstGeom>
          <a:noFill/>
        </p:spPr>
        <p:txBody>
          <a:bodyPr wrap="square" lIns="0" tIns="0" rIns="0" bIns="0" rtlCol="0">
            <a:noAutofit/>
          </a:bodyPr>
          <a:lstStyle/>
          <a:p>
            <a:pPr algn="r"/>
            <a:r>
              <a:rPr lang="en-US" sz="800" dirty="0">
                <a:latin typeface="Calibri" panose="020F0502020204030204" pitchFamily="34" charset="0"/>
                <a:cs typeface="Calibri" panose="020F0502020204030204" pitchFamily="34" charset="0"/>
              </a:rPr>
              <a:t>100</a:t>
            </a:r>
          </a:p>
        </p:txBody>
      </p:sp>
      <p:sp>
        <p:nvSpPr>
          <p:cNvPr id="120" name="TextBox 119">
            <a:extLst>
              <a:ext uri="{FF2B5EF4-FFF2-40B4-BE49-F238E27FC236}">
                <a16:creationId xmlns:a16="http://schemas.microsoft.com/office/drawing/2014/main" id="{9DCF4CD9-B903-5245-A9C5-1FB827A3B79F}"/>
              </a:ext>
            </a:extLst>
          </p:cNvPr>
          <p:cNvSpPr txBox="1"/>
          <p:nvPr/>
        </p:nvSpPr>
        <p:spPr>
          <a:xfrm>
            <a:off x="1047117" y="2691517"/>
            <a:ext cx="174103" cy="122658"/>
          </a:xfrm>
          <a:prstGeom prst="rect">
            <a:avLst/>
          </a:prstGeom>
          <a:noFill/>
        </p:spPr>
        <p:txBody>
          <a:bodyPr wrap="square" lIns="0" tIns="0" rIns="0" bIns="0" rtlCol="0">
            <a:noAutofit/>
          </a:bodyPr>
          <a:lstStyle/>
          <a:p>
            <a:pPr algn="r"/>
            <a:r>
              <a:rPr lang="en-US" sz="800" dirty="0">
                <a:latin typeface="Calibri" panose="020F0502020204030204" pitchFamily="34" charset="0"/>
                <a:cs typeface="Calibri" panose="020F0502020204030204" pitchFamily="34" charset="0"/>
              </a:rPr>
              <a:t>90</a:t>
            </a:r>
          </a:p>
        </p:txBody>
      </p:sp>
      <p:sp>
        <p:nvSpPr>
          <p:cNvPr id="121" name="TextBox 120">
            <a:extLst>
              <a:ext uri="{FF2B5EF4-FFF2-40B4-BE49-F238E27FC236}">
                <a16:creationId xmlns:a16="http://schemas.microsoft.com/office/drawing/2014/main" id="{264E292B-0214-7648-8013-1544AE9C5805}"/>
              </a:ext>
            </a:extLst>
          </p:cNvPr>
          <p:cNvSpPr txBox="1"/>
          <p:nvPr/>
        </p:nvSpPr>
        <p:spPr>
          <a:xfrm>
            <a:off x="1047117" y="2875667"/>
            <a:ext cx="174103" cy="122658"/>
          </a:xfrm>
          <a:prstGeom prst="rect">
            <a:avLst/>
          </a:prstGeom>
          <a:noFill/>
        </p:spPr>
        <p:txBody>
          <a:bodyPr wrap="square" lIns="0" tIns="0" rIns="0" bIns="0" rtlCol="0">
            <a:noAutofit/>
          </a:bodyPr>
          <a:lstStyle/>
          <a:p>
            <a:pPr algn="r"/>
            <a:r>
              <a:rPr lang="en-US" sz="800" dirty="0">
                <a:latin typeface="Calibri" panose="020F0502020204030204" pitchFamily="34" charset="0"/>
                <a:cs typeface="Calibri" panose="020F0502020204030204" pitchFamily="34" charset="0"/>
              </a:rPr>
              <a:t>80</a:t>
            </a:r>
          </a:p>
        </p:txBody>
      </p:sp>
      <p:sp>
        <p:nvSpPr>
          <p:cNvPr id="122" name="TextBox 121">
            <a:extLst>
              <a:ext uri="{FF2B5EF4-FFF2-40B4-BE49-F238E27FC236}">
                <a16:creationId xmlns:a16="http://schemas.microsoft.com/office/drawing/2014/main" id="{3BF32194-601A-764A-90DE-80DF8F693D3E}"/>
              </a:ext>
            </a:extLst>
          </p:cNvPr>
          <p:cNvSpPr txBox="1"/>
          <p:nvPr/>
        </p:nvSpPr>
        <p:spPr>
          <a:xfrm>
            <a:off x="1047117" y="3059817"/>
            <a:ext cx="174103" cy="122658"/>
          </a:xfrm>
          <a:prstGeom prst="rect">
            <a:avLst/>
          </a:prstGeom>
          <a:noFill/>
        </p:spPr>
        <p:txBody>
          <a:bodyPr wrap="square" lIns="0" tIns="0" rIns="0" bIns="0" rtlCol="0">
            <a:noAutofit/>
          </a:bodyPr>
          <a:lstStyle/>
          <a:p>
            <a:pPr algn="r"/>
            <a:r>
              <a:rPr lang="en-US" sz="800" dirty="0">
                <a:latin typeface="Calibri" panose="020F0502020204030204" pitchFamily="34" charset="0"/>
                <a:cs typeface="Calibri" panose="020F0502020204030204" pitchFamily="34" charset="0"/>
              </a:rPr>
              <a:t>70</a:t>
            </a:r>
          </a:p>
        </p:txBody>
      </p:sp>
      <p:sp>
        <p:nvSpPr>
          <p:cNvPr id="123" name="TextBox 122">
            <a:extLst>
              <a:ext uri="{FF2B5EF4-FFF2-40B4-BE49-F238E27FC236}">
                <a16:creationId xmlns:a16="http://schemas.microsoft.com/office/drawing/2014/main" id="{ADCBB116-F932-2F44-8345-1649DF56716C}"/>
              </a:ext>
            </a:extLst>
          </p:cNvPr>
          <p:cNvSpPr txBox="1"/>
          <p:nvPr/>
        </p:nvSpPr>
        <p:spPr>
          <a:xfrm>
            <a:off x="1047117" y="3250317"/>
            <a:ext cx="174103" cy="122658"/>
          </a:xfrm>
          <a:prstGeom prst="rect">
            <a:avLst/>
          </a:prstGeom>
          <a:noFill/>
        </p:spPr>
        <p:txBody>
          <a:bodyPr wrap="square" lIns="0" tIns="0" rIns="0" bIns="0" rtlCol="0">
            <a:noAutofit/>
          </a:bodyPr>
          <a:lstStyle/>
          <a:p>
            <a:pPr algn="r"/>
            <a:r>
              <a:rPr lang="en-US" sz="800" dirty="0">
                <a:latin typeface="Calibri" panose="020F0502020204030204" pitchFamily="34" charset="0"/>
                <a:cs typeface="Calibri" panose="020F0502020204030204" pitchFamily="34" charset="0"/>
              </a:rPr>
              <a:t>60</a:t>
            </a:r>
          </a:p>
        </p:txBody>
      </p:sp>
      <p:grpSp>
        <p:nvGrpSpPr>
          <p:cNvPr id="3" name="Groep 2">
            <a:extLst>
              <a:ext uri="{FF2B5EF4-FFF2-40B4-BE49-F238E27FC236}">
                <a16:creationId xmlns:a16="http://schemas.microsoft.com/office/drawing/2014/main" id="{2E65F5AD-5FF2-AE4B-8407-E26326C6E3C0}"/>
              </a:ext>
            </a:extLst>
          </p:cNvPr>
          <p:cNvGrpSpPr/>
          <p:nvPr/>
        </p:nvGrpSpPr>
        <p:grpSpPr>
          <a:xfrm>
            <a:off x="4479784" y="2237553"/>
            <a:ext cx="1626398" cy="604848"/>
            <a:chOff x="4683971" y="2068876"/>
            <a:chExt cx="1626398" cy="604848"/>
          </a:xfrm>
        </p:grpSpPr>
        <p:pic>
          <p:nvPicPr>
            <p:cNvPr id="110" name="Picture 109">
              <a:extLst>
                <a:ext uri="{FF2B5EF4-FFF2-40B4-BE49-F238E27FC236}">
                  <a16:creationId xmlns:a16="http://schemas.microsoft.com/office/drawing/2014/main" id="{11C7DA81-12CB-6B4F-BEDE-BE5D4AE8718D}"/>
                </a:ext>
              </a:extLst>
            </p:cNvPr>
            <p:cNvPicPr>
              <a:picLocks noChangeAspect="1"/>
            </p:cNvPicPr>
            <p:nvPr/>
          </p:nvPicPr>
          <p:blipFill rotWithShape="1">
            <a:blip r:embed="rId5"/>
            <a:srcRect t="53937" r="59809"/>
            <a:stretch/>
          </p:blipFill>
          <p:spPr>
            <a:xfrm>
              <a:off x="4683971" y="2369522"/>
              <a:ext cx="541053" cy="304202"/>
            </a:xfrm>
            <a:prstGeom prst="rect">
              <a:avLst/>
            </a:prstGeom>
          </p:spPr>
        </p:pic>
        <p:sp>
          <p:nvSpPr>
            <p:cNvPr id="111" name="TextBox 110">
              <a:extLst>
                <a:ext uri="{FF2B5EF4-FFF2-40B4-BE49-F238E27FC236}">
                  <a16:creationId xmlns:a16="http://schemas.microsoft.com/office/drawing/2014/main" id="{2A93EB06-8B80-DE41-B2A6-CBA1C2FFAE9D}"/>
                </a:ext>
              </a:extLst>
            </p:cNvPr>
            <p:cNvSpPr txBox="1"/>
            <p:nvPr/>
          </p:nvSpPr>
          <p:spPr>
            <a:xfrm>
              <a:off x="5275741" y="2110432"/>
              <a:ext cx="1034628" cy="400110"/>
            </a:xfrm>
            <a:prstGeom prst="rect">
              <a:avLst/>
            </a:prstGeom>
            <a:noFill/>
          </p:spPr>
          <p:txBody>
            <a:bodyPr wrap="square" lIns="0" tIns="0" rIns="0" bIns="0" rtlCol="0">
              <a:noAutofit/>
            </a:bodyPr>
            <a:lstStyle/>
            <a:p>
              <a:r>
                <a:rPr lang="en-US" sz="1600" dirty="0">
                  <a:latin typeface="Calibri" panose="020F0502020204030204" pitchFamily="34" charset="0"/>
                  <a:cs typeface="Calibri" panose="020F0502020204030204" pitchFamily="34" charset="0"/>
                </a:rPr>
                <a:t>A+CHP</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CHOP</a:t>
              </a:r>
            </a:p>
          </p:txBody>
        </p:sp>
        <p:pic>
          <p:nvPicPr>
            <p:cNvPr id="127" name="Picture 109">
              <a:extLst>
                <a:ext uri="{FF2B5EF4-FFF2-40B4-BE49-F238E27FC236}">
                  <a16:creationId xmlns:a16="http://schemas.microsoft.com/office/drawing/2014/main" id="{8A242E72-A4E1-9B4D-8693-C2A3D5FE7F14}"/>
                </a:ext>
              </a:extLst>
            </p:cNvPr>
            <p:cNvPicPr>
              <a:picLocks noChangeAspect="1"/>
            </p:cNvPicPr>
            <p:nvPr/>
          </p:nvPicPr>
          <p:blipFill rotWithShape="1">
            <a:blip r:embed="rId5"/>
            <a:srcRect r="59809" b="56137"/>
            <a:stretch/>
          </p:blipFill>
          <p:spPr>
            <a:xfrm>
              <a:off x="4688733" y="2068876"/>
              <a:ext cx="541053" cy="289672"/>
            </a:xfrm>
            <a:prstGeom prst="rect">
              <a:avLst/>
            </a:prstGeom>
          </p:spPr>
        </p:pic>
      </p:grpSp>
      <p:grpSp>
        <p:nvGrpSpPr>
          <p:cNvPr id="128" name="Groep 127">
            <a:extLst>
              <a:ext uri="{FF2B5EF4-FFF2-40B4-BE49-F238E27FC236}">
                <a16:creationId xmlns:a16="http://schemas.microsoft.com/office/drawing/2014/main" id="{3EAA4F8C-79D7-2449-B34F-14ABD3CED089}"/>
              </a:ext>
            </a:extLst>
          </p:cNvPr>
          <p:cNvGrpSpPr/>
          <p:nvPr/>
        </p:nvGrpSpPr>
        <p:grpSpPr>
          <a:xfrm>
            <a:off x="10610509" y="2237553"/>
            <a:ext cx="1626398" cy="604848"/>
            <a:chOff x="4683971" y="2068876"/>
            <a:chExt cx="1626398" cy="604848"/>
          </a:xfrm>
        </p:grpSpPr>
        <p:pic>
          <p:nvPicPr>
            <p:cNvPr id="129" name="Picture 109">
              <a:extLst>
                <a:ext uri="{FF2B5EF4-FFF2-40B4-BE49-F238E27FC236}">
                  <a16:creationId xmlns:a16="http://schemas.microsoft.com/office/drawing/2014/main" id="{4C2476BE-1EAB-AC48-BAA1-5D0B3F613849}"/>
                </a:ext>
              </a:extLst>
            </p:cNvPr>
            <p:cNvPicPr>
              <a:picLocks noChangeAspect="1"/>
            </p:cNvPicPr>
            <p:nvPr/>
          </p:nvPicPr>
          <p:blipFill rotWithShape="1">
            <a:blip r:embed="rId5"/>
            <a:srcRect t="53937" r="59809"/>
            <a:stretch/>
          </p:blipFill>
          <p:spPr>
            <a:xfrm>
              <a:off x="4683971" y="2369522"/>
              <a:ext cx="541053" cy="304202"/>
            </a:xfrm>
            <a:prstGeom prst="rect">
              <a:avLst/>
            </a:prstGeom>
          </p:spPr>
        </p:pic>
        <p:sp>
          <p:nvSpPr>
            <p:cNvPr id="130" name="TextBox 110">
              <a:extLst>
                <a:ext uri="{FF2B5EF4-FFF2-40B4-BE49-F238E27FC236}">
                  <a16:creationId xmlns:a16="http://schemas.microsoft.com/office/drawing/2014/main" id="{21BE9894-C67B-784E-977F-7DAE64DEDB37}"/>
                </a:ext>
              </a:extLst>
            </p:cNvPr>
            <p:cNvSpPr txBox="1"/>
            <p:nvPr/>
          </p:nvSpPr>
          <p:spPr>
            <a:xfrm>
              <a:off x="5275741" y="2110432"/>
              <a:ext cx="1034628" cy="400110"/>
            </a:xfrm>
            <a:prstGeom prst="rect">
              <a:avLst/>
            </a:prstGeom>
            <a:noFill/>
          </p:spPr>
          <p:txBody>
            <a:bodyPr wrap="square" lIns="0" tIns="0" rIns="0" bIns="0" rtlCol="0">
              <a:noAutofit/>
            </a:bodyPr>
            <a:lstStyle/>
            <a:p>
              <a:r>
                <a:rPr lang="en-US" sz="1600" dirty="0">
                  <a:latin typeface="Calibri" panose="020F0502020204030204" pitchFamily="34" charset="0"/>
                  <a:cs typeface="Calibri" panose="020F0502020204030204" pitchFamily="34" charset="0"/>
                </a:rPr>
                <a:t>A+CHP</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CHOP</a:t>
              </a:r>
            </a:p>
          </p:txBody>
        </p:sp>
        <p:pic>
          <p:nvPicPr>
            <p:cNvPr id="131" name="Picture 109">
              <a:extLst>
                <a:ext uri="{FF2B5EF4-FFF2-40B4-BE49-F238E27FC236}">
                  <a16:creationId xmlns:a16="http://schemas.microsoft.com/office/drawing/2014/main" id="{C3737D1D-E05E-2A43-831B-3D106E0F7FD9}"/>
                </a:ext>
              </a:extLst>
            </p:cNvPr>
            <p:cNvPicPr>
              <a:picLocks noChangeAspect="1"/>
            </p:cNvPicPr>
            <p:nvPr/>
          </p:nvPicPr>
          <p:blipFill rotWithShape="1">
            <a:blip r:embed="rId5"/>
            <a:srcRect r="59809" b="56137"/>
            <a:stretch/>
          </p:blipFill>
          <p:spPr>
            <a:xfrm>
              <a:off x="4688733" y="2068876"/>
              <a:ext cx="541053" cy="289672"/>
            </a:xfrm>
            <a:prstGeom prst="rect">
              <a:avLst/>
            </a:prstGeom>
          </p:spPr>
        </p:pic>
      </p:grpSp>
      <p:sp>
        <p:nvSpPr>
          <p:cNvPr id="4" name="Tekstvak 3">
            <a:extLst>
              <a:ext uri="{FF2B5EF4-FFF2-40B4-BE49-F238E27FC236}">
                <a16:creationId xmlns:a16="http://schemas.microsoft.com/office/drawing/2014/main" id="{B5255FEE-C83F-7E4E-81B6-A74A7AA114C9}"/>
              </a:ext>
            </a:extLst>
          </p:cNvPr>
          <p:cNvSpPr txBox="1"/>
          <p:nvPr/>
        </p:nvSpPr>
        <p:spPr>
          <a:xfrm>
            <a:off x="1290357" y="3624968"/>
            <a:ext cx="3488655" cy="774676"/>
          </a:xfrm>
          <a:prstGeom prst="rect">
            <a:avLst/>
          </a:prstGeom>
          <a:solidFill>
            <a:schemeClr val="bg1"/>
          </a:solidFill>
        </p:spPr>
        <p:txBody>
          <a:bodyPr wrap="square" rtlCol="0">
            <a:noAutofit/>
          </a:bodyPr>
          <a:lstStyle/>
          <a:p>
            <a:endParaRPr lang="nl-NL" sz="2400" dirty="0">
              <a:solidFill>
                <a:srgbClr val="505050"/>
              </a:solidFill>
              <a:latin typeface="Aileron" charset="0"/>
              <a:ea typeface="Aileron" charset="0"/>
              <a:cs typeface="Aileron" charset="0"/>
            </a:endParaRPr>
          </a:p>
        </p:txBody>
      </p:sp>
      <p:sp>
        <p:nvSpPr>
          <p:cNvPr id="12" name="TextBox 11">
            <a:extLst>
              <a:ext uri="{FF2B5EF4-FFF2-40B4-BE49-F238E27FC236}">
                <a16:creationId xmlns:a16="http://schemas.microsoft.com/office/drawing/2014/main" id="{D6714C7B-3059-4F4D-95DC-D666D09431CF}"/>
              </a:ext>
            </a:extLst>
          </p:cNvPr>
          <p:cNvSpPr txBox="1"/>
          <p:nvPr/>
        </p:nvSpPr>
        <p:spPr>
          <a:xfrm>
            <a:off x="1289910" y="3458826"/>
            <a:ext cx="3401549" cy="954107"/>
          </a:xfrm>
          <a:prstGeom prst="rect">
            <a:avLst/>
          </a:prstGeom>
          <a:noFill/>
        </p:spPr>
        <p:txBody>
          <a:bodyPr wrap="square" rtlCol="0">
            <a:spAutoFit/>
          </a:bodyPr>
          <a:lstStyle/>
          <a:p>
            <a:r>
              <a:rPr lang="en-US" sz="1400" b="1" dirty="0"/>
              <a:t>Median PFS</a:t>
            </a:r>
          </a:p>
          <a:p>
            <a:r>
              <a:rPr lang="en-US" sz="1400" b="1" dirty="0"/>
              <a:t>A+CHP </a:t>
            </a:r>
            <a:r>
              <a:rPr lang="en-US" sz="1400" dirty="0"/>
              <a:t>	48.2mo</a:t>
            </a:r>
          </a:p>
          <a:p>
            <a:r>
              <a:rPr lang="en-US" sz="1400" b="1" dirty="0"/>
              <a:t>CHOP		</a:t>
            </a:r>
            <a:r>
              <a:rPr lang="en-US" sz="1400" dirty="0"/>
              <a:t>20.8mo</a:t>
            </a:r>
          </a:p>
          <a:p>
            <a:r>
              <a:rPr lang="en-US" sz="1400" i="1" dirty="0"/>
              <a:t>HR: 0.71 </a:t>
            </a:r>
            <a:r>
              <a:rPr lang="en-US" sz="1400" dirty="0"/>
              <a:t>(</a:t>
            </a:r>
            <a:r>
              <a:rPr lang="en-US" sz="1400" dirty="0">
                <a:solidFill>
                  <a:srgbClr val="FF0000"/>
                </a:solidFill>
              </a:rPr>
              <a:t>95% CI: </a:t>
            </a:r>
            <a:r>
              <a:rPr lang="en-US" sz="1400" dirty="0"/>
              <a:t>0.54–0.93; P=0.01)</a:t>
            </a:r>
          </a:p>
        </p:txBody>
      </p:sp>
      <p:sp>
        <p:nvSpPr>
          <p:cNvPr id="132" name="Content Placeholder 12">
            <a:extLst>
              <a:ext uri="{FF2B5EF4-FFF2-40B4-BE49-F238E27FC236}">
                <a16:creationId xmlns:a16="http://schemas.microsoft.com/office/drawing/2014/main" id="{9B6C7894-89B8-5E40-8B22-2D7F833BD41E}"/>
              </a:ext>
            </a:extLst>
          </p:cNvPr>
          <p:cNvSpPr txBox="1">
            <a:spLocks/>
          </p:cNvSpPr>
          <p:nvPr/>
        </p:nvSpPr>
        <p:spPr>
          <a:xfrm>
            <a:off x="620184" y="6276602"/>
            <a:ext cx="8708488" cy="365125"/>
          </a:xfrm>
          <a:prstGeom prst="rect">
            <a:avLst/>
          </a:prstGeom>
        </p:spPr>
        <p:txBody>
          <a:bodyPr vert="horz" lIns="0" tIns="0" rIns="0" bIns="0" rtlCol="0" anchor="ctr" anchorCtr="0">
            <a:noAutofit/>
          </a:bodyPr>
          <a:lstStyle>
            <a:lvl1pPr marL="0" indent="0" algn="l" defTabSz="457189"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189" indent="0" algn="l" defTabSz="457189"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377" indent="0" algn="l" defTabSz="457189"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566" indent="0" algn="l" defTabSz="457189"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754" indent="0" algn="l" defTabSz="457189"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200"/>
              </a:spcAft>
            </a:pPr>
            <a:r>
              <a:rPr lang="en-GB" dirty="0"/>
              <a:t>A+CHP, brentuximab </a:t>
            </a:r>
            <a:r>
              <a:rPr lang="en-GB" dirty="0">
                <a:solidFill>
                  <a:schemeClr val="tx2"/>
                </a:solidFill>
              </a:rPr>
              <a:t>vedotin, cyclophosphamide, doxorubicin, prednisone; CHOP, cyclophosphamide, doxorubicin, vincristine, prednisone; CI, confidence interval; HR, hazard ratio; NR, not reached; OS, overall survival; PFS, progression-free survival</a:t>
            </a:r>
          </a:p>
          <a:p>
            <a:pPr>
              <a:spcBef>
                <a:spcPts val="0"/>
              </a:spcBef>
              <a:spcAft>
                <a:spcPts val="200"/>
              </a:spcAft>
            </a:pPr>
            <a:r>
              <a:rPr lang="en-US" dirty="0">
                <a:solidFill>
                  <a:schemeClr val="tx2"/>
                </a:solidFill>
              </a:rPr>
              <a:t>Horwitz S, et al. Lancet. 2019; 393:229-40</a:t>
            </a:r>
            <a:endParaRPr lang="en-GB" dirty="0">
              <a:solidFill>
                <a:schemeClr val="tx2"/>
              </a:solidFill>
            </a:endParaRPr>
          </a:p>
        </p:txBody>
      </p:sp>
    </p:spTree>
    <p:extLst>
      <p:ext uri="{BB962C8B-B14F-4D97-AF65-F5344CB8AC3E}">
        <p14:creationId xmlns:p14="http://schemas.microsoft.com/office/powerpoint/2010/main" val="2011434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BA1E6415-8789-AE4A-A5E8-75D49D245CF8}"/>
              </a:ext>
            </a:extLst>
          </p:cNvPr>
          <p:cNvGraphicFramePr>
            <a:graphicFrameLocks noGrp="1"/>
          </p:cNvGraphicFramePr>
          <p:nvPr>
            <p:ph sz="quarter" idx="12"/>
            <p:extLst>
              <p:ext uri="{D42A27DB-BD31-4B8C-83A1-F6EECF244321}">
                <p14:modId xmlns:p14="http://schemas.microsoft.com/office/powerpoint/2010/main" val="864589394"/>
              </p:ext>
            </p:extLst>
          </p:nvPr>
        </p:nvGraphicFramePr>
        <p:xfrm>
          <a:off x="620184" y="1425600"/>
          <a:ext cx="10963200" cy="452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7BABF39-F5B5-7247-BE36-3802671018B3}"/>
              </a:ext>
            </a:extLst>
          </p:cNvPr>
          <p:cNvSpPr>
            <a:spLocks noGrp="1"/>
          </p:cNvSpPr>
          <p:nvPr>
            <p:ph type="title"/>
          </p:nvPr>
        </p:nvSpPr>
        <p:spPr>
          <a:xfrm>
            <a:off x="619200" y="246567"/>
            <a:ext cx="9047314" cy="807285"/>
          </a:xfrm>
        </p:spPr>
        <p:txBody>
          <a:bodyPr/>
          <a:lstStyle/>
          <a:p>
            <a:r>
              <a:rPr lang="en-US" dirty="0"/>
              <a:t>Echelon-2</a:t>
            </a:r>
            <a:br>
              <a:rPr lang="en-US" dirty="0"/>
            </a:br>
            <a:r>
              <a:rPr lang="en-US" dirty="0">
                <a:solidFill>
                  <a:schemeClr val="accent1"/>
                </a:solidFill>
              </a:rPr>
              <a:t>summary and implications for clinical practice</a:t>
            </a:r>
          </a:p>
        </p:txBody>
      </p:sp>
      <p:sp>
        <p:nvSpPr>
          <p:cNvPr id="4" name="Slide Number Placeholder 3">
            <a:extLst>
              <a:ext uri="{FF2B5EF4-FFF2-40B4-BE49-F238E27FC236}">
                <a16:creationId xmlns:a16="http://schemas.microsoft.com/office/drawing/2014/main" id="{E174B6C4-37C6-F046-BF1E-789471C4B429}"/>
              </a:ext>
            </a:extLst>
          </p:cNvPr>
          <p:cNvSpPr>
            <a:spLocks noGrp="1"/>
          </p:cNvSpPr>
          <p:nvPr>
            <p:ph type="sldNum" sz="quarter" idx="4"/>
          </p:nvPr>
        </p:nvSpPr>
        <p:spPr/>
        <p:txBody>
          <a:bodyPr/>
          <a:lstStyle/>
          <a:p>
            <a:fld id="{8F601E71-9CE4-8545-92D5-2A0444E59F5D}" type="slidenum">
              <a:rPr lang="en-US" smtClean="0"/>
              <a:t>7</a:t>
            </a:fld>
            <a:endParaRPr lang="en-US" dirty="0"/>
          </a:p>
        </p:txBody>
      </p:sp>
      <p:sp>
        <p:nvSpPr>
          <p:cNvPr id="15" name="Content Placeholder 12">
            <a:extLst>
              <a:ext uri="{FF2B5EF4-FFF2-40B4-BE49-F238E27FC236}">
                <a16:creationId xmlns:a16="http://schemas.microsoft.com/office/drawing/2014/main" id="{9ED5F0BE-954B-F244-B62D-1D00A0317C69}"/>
              </a:ext>
            </a:extLst>
          </p:cNvPr>
          <p:cNvSpPr txBox="1">
            <a:spLocks/>
          </p:cNvSpPr>
          <p:nvPr/>
        </p:nvSpPr>
        <p:spPr>
          <a:xfrm>
            <a:off x="620184" y="6298490"/>
            <a:ext cx="10518080" cy="365125"/>
          </a:xfrm>
          <a:prstGeom prst="rect">
            <a:avLst/>
          </a:prstGeom>
        </p:spPr>
        <p:txBody>
          <a:bodyPr vert="horz" lIns="0" tIns="0" rIns="0" bIns="0" rtlCol="0" anchor="ctr" anchorCtr="0">
            <a:noAutofit/>
          </a:bodyPr>
          <a:lstStyle>
            <a:lvl1pPr marL="0" indent="0" algn="l" defTabSz="457189"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189" indent="0" algn="l" defTabSz="457189"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377" indent="0" algn="l" defTabSz="457189"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566" indent="0" algn="l" defTabSz="457189"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754" indent="0" algn="l" defTabSz="457189"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300"/>
              </a:spcAft>
            </a:pPr>
            <a:r>
              <a:rPr lang="en-GB" dirty="0"/>
              <a:t>ALCL, anaplastic large-cell lymphoma; CD, cluster of differentiation; CHOP, cyclophosphamide, doxorubicin, vincristine, prednisone; CHP, cyclophosphamide, doxorubicin, prednisone; IHC, immunohistochemistry</a:t>
            </a:r>
          </a:p>
          <a:p>
            <a:pPr>
              <a:spcBef>
                <a:spcPts val="0"/>
              </a:spcBef>
              <a:spcAft>
                <a:spcPts val="300"/>
              </a:spcAft>
            </a:pPr>
            <a:r>
              <a:rPr lang="en-US" dirty="0"/>
              <a:t>Horwitz S, et al. Lancet. 2019; 393:229-40</a:t>
            </a:r>
            <a:endParaRPr lang="en-GB" dirty="0"/>
          </a:p>
        </p:txBody>
      </p:sp>
    </p:spTree>
    <p:extLst>
      <p:ext uri="{BB962C8B-B14F-4D97-AF65-F5344CB8AC3E}">
        <p14:creationId xmlns:p14="http://schemas.microsoft.com/office/powerpoint/2010/main" val="414504608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69F8C-5D5F-4A84-8D29-077B9672BA9A}"/>
              </a:ext>
            </a:extLst>
          </p:cNvPr>
          <p:cNvSpPr>
            <a:spLocks noGrp="1"/>
          </p:cNvSpPr>
          <p:nvPr>
            <p:ph type="title"/>
          </p:nvPr>
        </p:nvSpPr>
        <p:spPr/>
        <p:txBody>
          <a:bodyPr/>
          <a:lstStyle/>
          <a:p>
            <a:r>
              <a:rPr lang="nl-NL" dirty="0"/>
              <a:t>relapsed/refractory setting</a:t>
            </a:r>
            <a:endParaRPr lang="en-GB" dirty="0"/>
          </a:p>
        </p:txBody>
      </p:sp>
      <p:sp>
        <p:nvSpPr>
          <p:cNvPr id="4" name="Slide Number Placeholder 3">
            <a:extLst>
              <a:ext uri="{FF2B5EF4-FFF2-40B4-BE49-F238E27FC236}">
                <a16:creationId xmlns:a16="http://schemas.microsoft.com/office/drawing/2014/main" id="{6814C7E9-827C-4BFF-B5AE-855E4BC6D28B}"/>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a:ln>
                  <a:noFill/>
                </a:ln>
                <a:solidFill>
                  <a:srgbClr val="5D8298"/>
                </a:solidFill>
                <a:effectLst/>
                <a:uLnTx/>
                <a:uFillTx/>
                <a:latin typeface="Calibri" panose="020F0502020204030204"/>
                <a:ea typeface="Verdana" panose="020B0604030504040204" pitchFamily="34" charset="0"/>
                <a:cs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8572359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a:extLst>
              <a:ext uri="{FF2B5EF4-FFF2-40B4-BE49-F238E27FC236}">
                <a16:creationId xmlns:a16="http://schemas.microsoft.com/office/drawing/2014/main" id="{7B825641-D050-7947-99B6-51D8464A58ED}"/>
              </a:ext>
            </a:extLst>
          </p:cNvPr>
          <p:cNvGraphicFramePr>
            <a:graphicFrameLocks noGrp="1"/>
          </p:cNvGraphicFramePr>
          <p:nvPr>
            <p:ph sz="quarter" idx="12"/>
            <p:extLst>
              <p:ext uri="{D42A27DB-BD31-4B8C-83A1-F6EECF244321}">
                <p14:modId xmlns:p14="http://schemas.microsoft.com/office/powerpoint/2010/main" val="316760511"/>
              </p:ext>
            </p:extLst>
          </p:nvPr>
        </p:nvGraphicFramePr>
        <p:xfrm>
          <a:off x="620713" y="1887214"/>
          <a:ext cx="10963275" cy="3261835"/>
        </p:xfrm>
        <a:graphic>
          <a:graphicData uri="http://schemas.openxmlformats.org/drawingml/2006/table">
            <a:tbl>
              <a:tblPr firstRow="1" bandRow="1">
                <a:tableStyleId>{5C22544A-7EE6-4342-B048-85BDC9FD1C3A}</a:tableStyleId>
              </a:tblPr>
              <a:tblGrid>
                <a:gridCol w="3654425">
                  <a:extLst>
                    <a:ext uri="{9D8B030D-6E8A-4147-A177-3AD203B41FA5}">
                      <a16:colId xmlns:a16="http://schemas.microsoft.com/office/drawing/2014/main" val="3913298144"/>
                    </a:ext>
                  </a:extLst>
                </a:gridCol>
                <a:gridCol w="3654425">
                  <a:extLst>
                    <a:ext uri="{9D8B030D-6E8A-4147-A177-3AD203B41FA5}">
                      <a16:colId xmlns:a16="http://schemas.microsoft.com/office/drawing/2014/main" val="3936513733"/>
                    </a:ext>
                  </a:extLst>
                </a:gridCol>
                <a:gridCol w="3654425">
                  <a:extLst>
                    <a:ext uri="{9D8B030D-6E8A-4147-A177-3AD203B41FA5}">
                      <a16:colId xmlns:a16="http://schemas.microsoft.com/office/drawing/2014/main" val="2879288952"/>
                    </a:ext>
                  </a:extLst>
                </a:gridCol>
              </a:tblGrid>
              <a:tr h="673640">
                <a:tc gridSpan="3">
                  <a:txBody>
                    <a:bodyPr/>
                    <a:lstStyle/>
                    <a:p>
                      <a:pPr algn="ctr"/>
                      <a:r>
                        <a:rPr lang="en-GB" sz="3200" noProof="0" dirty="0"/>
                        <a:t>New strategies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01890127"/>
                  </a:ext>
                </a:extLst>
              </a:tr>
              <a:tr h="2588195">
                <a:tc>
                  <a:txBody>
                    <a:bodyPr/>
                    <a:lstStyle/>
                    <a:p>
                      <a:pPr lvl="0"/>
                      <a:r>
                        <a:rPr lang="en-GB" sz="2000" b="1" noProof="0" dirty="0"/>
                        <a:t>Novel biological agents targeting deregulated pathways, such as:</a:t>
                      </a:r>
                    </a:p>
                    <a:p>
                      <a:pPr marL="314325" lvl="1" indent="-306388">
                        <a:buClr>
                          <a:schemeClr val="accent1"/>
                        </a:buClr>
                        <a:buFont typeface="Arial" panose="020B0604020202020204" pitchFamily="34" charset="0"/>
                        <a:buChar char="•"/>
                        <a:tabLst/>
                      </a:pPr>
                      <a:r>
                        <a:rPr lang="en-GB" sz="2000" noProof="0" dirty="0"/>
                        <a:t>PI3K inhibitors</a:t>
                      </a:r>
                    </a:p>
                    <a:p>
                      <a:pPr marL="314325" lvl="1" indent="-306388">
                        <a:buClr>
                          <a:schemeClr val="accent1"/>
                        </a:buClr>
                        <a:buFont typeface="Arial" panose="020B0604020202020204" pitchFamily="34" charset="0"/>
                        <a:buChar char="•"/>
                        <a:tabLst/>
                      </a:pPr>
                      <a:r>
                        <a:rPr lang="en-GB" sz="2000" noProof="0" dirty="0"/>
                        <a:t>JAK/STAT inhibitors</a:t>
                      </a:r>
                    </a:p>
                    <a:p>
                      <a:pPr marL="314325" lvl="1" indent="-306388">
                        <a:buClr>
                          <a:schemeClr val="accent1"/>
                        </a:buClr>
                        <a:buFont typeface="Arial" panose="020B0604020202020204" pitchFamily="34" charset="0"/>
                        <a:buChar char="•"/>
                        <a:tabLst/>
                      </a:pPr>
                      <a:r>
                        <a:rPr lang="en-GB" sz="2000" noProof="0" dirty="0"/>
                        <a:t>Hypomethylating agents</a:t>
                      </a:r>
                    </a:p>
                    <a:p>
                      <a:pPr marL="314325" lvl="1" indent="-306388">
                        <a:buClr>
                          <a:schemeClr val="accent1"/>
                        </a:buClr>
                        <a:buFont typeface="Arial" panose="020B0604020202020204" pitchFamily="34" charset="0"/>
                        <a:buChar char="•"/>
                        <a:tabLst/>
                      </a:pPr>
                      <a:r>
                        <a:rPr lang="en-GB" sz="2000" noProof="0" dirty="0"/>
                        <a:t>Farnesyltransferase inhibitors</a:t>
                      </a:r>
                    </a:p>
                    <a:p>
                      <a:pPr marL="314325" lvl="1" indent="-306388">
                        <a:buClr>
                          <a:schemeClr val="accent1"/>
                        </a:buClr>
                        <a:buFont typeface="Arial" panose="020B0604020202020204" pitchFamily="34" charset="0"/>
                        <a:buChar char="•"/>
                        <a:tabLst/>
                      </a:pPr>
                      <a:r>
                        <a:rPr lang="en-GB" sz="2000" noProof="0" dirty="0"/>
                        <a:t>ITK inhibitors</a:t>
                      </a:r>
                    </a:p>
                  </a:txBody>
                  <a:tcPr/>
                </a:tc>
                <a:tc>
                  <a:txBody>
                    <a:bodyPr/>
                    <a:lstStyle/>
                    <a:p>
                      <a:pPr lvl="0"/>
                      <a:r>
                        <a:rPr lang="en-GB" sz="2000" b="1" noProof="0" dirty="0"/>
                        <a:t>Immunotherapy:</a:t>
                      </a:r>
                    </a:p>
                    <a:p>
                      <a:pPr marL="314325" lvl="1" indent="-306388">
                        <a:buClr>
                          <a:schemeClr val="accent1"/>
                        </a:buClr>
                        <a:buFont typeface="Arial" panose="020B0604020202020204" pitchFamily="34" charset="0"/>
                        <a:buChar char="•"/>
                        <a:tabLst/>
                      </a:pPr>
                      <a:r>
                        <a:rPr lang="en-GB" sz="2000" noProof="0" dirty="0"/>
                        <a:t>PD-1/PD-L1 inhibitors</a:t>
                      </a:r>
                    </a:p>
                    <a:p>
                      <a:pPr marL="314325" lvl="1" indent="-306388">
                        <a:buClr>
                          <a:schemeClr val="accent1"/>
                        </a:buClr>
                        <a:buFont typeface="Arial" panose="020B0604020202020204" pitchFamily="34" charset="0"/>
                        <a:buChar char="•"/>
                        <a:tabLst/>
                      </a:pPr>
                      <a:r>
                        <a:rPr lang="en-GB" sz="2000" noProof="0" dirty="0"/>
                        <a:t>CAR T-cell therapy</a:t>
                      </a:r>
                    </a:p>
                  </a:txBody>
                  <a:tcPr/>
                </a:tc>
                <a:tc>
                  <a:txBody>
                    <a:bodyPr/>
                    <a:lstStyle/>
                    <a:p>
                      <a:pPr lvl="0"/>
                      <a:r>
                        <a:rPr lang="en-GB" sz="2000" b="1" noProof="0" dirty="0"/>
                        <a:t>Combination regimens, such as:</a:t>
                      </a:r>
                    </a:p>
                    <a:p>
                      <a:pPr marL="285750" lvl="0" indent="-285750">
                        <a:buClr>
                          <a:schemeClr val="accent1"/>
                        </a:buClr>
                        <a:buFont typeface="Arial" panose="020B0604020202020204" pitchFamily="34" charset="0"/>
                        <a:buChar char="•"/>
                      </a:pPr>
                      <a:r>
                        <a:rPr lang="en-GB" sz="2000" noProof="0" dirty="0"/>
                        <a:t>duvelisib + romidepsin</a:t>
                      </a:r>
                    </a:p>
                    <a:p>
                      <a:pPr marL="285750" lvl="0" indent="-285750">
                        <a:buClr>
                          <a:schemeClr val="accent1"/>
                        </a:buClr>
                        <a:buFont typeface="Arial" panose="020B0604020202020204" pitchFamily="34" charset="0"/>
                        <a:buChar char="•"/>
                      </a:pPr>
                      <a:r>
                        <a:rPr lang="en-GB" sz="2000" noProof="0" dirty="0"/>
                        <a:t>durvalumab + romidepsin / </a:t>
                      </a:r>
                      <a:r>
                        <a:rPr lang="en-GB" sz="2000" noProof="0" dirty="0" err="1"/>
                        <a:t>azacitidine</a:t>
                      </a:r>
                      <a:endParaRPr lang="en-GB" sz="2000" noProof="0" dirty="0"/>
                    </a:p>
                    <a:p>
                      <a:pPr marL="285750" lvl="0" indent="-285750">
                        <a:buClr>
                          <a:schemeClr val="accent1"/>
                        </a:buClr>
                        <a:buFont typeface="Arial" panose="020B0604020202020204" pitchFamily="34" charset="0"/>
                        <a:buChar char="•"/>
                      </a:pPr>
                      <a:r>
                        <a:rPr lang="en-GB" sz="2000" noProof="0" dirty="0"/>
                        <a:t>romidepsin + pralatrexate</a:t>
                      </a:r>
                    </a:p>
                  </a:txBody>
                  <a:tcPr/>
                </a:tc>
                <a:extLst>
                  <a:ext uri="{0D108BD9-81ED-4DB2-BD59-A6C34878D82A}">
                    <a16:rowId xmlns:a16="http://schemas.microsoft.com/office/drawing/2014/main" val="3183512281"/>
                  </a:ext>
                </a:extLst>
              </a:tr>
            </a:tbl>
          </a:graphicData>
        </a:graphic>
      </p:graphicFrame>
      <p:sp>
        <p:nvSpPr>
          <p:cNvPr id="2" name="Title 1">
            <a:extLst>
              <a:ext uri="{FF2B5EF4-FFF2-40B4-BE49-F238E27FC236}">
                <a16:creationId xmlns:a16="http://schemas.microsoft.com/office/drawing/2014/main" id="{8A608C29-FA03-A64E-8A6D-D906ACBA8805}"/>
              </a:ext>
            </a:extLst>
          </p:cNvPr>
          <p:cNvSpPr>
            <a:spLocks noGrp="1"/>
          </p:cNvSpPr>
          <p:nvPr>
            <p:ph type="title"/>
          </p:nvPr>
        </p:nvSpPr>
        <p:spPr/>
        <p:txBody>
          <a:bodyPr/>
          <a:lstStyle/>
          <a:p>
            <a:r>
              <a:rPr lang="en-GB" dirty="0"/>
              <a:t>In relapsed T-cell lymphoma Outcomes are largely unchanged over the last decades</a:t>
            </a:r>
          </a:p>
        </p:txBody>
      </p:sp>
      <p:sp>
        <p:nvSpPr>
          <p:cNvPr id="3" name="Slide Number Placeholder 2">
            <a:extLst>
              <a:ext uri="{FF2B5EF4-FFF2-40B4-BE49-F238E27FC236}">
                <a16:creationId xmlns:a16="http://schemas.microsoft.com/office/drawing/2014/main" id="{9A95714F-4DDA-7644-9983-C5DFE27AA862}"/>
              </a:ext>
            </a:extLst>
          </p:cNvPr>
          <p:cNvSpPr>
            <a:spLocks noGrp="1"/>
          </p:cNvSpPr>
          <p:nvPr>
            <p:ph type="sldNum" sz="quarter" idx="4"/>
          </p:nvPr>
        </p:nvSpPr>
        <p:spPr/>
        <p:txBody>
          <a:bodyPr/>
          <a:lstStyle/>
          <a:p>
            <a:fld id="{8F601E71-9CE4-8545-92D5-2A0444E59F5D}" type="slidenum">
              <a:rPr lang="en-GB" smtClean="0"/>
              <a:pPr/>
              <a:t>9</a:t>
            </a:fld>
            <a:endParaRPr lang="en-GB" dirty="0"/>
          </a:p>
        </p:txBody>
      </p:sp>
      <p:sp>
        <p:nvSpPr>
          <p:cNvPr id="8" name="Tijdelijke aanduiding voor inhoud 7">
            <a:extLst>
              <a:ext uri="{FF2B5EF4-FFF2-40B4-BE49-F238E27FC236}">
                <a16:creationId xmlns:a16="http://schemas.microsoft.com/office/drawing/2014/main" id="{03D99693-73CE-5F4D-A143-8D149C02EC13}"/>
              </a:ext>
            </a:extLst>
          </p:cNvPr>
          <p:cNvSpPr>
            <a:spLocks noGrp="1"/>
          </p:cNvSpPr>
          <p:nvPr>
            <p:ph sz="quarter" idx="15"/>
          </p:nvPr>
        </p:nvSpPr>
        <p:spPr>
          <a:xfrm>
            <a:off x="620183" y="6356352"/>
            <a:ext cx="10544205" cy="365125"/>
          </a:xfrm>
        </p:spPr>
        <p:txBody>
          <a:bodyPr/>
          <a:lstStyle/>
          <a:p>
            <a:r>
              <a:rPr lang="en-GB" dirty="0"/>
              <a:t>CAR, chimeric antigen receptor; ITK, interleukin-2-inducible T-cell kinase; JAK, Janus kinase; PD-1, programmed cell death protein 1; PD-L1, programmed death-ligand 1; PI3K, phosphoinositide 3-kinase; STAT, signal transducer and activator of transcription proteins</a:t>
            </a:r>
          </a:p>
        </p:txBody>
      </p:sp>
    </p:spTree>
    <p:extLst>
      <p:ext uri="{BB962C8B-B14F-4D97-AF65-F5344CB8AC3E}">
        <p14:creationId xmlns:p14="http://schemas.microsoft.com/office/powerpoint/2010/main" val="172187750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18|4"/>
</p:tagLst>
</file>

<file path=ppt/theme/theme1.xml><?xml version="1.0" encoding="utf-8"?>
<a:theme xmlns:a="http://schemas.openxmlformats.org/drawingml/2006/main" name="Thème Office">
  <a:themeElements>
    <a:clrScheme name="Cor2Ed - Lymphoma Connect Colour Palette">
      <a:dk1>
        <a:srgbClr val="000000"/>
      </a:dk1>
      <a:lt1>
        <a:srgbClr val="FFFFFF"/>
      </a:lt1>
      <a:dk2>
        <a:srgbClr val="5D8298"/>
      </a:dk2>
      <a:lt2>
        <a:srgbClr val="EEECE1"/>
      </a:lt2>
      <a:accent1>
        <a:srgbClr val="FA7C2E"/>
      </a:accent1>
      <a:accent2>
        <a:srgbClr val="C0504D"/>
      </a:accent2>
      <a:accent3>
        <a:srgbClr val="E9D0CD"/>
      </a:accent3>
      <a:accent4>
        <a:srgbClr val="F3EAE7"/>
      </a:accent4>
      <a:accent5>
        <a:srgbClr val="ECE6ED"/>
      </a:accent5>
      <a:accent6>
        <a:srgbClr val="8B878B"/>
      </a:accent6>
      <a:hlink>
        <a:srgbClr val="FA7C2E"/>
      </a:hlink>
      <a:folHlink>
        <a:srgbClr val="FA7C2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1_Thème Office">
  <a:themeElements>
    <a:clrScheme name="Custom 54">
      <a:dk1>
        <a:srgbClr val="000000"/>
      </a:dk1>
      <a:lt1>
        <a:srgbClr val="FFFFFF"/>
      </a:lt1>
      <a:dk2>
        <a:srgbClr val="5D8298"/>
      </a:dk2>
      <a:lt2>
        <a:srgbClr val="EEECE1"/>
      </a:lt2>
      <a:accent1>
        <a:srgbClr val="FA7C2E"/>
      </a:accent1>
      <a:accent2>
        <a:srgbClr val="C0504D"/>
      </a:accent2>
      <a:accent3>
        <a:srgbClr val="B0C8CD"/>
      </a:accent3>
      <a:accent4>
        <a:srgbClr val="C9E5F3"/>
      </a:accent4>
      <a:accent5>
        <a:srgbClr val="ECE6ED"/>
      </a:accent5>
      <a:accent6>
        <a:srgbClr val="8B878B"/>
      </a:accent6>
      <a:hlink>
        <a:srgbClr val="FA7C2E"/>
      </a:hlink>
      <a:folHlink>
        <a:srgbClr val="F0EAE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4080</TotalTime>
  <Words>2735</Words>
  <Application>Microsoft Macintosh PowerPoint</Application>
  <PresentationFormat>Breedbeeld</PresentationFormat>
  <Paragraphs>620</Paragraphs>
  <Slides>18</Slides>
  <Notes>18</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18</vt:i4>
      </vt:variant>
    </vt:vector>
  </HeadingPairs>
  <TitlesOfParts>
    <vt:vector size="29" baseType="lpstr">
      <vt:lpstr>Aileron</vt:lpstr>
      <vt:lpstr>Arial</vt:lpstr>
      <vt:lpstr>Calibri</vt:lpstr>
      <vt:lpstr>Helvetica Neue Light</vt:lpstr>
      <vt:lpstr>Lucida Grande</vt:lpstr>
      <vt:lpstr>PT Sans Narrow</vt:lpstr>
      <vt:lpstr>System Font Regular</vt:lpstr>
      <vt:lpstr>Times New Roman</vt:lpstr>
      <vt:lpstr>Wingdings</vt:lpstr>
      <vt:lpstr>Thème Office</vt:lpstr>
      <vt:lpstr>1_Thème Office</vt:lpstr>
      <vt:lpstr>PowerPoint-presentatie</vt:lpstr>
      <vt:lpstr>Updates on T-cell lymphoma  Dr. Stefan K. Barta University of Pennsylvania, USA  July 2020 </vt:lpstr>
      <vt:lpstr>Disclaimer</vt:lpstr>
      <vt:lpstr>Front-line setting</vt:lpstr>
      <vt:lpstr>ECHELON-2 (NCT01777152)  Study Design</vt:lpstr>
      <vt:lpstr>ECHELON-2 Survival curves</vt:lpstr>
      <vt:lpstr>Echelon-2 summary and implications for clinical practice</vt:lpstr>
      <vt:lpstr>relapsed/refractory setting</vt:lpstr>
      <vt:lpstr>In relapsed T-cell lymphoma Outcomes are largely unchanged over the last decades</vt:lpstr>
      <vt:lpstr>phase 2 study of Cerdulatinib in T-cell lymphoma</vt:lpstr>
      <vt:lpstr>Duvelisib in T-cell lymphoma</vt:lpstr>
      <vt:lpstr>Efficacy of Pembrolizumab in relapsed/refractory T-cell Lymphoma</vt:lpstr>
      <vt:lpstr>Efficacy of Pembrolizumab in relapsed/refractory T-cell Lymphoma</vt:lpstr>
      <vt:lpstr>Prospective Phase 2 trial of Nivolumab in relapsed/refractory T-cell Lymphoma</vt:lpstr>
      <vt:lpstr>Clinical Outcomes of CD5 CAR T-cells in Relapsed/Refractory CD5+ T-Cell Malignancies</vt:lpstr>
      <vt:lpstr>Summary</vt:lpstr>
      <vt:lpstr>REACH LYMPHOMA CONNECT VIA  TWITTER, LINKEDIN, VIMEO &amp; EMAIL OR VISIT THE GROUP’S WEBSITE http://www.lymphomaconnect.info</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Kim Grootscholten</cp:lastModifiedBy>
  <cp:revision>331</cp:revision>
  <cp:lastPrinted>2017-02-15T09:54:46Z</cp:lastPrinted>
  <dcterms:created xsi:type="dcterms:W3CDTF">2016-10-14T09:38:18Z</dcterms:created>
  <dcterms:modified xsi:type="dcterms:W3CDTF">2020-07-23T08:14:53Z</dcterms:modified>
</cp:coreProperties>
</file>