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 id="2147483723" r:id="rId2"/>
  </p:sldMasterIdLst>
  <p:notesMasterIdLst>
    <p:notesMasterId r:id="rId27"/>
  </p:notesMasterIdLst>
  <p:handoutMasterIdLst>
    <p:handoutMasterId r:id="rId28"/>
  </p:handoutMasterIdLst>
  <p:sldIdLst>
    <p:sldId id="12294" r:id="rId3"/>
    <p:sldId id="12295" r:id="rId4"/>
    <p:sldId id="12293" r:id="rId5"/>
    <p:sldId id="12312" r:id="rId6"/>
    <p:sldId id="258" r:id="rId7"/>
    <p:sldId id="267" r:id="rId8"/>
    <p:sldId id="275" r:id="rId9"/>
    <p:sldId id="280" r:id="rId10"/>
    <p:sldId id="291" r:id="rId11"/>
    <p:sldId id="12311" r:id="rId12"/>
    <p:sldId id="12313" r:id="rId13"/>
    <p:sldId id="12314" r:id="rId14"/>
    <p:sldId id="12317" r:id="rId15"/>
    <p:sldId id="12316" r:id="rId16"/>
    <p:sldId id="12320" r:id="rId17"/>
    <p:sldId id="12315" r:id="rId18"/>
    <p:sldId id="12324" r:id="rId19"/>
    <p:sldId id="12323" r:id="rId20"/>
    <p:sldId id="12319" r:id="rId21"/>
    <p:sldId id="12321" r:id="rId22"/>
    <p:sldId id="296" r:id="rId23"/>
    <p:sldId id="295" r:id="rId24"/>
    <p:sldId id="12326" r:id="rId25"/>
    <p:sldId id="1309"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Donohue" initials="U" lastIdx="45" clrIdx="0">
    <p:extLst>
      <p:ext uri="{19B8F6BF-5375-455C-9EA6-DF929625EA0E}">
        <p15:presenceInfo xmlns:p15="http://schemas.microsoft.com/office/powerpoint/2012/main" userId="Howard Donoh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CC00FF"/>
    <a:srgbClr val="0000FF"/>
    <a:srgbClr val="FF85FF"/>
    <a:srgbClr val="C7573C"/>
    <a:srgbClr val="03C750"/>
    <a:srgbClr val="FFA402"/>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47"/>
    <p:restoredTop sz="96201" autoAdjust="0"/>
  </p:normalViewPr>
  <p:slideViewPr>
    <p:cSldViewPr snapToObjects="1">
      <p:cViewPr varScale="1">
        <p:scale>
          <a:sx n="152" d="100"/>
          <a:sy n="152" d="100"/>
        </p:scale>
        <p:origin x="1200" y="192"/>
      </p:cViewPr>
      <p:guideLst>
        <p:guide orient="horz" pos="2319"/>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68"/>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20.jpe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2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5.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6D1DC-B7A5-034B-8B17-EA9776BD51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49E9AB22-002C-DF43-9D4E-D95F2F7F9581}">
      <dgm:prSet custT="1"/>
      <dgm:spPr/>
      <dgm:t>
        <a:bodyPr/>
        <a:lstStyle/>
        <a:p>
          <a:r>
            <a:rPr lang="en-GB" sz="2400" b="0" i="0" dirty="0"/>
            <a:t>Easy bruising</a:t>
          </a:r>
          <a:endParaRPr lang="nl-NL" sz="2400"/>
        </a:p>
      </dgm:t>
    </dgm:pt>
    <dgm:pt modelId="{0D7C13EB-9153-3541-A219-7D6BF0D944EB}" type="parTrans" cxnId="{861145DD-702A-2D43-B636-2877D3DC74EA}">
      <dgm:prSet/>
      <dgm:spPr/>
      <dgm:t>
        <a:bodyPr/>
        <a:lstStyle/>
        <a:p>
          <a:endParaRPr lang="nl-NL" sz="1400"/>
        </a:p>
      </dgm:t>
    </dgm:pt>
    <dgm:pt modelId="{9C5B5C43-09AF-664A-A829-CEF1F0A30F20}" type="sibTrans" cxnId="{861145DD-702A-2D43-B636-2877D3DC74EA}">
      <dgm:prSet/>
      <dgm:spPr/>
      <dgm:t>
        <a:bodyPr/>
        <a:lstStyle/>
        <a:p>
          <a:endParaRPr lang="nl-NL" sz="1400"/>
        </a:p>
      </dgm:t>
    </dgm:pt>
    <dgm:pt modelId="{62881170-B5A6-2147-A2DA-E7E4B4E7DA18}">
      <dgm:prSet custT="1"/>
      <dgm:spPr/>
      <dgm:t>
        <a:bodyPr/>
        <a:lstStyle/>
        <a:p>
          <a:r>
            <a:rPr lang="en-GB" sz="2400" b="0" i="0" dirty="0"/>
            <a:t>Menorrhagia</a:t>
          </a:r>
          <a:endParaRPr lang="nl-NL" sz="2400" dirty="0"/>
        </a:p>
      </dgm:t>
    </dgm:pt>
    <dgm:pt modelId="{19391F68-1D2B-5648-99F4-FD36E5D40278}" type="parTrans" cxnId="{549A314A-5176-1B45-A8EB-53190FE964E3}">
      <dgm:prSet/>
      <dgm:spPr/>
      <dgm:t>
        <a:bodyPr/>
        <a:lstStyle/>
        <a:p>
          <a:endParaRPr lang="nl-NL" sz="1400"/>
        </a:p>
      </dgm:t>
    </dgm:pt>
    <dgm:pt modelId="{CE0EF77D-E9AF-D341-BA23-DADE6E349E4E}" type="sibTrans" cxnId="{549A314A-5176-1B45-A8EB-53190FE964E3}">
      <dgm:prSet/>
      <dgm:spPr/>
      <dgm:t>
        <a:bodyPr/>
        <a:lstStyle/>
        <a:p>
          <a:endParaRPr lang="nl-NL" sz="1400"/>
        </a:p>
      </dgm:t>
    </dgm:pt>
    <dgm:pt modelId="{9FC94EAE-D205-994F-BE43-6972E9C4E976}">
      <dgm:prSet custT="1"/>
      <dgm:spPr/>
      <dgm:t>
        <a:bodyPr/>
        <a:lstStyle/>
        <a:p>
          <a:r>
            <a:rPr lang="en-GB" sz="2400" b="0" i="0" dirty="0"/>
            <a:t>Epistaxis (mostly in childhood)</a:t>
          </a:r>
          <a:endParaRPr lang="nl-NL" sz="2400" dirty="0"/>
        </a:p>
      </dgm:t>
    </dgm:pt>
    <dgm:pt modelId="{91A9B534-FB63-7549-A326-292F597F0BC1}" type="parTrans" cxnId="{45210488-DF40-0E47-A4B7-4FD62EA25BF4}">
      <dgm:prSet/>
      <dgm:spPr/>
      <dgm:t>
        <a:bodyPr/>
        <a:lstStyle/>
        <a:p>
          <a:endParaRPr lang="nl-NL" sz="1400"/>
        </a:p>
      </dgm:t>
    </dgm:pt>
    <dgm:pt modelId="{B13830BB-942D-B443-B439-121463610C75}" type="sibTrans" cxnId="{45210488-DF40-0E47-A4B7-4FD62EA25BF4}">
      <dgm:prSet/>
      <dgm:spPr/>
      <dgm:t>
        <a:bodyPr/>
        <a:lstStyle/>
        <a:p>
          <a:endParaRPr lang="nl-NL" sz="1400"/>
        </a:p>
      </dgm:t>
    </dgm:pt>
    <dgm:pt modelId="{F6CBFBCA-3F0F-3E43-AA40-5987B4866F93}">
      <dgm:prSet custT="1"/>
      <dgm:spPr/>
      <dgm:t>
        <a:bodyPr/>
        <a:lstStyle/>
        <a:p>
          <a:r>
            <a:rPr lang="en-GB" sz="2400" b="0" i="0" dirty="0"/>
            <a:t>Mucosal bleedings</a:t>
          </a:r>
          <a:endParaRPr lang="nl-NL" sz="2400"/>
        </a:p>
      </dgm:t>
    </dgm:pt>
    <dgm:pt modelId="{7DE56455-4D77-5F40-AFE5-29A514FDD382}" type="parTrans" cxnId="{5C4BC849-6C37-E047-87E9-E7C6D8B562B9}">
      <dgm:prSet/>
      <dgm:spPr/>
      <dgm:t>
        <a:bodyPr/>
        <a:lstStyle/>
        <a:p>
          <a:endParaRPr lang="nl-NL" sz="1400"/>
        </a:p>
      </dgm:t>
    </dgm:pt>
    <dgm:pt modelId="{F3EC19EB-869A-0F40-8375-BBC210AC2E3F}" type="sibTrans" cxnId="{5C4BC849-6C37-E047-87E9-E7C6D8B562B9}">
      <dgm:prSet/>
      <dgm:spPr/>
      <dgm:t>
        <a:bodyPr/>
        <a:lstStyle/>
        <a:p>
          <a:endParaRPr lang="nl-NL" sz="1400"/>
        </a:p>
      </dgm:t>
    </dgm:pt>
    <dgm:pt modelId="{8183F868-08BB-E346-89EC-03A12F34BD64}">
      <dgm:prSet custT="1"/>
      <dgm:spPr/>
      <dgm:t>
        <a:bodyPr/>
        <a:lstStyle/>
        <a:p>
          <a:r>
            <a:rPr lang="en-GB" sz="2400" b="0" i="0" dirty="0"/>
            <a:t>Gum bleeding and oozing in the oral cavity</a:t>
          </a:r>
          <a:endParaRPr lang="nl-NL" sz="2400" dirty="0"/>
        </a:p>
      </dgm:t>
    </dgm:pt>
    <dgm:pt modelId="{C99578DF-EFFC-CA48-B3FB-9E2C4A0F04A3}" type="parTrans" cxnId="{AA92C148-4AA9-E043-8ED4-8403FAC68D31}">
      <dgm:prSet/>
      <dgm:spPr/>
      <dgm:t>
        <a:bodyPr/>
        <a:lstStyle/>
        <a:p>
          <a:endParaRPr lang="nl-NL" sz="1400"/>
        </a:p>
      </dgm:t>
    </dgm:pt>
    <dgm:pt modelId="{30F5F5DA-B6E8-FF4F-B589-210A8398FB2F}" type="sibTrans" cxnId="{AA92C148-4AA9-E043-8ED4-8403FAC68D31}">
      <dgm:prSet/>
      <dgm:spPr/>
      <dgm:t>
        <a:bodyPr/>
        <a:lstStyle/>
        <a:p>
          <a:endParaRPr lang="nl-NL" sz="1400"/>
        </a:p>
      </dgm:t>
    </dgm:pt>
    <dgm:pt modelId="{43048077-205A-C941-9553-C495BE85DF71}" type="pres">
      <dgm:prSet presAssocID="{0926D1DC-B7A5-034B-8B17-EA9776BD510F}" presName="linearFlow" presStyleCnt="0">
        <dgm:presLayoutVars>
          <dgm:dir/>
          <dgm:resizeHandles val="exact"/>
        </dgm:presLayoutVars>
      </dgm:prSet>
      <dgm:spPr/>
    </dgm:pt>
    <dgm:pt modelId="{9F6AFA92-6974-AF48-BAFE-BCC84BA0EE71}" type="pres">
      <dgm:prSet presAssocID="{49E9AB22-002C-DF43-9D4E-D95F2F7F9581}" presName="composite" presStyleCnt="0"/>
      <dgm:spPr/>
    </dgm:pt>
    <dgm:pt modelId="{566147D1-B1AD-6349-A83C-7556064500C4}" type="pres">
      <dgm:prSet presAssocID="{49E9AB22-002C-DF43-9D4E-D95F2F7F9581}" presName="imgShp"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50ED5BB-6DB3-4446-BA69-F5AC446D364B}" type="pres">
      <dgm:prSet presAssocID="{49E9AB22-002C-DF43-9D4E-D95F2F7F9581}" presName="txShp" presStyleLbl="node1" presStyleIdx="0" presStyleCnt="5">
        <dgm:presLayoutVars>
          <dgm:bulletEnabled val="1"/>
        </dgm:presLayoutVars>
      </dgm:prSet>
      <dgm:spPr/>
    </dgm:pt>
    <dgm:pt modelId="{C7BE9415-F622-6F4F-B138-EFEBF17E1338}" type="pres">
      <dgm:prSet presAssocID="{9C5B5C43-09AF-664A-A829-CEF1F0A30F20}" presName="spacing" presStyleCnt="0"/>
      <dgm:spPr/>
    </dgm:pt>
    <dgm:pt modelId="{30DB3C78-9F5F-944F-9F9F-2E0E74507772}" type="pres">
      <dgm:prSet presAssocID="{62881170-B5A6-2147-A2DA-E7E4B4E7DA18}" presName="composite" presStyleCnt="0"/>
      <dgm:spPr/>
    </dgm:pt>
    <dgm:pt modelId="{B63958FB-8D3F-1F41-B725-85B97FE8CD62}" type="pres">
      <dgm:prSet presAssocID="{62881170-B5A6-2147-A2DA-E7E4B4E7DA18}" presName="imgShp"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foto van bloedplaatjes in het bloed."/>
        </a:ext>
      </dgm:extLst>
    </dgm:pt>
    <dgm:pt modelId="{95112F59-CCCC-7A41-9158-EE755694E73B}" type="pres">
      <dgm:prSet presAssocID="{62881170-B5A6-2147-A2DA-E7E4B4E7DA18}" presName="txShp" presStyleLbl="node1" presStyleIdx="1" presStyleCnt="5">
        <dgm:presLayoutVars>
          <dgm:bulletEnabled val="1"/>
        </dgm:presLayoutVars>
      </dgm:prSet>
      <dgm:spPr/>
    </dgm:pt>
    <dgm:pt modelId="{C53E0DC8-3595-7940-9BA2-2686FBF3B755}" type="pres">
      <dgm:prSet presAssocID="{CE0EF77D-E9AF-D341-BA23-DADE6E349E4E}" presName="spacing" presStyleCnt="0"/>
      <dgm:spPr/>
    </dgm:pt>
    <dgm:pt modelId="{DBDD1FD3-7D0E-2047-AD1C-98B55076DC31}" type="pres">
      <dgm:prSet presAssocID="{9FC94EAE-D205-994F-BE43-6972E9C4E976}" presName="composite" presStyleCnt="0"/>
      <dgm:spPr/>
    </dgm:pt>
    <dgm:pt modelId="{784358A0-31F0-FA46-BBB9-01BF5FA44598}" type="pres">
      <dgm:prSet presAssocID="{9FC94EAE-D205-994F-BE43-6972E9C4E976}" presName="imgShp" presStyleLbl="f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417AB7B8-C694-5F44-AD85-D1C56E2B8D0A}" type="pres">
      <dgm:prSet presAssocID="{9FC94EAE-D205-994F-BE43-6972E9C4E976}" presName="txShp" presStyleLbl="node1" presStyleIdx="2" presStyleCnt="5">
        <dgm:presLayoutVars>
          <dgm:bulletEnabled val="1"/>
        </dgm:presLayoutVars>
      </dgm:prSet>
      <dgm:spPr/>
    </dgm:pt>
    <dgm:pt modelId="{C346214C-860D-DE44-B75B-B720CE6B3E06}" type="pres">
      <dgm:prSet presAssocID="{B13830BB-942D-B443-B439-121463610C75}" presName="spacing" presStyleCnt="0"/>
      <dgm:spPr/>
    </dgm:pt>
    <dgm:pt modelId="{20BEBEEA-AE78-1348-BCB9-FCCC5F629EB1}" type="pres">
      <dgm:prSet presAssocID="{F6CBFBCA-3F0F-3E43-AA40-5987B4866F93}" presName="composite" presStyleCnt="0"/>
      <dgm:spPr/>
    </dgm:pt>
    <dgm:pt modelId="{9A0B8421-B39A-E940-81DC-1D1A899D939B}" type="pres">
      <dgm:prSet presAssocID="{F6CBFBCA-3F0F-3E43-AA40-5987B4866F93}" presName="imgShp"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weergave van bloedplaatjes in bloed"/>
        </a:ext>
      </dgm:extLst>
    </dgm:pt>
    <dgm:pt modelId="{560AB938-7B8C-0D47-BC74-755AD888CE0B}" type="pres">
      <dgm:prSet presAssocID="{F6CBFBCA-3F0F-3E43-AA40-5987B4866F93}" presName="txShp" presStyleLbl="node1" presStyleIdx="3" presStyleCnt="5">
        <dgm:presLayoutVars>
          <dgm:bulletEnabled val="1"/>
        </dgm:presLayoutVars>
      </dgm:prSet>
      <dgm:spPr/>
    </dgm:pt>
    <dgm:pt modelId="{5B06392B-F8DB-0940-B9E6-7317B8C5950F}" type="pres">
      <dgm:prSet presAssocID="{F3EC19EB-869A-0F40-8375-BBC210AC2E3F}" presName="spacing" presStyleCnt="0"/>
      <dgm:spPr/>
    </dgm:pt>
    <dgm:pt modelId="{6938F7A5-5516-9648-A746-02B53F7E3C46}" type="pres">
      <dgm:prSet presAssocID="{8183F868-08BB-E346-89EC-03A12F34BD64}" presName="composite" presStyleCnt="0"/>
      <dgm:spPr/>
    </dgm:pt>
    <dgm:pt modelId="{7B8D98FB-B153-3F48-93B1-C7D8964C6876}" type="pres">
      <dgm:prSet presAssocID="{8183F868-08BB-E346-89EC-03A12F34BD64}" presName="imgShp" presStyleLbl="fgImgPlac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749A6562-7653-0941-BBF7-0465BAD38409}" type="pres">
      <dgm:prSet presAssocID="{8183F868-08BB-E346-89EC-03A12F34BD64}" presName="txShp" presStyleLbl="node1" presStyleIdx="4" presStyleCnt="5">
        <dgm:presLayoutVars>
          <dgm:bulletEnabled val="1"/>
        </dgm:presLayoutVars>
      </dgm:prSet>
      <dgm:spPr/>
    </dgm:pt>
  </dgm:ptLst>
  <dgm:cxnLst>
    <dgm:cxn modelId="{9C760B29-D624-1648-858B-C0F6A2E3AA78}" type="presOf" srcId="{F6CBFBCA-3F0F-3E43-AA40-5987B4866F93}" destId="{560AB938-7B8C-0D47-BC74-755AD888CE0B}" srcOrd="0" destOrd="0" presId="urn:microsoft.com/office/officeart/2005/8/layout/vList3"/>
    <dgm:cxn modelId="{AA92C148-4AA9-E043-8ED4-8403FAC68D31}" srcId="{0926D1DC-B7A5-034B-8B17-EA9776BD510F}" destId="{8183F868-08BB-E346-89EC-03A12F34BD64}" srcOrd="4" destOrd="0" parTransId="{C99578DF-EFFC-CA48-B3FB-9E2C4A0F04A3}" sibTransId="{30F5F5DA-B6E8-FF4F-B589-210A8398FB2F}"/>
    <dgm:cxn modelId="{5C4BC849-6C37-E047-87E9-E7C6D8B562B9}" srcId="{0926D1DC-B7A5-034B-8B17-EA9776BD510F}" destId="{F6CBFBCA-3F0F-3E43-AA40-5987B4866F93}" srcOrd="3" destOrd="0" parTransId="{7DE56455-4D77-5F40-AFE5-29A514FDD382}" sibTransId="{F3EC19EB-869A-0F40-8375-BBC210AC2E3F}"/>
    <dgm:cxn modelId="{549A314A-5176-1B45-A8EB-53190FE964E3}" srcId="{0926D1DC-B7A5-034B-8B17-EA9776BD510F}" destId="{62881170-B5A6-2147-A2DA-E7E4B4E7DA18}" srcOrd="1" destOrd="0" parTransId="{19391F68-1D2B-5648-99F4-FD36E5D40278}" sibTransId="{CE0EF77D-E9AF-D341-BA23-DADE6E349E4E}"/>
    <dgm:cxn modelId="{EC3F1C4F-1A31-9A44-B3DD-2A630306B2A4}" type="presOf" srcId="{0926D1DC-B7A5-034B-8B17-EA9776BD510F}" destId="{43048077-205A-C941-9553-C495BE85DF71}" srcOrd="0" destOrd="0" presId="urn:microsoft.com/office/officeart/2005/8/layout/vList3"/>
    <dgm:cxn modelId="{6CFD5966-22E9-ED43-9832-C4429C6B0DF8}" type="presOf" srcId="{49E9AB22-002C-DF43-9D4E-D95F2F7F9581}" destId="{450ED5BB-6DB3-4446-BA69-F5AC446D364B}" srcOrd="0" destOrd="0" presId="urn:microsoft.com/office/officeart/2005/8/layout/vList3"/>
    <dgm:cxn modelId="{E3A9E47E-AD96-024E-8596-9CCF68E7C72B}" type="presOf" srcId="{9FC94EAE-D205-994F-BE43-6972E9C4E976}" destId="{417AB7B8-C694-5F44-AD85-D1C56E2B8D0A}" srcOrd="0" destOrd="0" presId="urn:microsoft.com/office/officeart/2005/8/layout/vList3"/>
    <dgm:cxn modelId="{45210488-DF40-0E47-A4B7-4FD62EA25BF4}" srcId="{0926D1DC-B7A5-034B-8B17-EA9776BD510F}" destId="{9FC94EAE-D205-994F-BE43-6972E9C4E976}" srcOrd="2" destOrd="0" parTransId="{91A9B534-FB63-7549-A326-292F597F0BC1}" sibTransId="{B13830BB-942D-B443-B439-121463610C75}"/>
    <dgm:cxn modelId="{996E49B9-E28C-844C-AB3B-6C44E3608EB7}" type="presOf" srcId="{62881170-B5A6-2147-A2DA-E7E4B4E7DA18}" destId="{95112F59-CCCC-7A41-9158-EE755694E73B}" srcOrd="0" destOrd="0" presId="urn:microsoft.com/office/officeart/2005/8/layout/vList3"/>
    <dgm:cxn modelId="{AC501EDC-1F4D-0748-B997-6473B3C40D8E}" type="presOf" srcId="{8183F868-08BB-E346-89EC-03A12F34BD64}" destId="{749A6562-7653-0941-BBF7-0465BAD38409}" srcOrd="0" destOrd="0" presId="urn:microsoft.com/office/officeart/2005/8/layout/vList3"/>
    <dgm:cxn modelId="{861145DD-702A-2D43-B636-2877D3DC74EA}" srcId="{0926D1DC-B7A5-034B-8B17-EA9776BD510F}" destId="{49E9AB22-002C-DF43-9D4E-D95F2F7F9581}" srcOrd="0" destOrd="0" parTransId="{0D7C13EB-9153-3541-A219-7D6BF0D944EB}" sibTransId="{9C5B5C43-09AF-664A-A829-CEF1F0A30F20}"/>
    <dgm:cxn modelId="{2CC73821-D660-E947-B7CD-734A984E587D}" type="presParOf" srcId="{43048077-205A-C941-9553-C495BE85DF71}" destId="{9F6AFA92-6974-AF48-BAFE-BCC84BA0EE71}" srcOrd="0" destOrd="0" presId="urn:microsoft.com/office/officeart/2005/8/layout/vList3"/>
    <dgm:cxn modelId="{60DF4C61-3D33-4843-91E0-75A9A74F73E2}" type="presParOf" srcId="{9F6AFA92-6974-AF48-BAFE-BCC84BA0EE71}" destId="{566147D1-B1AD-6349-A83C-7556064500C4}" srcOrd="0" destOrd="0" presId="urn:microsoft.com/office/officeart/2005/8/layout/vList3"/>
    <dgm:cxn modelId="{14C1494A-D3B5-6E40-97E6-116E46B257FC}" type="presParOf" srcId="{9F6AFA92-6974-AF48-BAFE-BCC84BA0EE71}" destId="{450ED5BB-6DB3-4446-BA69-F5AC446D364B}" srcOrd="1" destOrd="0" presId="urn:microsoft.com/office/officeart/2005/8/layout/vList3"/>
    <dgm:cxn modelId="{15230113-6BD9-5344-B8C0-43D2384C4DEF}" type="presParOf" srcId="{43048077-205A-C941-9553-C495BE85DF71}" destId="{C7BE9415-F622-6F4F-B138-EFEBF17E1338}" srcOrd="1" destOrd="0" presId="urn:microsoft.com/office/officeart/2005/8/layout/vList3"/>
    <dgm:cxn modelId="{17A45E98-A19C-C64C-915F-46F2A4DF54F1}" type="presParOf" srcId="{43048077-205A-C941-9553-C495BE85DF71}" destId="{30DB3C78-9F5F-944F-9F9F-2E0E74507772}" srcOrd="2" destOrd="0" presId="urn:microsoft.com/office/officeart/2005/8/layout/vList3"/>
    <dgm:cxn modelId="{95DF073C-1206-5B4B-B52E-3321F9199972}" type="presParOf" srcId="{30DB3C78-9F5F-944F-9F9F-2E0E74507772}" destId="{B63958FB-8D3F-1F41-B725-85B97FE8CD62}" srcOrd="0" destOrd="0" presId="urn:microsoft.com/office/officeart/2005/8/layout/vList3"/>
    <dgm:cxn modelId="{2CFD14BB-BA51-5E43-A2A5-FEAB3FE29EAB}" type="presParOf" srcId="{30DB3C78-9F5F-944F-9F9F-2E0E74507772}" destId="{95112F59-CCCC-7A41-9158-EE755694E73B}" srcOrd="1" destOrd="0" presId="urn:microsoft.com/office/officeart/2005/8/layout/vList3"/>
    <dgm:cxn modelId="{FA41A48A-758F-E24F-A3B4-82E2C1B1DBFD}" type="presParOf" srcId="{43048077-205A-C941-9553-C495BE85DF71}" destId="{C53E0DC8-3595-7940-9BA2-2686FBF3B755}" srcOrd="3" destOrd="0" presId="urn:microsoft.com/office/officeart/2005/8/layout/vList3"/>
    <dgm:cxn modelId="{655E7338-03E0-1B40-9028-52C2ECA82934}" type="presParOf" srcId="{43048077-205A-C941-9553-C495BE85DF71}" destId="{DBDD1FD3-7D0E-2047-AD1C-98B55076DC31}" srcOrd="4" destOrd="0" presId="urn:microsoft.com/office/officeart/2005/8/layout/vList3"/>
    <dgm:cxn modelId="{89D9428F-CA1D-5546-9E61-7272597381C1}" type="presParOf" srcId="{DBDD1FD3-7D0E-2047-AD1C-98B55076DC31}" destId="{784358A0-31F0-FA46-BBB9-01BF5FA44598}" srcOrd="0" destOrd="0" presId="urn:microsoft.com/office/officeart/2005/8/layout/vList3"/>
    <dgm:cxn modelId="{B2F701C4-810E-124E-9EA9-2C99015690E1}" type="presParOf" srcId="{DBDD1FD3-7D0E-2047-AD1C-98B55076DC31}" destId="{417AB7B8-C694-5F44-AD85-D1C56E2B8D0A}" srcOrd="1" destOrd="0" presId="urn:microsoft.com/office/officeart/2005/8/layout/vList3"/>
    <dgm:cxn modelId="{568A86D5-468F-E445-B550-C5602CE689C7}" type="presParOf" srcId="{43048077-205A-C941-9553-C495BE85DF71}" destId="{C346214C-860D-DE44-B75B-B720CE6B3E06}" srcOrd="5" destOrd="0" presId="urn:microsoft.com/office/officeart/2005/8/layout/vList3"/>
    <dgm:cxn modelId="{8ABCA870-BB54-9446-9D9E-AF6D29281624}" type="presParOf" srcId="{43048077-205A-C941-9553-C495BE85DF71}" destId="{20BEBEEA-AE78-1348-BCB9-FCCC5F629EB1}" srcOrd="6" destOrd="0" presId="urn:microsoft.com/office/officeart/2005/8/layout/vList3"/>
    <dgm:cxn modelId="{1E1A3D50-ED70-D944-B390-19E6C608B55A}" type="presParOf" srcId="{20BEBEEA-AE78-1348-BCB9-FCCC5F629EB1}" destId="{9A0B8421-B39A-E940-81DC-1D1A899D939B}" srcOrd="0" destOrd="0" presId="urn:microsoft.com/office/officeart/2005/8/layout/vList3"/>
    <dgm:cxn modelId="{6A08DAAD-FCC7-9D44-99B5-26CE2C85717F}" type="presParOf" srcId="{20BEBEEA-AE78-1348-BCB9-FCCC5F629EB1}" destId="{560AB938-7B8C-0D47-BC74-755AD888CE0B}" srcOrd="1" destOrd="0" presId="urn:microsoft.com/office/officeart/2005/8/layout/vList3"/>
    <dgm:cxn modelId="{EB913852-4121-C242-AB51-3D6C6700174F}" type="presParOf" srcId="{43048077-205A-C941-9553-C495BE85DF71}" destId="{5B06392B-F8DB-0940-B9E6-7317B8C5950F}" srcOrd="7" destOrd="0" presId="urn:microsoft.com/office/officeart/2005/8/layout/vList3"/>
    <dgm:cxn modelId="{ABEBAB3E-F457-1847-AF73-BDE166265B95}" type="presParOf" srcId="{43048077-205A-C941-9553-C495BE85DF71}" destId="{6938F7A5-5516-9648-A746-02B53F7E3C46}" srcOrd="8" destOrd="0" presId="urn:microsoft.com/office/officeart/2005/8/layout/vList3"/>
    <dgm:cxn modelId="{7271D2FA-F8E3-2345-BAE4-CBDEB3083F18}" type="presParOf" srcId="{6938F7A5-5516-9648-A746-02B53F7E3C46}" destId="{7B8D98FB-B153-3F48-93B1-C7D8964C6876}" srcOrd="0" destOrd="0" presId="urn:microsoft.com/office/officeart/2005/8/layout/vList3"/>
    <dgm:cxn modelId="{B4FD7DD5-2A14-114A-A9D2-5016BA2B3D01}" type="presParOf" srcId="{6938F7A5-5516-9648-A746-02B53F7E3C46}" destId="{749A6562-7653-0941-BBF7-0465BAD3840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8E5A3-08B5-D048-AA76-5520C894714F}" type="doc">
      <dgm:prSet loTypeId="urn:microsoft.com/office/officeart/2005/8/layout/venn3" loCatId="list" qsTypeId="urn:microsoft.com/office/officeart/2005/8/quickstyle/simple1" qsCatId="simple" csTypeId="urn:microsoft.com/office/officeart/2005/8/colors/accent1_1" csCatId="accent1" phldr="1"/>
      <dgm:spPr/>
      <dgm:t>
        <a:bodyPr/>
        <a:lstStyle/>
        <a:p>
          <a:endParaRPr lang="nl-NL"/>
        </a:p>
      </dgm:t>
    </dgm:pt>
    <dgm:pt modelId="{9D1B4DD2-AE6C-094E-B0DC-6EC33609C3E4}">
      <dgm:prSet/>
      <dgm:spPr/>
      <dgm:t>
        <a:bodyPr/>
        <a:lstStyle/>
        <a:p>
          <a:r>
            <a:rPr lang="en-GB" b="1" dirty="0">
              <a:solidFill>
                <a:schemeClr val="tx2"/>
              </a:solidFill>
            </a:rPr>
            <a:t>Persistent poor oral hygiene</a:t>
          </a:r>
          <a:endParaRPr lang="nl-NL" b="1">
            <a:solidFill>
              <a:schemeClr val="tx2"/>
            </a:solidFill>
          </a:endParaRPr>
        </a:p>
      </dgm:t>
    </dgm:pt>
    <dgm:pt modelId="{BC1C89FE-BE65-F54C-9485-4373F9EEF968}" type="parTrans" cxnId="{C5C115E2-89F7-6D49-9C7A-1CD395353E3D}">
      <dgm:prSet/>
      <dgm:spPr/>
      <dgm:t>
        <a:bodyPr/>
        <a:lstStyle/>
        <a:p>
          <a:endParaRPr lang="nl-NL" b="1">
            <a:solidFill>
              <a:schemeClr val="tx2"/>
            </a:solidFill>
          </a:endParaRPr>
        </a:p>
      </dgm:t>
    </dgm:pt>
    <dgm:pt modelId="{F91E49E3-97D7-E34C-AE3D-A66B5CD67F3C}" type="sibTrans" cxnId="{C5C115E2-89F7-6D49-9C7A-1CD395353E3D}">
      <dgm:prSet/>
      <dgm:spPr/>
      <dgm:t>
        <a:bodyPr/>
        <a:lstStyle/>
        <a:p>
          <a:endParaRPr lang="nl-NL" b="1">
            <a:solidFill>
              <a:schemeClr val="tx2"/>
            </a:solidFill>
          </a:endParaRPr>
        </a:p>
      </dgm:t>
    </dgm:pt>
    <dgm:pt modelId="{C5E49855-08A8-8047-BB87-23344E158B4D}">
      <dgm:prSet/>
      <dgm:spPr/>
      <dgm:t>
        <a:bodyPr/>
        <a:lstStyle/>
        <a:p>
          <a:r>
            <a:rPr lang="en-GB" b="1" dirty="0">
              <a:solidFill>
                <a:schemeClr val="tx2"/>
              </a:solidFill>
            </a:rPr>
            <a:t>Social determinants </a:t>
          </a:r>
          <a:endParaRPr lang="nl-NL" b="1">
            <a:solidFill>
              <a:schemeClr val="tx2"/>
            </a:solidFill>
          </a:endParaRPr>
        </a:p>
      </dgm:t>
    </dgm:pt>
    <dgm:pt modelId="{23F22E4A-A0D0-B84C-AF0A-14466E744F63}" type="parTrans" cxnId="{E6EEF61D-3903-9A43-9105-2A8B91CC36F4}">
      <dgm:prSet/>
      <dgm:spPr/>
      <dgm:t>
        <a:bodyPr/>
        <a:lstStyle/>
        <a:p>
          <a:endParaRPr lang="nl-NL" b="1">
            <a:solidFill>
              <a:schemeClr val="tx2"/>
            </a:solidFill>
          </a:endParaRPr>
        </a:p>
      </dgm:t>
    </dgm:pt>
    <dgm:pt modelId="{234FD93E-CDD3-A84D-99B8-F1B1D85E5340}" type="sibTrans" cxnId="{E6EEF61D-3903-9A43-9105-2A8B91CC36F4}">
      <dgm:prSet/>
      <dgm:spPr/>
      <dgm:t>
        <a:bodyPr/>
        <a:lstStyle/>
        <a:p>
          <a:endParaRPr lang="nl-NL" b="1">
            <a:solidFill>
              <a:schemeClr val="tx2"/>
            </a:solidFill>
          </a:endParaRPr>
        </a:p>
      </dgm:t>
    </dgm:pt>
    <dgm:pt modelId="{AB0BB26A-927F-6642-B246-C780D4CA6FCD}">
      <dgm:prSet/>
      <dgm:spPr/>
      <dgm:t>
        <a:bodyPr/>
        <a:lstStyle/>
        <a:p>
          <a:r>
            <a:rPr lang="en-GB" b="1" dirty="0">
              <a:solidFill>
                <a:schemeClr val="tx2"/>
              </a:solidFill>
            </a:rPr>
            <a:t>Smoking </a:t>
          </a:r>
          <a:endParaRPr lang="nl-NL" b="1">
            <a:solidFill>
              <a:schemeClr val="tx2"/>
            </a:solidFill>
          </a:endParaRPr>
        </a:p>
      </dgm:t>
    </dgm:pt>
    <dgm:pt modelId="{60836189-88A5-2A48-B9EE-4F792198673D}" type="parTrans" cxnId="{80DB778B-3A42-6644-85FB-1F9E165FBAEB}">
      <dgm:prSet/>
      <dgm:spPr/>
      <dgm:t>
        <a:bodyPr/>
        <a:lstStyle/>
        <a:p>
          <a:endParaRPr lang="nl-NL" b="1">
            <a:solidFill>
              <a:schemeClr val="tx2"/>
            </a:solidFill>
          </a:endParaRPr>
        </a:p>
      </dgm:t>
    </dgm:pt>
    <dgm:pt modelId="{F6189AE5-C77C-FE42-A717-C85313AFB278}" type="sibTrans" cxnId="{80DB778B-3A42-6644-85FB-1F9E165FBAEB}">
      <dgm:prSet/>
      <dgm:spPr/>
      <dgm:t>
        <a:bodyPr/>
        <a:lstStyle/>
        <a:p>
          <a:endParaRPr lang="nl-NL" b="1">
            <a:solidFill>
              <a:schemeClr val="tx2"/>
            </a:solidFill>
          </a:endParaRPr>
        </a:p>
      </dgm:t>
    </dgm:pt>
    <dgm:pt modelId="{05CEBBDB-4FC1-7248-9D95-D5238A98B102}">
      <dgm:prSet/>
      <dgm:spPr/>
      <dgm:t>
        <a:bodyPr/>
        <a:lstStyle/>
        <a:p>
          <a:endParaRPr lang="en-GB" b="1" dirty="0">
            <a:solidFill>
              <a:schemeClr val="tx2"/>
            </a:solidFill>
          </a:endParaRPr>
        </a:p>
        <a:p>
          <a:r>
            <a:rPr lang="en-GB" b="1" dirty="0">
              <a:solidFill>
                <a:schemeClr val="tx2"/>
              </a:solidFill>
            </a:rPr>
            <a:t>Comorbidity: </a:t>
          </a:r>
          <a:r>
            <a:rPr lang="en-GB" b="0" dirty="0">
              <a:solidFill>
                <a:schemeClr val="tx2"/>
              </a:solidFill>
            </a:rPr>
            <a:t>diabetes, RA, immune suppression</a:t>
          </a:r>
          <a:endParaRPr lang="nl-NL" b="0" dirty="0">
            <a:solidFill>
              <a:schemeClr val="tx2"/>
            </a:solidFill>
          </a:endParaRPr>
        </a:p>
      </dgm:t>
    </dgm:pt>
    <dgm:pt modelId="{CD719345-C924-FF4B-8AD8-209EA0D38D13}" type="parTrans" cxnId="{DCB0E8DB-5C0C-554A-9286-86761661C2CF}">
      <dgm:prSet/>
      <dgm:spPr/>
      <dgm:t>
        <a:bodyPr/>
        <a:lstStyle/>
        <a:p>
          <a:endParaRPr lang="nl-NL" b="1">
            <a:solidFill>
              <a:schemeClr val="tx2"/>
            </a:solidFill>
          </a:endParaRPr>
        </a:p>
      </dgm:t>
    </dgm:pt>
    <dgm:pt modelId="{52BFD367-382E-BF44-92A8-E33B02A29CE8}" type="sibTrans" cxnId="{DCB0E8DB-5C0C-554A-9286-86761661C2CF}">
      <dgm:prSet/>
      <dgm:spPr/>
      <dgm:t>
        <a:bodyPr/>
        <a:lstStyle/>
        <a:p>
          <a:endParaRPr lang="nl-NL" b="1">
            <a:solidFill>
              <a:schemeClr val="tx2"/>
            </a:solidFill>
          </a:endParaRPr>
        </a:p>
      </dgm:t>
    </dgm:pt>
    <dgm:pt modelId="{87E87BD1-688C-D042-A1C2-228D1B4A1A5D}">
      <dgm:prSet/>
      <dgm:spPr/>
      <dgm:t>
        <a:bodyPr/>
        <a:lstStyle/>
        <a:p>
          <a:r>
            <a:rPr lang="en-GB" b="1" dirty="0">
              <a:solidFill>
                <a:schemeClr val="tx2"/>
              </a:solidFill>
            </a:rPr>
            <a:t>Obesity, malnutrition</a:t>
          </a:r>
          <a:endParaRPr lang="nl-NL" b="1" dirty="0">
            <a:solidFill>
              <a:schemeClr val="tx2"/>
            </a:solidFill>
          </a:endParaRPr>
        </a:p>
      </dgm:t>
    </dgm:pt>
    <dgm:pt modelId="{9CC9EDB5-A9B9-6B4A-89B4-337495939283}" type="parTrans" cxnId="{F22223FE-119F-F146-9293-416BAF95C5BB}">
      <dgm:prSet/>
      <dgm:spPr/>
      <dgm:t>
        <a:bodyPr/>
        <a:lstStyle/>
        <a:p>
          <a:endParaRPr lang="nl-NL" b="1">
            <a:solidFill>
              <a:schemeClr val="tx2"/>
            </a:solidFill>
          </a:endParaRPr>
        </a:p>
      </dgm:t>
    </dgm:pt>
    <dgm:pt modelId="{530679A3-6B0C-7842-83BC-9A4C147C34C5}" type="sibTrans" cxnId="{F22223FE-119F-F146-9293-416BAF95C5BB}">
      <dgm:prSet/>
      <dgm:spPr/>
      <dgm:t>
        <a:bodyPr/>
        <a:lstStyle/>
        <a:p>
          <a:endParaRPr lang="nl-NL" b="1">
            <a:solidFill>
              <a:schemeClr val="tx2"/>
            </a:solidFill>
          </a:endParaRPr>
        </a:p>
      </dgm:t>
    </dgm:pt>
    <dgm:pt modelId="{CF51CF7A-C4D4-F543-A838-6B93DBD7A0DF}">
      <dgm:prSet/>
      <dgm:spPr/>
      <dgm:t>
        <a:bodyPr/>
        <a:lstStyle/>
        <a:p>
          <a:r>
            <a:rPr lang="en-GB" b="1" dirty="0">
              <a:solidFill>
                <a:schemeClr val="tx2"/>
              </a:solidFill>
            </a:rPr>
            <a:t>Poly-pharmacy</a:t>
          </a:r>
          <a:endParaRPr lang="nl-NL" b="1" dirty="0">
            <a:solidFill>
              <a:schemeClr val="tx2"/>
            </a:solidFill>
          </a:endParaRPr>
        </a:p>
      </dgm:t>
    </dgm:pt>
    <dgm:pt modelId="{48C82B9C-65E3-D444-8C85-A3E32E2A911C}" type="parTrans" cxnId="{C8682ABE-F30D-AA46-AD23-371F225D3FE9}">
      <dgm:prSet/>
      <dgm:spPr/>
      <dgm:t>
        <a:bodyPr/>
        <a:lstStyle/>
        <a:p>
          <a:endParaRPr lang="nl-NL" b="1">
            <a:solidFill>
              <a:schemeClr val="tx2"/>
            </a:solidFill>
          </a:endParaRPr>
        </a:p>
      </dgm:t>
    </dgm:pt>
    <dgm:pt modelId="{6D07E3E4-7F98-0D4A-907A-7F86DA19396C}" type="sibTrans" cxnId="{C8682ABE-F30D-AA46-AD23-371F225D3FE9}">
      <dgm:prSet/>
      <dgm:spPr/>
      <dgm:t>
        <a:bodyPr/>
        <a:lstStyle/>
        <a:p>
          <a:endParaRPr lang="nl-NL" b="1">
            <a:solidFill>
              <a:schemeClr val="tx2"/>
            </a:solidFill>
          </a:endParaRPr>
        </a:p>
      </dgm:t>
    </dgm:pt>
    <dgm:pt modelId="{50813894-5FF3-3E4B-9B0C-E6992F74ECC7}">
      <dgm:prSet/>
      <dgm:spPr/>
      <dgm:t>
        <a:bodyPr/>
        <a:lstStyle/>
        <a:p>
          <a:r>
            <a:rPr lang="en-GB" b="1" dirty="0">
              <a:solidFill>
                <a:schemeClr val="tx2"/>
              </a:solidFill>
            </a:rPr>
            <a:t>Increasing </a:t>
          </a:r>
          <a:br>
            <a:rPr lang="en-GB" b="1" dirty="0">
              <a:solidFill>
                <a:schemeClr val="tx2"/>
              </a:solidFill>
            </a:rPr>
          </a:br>
          <a:r>
            <a:rPr lang="en-GB" b="1" dirty="0">
              <a:solidFill>
                <a:schemeClr val="tx2"/>
              </a:solidFill>
            </a:rPr>
            <a:t>age</a:t>
          </a:r>
          <a:endParaRPr lang="nl-NL" b="1" dirty="0">
            <a:solidFill>
              <a:schemeClr val="tx2"/>
            </a:solidFill>
          </a:endParaRPr>
        </a:p>
      </dgm:t>
    </dgm:pt>
    <dgm:pt modelId="{A960ECE9-4269-F94F-9635-E8825A2C07F1}" type="parTrans" cxnId="{D53C39EF-7A91-D04A-A1F9-7F9B1CA4AC22}">
      <dgm:prSet/>
      <dgm:spPr/>
      <dgm:t>
        <a:bodyPr/>
        <a:lstStyle/>
        <a:p>
          <a:endParaRPr lang="nl-NL" b="1">
            <a:solidFill>
              <a:schemeClr val="tx2"/>
            </a:solidFill>
          </a:endParaRPr>
        </a:p>
      </dgm:t>
    </dgm:pt>
    <dgm:pt modelId="{E68EC384-30A2-4749-B3E3-DD32E64FEB6E}" type="sibTrans" cxnId="{D53C39EF-7A91-D04A-A1F9-7F9B1CA4AC22}">
      <dgm:prSet/>
      <dgm:spPr/>
      <dgm:t>
        <a:bodyPr/>
        <a:lstStyle/>
        <a:p>
          <a:endParaRPr lang="nl-NL" b="1">
            <a:solidFill>
              <a:schemeClr val="tx2"/>
            </a:solidFill>
          </a:endParaRPr>
        </a:p>
      </dgm:t>
    </dgm:pt>
    <dgm:pt modelId="{9BA66377-178F-9D4A-9CBC-F8C62C21D8EC}" type="pres">
      <dgm:prSet presAssocID="{A1E8E5A3-08B5-D048-AA76-5520C894714F}" presName="Name0" presStyleCnt="0">
        <dgm:presLayoutVars>
          <dgm:dir/>
          <dgm:resizeHandles val="exact"/>
        </dgm:presLayoutVars>
      </dgm:prSet>
      <dgm:spPr/>
    </dgm:pt>
    <dgm:pt modelId="{56FC3E2C-49D0-1C41-B61C-B70D2D1E5ABC}" type="pres">
      <dgm:prSet presAssocID="{9D1B4DD2-AE6C-094E-B0DC-6EC33609C3E4}" presName="Name5" presStyleLbl="vennNode1" presStyleIdx="0" presStyleCnt="7">
        <dgm:presLayoutVars>
          <dgm:bulletEnabled val="1"/>
        </dgm:presLayoutVars>
      </dgm:prSet>
      <dgm:spPr/>
    </dgm:pt>
    <dgm:pt modelId="{FC8428B8-05A2-4D4C-A52F-E8FBAFC97A65}" type="pres">
      <dgm:prSet presAssocID="{F91E49E3-97D7-E34C-AE3D-A66B5CD67F3C}" presName="space" presStyleCnt="0"/>
      <dgm:spPr/>
    </dgm:pt>
    <dgm:pt modelId="{F271BAED-B0DB-8449-8331-0BE167430E6C}" type="pres">
      <dgm:prSet presAssocID="{C5E49855-08A8-8047-BB87-23344E158B4D}" presName="Name5" presStyleLbl="vennNode1" presStyleIdx="1" presStyleCnt="7">
        <dgm:presLayoutVars>
          <dgm:bulletEnabled val="1"/>
        </dgm:presLayoutVars>
      </dgm:prSet>
      <dgm:spPr/>
    </dgm:pt>
    <dgm:pt modelId="{A41972A0-8065-C145-B789-0820B2C35C7B}" type="pres">
      <dgm:prSet presAssocID="{234FD93E-CDD3-A84D-99B8-F1B1D85E5340}" presName="space" presStyleCnt="0"/>
      <dgm:spPr/>
    </dgm:pt>
    <dgm:pt modelId="{7E17FF47-1267-FE4F-AB3B-93F911A4A553}" type="pres">
      <dgm:prSet presAssocID="{AB0BB26A-927F-6642-B246-C780D4CA6FCD}" presName="Name5" presStyleLbl="vennNode1" presStyleIdx="2" presStyleCnt="7">
        <dgm:presLayoutVars>
          <dgm:bulletEnabled val="1"/>
        </dgm:presLayoutVars>
      </dgm:prSet>
      <dgm:spPr/>
    </dgm:pt>
    <dgm:pt modelId="{88BA3BC5-0126-174D-95DB-09DB23C571C9}" type="pres">
      <dgm:prSet presAssocID="{F6189AE5-C77C-FE42-A717-C85313AFB278}" presName="space" presStyleCnt="0"/>
      <dgm:spPr/>
    </dgm:pt>
    <dgm:pt modelId="{B6C35AA0-EE5F-3E47-9800-342CE53D0043}" type="pres">
      <dgm:prSet presAssocID="{05CEBBDB-4FC1-7248-9D95-D5238A98B102}" presName="Name5" presStyleLbl="vennNode1" presStyleIdx="3" presStyleCnt="7">
        <dgm:presLayoutVars>
          <dgm:bulletEnabled val="1"/>
        </dgm:presLayoutVars>
      </dgm:prSet>
      <dgm:spPr/>
    </dgm:pt>
    <dgm:pt modelId="{3CDAA96D-21E9-D040-BFBE-9CB176542D08}" type="pres">
      <dgm:prSet presAssocID="{52BFD367-382E-BF44-92A8-E33B02A29CE8}" presName="space" presStyleCnt="0"/>
      <dgm:spPr/>
    </dgm:pt>
    <dgm:pt modelId="{9DA58FD5-C3FD-144C-A416-F6EE7DA0BEC7}" type="pres">
      <dgm:prSet presAssocID="{87E87BD1-688C-D042-A1C2-228D1B4A1A5D}" presName="Name5" presStyleLbl="vennNode1" presStyleIdx="4" presStyleCnt="7">
        <dgm:presLayoutVars>
          <dgm:bulletEnabled val="1"/>
        </dgm:presLayoutVars>
      </dgm:prSet>
      <dgm:spPr/>
    </dgm:pt>
    <dgm:pt modelId="{4CDD02C1-71D7-7B49-AB6C-74508BDBA5D1}" type="pres">
      <dgm:prSet presAssocID="{530679A3-6B0C-7842-83BC-9A4C147C34C5}" presName="space" presStyleCnt="0"/>
      <dgm:spPr/>
    </dgm:pt>
    <dgm:pt modelId="{E545AFB1-704F-484D-8F15-D18768691BB1}" type="pres">
      <dgm:prSet presAssocID="{CF51CF7A-C4D4-F543-A838-6B93DBD7A0DF}" presName="Name5" presStyleLbl="vennNode1" presStyleIdx="5" presStyleCnt="7">
        <dgm:presLayoutVars>
          <dgm:bulletEnabled val="1"/>
        </dgm:presLayoutVars>
      </dgm:prSet>
      <dgm:spPr/>
    </dgm:pt>
    <dgm:pt modelId="{E806D4BD-A593-E44E-982A-82F965CD8C06}" type="pres">
      <dgm:prSet presAssocID="{6D07E3E4-7F98-0D4A-907A-7F86DA19396C}" presName="space" presStyleCnt="0"/>
      <dgm:spPr/>
    </dgm:pt>
    <dgm:pt modelId="{C4B5BCBE-C887-D043-AF48-431D16D984D0}" type="pres">
      <dgm:prSet presAssocID="{50813894-5FF3-3E4B-9B0C-E6992F74ECC7}" presName="Name5" presStyleLbl="vennNode1" presStyleIdx="6" presStyleCnt="7">
        <dgm:presLayoutVars>
          <dgm:bulletEnabled val="1"/>
        </dgm:presLayoutVars>
      </dgm:prSet>
      <dgm:spPr/>
    </dgm:pt>
  </dgm:ptLst>
  <dgm:cxnLst>
    <dgm:cxn modelId="{5B3B8117-2F49-DF4B-87EC-6E130F3B86D9}" type="presOf" srcId="{CF51CF7A-C4D4-F543-A838-6B93DBD7A0DF}" destId="{E545AFB1-704F-484D-8F15-D18768691BB1}" srcOrd="0" destOrd="0" presId="urn:microsoft.com/office/officeart/2005/8/layout/venn3"/>
    <dgm:cxn modelId="{E6EEF61D-3903-9A43-9105-2A8B91CC36F4}" srcId="{A1E8E5A3-08B5-D048-AA76-5520C894714F}" destId="{C5E49855-08A8-8047-BB87-23344E158B4D}" srcOrd="1" destOrd="0" parTransId="{23F22E4A-A0D0-B84C-AF0A-14466E744F63}" sibTransId="{234FD93E-CDD3-A84D-99B8-F1B1D85E5340}"/>
    <dgm:cxn modelId="{FA7F0823-B3A8-6E42-85E4-74E3BADDDD9D}" type="presOf" srcId="{05CEBBDB-4FC1-7248-9D95-D5238A98B102}" destId="{B6C35AA0-EE5F-3E47-9800-342CE53D0043}" srcOrd="0" destOrd="0" presId="urn:microsoft.com/office/officeart/2005/8/layout/venn3"/>
    <dgm:cxn modelId="{305EF056-C695-C74A-B108-7C4C2E312343}" type="presOf" srcId="{9D1B4DD2-AE6C-094E-B0DC-6EC33609C3E4}" destId="{56FC3E2C-49D0-1C41-B61C-B70D2D1E5ABC}" srcOrd="0" destOrd="0" presId="urn:microsoft.com/office/officeart/2005/8/layout/venn3"/>
    <dgm:cxn modelId="{39CF9B6C-02E4-6A4F-BC91-8897C2287B29}" type="presOf" srcId="{C5E49855-08A8-8047-BB87-23344E158B4D}" destId="{F271BAED-B0DB-8449-8331-0BE167430E6C}" srcOrd="0" destOrd="0" presId="urn:microsoft.com/office/officeart/2005/8/layout/venn3"/>
    <dgm:cxn modelId="{80DB778B-3A42-6644-85FB-1F9E165FBAEB}" srcId="{A1E8E5A3-08B5-D048-AA76-5520C894714F}" destId="{AB0BB26A-927F-6642-B246-C780D4CA6FCD}" srcOrd="2" destOrd="0" parTransId="{60836189-88A5-2A48-B9EE-4F792198673D}" sibTransId="{F6189AE5-C77C-FE42-A717-C85313AFB278}"/>
    <dgm:cxn modelId="{74155692-CA23-DE41-875D-BAC4206E4480}" type="presOf" srcId="{50813894-5FF3-3E4B-9B0C-E6992F74ECC7}" destId="{C4B5BCBE-C887-D043-AF48-431D16D984D0}" srcOrd="0" destOrd="0" presId="urn:microsoft.com/office/officeart/2005/8/layout/venn3"/>
    <dgm:cxn modelId="{B47A3DAE-59E0-5D4D-8AE3-68AA5083B782}" type="presOf" srcId="{A1E8E5A3-08B5-D048-AA76-5520C894714F}" destId="{9BA66377-178F-9D4A-9CBC-F8C62C21D8EC}" srcOrd="0" destOrd="0" presId="urn:microsoft.com/office/officeart/2005/8/layout/venn3"/>
    <dgm:cxn modelId="{C8682ABE-F30D-AA46-AD23-371F225D3FE9}" srcId="{A1E8E5A3-08B5-D048-AA76-5520C894714F}" destId="{CF51CF7A-C4D4-F543-A838-6B93DBD7A0DF}" srcOrd="5" destOrd="0" parTransId="{48C82B9C-65E3-D444-8C85-A3E32E2A911C}" sibTransId="{6D07E3E4-7F98-0D4A-907A-7F86DA19396C}"/>
    <dgm:cxn modelId="{47D0CFC2-F208-0749-AB7E-54378E3C9B71}" type="presOf" srcId="{87E87BD1-688C-D042-A1C2-228D1B4A1A5D}" destId="{9DA58FD5-C3FD-144C-A416-F6EE7DA0BEC7}" srcOrd="0" destOrd="0" presId="urn:microsoft.com/office/officeart/2005/8/layout/venn3"/>
    <dgm:cxn modelId="{81694DD0-9D0A-DF42-80A7-E58976BB8A5C}" type="presOf" srcId="{AB0BB26A-927F-6642-B246-C780D4CA6FCD}" destId="{7E17FF47-1267-FE4F-AB3B-93F911A4A553}" srcOrd="0" destOrd="0" presId="urn:microsoft.com/office/officeart/2005/8/layout/venn3"/>
    <dgm:cxn modelId="{DCB0E8DB-5C0C-554A-9286-86761661C2CF}" srcId="{A1E8E5A3-08B5-D048-AA76-5520C894714F}" destId="{05CEBBDB-4FC1-7248-9D95-D5238A98B102}" srcOrd="3" destOrd="0" parTransId="{CD719345-C924-FF4B-8AD8-209EA0D38D13}" sibTransId="{52BFD367-382E-BF44-92A8-E33B02A29CE8}"/>
    <dgm:cxn modelId="{C5C115E2-89F7-6D49-9C7A-1CD395353E3D}" srcId="{A1E8E5A3-08B5-D048-AA76-5520C894714F}" destId="{9D1B4DD2-AE6C-094E-B0DC-6EC33609C3E4}" srcOrd="0" destOrd="0" parTransId="{BC1C89FE-BE65-F54C-9485-4373F9EEF968}" sibTransId="{F91E49E3-97D7-E34C-AE3D-A66B5CD67F3C}"/>
    <dgm:cxn modelId="{D53C39EF-7A91-D04A-A1F9-7F9B1CA4AC22}" srcId="{A1E8E5A3-08B5-D048-AA76-5520C894714F}" destId="{50813894-5FF3-3E4B-9B0C-E6992F74ECC7}" srcOrd="6" destOrd="0" parTransId="{A960ECE9-4269-F94F-9635-E8825A2C07F1}" sibTransId="{E68EC384-30A2-4749-B3E3-DD32E64FEB6E}"/>
    <dgm:cxn modelId="{F22223FE-119F-F146-9293-416BAF95C5BB}" srcId="{A1E8E5A3-08B5-D048-AA76-5520C894714F}" destId="{87E87BD1-688C-D042-A1C2-228D1B4A1A5D}" srcOrd="4" destOrd="0" parTransId="{9CC9EDB5-A9B9-6B4A-89B4-337495939283}" sibTransId="{530679A3-6B0C-7842-83BC-9A4C147C34C5}"/>
    <dgm:cxn modelId="{E5C0F6C3-B92B-8544-8413-F85EC20F2050}" type="presParOf" srcId="{9BA66377-178F-9D4A-9CBC-F8C62C21D8EC}" destId="{56FC3E2C-49D0-1C41-B61C-B70D2D1E5ABC}" srcOrd="0" destOrd="0" presId="urn:microsoft.com/office/officeart/2005/8/layout/venn3"/>
    <dgm:cxn modelId="{560A1F11-E3EF-AB4F-86F5-0D39D16C87FB}" type="presParOf" srcId="{9BA66377-178F-9D4A-9CBC-F8C62C21D8EC}" destId="{FC8428B8-05A2-4D4C-A52F-E8FBAFC97A65}" srcOrd="1" destOrd="0" presId="urn:microsoft.com/office/officeart/2005/8/layout/venn3"/>
    <dgm:cxn modelId="{81EF5CAC-B794-A34D-AC3A-5A3C0C631FEE}" type="presParOf" srcId="{9BA66377-178F-9D4A-9CBC-F8C62C21D8EC}" destId="{F271BAED-B0DB-8449-8331-0BE167430E6C}" srcOrd="2" destOrd="0" presId="urn:microsoft.com/office/officeart/2005/8/layout/venn3"/>
    <dgm:cxn modelId="{223CAEF0-8175-B648-8D0A-50CFD24C0628}" type="presParOf" srcId="{9BA66377-178F-9D4A-9CBC-F8C62C21D8EC}" destId="{A41972A0-8065-C145-B789-0820B2C35C7B}" srcOrd="3" destOrd="0" presId="urn:microsoft.com/office/officeart/2005/8/layout/venn3"/>
    <dgm:cxn modelId="{3414A41E-896D-304F-BAFE-9130FEFF0F22}" type="presParOf" srcId="{9BA66377-178F-9D4A-9CBC-F8C62C21D8EC}" destId="{7E17FF47-1267-FE4F-AB3B-93F911A4A553}" srcOrd="4" destOrd="0" presId="urn:microsoft.com/office/officeart/2005/8/layout/venn3"/>
    <dgm:cxn modelId="{D500D73B-CDCB-C34D-8E29-97615818D406}" type="presParOf" srcId="{9BA66377-178F-9D4A-9CBC-F8C62C21D8EC}" destId="{88BA3BC5-0126-174D-95DB-09DB23C571C9}" srcOrd="5" destOrd="0" presId="urn:microsoft.com/office/officeart/2005/8/layout/venn3"/>
    <dgm:cxn modelId="{B591733E-47C1-0247-A095-2F1968C78E2D}" type="presParOf" srcId="{9BA66377-178F-9D4A-9CBC-F8C62C21D8EC}" destId="{B6C35AA0-EE5F-3E47-9800-342CE53D0043}" srcOrd="6" destOrd="0" presId="urn:microsoft.com/office/officeart/2005/8/layout/venn3"/>
    <dgm:cxn modelId="{B3DE7B41-23AD-D545-B586-DF0CEF838803}" type="presParOf" srcId="{9BA66377-178F-9D4A-9CBC-F8C62C21D8EC}" destId="{3CDAA96D-21E9-D040-BFBE-9CB176542D08}" srcOrd="7" destOrd="0" presId="urn:microsoft.com/office/officeart/2005/8/layout/venn3"/>
    <dgm:cxn modelId="{8EDF9801-3C19-DA40-B9A8-54F01458F4E1}" type="presParOf" srcId="{9BA66377-178F-9D4A-9CBC-F8C62C21D8EC}" destId="{9DA58FD5-C3FD-144C-A416-F6EE7DA0BEC7}" srcOrd="8" destOrd="0" presId="urn:microsoft.com/office/officeart/2005/8/layout/venn3"/>
    <dgm:cxn modelId="{40F47BE6-E8EF-4540-8838-B2703B80F9E9}" type="presParOf" srcId="{9BA66377-178F-9D4A-9CBC-F8C62C21D8EC}" destId="{4CDD02C1-71D7-7B49-AB6C-74508BDBA5D1}" srcOrd="9" destOrd="0" presId="urn:microsoft.com/office/officeart/2005/8/layout/venn3"/>
    <dgm:cxn modelId="{DC8E3A54-3A34-E246-963D-7118D5F2E36F}" type="presParOf" srcId="{9BA66377-178F-9D4A-9CBC-F8C62C21D8EC}" destId="{E545AFB1-704F-484D-8F15-D18768691BB1}" srcOrd="10" destOrd="0" presId="urn:microsoft.com/office/officeart/2005/8/layout/venn3"/>
    <dgm:cxn modelId="{05DE5041-E55F-244C-A37D-8BCB7B161382}" type="presParOf" srcId="{9BA66377-178F-9D4A-9CBC-F8C62C21D8EC}" destId="{E806D4BD-A593-E44E-982A-82F965CD8C06}" srcOrd="11" destOrd="0" presId="urn:microsoft.com/office/officeart/2005/8/layout/venn3"/>
    <dgm:cxn modelId="{85D602D3-695F-EA45-916B-B9AE70B882E7}" type="presParOf" srcId="{9BA66377-178F-9D4A-9CBC-F8C62C21D8EC}" destId="{C4B5BCBE-C887-D043-AF48-431D16D984D0}" srcOrd="1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825F1-23FB-1E48-91C5-C24F67636C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2F4AA2F1-9F05-DC42-A0D1-3FB7CE9E20E6}">
      <dgm:prSet/>
      <dgm:spPr/>
      <dgm:t>
        <a:bodyPr/>
        <a:lstStyle/>
        <a:p>
          <a:r>
            <a:rPr lang="en-GB" b="1" i="0" dirty="0"/>
            <a:t>Education for patients   </a:t>
          </a:r>
          <a:endParaRPr lang="nl-NL" b="1" dirty="0"/>
        </a:p>
      </dgm:t>
    </dgm:pt>
    <dgm:pt modelId="{9672ADCC-7457-4141-94EC-91AF828F873D}" type="parTrans" cxnId="{4A29AC6C-74B2-C04F-9628-AD378DD5E193}">
      <dgm:prSet/>
      <dgm:spPr/>
      <dgm:t>
        <a:bodyPr/>
        <a:lstStyle/>
        <a:p>
          <a:endParaRPr lang="nl-NL"/>
        </a:p>
      </dgm:t>
    </dgm:pt>
    <dgm:pt modelId="{C5281752-CA63-2D4E-8143-3897627318BB}" type="sibTrans" cxnId="{4A29AC6C-74B2-C04F-9628-AD378DD5E193}">
      <dgm:prSet/>
      <dgm:spPr/>
      <dgm:t>
        <a:bodyPr/>
        <a:lstStyle/>
        <a:p>
          <a:endParaRPr lang="nl-NL"/>
        </a:p>
      </dgm:t>
    </dgm:pt>
    <dgm:pt modelId="{EFD721E1-58C0-6C49-A962-6FDC7751C56D}">
      <dgm:prSet/>
      <dgm:spPr/>
      <dgm:t>
        <a:bodyPr/>
        <a:lstStyle/>
        <a:p>
          <a:pPr>
            <a:buClr>
              <a:schemeClr val="accent1"/>
            </a:buClr>
          </a:pPr>
          <a:r>
            <a:rPr lang="en-GB" b="0" i="0" dirty="0">
              <a:solidFill>
                <a:schemeClr val="tx2"/>
              </a:solidFill>
            </a:rPr>
            <a:t>Give patients </a:t>
          </a:r>
          <a:r>
            <a:rPr lang="en-GB" b="1" i="0" dirty="0">
              <a:solidFill>
                <a:schemeClr val="accent1"/>
              </a:solidFill>
            </a:rPr>
            <a:t>‘permission’ to brush and floss teeth</a:t>
          </a:r>
          <a:r>
            <a:rPr lang="en-GB" b="0" i="0" dirty="0">
              <a:solidFill>
                <a:schemeClr val="tx2"/>
              </a:solidFill>
            </a:rPr>
            <a:t>, as they are often scared to do so</a:t>
          </a:r>
          <a:endParaRPr lang="nl-NL" dirty="0">
            <a:solidFill>
              <a:schemeClr val="tx2"/>
            </a:solidFill>
          </a:endParaRPr>
        </a:p>
      </dgm:t>
    </dgm:pt>
    <dgm:pt modelId="{10C5A07F-79E5-F541-B511-EB65F58C221B}" type="parTrans" cxnId="{B09A2255-93BB-1442-80F0-663738EEA347}">
      <dgm:prSet/>
      <dgm:spPr/>
      <dgm:t>
        <a:bodyPr/>
        <a:lstStyle/>
        <a:p>
          <a:endParaRPr lang="nl-NL"/>
        </a:p>
      </dgm:t>
    </dgm:pt>
    <dgm:pt modelId="{1CE89B84-AE8C-E449-9E4B-071BBF85F875}" type="sibTrans" cxnId="{B09A2255-93BB-1442-80F0-663738EEA347}">
      <dgm:prSet/>
      <dgm:spPr/>
      <dgm:t>
        <a:bodyPr/>
        <a:lstStyle/>
        <a:p>
          <a:endParaRPr lang="nl-NL"/>
        </a:p>
      </dgm:t>
    </dgm:pt>
    <dgm:pt modelId="{8C33CE49-A9CE-6F4E-A625-68E1C820CFBB}">
      <dgm:prSet/>
      <dgm:spPr/>
      <dgm:t>
        <a:bodyPr/>
        <a:lstStyle/>
        <a:p>
          <a:pPr>
            <a:buClr>
              <a:schemeClr val="accent1"/>
            </a:buClr>
          </a:pPr>
          <a:r>
            <a:rPr lang="en-GB" b="0" i="0" dirty="0">
              <a:solidFill>
                <a:schemeClr val="tx2"/>
              </a:solidFill>
            </a:rPr>
            <a:t>Recommend evidence-based </a:t>
          </a:r>
          <a:r>
            <a:rPr lang="en-GB" b="1" i="0" dirty="0">
              <a:solidFill>
                <a:schemeClr val="accent1"/>
              </a:solidFill>
            </a:rPr>
            <a:t>preventive</a:t>
          </a:r>
          <a:r>
            <a:rPr lang="en-GB" b="0" i="0" dirty="0">
              <a:solidFill>
                <a:schemeClr val="tx2"/>
              </a:solidFill>
            </a:rPr>
            <a:t> therapeutic agents and interventions</a:t>
          </a:r>
          <a:endParaRPr lang="nl-NL" dirty="0">
            <a:solidFill>
              <a:schemeClr val="tx2"/>
            </a:solidFill>
          </a:endParaRPr>
        </a:p>
      </dgm:t>
    </dgm:pt>
    <dgm:pt modelId="{965184DB-8ADC-8A42-8F30-6DAE228AED3D}" type="parTrans" cxnId="{FF4C4C24-F7AE-A340-9EEE-A47AFDDF3D20}">
      <dgm:prSet/>
      <dgm:spPr/>
      <dgm:t>
        <a:bodyPr/>
        <a:lstStyle/>
        <a:p>
          <a:endParaRPr lang="nl-NL"/>
        </a:p>
      </dgm:t>
    </dgm:pt>
    <dgm:pt modelId="{FFEAF6BD-C7C5-B549-AC1A-0C8FECFEB21C}" type="sibTrans" cxnId="{FF4C4C24-F7AE-A340-9EEE-A47AFDDF3D20}">
      <dgm:prSet/>
      <dgm:spPr/>
      <dgm:t>
        <a:bodyPr/>
        <a:lstStyle/>
        <a:p>
          <a:endParaRPr lang="nl-NL"/>
        </a:p>
      </dgm:t>
    </dgm:pt>
    <dgm:pt modelId="{143E37B7-50DF-244F-8742-25BE2C03F8EB}">
      <dgm:prSet/>
      <dgm:spPr/>
      <dgm:t>
        <a:bodyPr/>
        <a:lstStyle/>
        <a:p>
          <a:r>
            <a:rPr lang="en-GB" b="1" i="0" dirty="0"/>
            <a:t>Education for the multidisciplinary team</a:t>
          </a:r>
          <a:endParaRPr lang="nl-NL" b="1" dirty="0"/>
        </a:p>
      </dgm:t>
    </dgm:pt>
    <dgm:pt modelId="{1BC5BB58-B670-3741-B109-CC8B35801B99}" type="parTrans" cxnId="{4434261B-0E63-2A4F-BE6A-6D3F5644F028}">
      <dgm:prSet/>
      <dgm:spPr/>
      <dgm:t>
        <a:bodyPr/>
        <a:lstStyle/>
        <a:p>
          <a:endParaRPr lang="nl-NL"/>
        </a:p>
      </dgm:t>
    </dgm:pt>
    <dgm:pt modelId="{C54FF7DA-4348-9843-8D02-E590C3D7DA34}" type="sibTrans" cxnId="{4434261B-0E63-2A4F-BE6A-6D3F5644F028}">
      <dgm:prSet/>
      <dgm:spPr/>
      <dgm:t>
        <a:bodyPr/>
        <a:lstStyle/>
        <a:p>
          <a:endParaRPr lang="nl-NL"/>
        </a:p>
      </dgm:t>
    </dgm:pt>
    <dgm:pt modelId="{C3E0C476-3ECC-D848-9B9D-270B9537E528}">
      <dgm:prSet/>
      <dgm:spPr/>
      <dgm:t>
        <a:bodyPr/>
        <a:lstStyle/>
        <a:p>
          <a:pPr>
            <a:buClr>
              <a:schemeClr val="accent1"/>
            </a:buClr>
          </a:pPr>
          <a:r>
            <a:rPr lang="en-GB" b="1" i="0" dirty="0">
              <a:solidFill>
                <a:schemeClr val="accent1"/>
              </a:solidFill>
            </a:rPr>
            <a:t>Paradigm shift </a:t>
          </a:r>
          <a:r>
            <a:rPr lang="en-GB" b="0" i="0" dirty="0">
              <a:solidFill>
                <a:schemeClr val="tx2"/>
              </a:solidFill>
            </a:rPr>
            <a:t>regarding perceptions of gum bleeding </a:t>
          </a:r>
          <a:endParaRPr lang="nl-NL" dirty="0">
            <a:solidFill>
              <a:schemeClr val="tx2"/>
            </a:solidFill>
          </a:endParaRPr>
        </a:p>
      </dgm:t>
    </dgm:pt>
    <dgm:pt modelId="{A8B85774-C19A-B243-9397-A75A54A8B776}" type="parTrans" cxnId="{F2B830CE-F4DF-2145-98F7-C5F85563DF01}">
      <dgm:prSet/>
      <dgm:spPr/>
      <dgm:t>
        <a:bodyPr/>
        <a:lstStyle/>
        <a:p>
          <a:endParaRPr lang="nl-NL"/>
        </a:p>
      </dgm:t>
    </dgm:pt>
    <dgm:pt modelId="{A2E3F427-C83E-5C46-B905-BC54756F88C4}" type="sibTrans" cxnId="{F2B830CE-F4DF-2145-98F7-C5F85563DF01}">
      <dgm:prSet/>
      <dgm:spPr/>
      <dgm:t>
        <a:bodyPr/>
        <a:lstStyle/>
        <a:p>
          <a:endParaRPr lang="nl-NL"/>
        </a:p>
      </dgm:t>
    </dgm:pt>
    <dgm:pt modelId="{8AFFD563-04F9-ED4D-A920-83FEE62EAFA4}">
      <dgm:prSet/>
      <dgm:spPr/>
      <dgm:t>
        <a:bodyPr/>
        <a:lstStyle/>
        <a:p>
          <a:r>
            <a:rPr lang="en-GB" b="1" i="0" dirty="0"/>
            <a:t>Collect data</a:t>
          </a:r>
          <a:endParaRPr lang="nl-NL" b="1" dirty="0"/>
        </a:p>
      </dgm:t>
    </dgm:pt>
    <dgm:pt modelId="{2A58EB59-75EF-1140-A0A6-68AB3F628CE1}" type="parTrans" cxnId="{88164FC4-8475-9E4B-8EBB-75687EB8F1FD}">
      <dgm:prSet/>
      <dgm:spPr/>
      <dgm:t>
        <a:bodyPr/>
        <a:lstStyle/>
        <a:p>
          <a:endParaRPr lang="nl-NL"/>
        </a:p>
      </dgm:t>
    </dgm:pt>
    <dgm:pt modelId="{D4C65E1C-D692-1547-8180-917D7178FD9B}" type="sibTrans" cxnId="{88164FC4-8475-9E4B-8EBB-75687EB8F1FD}">
      <dgm:prSet/>
      <dgm:spPr/>
      <dgm:t>
        <a:bodyPr/>
        <a:lstStyle/>
        <a:p>
          <a:endParaRPr lang="nl-NL"/>
        </a:p>
      </dgm:t>
    </dgm:pt>
    <dgm:pt modelId="{10DC25EA-1F65-764A-A7CB-C55F89CF6C93}">
      <dgm:prSet/>
      <dgm:spPr/>
      <dgm:t>
        <a:bodyPr/>
        <a:lstStyle/>
        <a:p>
          <a:pPr>
            <a:buClr>
              <a:schemeClr val="accent1"/>
            </a:buClr>
          </a:pPr>
          <a:r>
            <a:rPr lang="en-GB" b="0" i="0" dirty="0">
              <a:solidFill>
                <a:schemeClr val="tx2"/>
              </a:solidFill>
            </a:rPr>
            <a:t>Oral health related </a:t>
          </a:r>
          <a:r>
            <a:rPr lang="en-GB" b="1" i="0" dirty="0">
              <a:solidFill>
                <a:schemeClr val="accent1"/>
              </a:solidFill>
            </a:rPr>
            <a:t>quality of life data </a:t>
          </a:r>
          <a:r>
            <a:rPr lang="en-GB" b="0" i="0" dirty="0">
              <a:solidFill>
                <a:schemeClr val="tx2"/>
              </a:solidFill>
            </a:rPr>
            <a:t>are lacking for patients with VWD</a:t>
          </a:r>
          <a:endParaRPr lang="nl-NL" dirty="0">
            <a:solidFill>
              <a:schemeClr val="tx2"/>
            </a:solidFill>
          </a:endParaRPr>
        </a:p>
      </dgm:t>
    </dgm:pt>
    <dgm:pt modelId="{43474C83-E7AC-504E-BB17-679EF3834C92}" type="parTrans" cxnId="{C37299D0-8D1B-3145-A2AF-62809ED698BA}">
      <dgm:prSet/>
      <dgm:spPr/>
      <dgm:t>
        <a:bodyPr/>
        <a:lstStyle/>
        <a:p>
          <a:endParaRPr lang="nl-NL"/>
        </a:p>
      </dgm:t>
    </dgm:pt>
    <dgm:pt modelId="{0C4ECD6A-6EFA-A149-91A6-5ACADA3EB3E5}" type="sibTrans" cxnId="{C37299D0-8D1B-3145-A2AF-62809ED698BA}">
      <dgm:prSet/>
      <dgm:spPr/>
      <dgm:t>
        <a:bodyPr/>
        <a:lstStyle/>
        <a:p>
          <a:endParaRPr lang="nl-NL"/>
        </a:p>
      </dgm:t>
    </dgm:pt>
    <dgm:pt modelId="{D85EC14D-AA1F-5E4B-880F-B6F80B969470}">
      <dgm:prSet/>
      <dgm:spPr/>
      <dgm:t>
        <a:bodyPr/>
        <a:lstStyle/>
        <a:p>
          <a:pPr>
            <a:buClr>
              <a:schemeClr val="accent1"/>
            </a:buClr>
          </a:pPr>
          <a:r>
            <a:rPr lang="en-GB" b="0" i="0" dirty="0">
              <a:solidFill>
                <a:schemeClr val="tx2"/>
              </a:solidFill>
            </a:rPr>
            <a:t>This means the voice of the patient is missing</a:t>
          </a:r>
          <a:endParaRPr lang="nl-NL" dirty="0">
            <a:solidFill>
              <a:schemeClr val="tx2"/>
            </a:solidFill>
          </a:endParaRPr>
        </a:p>
      </dgm:t>
    </dgm:pt>
    <dgm:pt modelId="{17E8D535-B679-6744-AD00-043080F093CD}" type="parTrans" cxnId="{8BA365C9-D8B3-0649-8761-C4134E2966E9}">
      <dgm:prSet/>
      <dgm:spPr/>
      <dgm:t>
        <a:bodyPr/>
        <a:lstStyle/>
        <a:p>
          <a:endParaRPr lang="nl-NL"/>
        </a:p>
      </dgm:t>
    </dgm:pt>
    <dgm:pt modelId="{E85F5D87-410C-AE46-B55A-111C11310DF3}" type="sibTrans" cxnId="{8BA365C9-D8B3-0649-8761-C4134E2966E9}">
      <dgm:prSet/>
      <dgm:spPr/>
      <dgm:t>
        <a:bodyPr/>
        <a:lstStyle/>
        <a:p>
          <a:endParaRPr lang="nl-NL"/>
        </a:p>
      </dgm:t>
    </dgm:pt>
    <dgm:pt modelId="{CC61A7E0-180B-1D4B-95B6-75F68E8AF357}" type="pres">
      <dgm:prSet presAssocID="{CF6825F1-23FB-1E48-91C5-C24F67636C0E}" presName="linear" presStyleCnt="0">
        <dgm:presLayoutVars>
          <dgm:dir/>
          <dgm:animLvl val="lvl"/>
          <dgm:resizeHandles val="exact"/>
        </dgm:presLayoutVars>
      </dgm:prSet>
      <dgm:spPr/>
    </dgm:pt>
    <dgm:pt modelId="{ADC239E1-BA12-914F-A248-0AE9BEF2ED82}" type="pres">
      <dgm:prSet presAssocID="{2F4AA2F1-9F05-DC42-A0D1-3FB7CE9E20E6}" presName="parentLin" presStyleCnt="0"/>
      <dgm:spPr/>
    </dgm:pt>
    <dgm:pt modelId="{67D83A3D-899F-9A47-9FEA-B08CEC75DDEF}" type="pres">
      <dgm:prSet presAssocID="{2F4AA2F1-9F05-DC42-A0D1-3FB7CE9E20E6}" presName="parentLeftMargin" presStyleLbl="node1" presStyleIdx="0" presStyleCnt="3"/>
      <dgm:spPr/>
    </dgm:pt>
    <dgm:pt modelId="{B881AFAD-9608-DC4D-95BE-AC8655802385}" type="pres">
      <dgm:prSet presAssocID="{2F4AA2F1-9F05-DC42-A0D1-3FB7CE9E20E6}" presName="parentText" presStyleLbl="node1" presStyleIdx="0" presStyleCnt="3">
        <dgm:presLayoutVars>
          <dgm:chMax val="0"/>
          <dgm:bulletEnabled val="1"/>
        </dgm:presLayoutVars>
      </dgm:prSet>
      <dgm:spPr/>
    </dgm:pt>
    <dgm:pt modelId="{EEB5951A-309E-F043-8998-FF8807F65215}" type="pres">
      <dgm:prSet presAssocID="{2F4AA2F1-9F05-DC42-A0D1-3FB7CE9E20E6}" presName="negativeSpace" presStyleCnt="0"/>
      <dgm:spPr/>
    </dgm:pt>
    <dgm:pt modelId="{96A434B0-A509-304D-AD06-AAADB6BC296C}" type="pres">
      <dgm:prSet presAssocID="{2F4AA2F1-9F05-DC42-A0D1-3FB7CE9E20E6}" presName="childText" presStyleLbl="conFgAcc1" presStyleIdx="0" presStyleCnt="3">
        <dgm:presLayoutVars>
          <dgm:bulletEnabled val="1"/>
        </dgm:presLayoutVars>
      </dgm:prSet>
      <dgm:spPr/>
    </dgm:pt>
    <dgm:pt modelId="{3881E349-D8D1-4145-9289-73200DE0B677}" type="pres">
      <dgm:prSet presAssocID="{C5281752-CA63-2D4E-8143-3897627318BB}" presName="spaceBetweenRectangles" presStyleCnt="0"/>
      <dgm:spPr/>
    </dgm:pt>
    <dgm:pt modelId="{EFD962F7-64B1-5843-A455-D45FA0AF25E9}" type="pres">
      <dgm:prSet presAssocID="{143E37B7-50DF-244F-8742-25BE2C03F8EB}" presName="parentLin" presStyleCnt="0"/>
      <dgm:spPr/>
    </dgm:pt>
    <dgm:pt modelId="{6FBE87D3-3BD9-844E-9592-712BC71D6C74}" type="pres">
      <dgm:prSet presAssocID="{143E37B7-50DF-244F-8742-25BE2C03F8EB}" presName="parentLeftMargin" presStyleLbl="node1" presStyleIdx="0" presStyleCnt="3"/>
      <dgm:spPr/>
    </dgm:pt>
    <dgm:pt modelId="{8A7B221B-C10B-FB40-8334-358F8206F4B1}" type="pres">
      <dgm:prSet presAssocID="{143E37B7-50DF-244F-8742-25BE2C03F8EB}" presName="parentText" presStyleLbl="node1" presStyleIdx="1" presStyleCnt="3">
        <dgm:presLayoutVars>
          <dgm:chMax val="0"/>
          <dgm:bulletEnabled val="1"/>
        </dgm:presLayoutVars>
      </dgm:prSet>
      <dgm:spPr/>
    </dgm:pt>
    <dgm:pt modelId="{B01D46A9-0820-BC4C-BD0A-C0CE3EED3B99}" type="pres">
      <dgm:prSet presAssocID="{143E37B7-50DF-244F-8742-25BE2C03F8EB}" presName="negativeSpace" presStyleCnt="0"/>
      <dgm:spPr/>
    </dgm:pt>
    <dgm:pt modelId="{DEA1638E-0D7B-4B46-9E9E-0AFC095B34DC}" type="pres">
      <dgm:prSet presAssocID="{143E37B7-50DF-244F-8742-25BE2C03F8EB}" presName="childText" presStyleLbl="conFgAcc1" presStyleIdx="1" presStyleCnt="3">
        <dgm:presLayoutVars>
          <dgm:bulletEnabled val="1"/>
        </dgm:presLayoutVars>
      </dgm:prSet>
      <dgm:spPr/>
    </dgm:pt>
    <dgm:pt modelId="{A3E31F67-03F1-E64A-8139-A8F9B4896D32}" type="pres">
      <dgm:prSet presAssocID="{C54FF7DA-4348-9843-8D02-E590C3D7DA34}" presName="spaceBetweenRectangles" presStyleCnt="0"/>
      <dgm:spPr/>
    </dgm:pt>
    <dgm:pt modelId="{3F9FD1F2-A206-A748-B856-6B79C0DC048A}" type="pres">
      <dgm:prSet presAssocID="{8AFFD563-04F9-ED4D-A920-83FEE62EAFA4}" presName="parentLin" presStyleCnt="0"/>
      <dgm:spPr/>
    </dgm:pt>
    <dgm:pt modelId="{411F66D4-D1D1-BC48-8F0F-F3DA53C65A1D}" type="pres">
      <dgm:prSet presAssocID="{8AFFD563-04F9-ED4D-A920-83FEE62EAFA4}" presName="parentLeftMargin" presStyleLbl="node1" presStyleIdx="1" presStyleCnt="3"/>
      <dgm:spPr/>
    </dgm:pt>
    <dgm:pt modelId="{086BD19D-5346-A346-8433-33F7281EB2DE}" type="pres">
      <dgm:prSet presAssocID="{8AFFD563-04F9-ED4D-A920-83FEE62EAFA4}" presName="parentText" presStyleLbl="node1" presStyleIdx="2" presStyleCnt="3">
        <dgm:presLayoutVars>
          <dgm:chMax val="0"/>
          <dgm:bulletEnabled val="1"/>
        </dgm:presLayoutVars>
      </dgm:prSet>
      <dgm:spPr/>
    </dgm:pt>
    <dgm:pt modelId="{B54B256C-6DB4-DD45-9D5D-B10BDE7ED0F3}" type="pres">
      <dgm:prSet presAssocID="{8AFFD563-04F9-ED4D-A920-83FEE62EAFA4}" presName="negativeSpace" presStyleCnt="0"/>
      <dgm:spPr/>
    </dgm:pt>
    <dgm:pt modelId="{6A07614F-CA1F-244E-BDA4-089F7F64D8E5}" type="pres">
      <dgm:prSet presAssocID="{8AFFD563-04F9-ED4D-A920-83FEE62EAFA4}" presName="childText" presStyleLbl="conFgAcc1" presStyleIdx="2" presStyleCnt="3">
        <dgm:presLayoutVars>
          <dgm:bulletEnabled val="1"/>
        </dgm:presLayoutVars>
      </dgm:prSet>
      <dgm:spPr/>
    </dgm:pt>
  </dgm:ptLst>
  <dgm:cxnLst>
    <dgm:cxn modelId="{5B000210-7DBC-ED49-B6AB-51C3E39199C5}" type="presOf" srcId="{8AFFD563-04F9-ED4D-A920-83FEE62EAFA4}" destId="{411F66D4-D1D1-BC48-8F0F-F3DA53C65A1D}" srcOrd="0" destOrd="0" presId="urn:microsoft.com/office/officeart/2005/8/layout/list1"/>
    <dgm:cxn modelId="{4434261B-0E63-2A4F-BE6A-6D3F5644F028}" srcId="{CF6825F1-23FB-1E48-91C5-C24F67636C0E}" destId="{143E37B7-50DF-244F-8742-25BE2C03F8EB}" srcOrd="1" destOrd="0" parTransId="{1BC5BB58-B670-3741-B109-CC8B35801B99}" sibTransId="{C54FF7DA-4348-9843-8D02-E590C3D7DA34}"/>
    <dgm:cxn modelId="{FF4C4C24-F7AE-A340-9EEE-A47AFDDF3D20}" srcId="{2F4AA2F1-9F05-DC42-A0D1-3FB7CE9E20E6}" destId="{8C33CE49-A9CE-6F4E-A625-68E1C820CFBB}" srcOrd="1" destOrd="0" parTransId="{965184DB-8ADC-8A42-8F30-6DAE228AED3D}" sibTransId="{FFEAF6BD-C7C5-B549-AC1A-0C8FECFEB21C}"/>
    <dgm:cxn modelId="{34E5AC24-F385-F645-8DF9-82616775E4CA}" type="presOf" srcId="{D85EC14D-AA1F-5E4B-880F-B6F80B969470}" destId="{6A07614F-CA1F-244E-BDA4-089F7F64D8E5}" srcOrd="0" destOrd="1" presId="urn:microsoft.com/office/officeart/2005/8/layout/list1"/>
    <dgm:cxn modelId="{B09A2255-93BB-1442-80F0-663738EEA347}" srcId="{2F4AA2F1-9F05-DC42-A0D1-3FB7CE9E20E6}" destId="{EFD721E1-58C0-6C49-A962-6FDC7751C56D}" srcOrd="0" destOrd="0" parTransId="{10C5A07F-79E5-F541-B511-EB65F58C221B}" sibTransId="{1CE89B84-AE8C-E449-9E4B-071BBF85F875}"/>
    <dgm:cxn modelId="{4A29AC6C-74B2-C04F-9628-AD378DD5E193}" srcId="{CF6825F1-23FB-1E48-91C5-C24F67636C0E}" destId="{2F4AA2F1-9F05-DC42-A0D1-3FB7CE9E20E6}" srcOrd="0" destOrd="0" parTransId="{9672ADCC-7457-4141-94EC-91AF828F873D}" sibTransId="{C5281752-CA63-2D4E-8143-3897627318BB}"/>
    <dgm:cxn modelId="{B368B278-411C-734A-9FE8-7D419F151887}" type="presOf" srcId="{143E37B7-50DF-244F-8742-25BE2C03F8EB}" destId="{8A7B221B-C10B-FB40-8334-358F8206F4B1}" srcOrd="1" destOrd="0" presId="urn:microsoft.com/office/officeart/2005/8/layout/list1"/>
    <dgm:cxn modelId="{B2C1A27D-45E1-B04A-9C3A-F52E6CE71C19}" type="presOf" srcId="{10DC25EA-1F65-764A-A7CB-C55F89CF6C93}" destId="{6A07614F-CA1F-244E-BDA4-089F7F64D8E5}" srcOrd="0" destOrd="0" presId="urn:microsoft.com/office/officeart/2005/8/layout/list1"/>
    <dgm:cxn modelId="{21C9D294-576A-AF4B-98FC-1C03EED83ED7}" type="presOf" srcId="{8AFFD563-04F9-ED4D-A920-83FEE62EAFA4}" destId="{086BD19D-5346-A346-8433-33F7281EB2DE}" srcOrd="1" destOrd="0" presId="urn:microsoft.com/office/officeart/2005/8/layout/list1"/>
    <dgm:cxn modelId="{976FC0AB-8265-814F-B8DE-2E69ADC41B11}" type="presOf" srcId="{CF6825F1-23FB-1E48-91C5-C24F67636C0E}" destId="{CC61A7E0-180B-1D4B-95B6-75F68E8AF357}" srcOrd="0" destOrd="0" presId="urn:microsoft.com/office/officeart/2005/8/layout/list1"/>
    <dgm:cxn modelId="{FFC0B8B5-9E47-8D4F-A5B3-FADF374C27D0}" type="presOf" srcId="{8C33CE49-A9CE-6F4E-A625-68E1C820CFBB}" destId="{96A434B0-A509-304D-AD06-AAADB6BC296C}" srcOrd="0" destOrd="1" presId="urn:microsoft.com/office/officeart/2005/8/layout/list1"/>
    <dgm:cxn modelId="{075CD5C1-8A29-4D47-BE5A-00D9CF58330C}" type="presOf" srcId="{2F4AA2F1-9F05-DC42-A0D1-3FB7CE9E20E6}" destId="{67D83A3D-899F-9A47-9FEA-B08CEC75DDEF}" srcOrd="0" destOrd="0" presId="urn:microsoft.com/office/officeart/2005/8/layout/list1"/>
    <dgm:cxn modelId="{88164FC4-8475-9E4B-8EBB-75687EB8F1FD}" srcId="{CF6825F1-23FB-1E48-91C5-C24F67636C0E}" destId="{8AFFD563-04F9-ED4D-A920-83FEE62EAFA4}" srcOrd="2" destOrd="0" parTransId="{2A58EB59-75EF-1140-A0A6-68AB3F628CE1}" sibTransId="{D4C65E1C-D692-1547-8180-917D7178FD9B}"/>
    <dgm:cxn modelId="{9F0255C7-454C-8740-B383-8F2B355E67AC}" type="presOf" srcId="{143E37B7-50DF-244F-8742-25BE2C03F8EB}" destId="{6FBE87D3-3BD9-844E-9592-712BC71D6C74}" srcOrd="0" destOrd="0" presId="urn:microsoft.com/office/officeart/2005/8/layout/list1"/>
    <dgm:cxn modelId="{8BA365C9-D8B3-0649-8761-C4134E2966E9}" srcId="{8AFFD563-04F9-ED4D-A920-83FEE62EAFA4}" destId="{D85EC14D-AA1F-5E4B-880F-B6F80B969470}" srcOrd="1" destOrd="0" parTransId="{17E8D535-B679-6744-AD00-043080F093CD}" sibTransId="{E85F5D87-410C-AE46-B55A-111C11310DF3}"/>
    <dgm:cxn modelId="{F2B830CE-F4DF-2145-98F7-C5F85563DF01}" srcId="{143E37B7-50DF-244F-8742-25BE2C03F8EB}" destId="{C3E0C476-3ECC-D848-9B9D-270B9537E528}" srcOrd="0" destOrd="0" parTransId="{A8B85774-C19A-B243-9397-A75A54A8B776}" sibTransId="{A2E3F427-C83E-5C46-B905-BC54756F88C4}"/>
    <dgm:cxn modelId="{C37299D0-8D1B-3145-A2AF-62809ED698BA}" srcId="{8AFFD563-04F9-ED4D-A920-83FEE62EAFA4}" destId="{10DC25EA-1F65-764A-A7CB-C55F89CF6C93}" srcOrd="0" destOrd="0" parTransId="{43474C83-E7AC-504E-BB17-679EF3834C92}" sibTransId="{0C4ECD6A-6EFA-A149-91A6-5ACADA3EB3E5}"/>
    <dgm:cxn modelId="{AFB951D9-8EB5-2047-B588-82EC7F972E29}" type="presOf" srcId="{EFD721E1-58C0-6C49-A962-6FDC7751C56D}" destId="{96A434B0-A509-304D-AD06-AAADB6BC296C}" srcOrd="0" destOrd="0" presId="urn:microsoft.com/office/officeart/2005/8/layout/list1"/>
    <dgm:cxn modelId="{FEBD2CE0-73A0-E84E-9EE2-B0CCE5FB2601}" type="presOf" srcId="{C3E0C476-3ECC-D848-9B9D-270B9537E528}" destId="{DEA1638E-0D7B-4B46-9E9E-0AFC095B34DC}" srcOrd="0" destOrd="0" presId="urn:microsoft.com/office/officeart/2005/8/layout/list1"/>
    <dgm:cxn modelId="{339E14ED-27FF-9B4E-BAEE-DC6E260927D6}" type="presOf" srcId="{2F4AA2F1-9F05-DC42-A0D1-3FB7CE9E20E6}" destId="{B881AFAD-9608-DC4D-95BE-AC8655802385}" srcOrd="1" destOrd="0" presId="urn:microsoft.com/office/officeart/2005/8/layout/list1"/>
    <dgm:cxn modelId="{F8188EEA-F8E7-DF4B-95E0-53DFCFAE9AA3}" type="presParOf" srcId="{CC61A7E0-180B-1D4B-95B6-75F68E8AF357}" destId="{ADC239E1-BA12-914F-A248-0AE9BEF2ED82}" srcOrd="0" destOrd="0" presId="urn:microsoft.com/office/officeart/2005/8/layout/list1"/>
    <dgm:cxn modelId="{F154CA29-437F-FB4D-BE4D-4C3222613F58}" type="presParOf" srcId="{ADC239E1-BA12-914F-A248-0AE9BEF2ED82}" destId="{67D83A3D-899F-9A47-9FEA-B08CEC75DDEF}" srcOrd="0" destOrd="0" presId="urn:microsoft.com/office/officeart/2005/8/layout/list1"/>
    <dgm:cxn modelId="{8DE85E37-DBC3-0F41-AA8D-69A0FAEE94D8}" type="presParOf" srcId="{ADC239E1-BA12-914F-A248-0AE9BEF2ED82}" destId="{B881AFAD-9608-DC4D-95BE-AC8655802385}" srcOrd="1" destOrd="0" presId="urn:microsoft.com/office/officeart/2005/8/layout/list1"/>
    <dgm:cxn modelId="{26B5F706-185A-D34A-93A5-53288BBFD5CC}" type="presParOf" srcId="{CC61A7E0-180B-1D4B-95B6-75F68E8AF357}" destId="{EEB5951A-309E-F043-8998-FF8807F65215}" srcOrd="1" destOrd="0" presId="urn:microsoft.com/office/officeart/2005/8/layout/list1"/>
    <dgm:cxn modelId="{CB38D266-0A3E-1B43-BA43-2E36486961BB}" type="presParOf" srcId="{CC61A7E0-180B-1D4B-95B6-75F68E8AF357}" destId="{96A434B0-A509-304D-AD06-AAADB6BC296C}" srcOrd="2" destOrd="0" presId="urn:microsoft.com/office/officeart/2005/8/layout/list1"/>
    <dgm:cxn modelId="{D0BC6C13-26EB-984B-90B6-29C63BFA10D8}" type="presParOf" srcId="{CC61A7E0-180B-1D4B-95B6-75F68E8AF357}" destId="{3881E349-D8D1-4145-9289-73200DE0B677}" srcOrd="3" destOrd="0" presId="urn:microsoft.com/office/officeart/2005/8/layout/list1"/>
    <dgm:cxn modelId="{1ABB286A-B64C-D44B-A181-B7E4184AA88E}" type="presParOf" srcId="{CC61A7E0-180B-1D4B-95B6-75F68E8AF357}" destId="{EFD962F7-64B1-5843-A455-D45FA0AF25E9}" srcOrd="4" destOrd="0" presId="urn:microsoft.com/office/officeart/2005/8/layout/list1"/>
    <dgm:cxn modelId="{F62E4751-8CF2-694F-BBEF-93BEC6B7E47F}" type="presParOf" srcId="{EFD962F7-64B1-5843-A455-D45FA0AF25E9}" destId="{6FBE87D3-3BD9-844E-9592-712BC71D6C74}" srcOrd="0" destOrd="0" presId="urn:microsoft.com/office/officeart/2005/8/layout/list1"/>
    <dgm:cxn modelId="{837E4C8B-5405-524D-9736-EC42552FA9E8}" type="presParOf" srcId="{EFD962F7-64B1-5843-A455-D45FA0AF25E9}" destId="{8A7B221B-C10B-FB40-8334-358F8206F4B1}" srcOrd="1" destOrd="0" presId="urn:microsoft.com/office/officeart/2005/8/layout/list1"/>
    <dgm:cxn modelId="{4EDF804B-753E-EB4B-9CD3-10888F3827CE}" type="presParOf" srcId="{CC61A7E0-180B-1D4B-95B6-75F68E8AF357}" destId="{B01D46A9-0820-BC4C-BD0A-C0CE3EED3B99}" srcOrd="5" destOrd="0" presId="urn:microsoft.com/office/officeart/2005/8/layout/list1"/>
    <dgm:cxn modelId="{A012656F-DBC0-FE4E-A6CB-C73CC4EDC875}" type="presParOf" srcId="{CC61A7E0-180B-1D4B-95B6-75F68E8AF357}" destId="{DEA1638E-0D7B-4B46-9E9E-0AFC095B34DC}" srcOrd="6" destOrd="0" presId="urn:microsoft.com/office/officeart/2005/8/layout/list1"/>
    <dgm:cxn modelId="{3751E93A-F71E-7442-B6DE-70969094B7CD}" type="presParOf" srcId="{CC61A7E0-180B-1D4B-95B6-75F68E8AF357}" destId="{A3E31F67-03F1-E64A-8139-A8F9B4896D32}" srcOrd="7" destOrd="0" presId="urn:microsoft.com/office/officeart/2005/8/layout/list1"/>
    <dgm:cxn modelId="{886A581E-F341-0043-890C-40BBE4330D15}" type="presParOf" srcId="{CC61A7E0-180B-1D4B-95B6-75F68E8AF357}" destId="{3F9FD1F2-A206-A748-B856-6B79C0DC048A}" srcOrd="8" destOrd="0" presId="urn:microsoft.com/office/officeart/2005/8/layout/list1"/>
    <dgm:cxn modelId="{F2F796E9-21BD-C24A-9E7B-893DECA5A39B}" type="presParOf" srcId="{3F9FD1F2-A206-A748-B856-6B79C0DC048A}" destId="{411F66D4-D1D1-BC48-8F0F-F3DA53C65A1D}" srcOrd="0" destOrd="0" presId="urn:microsoft.com/office/officeart/2005/8/layout/list1"/>
    <dgm:cxn modelId="{B8FFC2CA-528C-2345-888C-586978386783}" type="presParOf" srcId="{3F9FD1F2-A206-A748-B856-6B79C0DC048A}" destId="{086BD19D-5346-A346-8433-33F7281EB2DE}" srcOrd="1" destOrd="0" presId="urn:microsoft.com/office/officeart/2005/8/layout/list1"/>
    <dgm:cxn modelId="{BE1A5F58-CB9C-A043-B262-30F906C6B4E9}" type="presParOf" srcId="{CC61A7E0-180B-1D4B-95B6-75F68E8AF357}" destId="{B54B256C-6DB4-DD45-9D5D-B10BDE7ED0F3}" srcOrd="9" destOrd="0" presId="urn:microsoft.com/office/officeart/2005/8/layout/list1"/>
    <dgm:cxn modelId="{E443A3E2-21C7-D14D-A84B-AD263E41A61F}" type="presParOf" srcId="{CC61A7E0-180B-1D4B-95B6-75F68E8AF357}" destId="{6A07614F-CA1F-244E-BDA4-089F7F64D8E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1FBAE-4716-3249-90AC-ED553ABC4C5C}"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nl-NL"/>
        </a:p>
      </dgm:t>
    </dgm:pt>
    <dgm:pt modelId="{507DC1A2-CB9A-7348-B743-23D8726EF6C7}">
      <dgm:prSet/>
      <dgm:spPr>
        <a:solidFill>
          <a:schemeClr val="accent1"/>
        </a:solidFill>
        <a:ln>
          <a:solidFill>
            <a:schemeClr val="accent1"/>
          </a:solidFill>
        </a:ln>
      </dgm:spPr>
      <dgm:t>
        <a:bodyPr/>
        <a:lstStyle/>
        <a:p>
          <a:r>
            <a:rPr lang="en-GB" b="1" dirty="0">
              <a:solidFill>
                <a:schemeClr val="bg1"/>
              </a:solidFill>
            </a:rPr>
            <a:t>Systemic measures</a:t>
          </a:r>
          <a:endParaRPr lang="nl-NL" b="1" dirty="0">
            <a:solidFill>
              <a:schemeClr val="bg1"/>
            </a:solidFill>
          </a:endParaRPr>
        </a:p>
      </dgm:t>
    </dgm:pt>
    <dgm:pt modelId="{15F1C50F-9A1A-C544-819F-E172C5FA7507}" type="parTrans" cxnId="{81F71739-2C21-7D4E-94C3-BB9889E4D8B4}">
      <dgm:prSet/>
      <dgm:spPr/>
      <dgm:t>
        <a:bodyPr/>
        <a:lstStyle/>
        <a:p>
          <a:endParaRPr lang="nl-NL"/>
        </a:p>
      </dgm:t>
    </dgm:pt>
    <dgm:pt modelId="{755D52D5-3C1D-7D40-823B-382F7E527831}" type="sibTrans" cxnId="{81F71739-2C21-7D4E-94C3-BB9889E4D8B4}">
      <dgm:prSet/>
      <dgm:spPr/>
      <dgm:t>
        <a:bodyPr/>
        <a:lstStyle/>
        <a:p>
          <a:endParaRPr lang="nl-NL"/>
        </a:p>
      </dgm:t>
    </dgm:pt>
    <dgm:pt modelId="{D50E3E7E-F7B3-974C-9733-123D7123494D}">
      <dgm:prSet/>
      <dgm:spPr/>
      <dgm:t>
        <a:bodyPr/>
        <a:lstStyle/>
        <a:p>
          <a:pPr>
            <a:buClr>
              <a:schemeClr val="accent1"/>
            </a:buClr>
          </a:pPr>
          <a:r>
            <a:rPr lang="en-GB" sz="1700" b="1" kern="1200" dirty="0">
              <a:solidFill>
                <a:schemeClr val="accent1"/>
              </a:solidFill>
            </a:rPr>
            <a:t>Antifibrinolytics</a:t>
          </a:r>
          <a:r>
            <a:rPr lang="en-GB" sz="1700" kern="1200" dirty="0">
              <a:solidFill>
                <a:schemeClr val="accent1"/>
              </a:solidFill>
            </a:rPr>
            <a:t>: </a:t>
          </a:r>
          <a:r>
            <a:rPr lang="en-GB" sz="1700" kern="1200" dirty="0">
              <a:solidFill>
                <a:schemeClr val="tx2"/>
              </a:solidFill>
            </a:rPr>
            <a:t>tranexamic acid </a:t>
          </a:r>
          <a:endParaRPr lang="nl-NL" sz="1700" kern="1200" dirty="0">
            <a:solidFill>
              <a:schemeClr val="tx2"/>
            </a:solidFill>
          </a:endParaRPr>
        </a:p>
      </dgm:t>
    </dgm:pt>
    <dgm:pt modelId="{9452DFEF-97B9-7245-AB2D-DAD25B9E12BC}" type="parTrans" cxnId="{0834EAD4-7084-9F4C-BA1A-8CAB6F33807E}">
      <dgm:prSet/>
      <dgm:spPr/>
      <dgm:t>
        <a:bodyPr/>
        <a:lstStyle/>
        <a:p>
          <a:endParaRPr lang="nl-NL"/>
        </a:p>
      </dgm:t>
    </dgm:pt>
    <dgm:pt modelId="{63338D9A-F9BA-F247-BAB4-647E10517038}" type="sibTrans" cxnId="{0834EAD4-7084-9F4C-BA1A-8CAB6F33807E}">
      <dgm:prSet/>
      <dgm:spPr/>
      <dgm:t>
        <a:bodyPr/>
        <a:lstStyle/>
        <a:p>
          <a:endParaRPr lang="nl-NL"/>
        </a:p>
      </dgm:t>
    </dgm:pt>
    <dgm:pt modelId="{C8C8D5B7-0904-4B43-BE92-ED695E98D7CD}">
      <dgm:prSet/>
      <dgm:spPr/>
      <dgm:t>
        <a:bodyPr/>
        <a:lstStyle/>
        <a:p>
          <a:pPr>
            <a:buClr>
              <a:schemeClr val="accent1"/>
            </a:buClr>
            <a:buFont typeface="System Font Regular"/>
            <a:buChar char="–"/>
          </a:pPr>
          <a:r>
            <a:rPr lang="en-GB" sz="1700" kern="1200" dirty="0">
              <a:solidFill>
                <a:schemeClr val="tx2"/>
              </a:solidFill>
            </a:rPr>
            <a:t>One or two 500-mg tablets, three times/day</a:t>
          </a:r>
          <a:endParaRPr lang="nl-NL" sz="1700" kern="1200" dirty="0">
            <a:solidFill>
              <a:schemeClr val="tx2"/>
            </a:solidFill>
          </a:endParaRPr>
        </a:p>
      </dgm:t>
    </dgm:pt>
    <dgm:pt modelId="{CF386A08-63AE-1D47-A9AD-6ED60C3FEE27}" type="parTrans" cxnId="{326FAFA9-ADEB-8C4E-B79B-1BC69D32EFC0}">
      <dgm:prSet/>
      <dgm:spPr/>
      <dgm:t>
        <a:bodyPr/>
        <a:lstStyle/>
        <a:p>
          <a:endParaRPr lang="nl-NL"/>
        </a:p>
      </dgm:t>
    </dgm:pt>
    <dgm:pt modelId="{F4106BA1-71A8-AC4A-8F7E-699F7E5DFE0E}" type="sibTrans" cxnId="{326FAFA9-ADEB-8C4E-B79B-1BC69D32EFC0}">
      <dgm:prSet/>
      <dgm:spPr/>
      <dgm:t>
        <a:bodyPr/>
        <a:lstStyle/>
        <a:p>
          <a:endParaRPr lang="nl-NL"/>
        </a:p>
      </dgm:t>
    </dgm:pt>
    <dgm:pt modelId="{E98F38E4-5592-EF4D-BDAF-05CB48161039}">
      <dgm:prSet/>
      <dgm:spPr/>
      <dgm:t>
        <a:bodyPr/>
        <a:lstStyle/>
        <a:p>
          <a:pPr>
            <a:buClr>
              <a:schemeClr val="accent1"/>
            </a:buClr>
          </a:pPr>
          <a:r>
            <a:rPr lang="en-GB" sz="1700" b="1" kern="1200" dirty="0">
              <a:solidFill>
                <a:schemeClr val="accent1"/>
              </a:solidFill>
            </a:rPr>
            <a:t>VWF/FVIII concentrate</a:t>
          </a:r>
          <a:endParaRPr lang="nl-NL" sz="1700" b="1" kern="1200" dirty="0">
            <a:solidFill>
              <a:schemeClr val="accent1"/>
            </a:solidFill>
          </a:endParaRPr>
        </a:p>
      </dgm:t>
    </dgm:pt>
    <dgm:pt modelId="{93BAE7D1-CAC2-BF48-B69E-E8F402FB58E9}" type="parTrans" cxnId="{0545B367-BD6E-B346-82BD-AC01673C43A1}">
      <dgm:prSet/>
      <dgm:spPr/>
      <dgm:t>
        <a:bodyPr/>
        <a:lstStyle/>
        <a:p>
          <a:endParaRPr lang="nl-NL"/>
        </a:p>
      </dgm:t>
    </dgm:pt>
    <dgm:pt modelId="{0D2C087C-E153-D84D-ABAC-C9CFDA3F923F}" type="sibTrans" cxnId="{0545B367-BD6E-B346-82BD-AC01673C43A1}">
      <dgm:prSet/>
      <dgm:spPr/>
      <dgm:t>
        <a:bodyPr/>
        <a:lstStyle/>
        <a:p>
          <a:endParaRPr lang="nl-NL"/>
        </a:p>
      </dgm:t>
    </dgm:pt>
    <dgm:pt modelId="{59CE364B-D87E-5941-A9BF-A6F926310AFC}">
      <dgm:prSet custT="1"/>
      <dgm:spPr/>
      <dgm:t>
        <a:bodyPr/>
        <a:lstStyle/>
        <a:p>
          <a:pPr>
            <a:buClr>
              <a:schemeClr val="accent1"/>
            </a:buClr>
          </a:pPr>
          <a:r>
            <a:rPr lang="en-GB" sz="1700" b="1" kern="1200" dirty="0">
              <a:solidFill>
                <a:schemeClr val="accent1"/>
              </a:solidFill>
            </a:rPr>
            <a:t>DDAVP </a:t>
          </a:r>
          <a:r>
            <a:rPr lang="en-GB" sz="1700" kern="1200" dirty="0">
              <a:solidFill>
                <a:srgbClr val="5D8298"/>
              </a:solidFill>
              <a:latin typeface="Calibri" panose="020F0502020204030204"/>
              <a:ea typeface="+mn-ea"/>
              <a:cs typeface="+mn-cs"/>
            </a:rPr>
            <a:t>(desmopressin</a:t>
          </a:r>
          <a:r>
            <a:rPr lang="en-GB" sz="1700" kern="1200" dirty="0">
              <a:solidFill>
                <a:schemeClr val="tx2"/>
              </a:solidFill>
            </a:rPr>
            <a:t>)</a:t>
          </a:r>
          <a:endParaRPr lang="nl-NL" sz="1700" kern="1200" dirty="0">
            <a:solidFill>
              <a:schemeClr val="tx2"/>
            </a:solidFill>
          </a:endParaRPr>
        </a:p>
      </dgm:t>
    </dgm:pt>
    <dgm:pt modelId="{96D431E6-631D-2048-9348-E1DA174107E1}" type="parTrans" cxnId="{B8E92365-ED45-A84E-85BB-230E79E79E9F}">
      <dgm:prSet/>
      <dgm:spPr/>
      <dgm:t>
        <a:bodyPr/>
        <a:lstStyle/>
        <a:p>
          <a:endParaRPr lang="nl-NL"/>
        </a:p>
      </dgm:t>
    </dgm:pt>
    <dgm:pt modelId="{A3F26E63-2F32-084C-8BC3-957940CABF85}" type="sibTrans" cxnId="{B8E92365-ED45-A84E-85BB-230E79E79E9F}">
      <dgm:prSet/>
      <dgm:spPr/>
      <dgm:t>
        <a:bodyPr/>
        <a:lstStyle/>
        <a:p>
          <a:endParaRPr lang="nl-NL"/>
        </a:p>
      </dgm:t>
    </dgm:pt>
    <dgm:pt modelId="{A1E92897-2AFE-5443-9963-D318B2B9C4DB}">
      <dgm:prSet/>
      <dgm:spPr>
        <a:solidFill>
          <a:schemeClr val="accent1"/>
        </a:solidFill>
        <a:ln>
          <a:solidFill>
            <a:schemeClr val="accent1"/>
          </a:solidFill>
        </a:ln>
      </dgm:spPr>
      <dgm:t>
        <a:bodyPr/>
        <a:lstStyle/>
        <a:p>
          <a:r>
            <a:rPr lang="en-GB" b="1" dirty="0">
              <a:solidFill>
                <a:schemeClr val="bg1"/>
              </a:solidFill>
            </a:rPr>
            <a:t>Local measures </a:t>
          </a:r>
          <a:br>
            <a:rPr lang="en-GB" b="1" dirty="0">
              <a:solidFill>
                <a:schemeClr val="bg1"/>
              </a:solidFill>
            </a:rPr>
          </a:br>
          <a:r>
            <a:rPr lang="en-GB" b="1" dirty="0">
              <a:solidFill>
                <a:schemeClr val="bg1"/>
              </a:solidFill>
            </a:rPr>
            <a:t>during the procedure</a:t>
          </a:r>
          <a:endParaRPr lang="nl-NL" b="1" dirty="0">
            <a:solidFill>
              <a:schemeClr val="bg1"/>
            </a:solidFill>
          </a:endParaRPr>
        </a:p>
      </dgm:t>
    </dgm:pt>
    <dgm:pt modelId="{E2D93AFE-A1C3-6F41-9047-88256AB454CA}" type="parTrans" cxnId="{212F8A2D-2190-3743-865E-B05BA96F38C0}">
      <dgm:prSet/>
      <dgm:spPr/>
      <dgm:t>
        <a:bodyPr/>
        <a:lstStyle/>
        <a:p>
          <a:endParaRPr lang="nl-NL"/>
        </a:p>
      </dgm:t>
    </dgm:pt>
    <dgm:pt modelId="{D32208D0-CB06-9D44-A7BC-741F5689AD3A}" type="sibTrans" cxnId="{212F8A2D-2190-3743-865E-B05BA96F38C0}">
      <dgm:prSet/>
      <dgm:spPr/>
      <dgm:t>
        <a:bodyPr/>
        <a:lstStyle/>
        <a:p>
          <a:endParaRPr lang="nl-NL"/>
        </a:p>
      </dgm:t>
    </dgm:pt>
    <dgm:pt modelId="{AE041212-30D9-C24C-804C-927CC82318A7}">
      <dgm:prSet/>
      <dgm:spPr/>
      <dgm:t>
        <a:bodyPr/>
        <a:lstStyle/>
        <a:p>
          <a:pPr>
            <a:buClr>
              <a:schemeClr val="accent1"/>
            </a:buClr>
          </a:pPr>
          <a:r>
            <a:rPr lang="en-GB" b="1" dirty="0">
              <a:solidFill>
                <a:schemeClr val="accent1"/>
              </a:solidFill>
            </a:rPr>
            <a:t>Local anaesthetic with adrenaline</a:t>
          </a:r>
          <a:endParaRPr lang="nl-NL" b="1" dirty="0">
            <a:solidFill>
              <a:schemeClr val="accent1"/>
            </a:solidFill>
          </a:endParaRPr>
        </a:p>
      </dgm:t>
    </dgm:pt>
    <dgm:pt modelId="{278D9380-D9BC-8741-8F93-477849695A05}" type="parTrans" cxnId="{C1A62208-A42C-3347-A3C9-ED902E8FB318}">
      <dgm:prSet/>
      <dgm:spPr/>
      <dgm:t>
        <a:bodyPr/>
        <a:lstStyle/>
        <a:p>
          <a:endParaRPr lang="nl-NL"/>
        </a:p>
      </dgm:t>
    </dgm:pt>
    <dgm:pt modelId="{3BA4FB1B-E82B-AE48-9802-216603217BC5}" type="sibTrans" cxnId="{C1A62208-A42C-3347-A3C9-ED902E8FB318}">
      <dgm:prSet/>
      <dgm:spPr/>
      <dgm:t>
        <a:bodyPr/>
        <a:lstStyle/>
        <a:p>
          <a:endParaRPr lang="nl-NL"/>
        </a:p>
      </dgm:t>
    </dgm:pt>
    <dgm:pt modelId="{65D920EA-9A19-8146-8087-6DF93EE0230B}">
      <dgm:prSet/>
      <dgm:spPr/>
      <dgm:t>
        <a:bodyPr/>
        <a:lstStyle/>
        <a:p>
          <a:pPr>
            <a:buClr>
              <a:schemeClr val="accent1"/>
            </a:buClr>
          </a:pPr>
          <a:r>
            <a:rPr lang="en-GB" b="1" dirty="0">
              <a:solidFill>
                <a:schemeClr val="accent1"/>
              </a:solidFill>
            </a:rPr>
            <a:t>Scaffolding</a:t>
          </a:r>
          <a:r>
            <a:rPr lang="en-GB" dirty="0">
              <a:solidFill>
                <a:schemeClr val="tx2"/>
              </a:solidFill>
            </a:rPr>
            <a:t> agents to stabilise </a:t>
          </a:r>
          <a:br>
            <a:rPr lang="en-GB" dirty="0">
              <a:solidFill>
                <a:schemeClr val="tx2"/>
              </a:solidFill>
            </a:rPr>
          </a:br>
          <a:r>
            <a:rPr lang="en-GB" dirty="0">
              <a:solidFill>
                <a:schemeClr val="tx2"/>
              </a:solidFill>
            </a:rPr>
            <a:t>the clot </a:t>
          </a:r>
          <a:endParaRPr lang="nl-NL" dirty="0">
            <a:solidFill>
              <a:schemeClr val="tx2"/>
            </a:solidFill>
          </a:endParaRPr>
        </a:p>
      </dgm:t>
    </dgm:pt>
    <dgm:pt modelId="{17D8AFF4-D5C9-3F4D-A8D4-2242701E1A21}" type="parTrans" cxnId="{B3D2961A-D02E-8E45-93E5-03D98A885DF1}">
      <dgm:prSet/>
      <dgm:spPr/>
      <dgm:t>
        <a:bodyPr/>
        <a:lstStyle/>
        <a:p>
          <a:endParaRPr lang="nl-NL"/>
        </a:p>
      </dgm:t>
    </dgm:pt>
    <dgm:pt modelId="{4E0782B0-ADDF-FB40-A031-CB3EFA9A3AA9}" type="sibTrans" cxnId="{B3D2961A-D02E-8E45-93E5-03D98A885DF1}">
      <dgm:prSet/>
      <dgm:spPr/>
      <dgm:t>
        <a:bodyPr/>
        <a:lstStyle/>
        <a:p>
          <a:endParaRPr lang="nl-NL"/>
        </a:p>
      </dgm:t>
    </dgm:pt>
    <dgm:pt modelId="{CFB73236-9ACF-684F-B0C8-8CEA5DDF4E8B}">
      <dgm:prSet/>
      <dgm:spPr/>
      <dgm:t>
        <a:bodyPr/>
        <a:lstStyle/>
        <a:p>
          <a:pPr>
            <a:buClr>
              <a:schemeClr val="accent1"/>
            </a:buClr>
          </a:pPr>
          <a:r>
            <a:rPr lang="en-GB" b="1" noProof="0" dirty="0">
              <a:solidFill>
                <a:srgbClr val="FF0000"/>
              </a:solidFill>
            </a:rPr>
            <a:t>Stitches</a:t>
          </a:r>
          <a:r>
            <a:rPr lang="en-GB" noProof="0" dirty="0">
              <a:solidFill>
                <a:schemeClr val="tx2"/>
              </a:solidFill>
            </a:rPr>
            <a:t> to hold the pack in and stitch the wound </a:t>
          </a:r>
        </a:p>
      </dgm:t>
    </dgm:pt>
    <dgm:pt modelId="{E0526347-AE8B-774B-942C-C697B54F4166}" type="parTrans" cxnId="{1C0616FD-AC78-0D4C-88DA-F55D51EB65A0}">
      <dgm:prSet/>
      <dgm:spPr/>
      <dgm:t>
        <a:bodyPr/>
        <a:lstStyle/>
        <a:p>
          <a:endParaRPr lang="nl-NL"/>
        </a:p>
      </dgm:t>
    </dgm:pt>
    <dgm:pt modelId="{D021B4F5-2A6F-4A46-98BA-47D69CED2E95}" type="sibTrans" cxnId="{1C0616FD-AC78-0D4C-88DA-F55D51EB65A0}">
      <dgm:prSet/>
      <dgm:spPr/>
      <dgm:t>
        <a:bodyPr/>
        <a:lstStyle/>
        <a:p>
          <a:endParaRPr lang="nl-NL"/>
        </a:p>
      </dgm:t>
    </dgm:pt>
    <dgm:pt modelId="{6D8A6E05-7CC1-304C-BC64-616988AFAAF2}">
      <dgm:prSet/>
      <dgm:spPr>
        <a:solidFill>
          <a:schemeClr val="accent1"/>
        </a:solidFill>
        <a:ln>
          <a:solidFill>
            <a:schemeClr val="accent1"/>
          </a:solidFill>
        </a:ln>
      </dgm:spPr>
      <dgm:t>
        <a:bodyPr/>
        <a:lstStyle/>
        <a:p>
          <a:r>
            <a:rPr lang="en-GB" b="1" dirty="0">
              <a:solidFill>
                <a:schemeClr val="bg1"/>
              </a:solidFill>
            </a:rPr>
            <a:t>Local measures </a:t>
          </a:r>
          <a:br>
            <a:rPr lang="en-GB" b="1" dirty="0">
              <a:solidFill>
                <a:schemeClr val="bg1"/>
              </a:solidFill>
            </a:rPr>
          </a:br>
          <a:r>
            <a:rPr lang="en-GB" b="1" dirty="0">
              <a:solidFill>
                <a:schemeClr val="bg1"/>
              </a:solidFill>
            </a:rPr>
            <a:t>after the procedure</a:t>
          </a:r>
          <a:endParaRPr lang="nl-NL" b="1" dirty="0">
            <a:solidFill>
              <a:schemeClr val="bg1"/>
            </a:solidFill>
          </a:endParaRPr>
        </a:p>
      </dgm:t>
    </dgm:pt>
    <dgm:pt modelId="{4BDA572C-9821-6F49-B720-0BEE25324B0F}" type="parTrans" cxnId="{DB9C76C6-8354-1141-913E-112E1777BE7B}">
      <dgm:prSet/>
      <dgm:spPr/>
      <dgm:t>
        <a:bodyPr/>
        <a:lstStyle/>
        <a:p>
          <a:endParaRPr lang="nl-NL"/>
        </a:p>
      </dgm:t>
    </dgm:pt>
    <dgm:pt modelId="{621795EC-3554-7441-8DFF-88C26F8448EC}" type="sibTrans" cxnId="{DB9C76C6-8354-1141-913E-112E1777BE7B}">
      <dgm:prSet/>
      <dgm:spPr/>
      <dgm:t>
        <a:bodyPr/>
        <a:lstStyle/>
        <a:p>
          <a:endParaRPr lang="nl-NL"/>
        </a:p>
      </dgm:t>
    </dgm:pt>
    <dgm:pt modelId="{20049DB6-1EB7-DE46-AA15-0AAB82777E26}">
      <dgm:prSet/>
      <dgm:spPr/>
      <dgm:t>
        <a:bodyPr/>
        <a:lstStyle/>
        <a:p>
          <a:pPr>
            <a:buClr>
              <a:schemeClr val="accent1"/>
            </a:buClr>
          </a:pPr>
          <a:r>
            <a:rPr lang="en-GB" b="1" dirty="0">
              <a:solidFill>
                <a:schemeClr val="accent1"/>
              </a:solidFill>
            </a:rPr>
            <a:t>Pressure on wound</a:t>
          </a:r>
          <a:endParaRPr lang="nl-NL" b="1" dirty="0">
            <a:solidFill>
              <a:schemeClr val="accent1"/>
            </a:solidFill>
          </a:endParaRPr>
        </a:p>
      </dgm:t>
    </dgm:pt>
    <dgm:pt modelId="{E22E29AA-45E3-B248-B865-398565EB86EC}" type="parTrans" cxnId="{12AA34D7-CBEC-A840-B589-4F1E9BEEE37E}">
      <dgm:prSet/>
      <dgm:spPr/>
      <dgm:t>
        <a:bodyPr/>
        <a:lstStyle/>
        <a:p>
          <a:endParaRPr lang="nl-NL"/>
        </a:p>
      </dgm:t>
    </dgm:pt>
    <dgm:pt modelId="{69D4D8FB-B578-914E-A205-3A64606525C5}" type="sibTrans" cxnId="{12AA34D7-CBEC-A840-B589-4F1E9BEEE37E}">
      <dgm:prSet/>
      <dgm:spPr/>
      <dgm:t>
        <a:bodyPr/>
        <a:lstStyle/>
        <a:p>
          <a:endParaRPr lang="nl-NL"/>
        </a:p>
      </dgm:t>
    </dgm:pt>
    <dgm:pt modelId="{543350F2-6743-1940-891C-38550107F9FF}">
      <dgm:prSet/>
      <dgm:spPr/>
      <dgm:t>
        <a:bodyPr/>
        <a:lstStyle/>
        <a:p>
          <a:pPr>
            <a:buClr>
              <a:schemeClr val="accent1"/>
            </a:buClr>
          </a:pPr>
          <a:r>
            <a:rPr lang="en-GB" b="1" dirty="0">
              <a:solidFill>
                <a:schemeClr val="accent1"/>
              </a:solidFill>
            </a:rPr>
            <a:t>Do not disturb the clot</a:t>
          </a:r>
          <a:endParaRPr lang="nl-NL" b="1" dirty="0">
            <a:solidFill>
              <a:schemeClr val="accent1"/>
            </a:solidFill>
          </a:endParaRPr>
        </a:p>
      </dgm:t>
    </dgm:pt>
    <dgm:pt modelId="{5608A6A5-3B01-164B-A008-51AE1DB890ED}" type="parTrans" cxnId="{18AC66D4-1062-D64F-AB00-583E80C0EEB8}">
      <dgm:prSet/>
      <dgm:spPr/>
      <dgm:t>
        <a:bodyPr/>
        <a:lstStyle/>
        <a:p>
          <a:endParaRPr lang="nl-NL"/>
        </a:p>
      </dgm:t>
    </dgm:pt>
    <dgm:pt modelId="{32F8A520-903C-6645-BDCE-11DEFA175C7A}" type="sibTrans" cxnId="{18AC66D4-1062-D64F-AB00-583E80C0EEB8}">
      <dgm:prSet/>
      <dgm:spPr/>
      <dgm:t>
        <a:bodyPr/>
        <a:lstStyle/>
        <a:p>
          <a:endParaRPr lang="nl-NL"/>
        </a:p>
      </dgm:t>
    </dgm:pt>
    <dgm:pt modelId="{C47DCC09-224E-AB45-8FC8-2430586E9035}">
      <dgm:prSet/>
      <dgm:spPr/>
      <dgm:t>
        <a:bodyPr/>
        <a:lstStyle/>
        <a:p>
          <a:pPr>
            <a:buClr>
              <a:schemeClr val="accent1"/>
            </a:buClr>
            <a:buFont typeface="System Font Regular"/>
            <a:buChar char="–"/>
          </a:pPr>
          <a:r>
            <a:rPr lang="en-GB" dirty="0">
              <a:solidFill>
                <a:schemeClr val="tx2"/>
              </a:solidFill>
            </a:rPr>
            <a:t>Soft diet, no smoking, gentle saltwater rinses, soft toothbrush, no vigorous rinsing </a:t>
          </a:r>
          <a:endParaRPr lang="nl-NL" dirty="0">
            <a:solidFill>
              <a:schemeClr val="tx2"/>
            </a:solidFill>
          </a:endParaRPr>
        </a:p>
      </dgm:t>
    </dgm:pt>
    <dgm:pt modelId="{9C009CB2-E5A8-2E41-AB51-876A446A4A7C}" type="parTrans" cxnId="{6C69A367-8297-0F42-B4A6-DA9084447222}">
      <dgm:prSet/>
      <dgm:spPr/>
      <dgm:t>
        <a:bodyPr/>
        <a:lstStyle/>
        <a:p>
          <a:endParaRPr lang="nl-NL"/>
        </a:p>
      </dgm:t>
    </dgm:pt>
    <dgm:pt modelId="{C107B5B3-E248-8F45-BC99-BD2423D44D91}" type="sibTrans" cxnId="{6C69A367-8297-0F42-B4A6-DA9084447222}">
      <dgm:prSet/>
      <dgm:spPr/>
      <dgm:t>
        <a:bodyPr/>
        <a:lstStyle/>
        <a:p>
          <a:endParaRPr lang="nl-NL"/>
        </a:p>
      </dgm:t>
    </dgm:pt>
    <dgm:pt modelId="{40105F6C-92D8-6C40-9092-481DC9B6324F}">
      <dgm:prSet/>
      <dgm:spPr/>
      <dgm:t>
        <a:bodyPr/>
        <a:lstStyle/>
        <a:p>
          <a:pPr>
            <a:buClr>
              <a:schemeClr val="accent1"/>
            </a:buClr>
            <a:buFont typeface="System Font Regular"/>
            <a:buChar char="–"/>
          </a:pPr>
          <a:r>
            <a:rPr lang="en-GB" sz="1700" kern="1200" dirty="0">
              <a:solidFill>
                <a:schemeClr val="tx2"/>
              </a:solidFill>
            </a:rPr>
            <a:t>Start at least 4 hours before</a:t>
          </a:r>
          <a:endParaRPr lang="nl-NL" sz="1700" kern="1200" dirty="0">
            <a:solidFill>
              <a:schemeClr val="tx2"/>
            </a:solidFill>
          </a:endParaRPr>
        </a:p>
      </dgm:t>
    </dgm:pt>
    <dgm:pt modelId="{D55FEADE-5142-684A-8D72-202255C815B1}" type="parTrans" cxnId="{159B6B29-1F27-5A47-9885-39B027E479D0}">
      <dgm:prSet/>
      <dgm:spPr/>
      <dgm:t>
        <a:bodyPr/>
        <a:lstStyle/>
        <a:p>
          <a:endParaRPr lang="nl-NL"/>
        </a:p>
      </dgm:t>
    </dgm:pt>
    <dgm:pt modelId="{D5A2FB9A-718C-1446-ADAB-60E1A0874FD7}" type="sibTrans" cxnId="{159B6B29-1F27-5A47-9885-39B027E479D0}">
      <dgm:prSet/>
      <dgm:spPr/>
      <dgm:t>
        <a:bodyPr/>
        <a:lstStyle/>
        <a:p>
          <a:endParaRPr lang="nl-NL"/>
        </a:p>
      </dgm:t>
    </dgm:pt>
    <dgm:pt modelId="{6D6A457D-F504-E34A-95A0-7141170EA472}">
      <dgm:prSet/>
      <dgm:spPr/>
      <dgm:t>
        <a:bodyPr/>
        <a:lstStyle/>
        <a:p>
          <a:pPr>
            <a:buClr>
              <a:schemeClr val="accent1"/>
            </a:buClr>
            <a:buFont typeface="System Font Regular"/>
            <a:buChar char="–"/>
          </a:pPr>
          <a:r>
            <a:rPr lang="en-GB" sz="1700" kern="1200" dirty="0">
              <a:solidFill>
                <a:schemeClr val="tx2"/>
              </a:solidFill>
            </a:rPr>
            <a:t>Continued for 5 days after</a:t>
          </a:r>
          <a:endParaRPr lang="nl-NL" sz="1700" kern="1200" dirty="0">
            <a:solidFill>
              <a:schemeClr val="tx2"/>
            </a:solidFill>
          </a:endParaRPr>
        </a:p>
      </dgm:t>
    </dgm:pt>
    <dgm:pt modelId="{68EA1A9B-9631-FF4C-A0C7-753CFA33E4CD}" type="parTrans" cxnId="{852B0CCC-829D-724C-A524-BDF617C20A0C}">
      <dgm:prSet/>
      <dgm:spPr/>
      <dgm:t>
        <a:bodyPr/>
        <a:lstStyle/>
        <a:p>
          <a:endParaRPr lang="nl-NL"/>
        </a:p>
      </dgm:t>
    </dgm:pt>
    <dgm:pt modelId="{F7A5C6A4-694C-2F4E-B42E-6B84B1A3D92F}" type="sibTrans" cxnId="{852B0CCC-829D-724C-A524-BDF617C20A0C}">
      <dgm:prSet/>
      <dgm:spPr/>
      <dgm:t>
        <a:bodyPr/>
        <a:lstStyle/>
        <a:p>
          <a:endParaRPr lang="nl-NL"/>
        </a:p>
      </dgm:t>
    </dgm:pt>
    <dgm:pt modelId="{7DBD0E37-592E-DD42-B54F-CEBCB5C542F1}">
      <dgm:prSet/>
      <dgm:spPr/>
      <dgm:t>
        <a:bodyPr/>
        <a:lstStyle/>
        <a:p>
          <a:pPr>
            <a:buClr>
              <a:schemeClr val="accent1"/>
            </a:buClr>
            <a:buFont typeface="System Font Regular"/>
            <a:buChar char="–"/>
          </a:pPr>
          <a:r>
            <a:rPr lang="en-GB" dirty="0">
              <a:solidFill>
                <a:schemeClr val="tx2"/>
              </a:solidFill>
            </a:rPr>
            <a:t>The bleeding should stop after 20-30 minutes</a:t>
          </a:r>
          <a:endParaRPr lang="nl-NL" dirty="0">
            <a:solidFill>
              <a:schemeClr val="tx2"/>
            </a:solidFill>
          </a:endParaRPr>
        </a:p>
      </dgm:t>
    </dgm:pt>
    <dgm:pt modelId="{0A79E975-27EB-2E4F-B301-4FEAB4775E34}" type="parTrans" cxnId="{9D80A815-7A3D-6948-A20A-EE510B4CA9ED}">
      <dgm:prSet/>
      <dgm:spPr/>
      <dgm:t>
        <a:bodyPr/>
        <a:lstStyle/>
        <a:p>
          <a:endParaRPr lang="nl-NL"/>
        </a:p>
      </dgm:t>
    </dgm:pt>
    <dgm:pt modelId="{B1B7C294-A203-694F-8304-C6D0AE9398AC}" type="sibTrans" cxnId="{9D80A815-7A3D-6948-A20A-EE510B4CA9ED}">
      <dgm:prSet/>
      <dgm:spPr/>
      <dgm:t>
        <a:bodyPr/>
        <a:lstStyle/>
        <a:p>
          <a:endParaRPr lang="nl-NL"/>
        </a:p>
      </dgm:t>
    </dgm:pt>
    <dgm:pt modelId="{0495E6B4-75D0-2940-8F98-1F43A966055B}">
      <dgm:prSet/>
      <dgm:spPr/>
      <dgm:t>
        <a:bodyPr/>
        <a:lstStyle/>
        <a:p>
          <a:pPr>
            <a:buClr>
              <a:schemeClr val="accent1"/>
            </a:buClr>
            <a:buFont typeface="System Font Regular"/>
            <a:buChar char="–"/>
          </a:pPr>
          <a:r>
            <a:rPr lang="en-GB" dirty="0">
              <a:solidFill>
                <a:schemeClr val="tx2"/>
              </a:solidFill>
            </a:rPr>
            <a:t>Healing takes at least a week</a:t>
          </a:r>
          <a:endParaRPr lang="nl-NL" dirty="0">
            <a:solidFill>
              <a:schemeClr val="tx2"/>
            </a:solidFill>
          </a:endParaRPr>
        </a:p>
      </dgm:t>
    </dgm:pt>
    <dgm:pt modelId="{596F1A19-FD1D-D547-939B-CD35A7D4A228}" type="parTrans" cxnId="{A7F139F3-BE38-3640-9BC3-645B987BE918}">
      <dgm:prSet/>
      <dgm:spPr/>
      <dgm:t>
        <a:bodyPr/>
        <a:lstStyle/>
        <a:p>
          <a:endParaRPr lang="nl-NL"/>
        </a:p>
      </dgm:t>
    </dgm:pt>
    <dgm:pt modelId="{16929FF3-BB7F-2846-9EA5-3A6EB1100B69}" type="sibTrans" cxnId="{A7F139F3-BE38-3640-9BC3-645B987BE918}">
      <dgm:prSet/>
      <dgm:spPr/>
      <dgm:t>
        <a:bodyPr/>
        <a:lstStyle/>
        <a:p>
          <a:endParaRPr lang="nl-NL"/>
        </a:p>
      </dgm:t>
    </dgm:pt>
    <dgm:pt modelId="{D84F6960-708B-9544-94E4-833A015BF153}" type="pres">
      <dgm:prSet presAssocID="{ADD1FBAE-4716-3249-90AC-ED553ABC4C5C}" presName="Name0" presStyleCnt="0">
        <dgm:presLayoutVars>
          <dgm:dir/>
          <dgm:animLvl val="lvl"/>
          <dgm:resizeHandles val="exact"/>
        </dgm:presLayoutVars>
      </dgm:prSet>
      <dgm:spPr/>
    </dgm:pt>
    <dgm:pt modelId="{CCEC1EDA-BFEB-D84E-900B-62821CBCB3E1}" type="pres">
      <dgm:prSet presAssocID="{507DC1A2-CB9A-7348-B743-23D8726EF6C7}" presName="composite" presStyleCnt="0"/>
      <dgm:spPr/>
    </dgm:pt>
    <dgm:pt modelId="{033288CC-4B02-BE4A-80A2-15125622996A}" type="pres">
      <dgm:prSet presAssocID="{507DC1A2-CB9A-7348-B743-23D8726EF6C7}" presName="parTx" presStyleLbl="alignNode1" presStyleIdx="0" presStyleCnt="3">
        <dgm:presLayoutVars>
          <dgm:chMax val="0"/>
          <dgm:chPref val="0"/>
          <dgm:bulletEnabled val="1"/>
        </dgm:presLayoutVars>
      </dgm:prSet>
      <dgm:spPr/>
    </dgm:pt>
    <dgm:pt modelId="{B9C31E38-510B-7541-81ED-F46812FDE90B}" type="pres">
      <dgm:prSet presAssocID="{507DC1A2-CB9A-7348-B743-23D8726EF6C7}" presName="desTx" presStyleLbl="alignAccFollowNode1" presStyleIdx="0" presStyleCnt="3">
        <dgm:presLayoutVars>
          <dgm:bulletEnabled val="1"/>
        </dgm:presLayoutVars>
      </dgm:prSet>
      <dgm:spPr/>
    </dgm:pt>
    <dgm:pt modelId="{4B1CF81F-A4FA-A048-A70A-E14FB6C99413}" type="pres">
      <dgm:prSet presAssocID="{755D52D5-3C1D-7D40-823B-382F7E527831}" presName="space" presStyleCnt="0"/>
      <dgm:spPr/>
    </dgm:pt>
    <dgm:pt modelId="{9181A22E-0B1F-3A45-ABDF-54A7F4B02AFF}" type="pres">
      <dgm:prSet presAssocID="{A1E92897-2AFE-5443-9963-D318B2B9C4DB}" presName="composite" presStyleCnt="0"/>
      <dgm:spPr/>
    </dgm:pt>
    <dgm:pt modelId="{53F32C21-FB98-1A48-BB69-3E561E99240F}" type="pres">
      <dgm:prSet presAssocID="{A1E92897-2AFE-5443-9963-D318B2B9C4DB}" presName="parTx" presStyleLbl="alignNode1" presStyleIdx="1" presStyleCnt="3">
        <dgm:presLayoutVars>
          <dgm:chMax val="0"/>
          <dgm:chPref val="0"/>
          <dgm:bulletEnabled val="1"/>
        </dgm:presLayoutVars>
      </dgm:prSet>
      <dgm:spPr/>
    </dgm:pt>
    <dgm:pt modelId="{E5383DFD-EB52-BC43-92CB-2FB90989D673}" type="pres">
      <dgm:prSet presAssocID="{A1E92897-2AFE-5443-9963-D318B2B9C4DB}" presName="desTx" presStyleLbl="alignAccFollowNode1" presStyleIdx="1" presStyleCnt="3">
        <dgm:presLayoutVars>
          <dgm:bulletEnabled val="1"/>
        </dgm:presLayoutVars>
      </dgm:prSet>
      <dgm:spPr/>
    </dgm:pt>
    <dgm:pt modelId="{473D1C65-940C-844F-A6CE-72DD7168E080}" type="pres">
      <dgm:prSet presAssocID="{D32208D0-CB06-9D44-A7BC-741F5689AD3A}" presName="space" presStyleCnt="0"/>
      <dgm:spPr/>
    </dgm:pt>
    <dgm:pt modelId="{B63D3F38-AAF3-A544-8504-FBA9A635B51A}" type="pres">
      <dgm:prSet presAssocID="{6D8A6E05-7CC1-304C-BC64-616988AFAAF2}" presName="composite" presStyleCnt="0"/>
      <dgm:spPr/>
    </dgm:pt>
    <dgm:pt modelId="{DFCDB7E2-76C1-1946-87EF-DCCA0762BEDD}" type="pres">
      <dgm:prSet presAssocID="{6D8A6E05-7CC1-304C-BC64-616988AFAAF2}" presName="parTx" presStyleLbl="alignNode1" presStyleIdx="2" presStyleCnt="3">
        <dgm:presLayoutVars>
          <dgm:chMax val="0"/>
          <dgm:chPref val="0"/>
          <dgm:bulletEnabled val="1"/>
        </dgm:presLayoutVars>
      </dgm:prSet>
      <dgm:spPr/>
    </dgm:pt>
    <dgm:pt modelId="{C4DB4A65-EB2C-0140-9A13-6121ACBDF51E}" type="pres">
      <dgm:prSet presAssocID="{6D8A6E05-7CC1-304C-BC64-616988AFAAF2}" presName="desTx" presStyleLbl="alignAccFollowNode1" presStyleIdx="2" presStyleCnt="3">
        <dgm:presLayoutVars>
          <dgm:bulletEnabled val="1"/>
        </dgm:presLayoutVars>
      </dgm:prSet>
      <dgm:spPr/>
    </dgm:pt>
  </dgm:ptLst>
  <dgm:cxnLst>
    <dgm:cxn modelId="{C1A62208-A42C-3347-A3C9-ED902E8FB318}" srcId="{A1E92897-2AFE-5443-9963-D318B2B9C4DB}" destId="{AE041212-30D9-C24C-804C-927CC82318A7}" srcOrd="0" destOrd="0" parTransId="{278D9380-D9BC-8741-8F93-477849695A05}" sibTransId="{3BA4FB1B-E82B-AE48-9802-216603217BC5}"/>
    <dgm:cxn modelId="{2D4C2910-A301-3D42-8B7F-933907254001}" type="presOf" srcId="{D50E3E7E-F7B3-974C-9733-123D7123494D}" destId="{B9C31E38-510B-7541-81ED-F46812FDE90B}" srcOrd="0" destOrd="0" presId="urn:microsoft.com/office/officeart/2005/8/layout/hList1"/>
    <dgm:cxn modelId="{9D80A815-7A3D-6948-A20A-EE510B4CA9ED}" srcId="{20049DB6-1EB7-DE46-AA15-0AAB82777E26}" destId="{7DBD0E37-592E-DD42-B54F-CEBCB5C542F1}" srcOrd="0" destOrd="0" parTransId="{0A79E975-27EB-2E4F-B301-4FEAB4775E34}" sibTransId="{B1B7C294-A203-694F-8304-C6D0AE9398AC}"/>
    <dgm:cxn modelId="{B3D2961A-D02E-8E45-93E5-03D98A885DF1}" srcId="{A1E92897-2AFE-5443-9963-D318B2B9C4DB}" destId="{65D920EA-9A19-8146-8087-6DF93EE0230B}" srcOrd="1" destOrd="0" parTransId="{17D8AFF4-D5C9-3F4D-A8D4-2242701E1A21}" sibTransId="{4E0782B0-ADDF-FB40-A031-CB3EFA9A3AA9}"/>
    <dgm:cxn modelId="{139AE927-6154-3742-B3AA-985D6A124115}" type="presOf" srcId="{65D920EA-9A19-8146-8087-6DF93EE0230B}" destId="{E5383DFD-EB52-BC43-92CB-2FB90989D673}" srcOrd="0" destOrd="1" presId="urn:microsoft.com/office/officeart/2005/8/layout/hList1"/>
    <dgm:cxn modelId="{159B6B29-1F27-5A47-9885-39B027E479D0}" srcId="{D50E3E7E-F7B3-974C-9733-123D7123494D}" destId="{40105F6C-92D8-6C40-9092-481DC9B6324F}" srcOrd="1" destOrd="0" parTransId="{D55FEADE-5142-684A-8D72-202255C815B1}" sibTransId="{D5A2FB9A-718C-1446-ADAB-60E1A0874FD7}"/>
    <dgm:cxn modelId="{212F8A2D-2190-3743-865E-B05BA96F38C0}" srcId="{ADD1FBAE-4716-3249-90AC-ED553ABC4C5C}" destId="{A1E92897-2AFE-5443-9963-D318B2B9C4DB}" srcOrd="1" destOrd="0" parTransId="{E2D93AFE-A1C3-6F41-9047-88256AB454CA}" sibTransId="{D32208D0-CB06-9D44-A7BC-741F5689AD3A}"/>
    <dgm:cxn modelId="{81F71739-2C21-7D4E-94C3-BB9889E4D8B4}" srcId="{ADD1FBAE-4716-3249-90AC-ED553ABC4C5C}" destId="{507DC1A2-CB9A-7348-B743-23D8726EF6C7}" srcOrd="0" destOrd="0" parTransId="{15F1C50F-9A1A-C544-819F-E172C5FA7507}" sibTransId="{755D52D5-3C1D-7D40-823B-382F7E527831}"/>
    <dgm:cxn modelId="{D507FC3C-017F-D84D-B8C5-D3DB6D2026B4}" type="presOf" srcId="{0495E6B4-75D0-2940-8F98-1F43A966055B}" destId="{C4DB4A65-EB2C-0140-9A13-6121ACBDF51E}" srcOrd="0" destOrd="3" presId="urn:microsoft.com/office/officeart/2005/8/layout/hList1"/>
    <dgm:cxn modelId="{B4060459-7F2C-3140-A6BF-C9D76773692D}" type="presOf" srcId="{7DBD0E37-592E-DD42-B54F-CEBCB5C542F1}" destId="{C4DB4A65-EB2C-0140-9A13-6121ACBDF51E}" srcOrd="0" destOrd="1" presId="urn:microsoft.com/office/officeart/2005/8/layout/hList1"/>
    <dgm:cxn modelId="{734D895B-F434-9248-AF1A-852739390B88}" type="presOf" srcId="{ADD1FBAE-4716-3249-90AC-ED553ABC4C5C}" destId="{D84F6960-708B-9544-94E4-833A015BF153}" srcOrd="0" destOrd="0" presId="urn:microsoft.com/office/officeart/2005/8/layout/hList1"/>
    <dgm:cxn modelId="{0E12B160-4F82-9A44-8537-FB9FE79CB6F3}" type="presOf" srcId="{CFB73236-9ACF-684F-B0C8-8CEA5DDF4E8B}" destId="{E5383DFD-EB52-BC43-92CB-2FB90989D673}" srcOrd="0" destOrd="2" presId="urn:microsoft.com/office/officeart/2005/8/layout/hList1"/>
    <dgm:cxn modelId="{B8E92365-ED45-A84E-85BB-230E79E79E9F}" srcId="{507DC1A2-CB9A-7348-B743-23D8726EF6C7}" destId="{59CE364B-D87E-5941-A9BF-A6F926310AFC}" srcOrd="2" destOrd="0" parTransId="{96D431E6-631D-2048-9348-E1DA174107E1}" sibTransId="{A3F26E63-2F32-084C-8BC3-957940CABF85}"/>
    <dgm:cxn modelId="{6C69A367-8297-0F42-B4A6-DA9084447222}" srcId="{543350F2-6743-1940-891C-38550107F9FF}" destId="{C47DCC09-224E-AB45-8FC8-2430586E9035}" srcOrd="1" destOrd="0" parTransId="{9C009CB2-E5A8-2E41-AB51-876A446A4A7C}" sibTransId="{C107B5B3-E248-8F45-BC99-BD2423D44D91}"/>
    <dgm:cxn modelId="{0545B367-BD6E-B346-82BD-AC01673C43A1}" srcId="{507DC1A2-CB9A-7348-B743-23D8726EF6C7}" destId="{E98F38E4-5592-EF4D-BDAF-05CB48161039}" srcOrd="1" destOrd="0" parTransId="{93BAE7D1-CAC2-BF48-B69E-E8F402FB58E9}" sibTransId="{0D2C087C-E153-D84D-ABAC-C9CFDA3F923F}"/>
    <dgm:cxn modelId="{0DF40868-31EA-9C4C-A351-7C78E14BEFFC}" type="presOf" srcId="{59CE364B-D87E-5941-A9BF-A6F926310AFC}" destId="{B9C31E38-510B-7541-81ED-F46812FDE90B}" srcOrd="0" destOrd="5" presId="urn:microsoft.com/office/officeart/2005/8/layout/hList1"/>
    <dgm:cxn modelId="{381B9668-6934-A34D-9FC3-A62D773802BE}" type="presOf" srcId="{A1E92897-2AFE-5443-9963-D318B2B9C4DB}" destId="{53F32C21-FB98-1A48-BB69-3E561E99240F}" srcOrd="0" destOrd="0" presId="urn:microsoft.com/office/officeart/2005/8/layout/hList1"/>
    <dgm:cxn modelId="{935ED571-213F-294F-8CD2-B716B9BCC4DC}" type="presOf" srcId="{40105F6C-92D8-6C40-9092-481DC9B6324F}" destId="{B9C31E38-510B-7541-81ED-F46812FDE90B}" srcOrd="0" destOrd="2" presId="urn:microsoft.com/office/officeart/2005/8/layout/hList1"/>
    <dgm:cxn modelId="{4B5FAA82-349A-2C40-B4D7-9DABAE8B0DA9}" type="presOf" srcId="{6D6A457D-F504-E34A-95A0-7141170EA472}" destId="{B9C31E38-510B-7541-81ED-F46812FDE90B}" srcOrd="0" destOrd="3" presId="urn:microsoft.com/office/officeart/2005/8/layout/hList1"/>
    <dgm:cxn modelId="{06C9C388-542A-CA4C-BEBB-9DB4AD8B90E4}" type="presOf" srcId="{E98F38E4-5592-EF4D-BDAF-05CB48161039}" destId="{B9C31E38-510B-7541-81ED-F46812FDE90B}" srcOrd="0" destOrd="4" presId="urn:microsoft.com/office/officeart/2005/8/layout/hList1"/>
    <dgm:cxn modelId="{55FE8AA5-B86F-A54B-A2DA-92095E7D8EFD}" type="presOf" srcId="{C47DCC09-224E-AB45-8FC8-2430586E9035}" destId="{C4DB4A65-EB2C-0140-9A13-6121ACBDF51E}" srcOrd="0" destOrd="4" presId="urn:microsoft.com/office/officeart/2005/8/layout/hList1"/>
    <dgm:cxn modelId="{326FAFA9-ADEB-8C4E-B79B-1BC69D32EFC0}" srcId="{D50E3E7E-F7B3-974C-9733-123D7123494D}" destId="{C8C8D5B7-0904-4B43-BE92-ED695E98D7CD}" srcOrd="0" destOrd="0" parTransId="{CF386A08-63AE-1D47-A9AD-6ED60C3FEE27}" sibTransId="{F4106BA1-71A8-AC4A-8F7E-699F7E5DFE0E}"/>
    <dgm:cxn modelId="{043714AD-8F38-F249-9A41-484B3939E3D5}" type="presOf" srcId="{507DC1A2-CB9A-7348-B743-23D8726EF6C7}" destId="{033288CC-4B02-BE4A-80A2-15125622996A}" srcOrd="0" destOrd="0" presId="urn:microsoft.com/office/officeart/2005/8/layout/hList1"/>
    <dgm:cxn modelId="{BCB58BBC-DE56-4642-88E7-0B99AAC3492B}" type="presOf" srcId="{543350F2-6743-1940-891C-38550107F9FF}" destId="{C4DB4A65-EB2C-0140-9A13-6121ACBDF51E}" srcOrd="0" destOrd="2" presId="urn:microsoft.com/office/officeart/2005/8/layout/hList1"/>
    <dgm:cxn modelId="{DB9C76C6-8354-1141-913E-112E1777BE7B}" srcId="{ADD1FBAE-4716-3249-90AC-ED553ABC4C5C}" destId="{6D8A6E05-7CC1-304C-BC64-616988AFAAF2}" srcOrd="2" destOrd="0" parTransId="{4BDA572C-9821-6F49-B720-0BEE25324B0F}" sibTransId="{621795EC-3554-7441-8DFF-88C26F8448EC}"/>
    <dgm:cxn modelId="{852B0CCC-829D-724C-A524-BDF617C20A0C}" srcId="{D50E3E7E-F7B3-974C-9733-123D7123494D}" destId="{6D6A457D-F504-E34A-95A0-7141170EA472}" srcOrd="2" destOrd="0" parTransId="{68EA1A9B-9631-FF4C-A0C7-753CFA33E4CD}" sibTransId="{F7A5C6A4-694C-2F4E-B42E-6B84B1A3D92F}"/>
    <dgm:cxn modelId="{503F36D1-58D5-F148-B990-67E46D5425E7}" type="presOf" srcId="{C8C8D5B7-0904-4B43-BE92-ED695E98D7CD}" destId="{B9C31E38-510B-7541-81ED-F46812FDE90B}" srcOrd="0" destOrd="1" presId="urn:microsoft.com/office/officeart/2005/8/layout/hList1"/>
    <dgm:cxn modelId="{264A6ED3-F426-6545-9146-79EAE4C5477B}" type="presOf" srcId="{AE041212-30D9-C24C-804C-927CC82318A7}" destId="{E5383DFD-EB52-BC43-92CB-2FB90989D673}" srcOrd="0" destOrd="0" presId="urn:microsoft.com/office/officeart/2005/8/layout/hList1"/>
    <dgm:cxn modelId="{18AC66D4-1062-D64F-AB00-583E80C0EEB8}" srcId="{6D8A6E05-7CC1-304C-BC64-616988AFAAF2}" destId="{543350F2-6743-1940-891C-38550107F9FF}" srcOrd="1" destOrd="0" parTransId="{5608A6A5-3B01-164B-A008-51AE1DB890ED}" sibTransId="{32F8A520-903C-6645-BDCE-11DEFA175C7A}"/>
    <dgm:cxn modelId="{3932A2D4-F23D-5F49-B6AA-177F2D1C517C}" type="presOf" srcId="{20049DB6-1EB7-DE46-AA15-0AAB82777E26}" destId="{C4DB4A65-EB2C-0140-9A13-6121ACBDF51E}" srcOrd="0" destOrd="0" presId="urn:microsoft.com/office/officeart/2005/8/layout/hList1"/>
    <dgm:cxn modelId="{0834EAD4-7084-9F4C-BA1A-8CAB6F33807E}" srcId="{507DC1A2-CB9A-7348-B743-23D8726EF6C7}" destId="{D50E3E7E-F7B3-974C-9733-123D7123494D}" srcOrd="0" destOrd="0" parTransId="{9452DFEF-97B9-7245-AB2D-DAD25B9E12BC}" sibTransId="{63338D9A-F9BA-F247-BAB4-647E10517038}"/>
    <dgm:cxn modelId="{0D585CD5-26DB-1B40-9203-088CC4B96DB7}" type="presOf" srcId="{6D8A6E05-7CC1-304C-BC64-616988AFAAF2}" destId="{DFCDB7E2-76C1-1946-87EF-DCCA0762BEDD}" srcOrd="0" destOrd="0" presId="urn:microsoft.com/office/officeart/2005/8/layout/hList1"/>
    <dgm:cxn modelId="{12AA34D7-CBEC-A840-B589-4F1E9BEEE37E}" srcId="{6D8A6E05-7CC1-304C-BC64-616988AFAAF2}" destId="{20049DB6-1EB7-DE46-AA15-0AAB82777E26}" srcOrd="0" destOrd="0" parTransId="{E22E29AA-45E3-B248-B865-398565EB86EC}" sibTransId="{69D4D8FB-B578-914E-A205-3A64606525C5}"/>
    <dgm:cxn modelId="{A7F139F3-BE38-3640-9BC3-645B987BE918}" srcId="{543350F2-6743-1940-891C-38550107F9FF}" destId="{0495E6B4-75D0-2940-8F98-1F43A966055B}" srcOrd="0" destOrd="0" parTransId="{596F1A19-FD1D-D547-939B-CD35A7D4A228}" sibTransId="{16929FF3-BB7F-2846-9EA5-3A6EB1100B69}"/>
    <dgm:cxn modelId="{1C0616FD-AC78-0D4C-88DA-F55D51EB65A0}" srcId="{A1E92897-2AFE-5443-9963-D318B2B9C4DB}" destId="{CFB73236-9ACF-684F-B0C8-8CEA5DDF4E8B}" srcOrd="2" destOrd="0" parTransId="{E0526347-AE8B-774B-942C-C697B54F4166}" sibTransId="{D021B4F5-2A6F-4A46-98BA-47D69CED2E95}"/>
    <dgm:cxn modelId="{9602D695-CF18-1B44-8DD9-537CA55EB589}" type="presParOf" srcId="{D84F6960-708B-9544-94E4-833A015BF153}" destId="{CCEC1EDA-BFEB-D84E-900B-62821CBCB3E1}" srcOrd="0" destOrd="0" presId="urn:microsoft.com/office/officeart/2005/8/layout/hList1"/>
    <dgm:cxn modelId="{585D52CB-84DD-B74F-8B30-325314A999CC}" type="presParOf" srcId="{CCEC1EDA-BFEB-D84E-900B-62821CBCB3E1}" destId="{033288CC-4B02-BE4A-80A2-15125622996A}" srcOrd="0" destOrd="0" presId="urn:microsoft.com/office/officeart/2005/8/layout/hList1"/>
    <dgm:cxn modelId="{FC51542C-9129-C244-A200-124E947DD7D2}" type="presParOf" srcId="{CCEC1EDA-BFEB-D84E-900B-62821CBCB3E1}" destId="{B9C31E38-510B-7541-81ED-F46812FDE90B}" srcOrd="1" destOrd="0" presId="urn:microsoft.com/office/officeart/2005/8/layout/hList1"/>
    <dgm:cxn modelId="{366264A9-89E9-BA4B-9BD6-2177E000617A}" type="presParOf" srcId="{D84F6960-708B-9544-94E4-833A015BF153}" destId="{4B1CF81F-A4FA-A048-A70A-E14FB6C99413}" srcOrd="1" destOrd="0" presId="urn:microsoft.com/office/officeart/2005/8/layout/hList1"/>
    <dgm:cxn modelId="{61324011-F01E-8F4A-92E9-2383DDC71673}" type="presParOf" srcId="{D84F6960-708B-9544-94E4-833A015BF153}" destId="{9181A22E-0B1F-3A45-ABDF-54A7F4B02AFF}" srcOrd="2" destOrd="0" presId="urn:microsoft.com/office/officeart/2005/8/layout/hList1"/>
    <dgm:cxn modelId="{1E8B85B7-D0CC-9A47-A99E-63C4DF8FB6F1}" type="presParOf" srcId="{9181A22E-0B1F-3A45-ABDF-54A7F4B02AFF}" destId="{53F32C21-FB98-1A48-BB69-3E561E99240F}" srcOrd="0" destOrd="0" presId="urn:microsoft.com/office/officeart/2005/8/layout/hList1"/>
    <dgm:cxn modelId="{E745CF0F-77C4-2347-9D06-2C4B361757FA}" type="presParOf" srcId="{9181A22E-0B1F-3A45-ABDF-54A7F4B02AFF}" destId="{E5383DFD-EB52-BC43-92CB-2FB90989D673}" srcOrd="1" destOrd="0" presId="urn:microsoft.com/office/officeart/2005/8/layout/hList1"/>
    <dgm:cxn modelId="{32DDD693-AC12-CE4A-A38B-D30B2B816897}" type="presParOf" srcId="{D84F6960-708B-9544-94E4-833A015BF153}" destId="{473D1C65-940C-844F-A6CE-72DD7168E080}" srcOrd="3" destOrd="0" presId="urn:microsoft.com/office/officeart/2005/8/layout/hList1"/>
    <dgm:cxn modelId="{0BA6A467-A661-5740-97FF-EE2534D0E4A0}" type="presParOf" srcId="{D84F6960-708B-9544-94E4-833A015BF153}" destId="{B63D3F38-AAF3-A544-8504-FBA9A635B51A}" srcOrd="4" destOrd="0" presId="urn:microsoft.com/office/officeart/2005/8/layout/hList1"/>
    <dgm:cxn modelId="{3A5266D9-51CC-4B48-8ED9-E79C11FC80FA}" type="presParOf" srcId="{B63D3F38-AAF3-A544-8504-FBA9A635B51A}" destId="{DFCDB7E2-76C1-1946-87EF-DCCA0762BEDD}" srcOrd="0" destOrd="0" presId="urn:microsoft.com/office/officeart/2005/8/layout/hList1"/>
    <dgm:cxn modelId="{11401F86-B1E9-9D46-8827-B55CD4496B93}" type="presParOf" srcId="{B63D3F38-AAF3-A544-8504-FBA9A635B51A}" destId="{C4DB4A65-EB2C-0140-9A13-6121ACBDF5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D90554-9291-D347-9B0A-0E081B553D63}" type="doc">
      <dgm:prSet loTypeId="urn:microsoft.com/office/officeart/2008/layout/HexagonCluster" loCatId="list" qsTypeId="urn:microsoft.com/office/officeart/2005/8/quickstyle/simple1" qsCatId="simple" csTypeId="urn:microsoft.com/office/officeart/2005/8/colors/accent1_1" csCatId="accent1" phldr="1"/>
      <dgm:spPr/>
      <dgm:t>
        <a:bodyPr/>
        <a:lstStyle/>
        <a:p>
          <a:endParaRPr lang="nl-NL"/>
        </a:p>
      </dgm:t>
    </dgm:pt>
    <dgm:pt modelId="{5944A107-0E78-EB4C-AB17-DE01F7DED7D1}">
      <dgm:prSet/>
      <dgm:spPr/>
      <dgm:t>
        <a:bodyPr/>
        <a:lstStyle/>
        <a:p>
          <a:r>
            <a:rPr lang="en-GB" b="1" dirty="0">
              <a:solidFill>
                <a:schemeClr val="accent1"/>
              </a:solidFill>
            </a:rPr>
            <a:t>No NSAIDs or aspirin </a:t>
          </a:r>
          <a:r>
            <a:rPr lang="en-GB" dirty="0">
              <a:solidFill>
                <a:schemeClr val="tx2"/>
              </a:solidFill>
            </a:rPr>
            <a:t>as they influence platelet function</a:t>
          </a:r>
          <a:endParaRPr lang="nl-NL" dirty="0">
            <a:solidFill>
              <a:schemeClr val="tx2"/>
            </a:solidFill>
          </a:endParaRPr>
        </a:p>
      </dgm:t>
    </dgm:pt>
    <dgm:pt modelId="{A92D1391-EB21-AB42-9F75-E596CEA39346}" type="parTrans" cxnId="{CFA76973-06B5-C84D-8F5D-EEC43D12C49B}">
      <dgm:prSet/>
      <dgm:spPr/>
      <dgm:t>
        <a:bodyPr/>
        <a:lstStyle/>
        <a:p>
          <a:endParaRPr lang="nl-NL"/>
        </a:p>
      </dgm:t>
    </dgm:pt>
    <dgm:pt modelId="{11B7B620-C3F7-504F-A4A7-AF60FE78F5C3}" type="sibTrans" cxnId="{CFA76973-06B5-C84D-8F5D-EEC43D12C49B}">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t>
        <a:bodyPr/>
        <a:lstStyle/>
        <a:p>
          <a:endParaRPr lang="nl-NL"/>
        </a:p>
      </dgm:t>
      <dgm:extLst>
        <a:ext uri="{E40237B7-FDA0-4F09-8148-C483321AD2D9}">
          <dgm14:cNvPr xmlns:dgm14="http://schemas.microsoft.com/office/drawing/2010/diagram" id="0" name="" descr="Badge kruis silhouet"/>
        </a:ext>
      </dgm:extLst>
    </dgm:pt>
    <dgm:pt modelId="{C3074861-1719-4D41-A324-150DCCF3E386}">
      <dgm:prSet/>
      <dgm:spPr>
        <a:ln>
          <a:solidFill>
            <a:schemeClr val="tx2"/>
          </a:solidFill>
        </a:ln>
      </dgm:spPr>
      <dgm:t>
        <a:bodyPr/>
        <a:lstStyle/>
        <a:p>
          <a:r>
            <a:rPr lang="en-GB" dirty="0">
              <a:solidFill>
                <a:schemeClr val="tx2"/>
              </a:solidFill>
            </a:rPr>
            <a:t>This means </a:t>
          </a:r>
          <a:r>
            <a:rPr lang="en-GB" b="1" dirty="0">
              <a:solidFill>
                <a:schemeClr val="accent1"/>
              </a:solidFill>
            </a:rPr>
            <a:t>many drugs are allowed</a:t>
          </a:r>
          <a:endParaRPr lang="nl-NL" b="1" dirty="0">
            <a:solidFill>
              <a:schemeClr val="accent1"/>
            </a:solidFill>
          </a:endParaRPr>
        </a:p>
      </dgm:t>
    </dgm:pt>
    <dgm:pt modelId="{BD1E35AB-D76D-C94C-AA37-70D01E746293}" type="parTrans" cxnId="{E13CF71F-616C-3645-8827-56EA3F88EAAE}">
      <dgm:prSet/>
      <dgm:spPr/>
      <dgm:t>
        <a:bodyPr/>
        <a:lstStyle/>
        <a:p>
          <a:endParaRPr lang="nl-NL"/>
        </a:p>
      </dgm:t>
    </dgm:pt>
    <dgm:pt modelId="{20AB305D-CE9A-684D-94D3-81F52E63FC1B}" type="sibTrans" cxnId="{E13CF71F-616C-3645-8827-56EA3F88EAAE}">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t>
        <a:bodyPr/>
        <a:lstStyle/>
        <a:p>
          <a:endParaRPr lang="nl-NL"/>
        </a:p>
      </dgm:t>
      <dgm:extLst>
        <a:ext uri="{E40237B7-FDA0-4F09-8148-C483321AD2D9}">
          <dgm14:cNvPr xmlns:dgm14="http://schemas.microsoft.com/office/drawing/2010/diagram" id="0" name="" descr="Medicijnen silhouet"/>
        </a:ext>
      </dgm:extLst>
    </dgm:pt>
    <dgm:pt modelId="{6C65F864-0113-D243-9433-3FE8E06BDD56}">
      <dgm:prSet/>
      <dgm:spPr>
        <a:ln>
          <a:solidFill>
            <a:schemeClr val="tx2"/>
          </a:solidFill>
        </a:ln>
      </dgm:spPr>
      <dgm:t>
        <a:bodyPr/>
        <a:lstStyle/>
        <a:p>
          <a:r>
            <a:rPr lang="en-GB" dirty="0">
              <a:solidFill>
                <a:schemeClr val="tx2"/>
              </a:solidFill>
            </a:rPr>
            <a:t>For dental surgery, paracetamol and a </a:t>
          </a:r>
          <a:br>
            <a:rPr lang="en-GB" dirty="0">
              <a:solidFill>
                <a:schemeClr val="tx2"/>
              </a:solidFill>
            </a:rPr>
          </a:br>
          <a:r>
            <a:rPr lang="en-GB" dirty="0">
              <a:solidFill>
                <a:schemeClr val="tx2"/>
              </a:solidFill>
            </a:rPr>
            <a:t>COX-2 inhibitor can be used for pain relief</a:t>
          </a:r>
          <a:endParaRPr lang="nl-NL" dirty="0">
            <a:solidFill>
              <a:schemeClr val="tx2"/>
            </a:solidFill>
          </a:endParaRPr>
        </a:p>
      </dgm:t>
    </dgm:pt>
    <dgm:pt modelId="{EFC08269-75B3-D944-AD11-5D015D3D26D8}" type="parTrans" cxnId="{A9203B3A-7D1C-4E4E-99E1-E0D07AE61FBD}">
      <dgm:prSet/>
      <dgm:spPr/>
      <dgm:t>
        <a:bodyPr/>
        <a:lstStyle/>
        <a:p>
          <a:endParaRPr lang="nl-NL"/>
        </a:p>
      </dgm:t>
    </dgm:pt>
    <dgm:pt modelId="{5C5926E3-2D44-254A-A16A-00ABB86BFF20}" type="sibTrans" cxnId="{A9203B3A-7D1C-4E4E-99E1-E0D07AE61FBD}">
      <dgm:prSet/>
      <dgm:spPr/>
      <dgm:t>
        <a:bodyPr/>
        <a:lstStyle/>
        <a:p>
          <a:endParaRPr lang="nl-NL"/>
        </a:p>
      </dgm:t>
    </dgm:pt>
    <dgm:pt modelId="{29712066-8CC6-8749-844D-B997C349F29E}" type="pres">
      <dgm:prSet presAssocID="{30D90554-9291-D347-9B0A-0E081B553D63}" presName="Name0" presStyleCnt="0">
        <dgm:presLayoutVars>
          <dgm:chMax val="21"/>
          <dgm:chPref val="21"/>
        </dgm:presLayoutVars>
      </dgm:prSet>
      <dgm:spPr/>
    </dgm:pt>
    <dgm:pt modelId="{7D841BF6-9D4B-5146-85BD-5706038D4ED5}" type="pres">
      <dgm:prSet presAssocID="{5944A107-0E78-EB4C-AB17-DE01F7DED7D1}" presName="text1" presStyleCnt="0"/>
      <dgm:spPr/>
    </dgm:pt>
    <dgm:pt modelId="{6D85A526-B62F-C548-A4F3-DDD4E08E3BE0}" type="pres">
      <dgm:prSet presAssocID="{5944A107-0E78-EB4C-AB17-DE01F7DED7D1}" presName="textRepeatNode" presStyleLbl="alignNode1" presStyleIdx="0" presStyleCnt="2">
        <dgm:presLayoutVars>
          <dgm:chMax val="0"/>
          <dgm:chPref val="0"/>
          <dgm:bulletEnabled val="1"/>
        </dgm:presLayoutVars>
      </dgm:prSet>
      <dgm:spPr/>
    </dgm:pt>
    <dgm:pt modelId="{2045CF57-A001-D942-9B88-118A64A128EA}" type="pres">
      <dgm:prSet presAssocID="{5944A107-0E78-EB4C-AB17-DE01F7DED7D1}" presName="textaccent1" presStyleCnt="0"/>
      <dgm:spPr/>
    </dgm:pt>
    <dgm:pt modelId="{FE848F64-15A7-174F-87C0-C8A278A79F31}" type="pres">
      <dgm:prSet presAssocID="{5944A107-0E78-EB4C-AB17-DE01F7DED7D1}" presName="accentRepeatNode" presStyleLbl="solidAlignAcc1" presStyleIdx="0" presStyleCnt="4"/>
      <dgm:spPr/>
    </dgm:pt>
    <dgm:pt modelId="{CB9E1BF8-AAC4-624A-948B-84EDC7C0A1C3}" type="pres">
      <dgm:prSet presAssocID="{11B7B620-C3F7-504F-A4A7-AF60FE78F5C3}" presName="image1" presStyleCnt="0"/>
      <dgm:spPr/>
    </dgm:pt>
    <dgm:pt modelId="{113D99DF-41B7-C646-88EA-4CE3CA5137E0}" type="pres">
      <dgm:prSet presAssocID="{11B7B620-C3F7-504F-A4A7-AF60FE78F5C3}" presName="imageRepeatNode" presStyleLbl="alignAcc1" presStyleIdx="0" presStyleCnt="2" custLinFactNeighborY="492"/>
      <dgm:spPr>
        <a:blipFill>
          <a:blip xmlns:r="http://schemas.openxmlformats.org/officeDocument/2006/relationships" r:embed="rId1">
            <a:extLst>
              <a:ext uri="{96DAC541-7B7A-43D3-8B79-37D633B846F1}">
                <asvg:svgBlip xmlns:asvg="http://schemas.microsoft.com/office/drawing/2016/SVG/main" r:embed="rId5"/>
              </a:ext>
            </a:extLst>
          </a:blip>
          <a:srcRect/>
          <a:stretch>
            <a:fillRect/>
          </a:stretch>
        </a:blipFill>
      </dgm:spPr>
    </dgm:pt>
    <dgm:pt modelId="{6D410B65-A197-5746-BEAC-25D958D878A6}" type="pres">
      <dgm:prSet presAssocID="{11B7B620-C3F7-504F-A4A7-AF60FE78F5C3}" presName="imageaccent1" presStyleCnt="0"/>
      <dgm:spPr/>
    </dgm:pt>
    <dgm:pt modelId="{01FB2861-32E4-FB42-9DCA-1A72F2E678AC}" type="pres">
      <dgm:prSet presAssocID="{11B7B620-C3F7-504F-A4A7-AF60FE78F5C3}" presName="accentRepeatNode" presStyleLbl="solidAlignAcc1" presStyleIdx="1" presStyleCnt="4"/>
      <dgm:spPr/>
    </dgm:pt>
    <dgm:pt modelId="{D9339EF6-18A3-1941-BE42-EE71A0DD36A1}" type="pres">
      <dgm:prSet presAssocID="{C3074861-1719-4D41-A324-150DCCF3E386}" presName="text2" presStyleCnt="0"/>
      <dgm:spPr/>
    </dgm:pt>
    <dgm:pt modelId="{3AB5FB17-3E70-5141-A445-3FA157599E29}" type="pres">
      <dgm:prSet presAssocID="{C3074861-1719-4D41-A324-150DCCF3E386}" presName="textRepeatNode" presStyleLbl="alignNode1" presStyleIdx="1" presStyleCnt="2">
        <dgm:presLayoutVars>
          <dgm:chMax val="0"/>
          <dgm:chPref val="0"/>
          <dgm:bulletEnabled val="1"/>
        </dgm:presLayoutVars>
      </dgm:prSet>
      <dgm:spPr/>
    </dgm:pt>
    <dgm:pt modelId="{140B43F9-58E3-274C-BA9A-C13038D102B8}" type="pres">
      <dgm:prSet presAssocID="{C3074861-1719-4D41-A324-150DCCF3E386}" presName="textaccent2" presStyleCnt="0"/>
      <dgm:spPr/>
    </dgm:pt>
    <dgm:pt modelId="{00CC009B-79D1-B94B-8C50-8651C9468634}" type="pres">
      <dgm:prSet presAssocID="{C3074861-1719-4D41-A324-150DCCF3E386}" presName="accentRepeatNode" presStyleLbl="solidAlignAcc1" presStyleIdx="2" presStyleCnt="4"/>
      <dgm:spPr>
        <a:ln>
          <a:solidFill>
            <a:schemeClr val="tx2"/>
          </a:solidFill>
        </a:ln>
      </dgm:spPr>
    </dgm:pt>
    <dgm:pt modelId="{CE8C5BA3-F50B-174B-AAF3-3D005FDB7961}" type="pres">
      <dgm:prSet presAssocID="{20AB305D-CE9A-684D-94D3-81F52E63FC1B}" presName="image2" presStyleCnt="0"/>
      <dgm:spPr/>
    </dgm:pt>
    <dgm:pt modelId="{B5F48100-6321-F44C-BE83-259779436A8D}" type="pres">
      <dgm:prSet presAssocID="{20AB305D-CE9A-684D-94D3-81F52E63FC1B}" presName="imageRepeatNode" presStyleLbl="alignAcc1" presStyleIdx="1" presStyleCnt="2"/>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pt>
    <dgm:pt modelId="{C293A439-7C8B-9145-89A5-E9BE59417E42}" type="pres">
      <dgm:prSet presAssocID="{20AB305D-CE9A-684D-94D3-81F52E63FC1B}" presName="imageaccent2" presStyleCnt="0"/>
      <dgm:spPr/>
    </dgm:pt>
    <dgm:pt modelId="{5A58D744-93CE-A445-9EF5-8CA68874C219}" type="pres">
      <dgm:prSet presAssocID="{20AB305D-CE9A-684D-94D3-81F52E63FC1B}" presName="accentRepeatNode" presStyleLbl="solidAlignAcc1" presStyleIdx="3" presStyleCnt="4"/>
      <dgm:spPr>
        <a:ln>
          <a:solidFill>
            <a:schemeClr val="tx2"/>
          </a:solidFill>
        </a:ln>
      </dgm:spPr>
    </dgm:pt>
  </dgm:ptLst>
  <dgm:cxnLst>
    <dgm:cxn modelId="{EDBFFC15-2FE0-554F-9314-0E3196EFC350}" type="presOf" srcId="{11B7B620-C3F7-504F-A4A7-AF60FE78F5C3}" destId="{113D99DF-41B7-C646-88EA-4CE3CA5137E0}" srcOrd="0" destOrd="0" presId="urn:microsoft.com/office/officeart/2008/layout/HexagonCluster"/>
    <dgm:cxn modelId="{E13CF71F-616C-3645-8827-56EA3F88EAAE}" srcId="{30D90554-9291-D347-9B0A-0E081B553D63}" destId="{C3074861-1719-4D41-A324-150DCCF3E386}" srcOrd="1" destOrd="0" parTransId="{BD1E35AB-D76D-C94C-AA37-70D01E746293}" sibTransId="{20AB305D-CE9A-684D-94D3-81F52E63FC1B}"/>
    <dgm:cxn modelId="{A9203B3A-7D1C-4E4E-99E1-E0D07AE61FBD}" srcId="{C3074861-1719-4D41-A324-150DCCF3E386}" destId="{6C65F864-0113-D243-9433-3FE8E06BDD56}" srcOrd="0" destOrd="0" parTransId="{EFC08269-75B3-D944-AD11-5D015D3D26D8}" sibTransId="{5C5926E3-2D44-254A-A16A-00ABB86BFF20}"/>
    <dgm:cxn modelId="{E810513A-DF11-A54B-A2EE-6C6F382C18E0}" type="presOf" srcId="{30D90554-9291-D347-9B0A-0E081B553D63}" destId="{29712066-8CC6-8749-844D-B997C349F29E}" srcOrd="0" destOrd="0" presId="urn:microsoft.com/office/officeart/2008/layout/HexagonCluster"/>
    <dgm:cxn modelId="{CFA76973-06B5-C84D-8F5D-EEC43D12C49B}" srcId="{30D90554-9291-D347-9B0A-0E081B553D63}" destId="{5944A107-0E78-EB4C-AB17-DE01F7DED7D1}" srcOrd="0" destOrd="0" parTransId="{A92D1391-EB21-AB42-9F75-E596CEA39346}" sibTransId="{11B7B620-C3F7-504F-A4A7-AF60FE78F5C3}"/>
    <dgm:cxn modelId="{B3F6BFCA-FA65-FF4B-B60C-9486A4B892EA}" type="presOf" srcId="{C3074861-1719-4D41-A324-150DCCF3E386}" destId="{3AB5FB17-3E70-5141-A445-3FA157599E29}" srcOrd="0" destOrd="0" presId="urn:microsoft.com/office/officeart/2008/layout/HexagonCluster"/>
    <dgm:cxn modelId="{6E9B71E1-20DD-E341-A94D-8231B27EC257}" type="presOf" srcId="{5944A107-0E78-EB4C-AB17-DE01F7DED7D1}" destId="{6D85A526-B62F-C548-A4F3-DDD4E08E3BE0}" srcOrd="0" destOrd="0" presId="urn:microsoft.com/office/officeart/2008/layout/HexagonCluster"/>
    <dgm:cxn modelId="{6E2AE8E4-D3FC-2E4C-9FAE-DECB1AA6FEA3}" type="presOf" srcId="{6C65F864-0113-D243-9433-3FE8E06BDD56}" destId="{3AB5FB17-3E70-5141-A445-3FA157599E29}" srcOrd="0" destOrd="1" presId="urn:microsoft.com/office/officeart/2008/layout/HexagonCluster"/>
    <dgm:cxn modelId="{4ACAF9E8-05CC-AD4A-BC96-6CFBF2B1A6BA}" type="presOf" srcId="{20AB305D-CE9A-684D-94D3-81F52E63FC1B}" destId="{B5F48100-6321-F44C-BE83-259779436A8D}" srcOrd="0" destOrd="0" presId="urn:microsoft.com/office/officeart/2008/layout/HexagonCluster"/>
    <dgm:cxn modelId="{D348B344-BBB3-D54C-8DFF-AE00A83D39CC}" type="presParOf" srcId="{29712066-8CC6-8749-844D-B997C349F29E}" destId="{7D841BF6-9D4B-5146-85BD-5706038D4ED5}" srcOrd="0" destOrd="0" presId="urn:microsoft.com/office/officeart/2008/layout/HexagonCluster"/>
    <dgm:cxn modelId="{54A5BA03-D177-FF4E-9525-68BD480EF3D9}" type="presParOf" srcId="{7D841BF6-9D4B-5146-85BD-5706038D4ED5}" destId="{6D85A526-B62F-C548-A4F3-DDD4E08E3BE0}" srcOrd="0" destOrd="0" presId="urn:microsoft.com/office/officeart/2008/layout/HexagonCluster"/>
    <dgm:cxn modelId="{D0C567B1-DB05-6044-A027-B1E2E0B3E7D4}" type="presParOf" srcId="{29712066-8CC6-8749-844D-B997C349F29E}" destId="{2045CF57-A001-D942-9B88-118A64A128EA}" srcOrd="1" destOrd="0" presId="urn:microsoft.com/office/officeart/2008/layout/HexagonCluster"/>
    <dgm:cxn modelId="{008512E8-8AD5-924E-95E7-FA0B4A526260}" type="presParOf" srcId="{2045CF57-A001-D942-9B88-118A64A128EA}" destId="{FE848F64-15A7-174F-87C0-C8A278A79F31}" srcOrd="0" destOrd="0" presId="urn:microsoft.com/office/officeart/2008/layout/HexagonCluster"/>
    <dgm:cxn modelId="{0C6F3FA4-E008-7A42-B55E-A7CDECC7068A}" type="presParOf" srcId="{29712066-8CC6-8749-844D-B997C349F29E}" destId="{CB9E1BF8-AAC4-624A-948B-84EDC7C0A1C3}" srcOrd="2" destOrd="0" presId="urn:microsoft.com/office/officeart/2008/layout/HexagonCluster"/>
    <dgm:cxn modelId="{541C0F7D-CF39-2544-A06E-B6757AFFD742}" type="presParOf" srcId="{CB9E1BF8-AAC4-624A-948B-84EDC7C0A1C3}" destId="{113D99DF-41B7-C646-88EA-4CE3CA5137E0}" srcOrd="0" destOrd="0" presId="urn:microsoft.com/office/officeart/2008/layout/HexagonCluster"/>
    <dgm:cxn modelId="{A86322E6-0A96-DC43-9624-68A80189FB9B}" type="presParOf" srcId="{29712066-8CC6-8749-844D-B997C349F29E}" destId="{6D410B65-A197-5746-BEAC-25D958D878A6}" srcOrd="3" destOrd="0" presId="urn:microsoft.com/office/officeart/2008/layout/HexagonCluster"/>
    <dgm:cxn modelId="{7E54FD2F-9F98-7F45-B009-05B40EDE32C7}" type="presParOf" srcId="{6D410B65-A197-5746-BEAC-25D958D878A6}" destId="{01FB2861-32E4-FB42-9DCA-1A72F2E678AC}" srcOrd="0" destOrd="0" presId="urn:microsoft.com/office/officeart/2008/layout/HexagonCluster"/>
    <dgm:cxn modelId="{A535529C-4CEA-9D41-A059-D24A944A294E}" type="presParOf" srcId="{29712066-8CC6-8749-844D-B997C349F29E}" destId="{D9339EF6-18A3-1941-BE42-EE71A0DD36A1}" srcOrd="4" destOrd="0" presId="urn:microsoft.com/office/officeart/2008/layout/HexagonCluster"/>
    <dgm:cxn modelId="{61BF9E86-90DB-814D-B4B1-D57DA9C35A60}" type="presParOf" srcId="{D9339EF6-18A3-1941-BE42-EE71A0DD36A1}" destId="{3AB5FB17-3E70-5141-A445-3FA157599E29}" srcOrd="0" destOrd="0" presId="urn:microsoft.com/office/officeart/2008/layout/HexagonCluster"/>
    <dgm:cxn modelId="{746363D9-8FA7-5B4F-A033-02D424E93D9B}" type="presParOf" srcId="{29712066-8CC6-8749-844D-B997C349F29E}" destId="{140B43F9-58E3-274C-BA9A-C13038D102B8}" srcOrd="5" destOrd="0" presId="urn:microsoft.com/office/officeart/2008/layout/HexagonCluster"/>
    <dgm:cxn modelId="{6480B379-9CE5-CD41-8D89-1E3309614DBD}" type="presParOf" srcId="{140B43F9-58E3-274C-BA9A-C13038D102B8}" destId="{00CC009B-79D1-B94B-8C50-8651C9468634}" srcOrd="0" destOrd="0" presId="urn:microsoft.com/office/officeart/2008/layout/HexagonCluster"/>
    <dgm:cxn modelId="{27BE6E08-A46C-C747-9E6E-5BDC83540989}" type="presParOf" srcId="{29712066-8CC6-8749-844D-B997C349F29E}" destId="{CE8C5BA3-F50B-174B-AAF3-3D005FDB7961}" srcOrd="6" destOrd="0" presId="urn:microsoft.com/office/officeart/2008/layout/HexagonCluster"/>
    <dgm:cxn modelId="{CF27BD25-F602-E241-ABCB-30894D5FD1ED}" type="presParOf" srcId="{CE8C5BA3-F50B-174B-AAF3-3D005FDB7961}" destId="{B5F48100-6321-F44C-BE83-259779436A8D}" srcOrd="0" destOrd="0" presId="urn:microsoft.com/office/officeart/2008/layout/HexagonCluster"/>
    <dgm:cxn modelId="{12D8386D-B5B0-A242-B658-0020CB3EF725}" type="presParOf" srcId="{29712066-8CC6-8749-844D-B997C349F29E}" destId="{C293A439-7C8B-9145-89A5-E9BE59417E42}" srcOrd="7" destOrd="0" presId="urn:microsoft.com/office/officeart/2008/layout/HexagonCluster"/>
    <dgm:cxn modelId="{D69DC991-9ABC-A945-BB6B-80EF875AB633}" type="presParOf" srcId="{C293A439-7C8B-9145-89A5-E9BE59417E42}" destId="{5A58D744-93CE-A445-9EF5-8CA68874C21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D5BB-6DB3-4446-BA69-F5AC446D364B}">
      <dsp:nvSpPr>
        <dsp:cNvPr id="0" name=""/>
        <dsp:cNvSpPr/>
      </dsp:nvSpPr>
      <dsp:spPr>
        <a:xfrm rot="10800000">
          <a:off x="2001557" y="1630"/>
          <a:ext cx="7290577" cy="660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41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Easy bruising</a:t>
          </a:r>
          <a:endParaRPr lang="nl-NL" sz="2400" kern="1200"/>
        </a:p>
      </dsp:txBody>
      <dsp:txXfrm rot="10800000">
        <a:off x="2166765" y="1630"/>
        <a:ext cx="7125369" cy="660834"/>
      </dsp:txXfrm>
    </dsp:sp>
    <dsp:sp modelId="{566147D1-B1AD-6349-A83C-7556064500C4}">
      <dsp:nvSpPr>
        <dsp:cNvPr id="0" name=""/>
        <dsp:cNvSpPr/>
      </dsp:nvSpPr>
      <dsp:spPr>
        <a:xfrm>
          <a:off x="1671139" y="1630"/>
          <a:ext cx="660834" cy="660834"/>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12F59-CCCC-7A41-9158-EE755694E73B}">
      <dsp:nvSpPr>
        <dsp:cNvPr id="0" name=""/>
        <dsp:cNvSpPr/>
      </dsp:nvSpPr>
      <dsp:spPr>
        <a:xfrm rot="10800000">
          <a:off x="2001557" y="843885"/>
          <a:ext cx="7290577" cy="660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41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Menorrhagia</a:t>
          </a:r>
          <a:endParaRPr lang="nl-NL" sz="2400" kern="1200" dirty="0"/>
        </a:p>
      </dsp:txBody>
      <dsp:txXfrm rot="10800000">
        <a:off x="2166765" y="843885"/>
        <a:ext cx="7125369" cy="660834"/>
      </dsp:txXfrm>
    </dsp:sp>
    <dsp:sp modelId="{B63958FB-8D3F-1F41-B725-85B97FE8CD62}">
      <dsp:nvSpPr>
        <dsp:cNvPr id="0" name=""/>
        <dsp:cNvSpPr/>
      </dsp:nvSpPr>
      <dsp:spPr>
        <a:xfrm>
          <a:off x="1671139" y="843885"/>
          <a:ext cx="660834" cy="66083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AB7B8-C694-5F44-AD85-D1C56E2B8D0A}">
      <dsp:nvSpPr>
        <dsp:cNvPr id="0" name=""/>
        <dsp:cNvSpPr/>
      </dsp:nvSpPr>
      <dsp:spPr>
        <a:xfrm rot="10800000">
          <a:off x="2001557" y="1686141"/>
          <a:ext cx="7290577" cy="660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41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Epistaxis (mostly in childhood)</a:t>
          </a:r>
          <a:endParaRPr lang="nl-NL" sz="2400" kern="1200" dirty="0"/>
        </a:p>
      </dsp:txBody>
      <dsp:txXfrm rot="10800000">
        <a:off x="2166765" y="1686141"/>
        <a:ext cx="7125369" cy="660834"/>
      </dsp:txXfrm>
    </dsp:sp>
    <dsp:sp modelId="{784358A0-31F0-FA46-BBB9-01BF5FA44598}">
      <dsp:nvSpPr>
        <dsp:cNvPr id="0" name=""/>
        <dsp:cNvSpPr/>
      </dsp:nvSpPr>
      <dsp:spPr>
        <a:xfrm>
          <a:off x="1671139" y="1686141"/>
          <a:ext cx="660834" cy="660834"/>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AB938-7B8C-0D47-BC74-755AD888CE0B}">
      <dsp:nvSpPr>
        <dsp:cNvPr id="0" name=""/>
        <dsp:cNvSpPr/>
      </dsp:nvSpPr>
      <dsp:spPr>
        <a:xfrm rot="10800000">
          <a:off x="2001557" y="2528397"/>
          <a:ext cx="7290577" cy="660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41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Mucosal bleedings</a:t>
          </a:r>
          <a:endParaRPr lang="nl-NL" sz="2400" kern="1200"/>
        </a:p>
      </dsp:txBody>
      <dsp:txXfrm rot="10800000">
        <a:off x="2166765" y="2528397"/>
        <a:ext cx="7125369" cy="660834"/>
      </dsp:txXfrm>
    </dsp:sp>
    <dsp:sp modelId="{9A0B8421-B39A-E940-81DC-1D1A899D939B}">
      <dsp:nvSpPr>
        <dsp:cNvPr id="0" name=""/>
        <dsp:cNvSpPr/>
      </dsp:nvSpPr>
      <dsp:spPr>
        <a:xfrm>
          <a:off x="1671139" y="2528397"/>
          <a:ext cx="660834" cy="66083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A6562-7653-0941-BBF7-0465BAD38409}">
      <dsp:nvSpPr>
        <dsp:cNvPr id="0" name=""/>
        <dsp:cNvSpPr/>
      </dsp:nvSpPr>
      <dsp:spPr>
        <a:xfrm rot="10800000">
          <a:off x="2001557" y="3370653"/>
          <a:ext cx="7290577" cy="660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41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Gum bleeding and oozing in the oral cavity</a:t>
          </a:r>
          <a:endParaRPr lang="nl-NL" sz="2400" kern="1200" dirty="0"/>
        </a:p>
      </dsp:txBody>
      <dsp:txXfrm rot="10800000">
        <a:off x="2166765" y="3370653"/>
        <a:ext cx="7125369" cy="660834"/>
      </dsp:txXfrm>
    </dsp:sp>
    <dsp:sp modelId="{7B8D98FB-B153-3F48-93B1-C7D8964C6876}">
      <dsp:nvSpPr>
        <dsp:cNvPr id="0" name=""/>
        <dsp:cNvSpPr/>
      </dsp:nvSpPr>
      <dsp:spPr>
        <a:xfrm>
          <a:off x="1671139" y="3370653"/>
          <a:ext cx="660834" cy="660834"/>
        </a:xfrm>
        <a:prstGeom prst="ellipse">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C3E2C-49D0-1C41-B61C-B70D2D1E5ABC}">
      <dsp:nvSpPr>
        <dsp:cNvPr id="0" name=""/>
        <dsp:cNvSpPr/>
      </dsp:nvSpPr>
      <dsp:spPr>
        <a:xfrm>
          <a:off x="1584"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Persistent poor oral hygiene</a:t>
          </a:r>
          <a:endParaRPr lang="nl-NL" sz="1500" b="1" kern="1200">
            <a:solidFill>
              <a:schemeClr val="tx2"/>
            </a:solidFill>
          </a:endParaRPr>
        </a:p>
      </dsp:txBody>
      <dsp:txXfrm>
        <a:off x="274576" y="387088"/>
        <a:ext cx="1318123" cy="1318123"/>
      </dsp:txXfrm>
    </dsp:sp>
    <dsp:sp modelId="{F271BAED-B0DB-8449-8331-0BE167430E6C}">
      <dsp:nvSpPr>
        <dsp:cNvPr id="0" name=""/>
        <dsp:cNvSpPr/>
      </dsp:nvSpPr>
      <dsp:spPr>
        <a:xfrm>
          <a:off x="1492870"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Social determinants </a:t>
          </a:r>
          <a:endParaRPr lang="nl-NL" sz="1500" b="1" kern="1200">
            <a:solidFill>
              <a:schemeClr val="tx2"/>
            </a:solidFill>
          </a:endParaRPr>
        </a:p>
      </dsp:txBody>
      <dsp:txXfrm>
        <a:off x="1765862" y="387088"/>
        <a:ext cx="1318123" cy="1318123"/>
      </dsp:txXfrm>
    </dsp:sp>
    <dsp:sp modelId="{7E17FF47-1267-FE4F-AB3B-93F911A4A553}">
      <dsp:nvSpPr>
        <dsp:cNvPr id="0" name=""/>
        <dsp:cNvSpPr/>
      </dsp:nvSpPr>
      <dsp:spPr>
        <a:xfrm>
          <a:off x="2984156"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Smoking </a:t>
          </a:r>
          <a:endParaRPr lang="nl-NL" sz="1500" b="1" kern="1200">
            <a:solidFill>
              <a:schemeClr val="tx2"/>
            </a:solidFill>
          </a:endParaRPr>
        </a:p>
      </dsp:txBody>
      <dsp:txXfrm>
        <a:off x="3257148" y="387088"/>
        <a:ext cx="1318123" cy="1318123"/>
      </dsp:txXfrm>
    </dsp:sp>
    <dsp:sp modelId="{B6C35AA0-EE5F-3E47-9800-342CE53D0043}">
      <dsp:nvSpPr>
        <dsp:cNvPr id="0" name=""/>
        <dsp:cNvSpPr/>
      </dsp:nvSpPr>
      <dsp:spPr>
        <a:xfrm>
          <a:off x="4475442"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tx2"/>
            </a:solidFill>
          </a:endParaRPr>
        </a:p>
        <a:p>
          <a:pPr marL="0" lvl="0" indent="0" algn="ctr" defTabSz="666750">
            <a:lnSpc>
              <a:spcPct val="90000"/>
            </a:lnSpc>
            <a:spcBef>
              <a:spcPct val="0"/>
            </a:spcBef>
            <a:spcAft>
              <a:spcPct val="35000"/>
            </a:spcAft>
            <a:buNone/>
          </a:pPr>
          <a:r>
            <a:rPr lang="en-GB" sz="1500" b="1" kern="1200" dirty="0">
              <a:solidFill>
                <a:schemeClr val="tx2"/>
              </a:solidFill>
            </a:rPr>
            <a:t>Comorbidity: </a:t>
          </a:r>
          <a:r>
            <a:rPr lang="en-GB" sz="1500" b="0" kern="1200" dirty="0">
              <a:solidFill>
                <a:schemeClr val="tx2"/>
              </a:solidFill>
            </a:rPr>
            <a:t>diabetes, RA, immune suppression</a:t>
          </a:r>
          <a:endParaRPr lang="nl-NL" sz="1500" b="0" kern="1200" dirty="0">
            <a:solidFill>
              <a:schemeClr val="tx2"/>
            </a:solidFill>
          </a:endParaRPr>
        </a:p>
      </dsp:txBody>
      <dsp:txXfrm>
        <a:off x="4748434" y="387088"/>
        <a:ext cx="1318123" cy="1318123"/>
      </dsp:txXfrm>
    </dsp:sp>
    <dsp:sp modelId="{9DA58FD5-C3FD-144C-A416-F6EE7DA0BEC7}">
      <dsp:nvSpPr>
        <dsp:cNvPr id="0" name=""/>
        <dsp:cNvSpPr/>
      </dsp:nvSpPr>
      <dsp:spPr>
        <a:xfrm>
          <a:off x="5966728"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Obesity, malnutrition</a:t>
          </a:r>
          <a:endParaRPr lang="nl-NL" sz="1500" b="1" kern="1200" dirty="0">
            <a:solidFill>
              <a:schemeClr val="tx2"/>
            </a:solidFill>
          </a:endParaRPr>
        </a:p>
      </dsp:txBody>
      <dsp:txXfrm>
        <a:off x="6239720" y="387088"/>
        <a:ext cx="1318123" cy="1318123"/>
      </dsp:txXfrm>
    </dsp:sp>
    <dsp:sp modelId="{E545AFB1-704F-484D-8F15-D18768691BB1}">
      <dsp:nvSpPr>
        <dsp:cNvPr id="0" name=""/>
        <dsp:cNvSpPr/>
      </dsp:nvSpPr>
      <dsp:spPr>
        <a:xfrm>
          <a:off x="7458014"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Poly-pharmacy</a:t>
          </a:r>
          <a:endParaRPr lang="nl-NL" sz="1500" b="1" kern="1200" dirty="0">
            <a:solidFill>
              <a:schemeClr val="tx2"/>
            </a:solidFill>
          </a:endParaRPr>
        </a:p>
      </dsp:txBody>
      <dsp:txXfrm>
        <a:off x="7731006" y="387088"/>
        <a:ext cx="1318123" cy="1318123"/>
      </dsp:txXfrm>
    </dsp:sp>
    <dsp:sp modelId="{C4B5BCBE-C887-D043-AF48-431D16D984D0}">
      <dsp:nvSpPr>
        <dsp:cNvPr id="0" name=""/>
        <dsp:cNvSpPr/>
      </dsp:nvSpPr>
      <dsp:spPr>
        <a:xfrm>
          <a:off x="8949300" y="114096"/>
          <a:ext cx="1864107" cy="1864107"/>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588" tIns="19050" rIns="102588"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2"/>
              </a:solidFill>
            </a:rPr>
            <a:t>Increasing </a:t>
          </a:r>
          <a:br>
            <a:rPr lang="en-GB" sz="1500" b="1" kern="1200" dirty="0">
              <a:solidFill>
                <a:schemeClr val="tx2"/>
              </a:solidFill>
            </a:rPr>
          </a:br>
          <a:r>
            <a:rPr lang="en-GB" sz="1500" b="1" kern="1200" dirty="0">
              <a:solidFill>
                <a:schemeClr val="tx2"/>
              </a:solidFill>
            </a:rPr>
            <a:t>age</a:t>
          </a:r>
          <a:endParaRPr lang="nl-NL" sz="1500" b="1" kern="1200" dirty="0">
            <a:solidFill>
              <a:schemeClr val="tx2"/>
            </a:solidFill>
          </a:endParaRPr>
        </a:p>
      </dsp:txBody>
      <dsp:txXfrm>
        <a:off x="9222292" y="387088"/>
        <a:ext cx="1318123" cy="1318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34B0-A509-304D-AD06-AAADB6BC296C}">
      <dsp:nvSpPr>
        <dsp:cNvPr id="0" name=""/>
        <dsp:cNvSpPr/>
      </dsp:nvSpPr>
      <dsp:spPr>
        <a:xfrm>
          <a:off x="0" y="416631"/>
          <a:ext cx="10963275" cy="116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872" tIns="416560" rIns="850872" bIns="142240" numCol="1" spcCol="1270" anchor="t" anchorCtr="0">
          <a:noAutofit/>
        </a:bodyPr>
        <a:lstStyle/>
        <a:p>
          <a:pPr marL="228600" lvl="1" indent="-228600" algn="l" defTabSz="889000">
            <a:lnSpc>
              <a:spcPct val="90000"/>
            </a:lnSpc>
            <a:spcBef>
              <a:spcPct val="0"/>
            </a:spcBef>
            <a:spcAft>
              <a:spcPct val="15000"/>
            </a:spcAft>
            <a:buClr>
              <a:schemeClr val="accent1"/>
            </a:buClr>
            <a:buChar char="•"/>
          </a:pPr>
          <a:r>
            <a:rPr lang="en-GB" sz="2000" b="0" i="0" kern="1200" dirty="0">
              <a:solidFill>
                <a:schemeClr val="tx2"/>
              </a:solidFill>
            </a:rPr>
            <a:t>Give patients </a:t>
          </a:r>
          <a:r>
            <a:rPr lang="en-GB" sz="2000" b="1" i="0" kern="1200" dirty="0">
              <a:solidFill>
                <a:schemeClr val="accent1"/>
              </a:solidFill>
            </a:rPr>
            <a:t>‘permission’ to brush and floss teeth</a:t>
          </a:r>
          <a:r>
            <a:rPr lang="en-GB" sz="2000" b="0" i="0" kern="1200" dirty="0">
              <a:solidFill>
                <a:schemeClr val="tx2"/>
              </a:solidFill>
            </a:rPr>
            <a:t>, as they are often scared to do so</a:t>
          </a:r>
          <a:endParaRPr lang="nl-NL" sz="2000" kern="1200" dirty="0">
            <a:solidFill>
              <a:schemeClr val="tx2"/>
            </a:solidFill>
          </a:endParaRPr>
        </a:p>
        <a:p>
          <a:pPr marL="228600" lvl="1" indent="-228600" algn="l" defTabSz="889000">
            <a:lnSpc>
              <a:spcPct val="90000"/>
            </a:lnSpc>
            <a:spcBef>
              <a:spcPct val="0"/>
            </a:spcBef>
            <a:spcAft>
              <a:spcPct val="15000"/>
            </a:spcAft>
            <a:buClr>
              <a:schemeClr val="accent1"/>
            </a:buClr>
            <a:buChar char="•"/>
          </a:pPr>
          <a:r>
            <a:rPr lang="en-GB" sz="2000" b="0" i="0" kern="1200" dirty="0">
              <a:solidFill>
                <a:schemeClr val="tx2"/>
              </a:solidFill>
            </a:rPr>
            <a:t>Recommend evidence-based </a:t>
          </a:r>
          <a:r>
            <a:rPr lang="en-GB" sz="2000" b="1" i="0" kern="1200" dirty="0">
              <a:solidFill>
                <a:schemeClr val="accent1"/>
              </a:solidFill>
            </a:rPr>
            <a:t>preventive</a:t>
          </a:r>
          <a:r>
            <a:rPr lang="en-GB" sz="2000" b="0" i="0" kern="1200" dirty="0">
              <a:solidFill>
                <a:schemeClr val="tx2"/>
              </a:solidFill>
            </a:rPr>
            <a:t> therapeutic agents and interventions</a:t>
          </a:r>
          <a:endParaRPr lang="nl-NL" sz="2000" kern="1200" dirty="0">
            <a:solidFill>
              <a:schemeClr val="tx2"/>
            </a:solidFill>
          </a:endParaRPr>
        </a:p>
      </dsp:txBody>
      <dsp:txXfrm>
        <a:off x="0" y="416631"/>
        <a:ext cx="10963275" cy="1165500"/>
      </dsp:txXfrm>
    </dsp:sp>
    <dsp:sp modelId="{B881AFAD-9608-DC4D-95BE-AC8655802385}">
      <dsp:nvSpPr>
        <dsp:cNvPr id="0" name=""/>
        <dsp:cNvSpPr/>
      </dsp:nvSpPr>
      <dsp:spPr>
        <a:xfrm>
          <a:off x="548163" y="121431"/>
          <a:ext cx="767429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070" tIns="0" rIns="290070" bIns="0" numCol="1" spcCol="1270" anchor="ctr" anchorCtr="0">
          <a:noAutofit/>
        </a:bodyPr>
        <a:lstStyle/>
        <a:p>
          <a:pPr marL="0" lvl="0" indent="0" algn="l" defTabSz="889000">
            <a:lnSpc>
              <a:spcPct val="90000"/>
            </a:lnSpc>
            <a:spcBef>
              <a:spcPct val="0"/>
            </a:spcBef>
            <a:spcAft>
              <a:spcPct val="35000"/>
            </a:spcAft>
            <a:buNone/>
          </a:pPr>
          <a:r>
            <a:rPr lang="en-GB" sz="2000" b="1" i="0" kern="1200" dirty="0"/>
            <a:t>Education for patients   </a:t>
          </a:r>
          <a:endParaRPr lang="nl-NL" sz="2000" b="1" kern="1200" dirty="0"/>
        </a:p>
      </dsp:txBody>
      <dsp:txXfrm>
        <a:off x="576984" y="150252"/>
        <a:ext cx="7616650" cy="532758"/>
      </dsp:txXfrm>
    </dsp:sp>
    <dsp:sp modelId="{DEA1638E-0D7B-4B46-9E9E-0AFC095B34DC}">
      <dsp:nvSpPr>
        <dsp:cNvPr id="0" name=""/>
        <dsp:cNvSpPr/>
      </dsp:nvSpPr>
      <dsp:spPr>
        <a:xfrm>
          <a:off x="0" y="1985331"/>
          <a:ext cx="10963275"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872" tIns="416560" rIns="850872" bIns="142240" numCol="1" spcCol="1270" anchor="t" anchorCtr="0">
          <a:noAutofit/>
        </a:bodyPr>
        <a:lstStyle/>
        <a:p>
          <a:pPr marL="228600" lvl="1" indent="-228600" algn="l" defTabSz="889000">
            <a:lnSpc>
              <a:spcPct val="90000"/>
            </a:lnSpc>
            <a:spcBef>
              <a:spcPct val="0"/>
            </a:spcBef>
            <a:spcAft>
              <a:spcPct val="15000"/>
            </a:spcAft>
            <a:buClr>
              <a:schemeClr val="accent1"/>
            </a:buClr>
            <a:buChar char="•"/>
          </a:pPr>
          <a:r>
            <a:rPr lang="en-GB" sz="2000" b="1" i="0" kern="1200" dirty="0">
              <a:solidFill>
                <a:schemeClr val="accent1"/>
              </a:solidFill>
            </a:rPr>
            <a:t>Paradigm shift </a:t>
          </a:r>
          <a:r>
            <a:rPr lang="en-GB" sz="2000" b="0" i="0" kern="1200" dirty="0">
              <a:solidFill>
                <a:schemeClr val="tx2"/>
              </a:solidFill>
            </a:rPr>
            <a:t>regarding perceptions of gum bleeding </a:t>
          </a:r>
          <a:endParaRPr lang="nl-NL" sz="2000" kern="1200" dirty="0">
            <a:solidFill>
              <a:schemeClr val="tx2"/>
            </a:solidFill>
          </a:endParaRPr>
        </a:p>
      </dsp:txBody>
      <dsp:txXfrm>
        <a:off x="0" y="1985331"/>
        <a:ext cx="10963275" cy="850500"/>
      </dsp:txXfrm>
    </dsp:sp>
    <dsp:sp modelId="{8A7B221B-C10B-FB40-8334-358F8206F4B1}">
      <dsp:nvSpPr>
        <dsp:cNvPr id="0" name=""/>
        <dsp:cNvSpPr/>
      </dsp:nvSpPr>
      <dsp:spPr>
        <a:xfrm>
          <a:off x="548163" y="1690131"/>
          <a:ext cx="767429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070" tIns="0" rIns="290070" bIns="0" numCol="1" spcCol="1270" anchor="ctr" anchorCtr="0">
          <a:noAutofit/>
        </a:bodyPr>
        <a:lstStyle/>
        <a:p>
          <a:pPr marL="0" lvl="0" indent="0" algn="l" defTabSz="889000">
            <a:lnSpc>
              <a:spcPct val="90000"/>
            </a:lnSpc>
            <a:spcBef>
              <a:spcPct val="0"/>
            </a:spcBef>
            <a:spcAft>
              <a:spcPct val="35000"/>
            </a:spcAft>
            <a:buNone/>
          </a:pPr>
          <a:r>
            <a:rPr lang="en-GB" sz="2000" b="1" i="0" kern="1200" dirty="0"/>
            <a:t>Education for the multidisciplinary team</a:t>
          </a:r>
          <a:endParaRPr lang="nl-NL" sz="2000" b="1" kern="1200" dirty="0"/>
        </a:p>
      </dsp:txBody>
      <dsp:txXfrm>
        <a:off x="576984" y="1718952"/>
        <a:ext cx="7616650" cy="532758"/>
      </dsp:txXfrm>
    </dsp:sp>
    <dsp:sp modelId="{6A07614F-CA1F-244E-BDA4-089F7F64D8E5}">
      <dsp:nvSpPr>
        <dsp:cNvPr id="0" name=""/>
        <dsp:cNvSpPr/>
      </dsp:nvSpPr>
      <dsp:spPr>
        <a:xfrm>
          <a:off x="0" y="3239031"/>
          <a:ext cx="10963275" cy="116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872" tIns="416560" rIns="850872" bIns="142240" numCol="1" spcCol="1270" anchor="t" anchorCtr="0">
          <a:noAutofit/>
        </a:bodyPr>
        <a:lstStyle/>
        <a:p>
          <a:pPr marL="228600" lvl="1" indent="-228600" algn="l" defTabSz="889000">
            <a:lnSpc>
              <a:spcPct val="90000"/>
            </a:lnSpc>
            <a:spcBef>
              <a:spcPct val="0"/>
            </a:spcBef>
            <a:spcAft>
              <a:spcPct val="15000"/>
            </a:spcAft>
            <a:buClr>
              <a:schemeClr val="accent1"/>
            </a:buClr>
            <a:buChar char="•"/>
          </a:pPr>
          <a:r>
            <a:rPr lang="en-GB" sz="2000" b="0" i="0" kern="1200" dirty="0">
              <a:solidFill>
                <a:schemeClr val="tx2"/>
              </a:solidFill>
            </a:rPr>
            <a:t>Oral health related </a:t>
          </a:r>
          <a:r>
            <a:rPr lang="en-GB" sz="2000" b="1" i="0" kern="1200" dirty="0">
              <a:solidFill>
                <a:schemeClr val="accent1"/>
              </a:solidFill>
            </a:rPr>
            <a:t>quality of life data </a:t>
          </a:r>
          <a:r>
            <a:rPr lang="en-GB" sz="2000" b="0" i="0" kern="1200" dirty="0">
              <a:solidFill>
                <a:schemeClr val="tx2"/>
              </a:solidFill>
            </a:rPr>
            <a:t>are lacking for patients with VWD</a:t>
          </a:r>
          <a:endParaRPr lang="nl-NL" sz="2000" kern="1200" dirty="0">
            <a:solidFill>
              <a:schemeClr val="tx2"/>
            </a:solidFill>
          </a:endParaRPr>
        </a:p>
        <a:p>
          <a:pPr marL="228600" lvl="1" indent="-228600" algn="l" defTabSz="889000">
            <a:lnSpc>
              <a:spcPct val="90000"/>
            </a:lnSpc>
            <a:spcBef>
              <a:spcPct val="0"/>
            </a:spcBef>
            <a:spcAft>
              <a:spcPct val="15000"/>
            </a:spcAft>
            <a:buClr>
              <a:schemeClr val="accent1"/>
            </a:buClr>
            <a:buChar char="•"/>
          </a:pPr>
          <a:r>
            <a:rPr lang="en-GB" sz="2000" b="0" i="0" kern="1200" dirty="0">
              <a:solidFill>
                <a:schemeClr val="tx2"/>
              </a:solidFill>
            </a:rPr>
            <a:t>This means the voice of the patient is missing</a:t>
          </a:r>
          <a:endParaRPr lang="nl-NL" sz="2000" kern="1200" dirty="0">
            <a:solidFill>
              <a:schemeClr val="tx2"/>
            </a:solidFill>
          </a:endParaRPr>
        </a:p>
      </dsp:txBody>
      <dsp:txXfrm>
        <a:off x="0" y="3239031"/>
        <a:ext cx="10963275" cy="1165500"/>
      </dsp:txXfrm>
    </dsp:sp>
    <dsp:sp modelId="{086BD19D-5346-A346-8433-33F7281EB2DE}">
      <dsp:nvSpPr>
        <dsp:cNvPr id="0" name=""/>
        <dsp:cNvSpPr/>
      </dsp:nvSpPr>
      <dsp:spPr>
        <a:xfrm>
          <a:off x="548163" y="2943831"/>
          <a:ext cx="767429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070" tIns="0" rIns="290070" bIns="0" numCol="1" spcCol="1270" anchor="ctr" anchorCtr="0">
          <a:noAutofit/>
        </a:bodyPr>
        <a:lstStyle/>
        <a:p>
          <a:pPr marL="0" lvl="0" indent="0" algn="l" defTabSz="889000">
            <a:lnSpc>
              <a:spcPct val="90000"/>
            </a:lnSpc>
            <a:spcBef>
              <a:spcPct val="0"/>
            </a:spcBef>
            <a:spcAft>
              <a:spcPct val="35000"/>
            </a:spcAft>
            <a:buNone/>
          </a:pPr>
          <a:r>
            <a:rPr lang="en-GB" sz="2000" b="1" i="0" kern="1200" dirty="0"/>
            <a:t>Collect data</a:t>
          </a:r>
          <a:endParaRPr lang="nl-NL" sz="2000" b="1" kern="1200" dirty="0"/>
        </a:p>
      </dsp:txBody>
      <dsp:txXfrm>
        <a:off x="576984" y="2972652"/>
        <a:ext cx="761665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288CC-4B02-BE4A-80A2-15125622996A}">
      <dsp:nvSpPr>
        <dsp:cNvPr id="0" name=""/>
        <dsp:cNvSpPr/>
      </dsp:nvSpPr>
      <dsp:spPr>
        <a:xfrm>
          <a:off x="3426" y="16831"/>
          <a:ext cx="3340350" cy="621871"/>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rPr>
            <a:t>Systemic measures</a:t>
          </a:r>
          <a:endParaRPr lang="nl-NL" sz="1700" b="1" kern="1200" dirty="0">
            <a:solidFill>
              <a:schemeClr val="bg1"/>
            </a:solidFill>
          </a:endParaRPr>
        </a:p>
      </dsp:txBody>
      <dsp:txXfrm>
        <a:off x="3426" y="16831"/>
        <a:ext cx="3340350" cy="621871"/>
      </dsp:txXfrm>
    </dsp:sp>
    <dsp:sp modelId="{B9C31E38-510B-7541-81ED-F46812FDE90B}">
      <dsp:nvSpPr>
        <dsp:cNvPr id="0" name=""/>
        <dsp:cNvSpPr/>
      </dsp:nvSpPr>
      <dsp:spPr>
        <a:xfrm>
          <a:off x="3426" y="638703"/>
          <a:ext cx="3340350" cy="2296792"/>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Antifibrinolytics</a:t>
          </a:r>
          <a:r>
            <a:rPr lang="en-GB" sz="1700" kern="1200" dirty="0">
              <a:solidFill>
                <a:schemeClr val="accent1"/>
              </a:solidFill>
            </a:rPr>
            <a:t>: </a:t>
          </a:r>
          <a:r>
            <a:rPr lang="en-GB" sz="1700" kern="1200" dirty="0">
              <a:solidFill>
                <a:schemeClr val="tx2"/>
              </a:solidFill>
            </a:rPr>
            <a:t>tranexamic acid </a:t>
          </a:r>
          <a:endParaRPr lang="nl-NL" sz="1700" kern="1200" dirty="0">
            <a:solidFill>
              <a:schemeClr val="tx2"/>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One or two 500-mg tablets, three times/day</a:t>
          </a:r>
          <a:endParaRPr lang="nl-NL" sz="1700" kern="1200" dirty="0">
            <a:solidFill>
              <a:schemeClr val="tx2"/>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Start at least 4 hours before</a:t>
          </a:r>
          <a:endParaRPr lang="nl-NL" sz="1700" kern="1200" dirty="0">
            <a:solidFill>
              <a:schemeClr val="tx2"/>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Continued for 5 days after</a:t>
          </a:r>
          <a:endParaRPr lang="nl-NL" sz="1700" kern="1200" dirty="0">
            <a:solidFill>
              <a:schemeClr val="tx2"/>
            </a:solidFill>
          </a:endParaRPr>
        </a:p>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VWF/FVIII concentrate</a:t>
          </a:r>
          <a:endParaRPr lang="nl-NL" sz="1700" b="1" kern="1200" dirty="0">
            <a:solidFill>
              <a:schemeClr val="accent1"/>
            </a:solidFill>
          </a:endParaRPr>
        </a:p>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DDAVP </a:t>
          </a:r>
          <a:r>
            <a:rPr lang="en-GB" sz="1700" kern="1200" dirty="0">
              <a:solidFill>
                <a:srgbClr val="5D8298"/>
              </a:solidFill>
              <a:latin typeface="Calibri" panose="020F0502020204030204"/>
              <a:ea typeface="+mn-ea"/>
              <a:cs typeface="+mn-cs"/>
            </a:rPr>
            <a:t>(desmopressin</a:t>
          </a:r>
          <a:r>
            <a:rPr lang="en-GB" sz="1700" kern="1200" dirty="0">
              <a:solidFill>
                <a:schemeClr val="tx2"/>
              </a:solidFill>
            </a:rPr>
            <a:t>)</a:t>
          </a:r>
          <a:endParaRPr lang="nl-NL" sz="1700" kern="1200" dirty="0">
            <a:solidFill>
              <a:schemeClr val="tx2"/>
            </a:solidFill>
          </a:endParaRPr>
        </a:p>
      </dsp:txBody>
      <dsp:txXfrm>
        <a:off x="3426" y="638703"/>
        <a:ext cx="3340350" cy="2296792"/>
      </dsp:txXfrm>
    </dsp:sp>
    <dsp:sp modelId="{53F32C21-FB98-1A48-BB69-3E561E99240F}">
      <dsp:nvSpPr>
        <dsp:cNvPr id="0" name=""/>
        <dsp:cNvSpPr/>
      </dsp:nvSpPr>
      <dsp:spPr>
        <a:xfrm>
          <a:off x="3811425" y="16831"/>
          <a:ext cx="3340350" cy="621871"/>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rPr>
            <a:t>Local measures </a:t>
          </a:r>
          <a:br>
            <a:rPr lang="en-GB" sz="1700" b="1" kern="1200" dirty="0">
              <a:solidFill>
                <a:schemeClr val="bg1"/>
              </a:solidFill>
            </a:rPr>
          </a:br>
          <a:r>
            <a:rPr lang="en-GB" sz="1700" b="1" kern="1200" dirty="0">
              <a:solidFill>
                <a:schemeClr val="bg1"/>
              </a:solidFill>
            </a:rPr>
            <a:t>during the procedure</a:t>
          </a:r>
          <a:endParaRPr lang="nl-NL" sz="1700" b="1" kern="1200" dirty="0">
            <a:solidFill>
              <a:schemeClr val="bg1"/>
            </a:solidFill>
          </a:endParaRPr>
        </a:p>
      </dsp:txBody>
      <dsp:txXfrm>
        <a:off x="3811425" y="16831"/>
        <a:ext cx="3340350" cy="621871"/>
      </dsp:txXfrm>
    </dsp:sp>
    <dsp:sp modelId="{E5383DFD-EB52-BC43-92CB-2FB90989D673}">
      <dsp:nvSpPr>
        <dsp:cNvPr id="0" name=""/>
        <dsp:cNvSpPr/>
      </dsp:nvSpPr>
      <dsp:spPr>
        <a:xfrm>
          <a:off x="3811425" y="638703"/>
          <a:ext cx="3340350" cy="2296792"/>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Local anaesthetic with adrenaline</a:t>
          </a:r>
          <a:endParaRPr lang="nl-NL" sz="1700" b="1" kern="1200" dirty="0">
            <a:solidFill>
              <a:schemeClr val="accent1"/>
            </a:solidFill>
          </a:endParaRPr>
        </a:p>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Scaffolding</a:t>
          </a:r>
          <a:r>
            <a:rPr lang="en-GB" sz="1700" kern="1200" dirty="0">
              <a:solidFill>
                <a:schemeClr val="tx2"/>
              </a:solidFill>
            </a:rPr>
            <a:t> agents to stabilise </a:t>
          </a:r>
          <a:br>
            <a:rPr lang="en-GB" sz="1700" kern="1200" dirty="0">
              <a:solidFill>
                <a:schemeClr val="tx2"/>
              </a:solidFill>
            </a:rPr>
          </a:br>
          <a:r>
            <a:rPr lang="en-GB" sz="1700" kern="1200" dirty="0">
              <a:solidFill>
                <a:schemeClr val="tx2"/>
              </a:solidFill>
            </a:rPr>
            <a:t>the clot </a:t>
          </a:r>
          <a:endParaRPr lang="nl-NL" sz="1700" kern="1200" dirty="0">
            <a:solidFill>
              <a:schemeClr val="tx2"/>
            </a:solidFill>
          </a:endParaRPr>
        </a:p>
        <a:p>
          <a:pPr marL="171450" lvl="1" indent="-171450" algn="l" defTabSz="755650">
            <a:lnSpc>
              <a:spcPct val="90000"/>
            </a:lnSpc>
            <a:spcBef>
              <a:spcPct val="0"/>
            </a:spcBef>
            <a:spcAft>
              <a:spcPct val="15000"/>
            </a:spcAft>
            <a:buClr>
              <a:schemeClr val="accent1"/>
            </a:buClr>
            <a:buChar char="•"/>
          </a:pPr>
          <a:r>
            <a:rPr lang="en-GB" sz="1700" b="1" kern="1200" noProof="0" dirty="0">
              <a:solidFill>
                <a:srgbClr val="FF0000"/>
              </a:solidFill>
            </a:rPr>
            <a:t>Stitches</a:t>
          </a:r>
          <a:r>
            <a:rPr lang="en-GB" sz="1700" kern="1200" noProof="0" dirty="0">
              <a:solidFill>
                <a:schemeClr val="tx2"/>
              </a:solidFill>
            </a:rPr>
            <a:t> to hold the pack in and stitch the wound </a:t>
          </a:r>
        </a:p>
      </dsp:txBody>
      <dsp:txXfrm>
        <a:off x="3811425" y="638703"/>
        <a:ext cx="3340350" cy="2296792"/>
      </dsp:txXfrm>
    </dsp:sp>
    <dsp:sp modelId="{DFCDB7E2-76C1-1946-87EF-DCCA0762BEDD}">
      <dsp:nvSpPr>
        <dsp:cNvPr id="0" name=""/>
        <dsp:cNvSpPr/>
      </dsp:nvSpPr>
      <dsp:spPr>
        <a:xfrm>
          <a:off x="7619424" y="16831"/>
          <a:ext cx="3340350" cy="621871"/>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rPr>
            <a:t>Local measures </a:t>
          </a:r>
          <a:br>
            <a:rPr lang="en-GB" sz="1700" b="1" kern="1200" dirty="0">
              <a:solidFill>
                <a:schemeClr val="bg1"/>
              </a:solidFill>
            </a:rPr>
          </a:br>
          <a:r>
            <a:rPr lang="en-GB" sz="1700" b="1" kern="1200" dirty="0">
              <a:solidFill>
                <a:schemeClr val="bg1"/>
              </a:solidFill>
            </a:rPr>
            <a:t>after the procedure</a:t>
          </a:r>
          <a:endParaRPr lang="nl-NL" sz="1700" b="1" kern="1200" dirty="0">
            <a:solidFill>
              <a:schemeClr val="bg1"/>
            </a:solidFill>
          </a:endParaRPr>
        </a:p>
      </dsp:txBody>
      <dsp:txXfrm>
        <a:off x="7619424" y="16831"/>
        <a:ext cx="3340350" cy="621871"/>
      </dsp:txXfrm>
    </dsp:sp>
    <dsp:sp modelId="{C4DB4A65-EB2C-0140-9A13-6121ACBDF51E}">
      <dsp:nvSpPr>
        <dsp:cNvPr id="0" name=""/>
        <dsp:cNvSpPr/>
      </dsp:nvSpPr>
      <dsp:spPr>
        <a:xfrm>
          <a:off x="7619424" y="638703"/>
          <a:ext cx="3340350" cy="2296792"/>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Pressure on wound</a:t>
          </a:r>
          <a:endParaRPr lang="nl-NL" sz="1700" b="1" kern="1200" dirty="0">
            <a:solidFill>
              <a:schemeClr val="accent1"/>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The bleeding should stop after 20-30 minutes</a:t>
          </a:r>
          <a:endParaRPr lang="nl-NL" sz="1700" kern="1200" dirty="0">
            <a:solidFill>
              <a:schemeClr val="tx2"/>
            </a:solidFill>
          </a:endParaRPr>
        </a:p>
        <a:p>
          <a:pPr marL="171450" lvl="1" indent="-171450" algn="l" defTabSz="755650">
            <a:lnSpc>
              <a:spcPct val="90000"/>
            </a:lnSpc>
            <a:spcBef>
              <a:spcPct val="0"/>
            </a:spcBef>
            <a:spcAft>
              <a:spcPct val="15000"/>
            </a:spcAft>
            <a:buClr>
              <a:schemeClr val="accent1"/>
            </a:buClr>
            <a:buChar char="•"/>
          </a:pPr>
          <a:r>
            <a:rPr lang="en-GB" sz="1700" b="1" kern="1200" dirty="0">
              <a:solidFill>
                <a:schemeClr val="accent1"/>
              </a:solidFill>
            </a:rPr>
            <a:t>Do not disturb the clot</a:t>
          </a:r>
          <a:endParaRPr lang="nl-NL" sz="1700" b="1" kern="1200" dirty="0">
            <a:solidFill>
              <a:schemeClr val="accent1"/>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Healing takes at least a week</a:t>
          </a:r>
          <a:endParaRPr lang="nl-NL" sz="1700" kern="1200" dirty="0">
            <a:solidFill>
              <a:schemeClr val="tx2"/>
            </a:solidFill>
          </a:endParaRPr>
        </a:p>
        <a:p>
          <a:pPr marL="342900" lvl="2" indent="-171450" algn="l" defTabSz="755650">
            <a:lnSpc>
              <a:spcPct val="90000"/>
            </a:lnSpc>
            <a:spcBef>
              <a:spcPct val="0"/>
            </a:spcBef>
            <a:spcAft>
              <a:spcPct val="15000"/>
            </a:spcAft>
            <a:buClr>
              <a:schemeClr val="accent1"/>
            </a:buClr>
            <a:buFont typeface="System Font Regular"/>
            <a:buChar char="–"/>
          </a:pPr>
          <a:r>
            <a:rPr lang="en-GB" sz="1700" kern="1200" dirty="0">
              <a:solidFill>
                <a:schemeClr val="tx2"/>
              </a:solidFill>
            </a:rPr>
            <a:t>Soft diet, no smoking, gentle saltwater rinses, soft toothbrush, no vigorous rinsing </a:t>
          </a:r>
          <a:endParaRPr lang="nl-NL" sz="1700" kern="1200" dirty="0">
            <a:solidFill>
              <a:schemeClr val="tx2"/>
            </a:solidFill>
          </a:endParaRPr>
        </a:p>
      </dsp:txBody>
      <dsp:txXfrm>
        <a:off x="7619424" y="638703"/>
        <a:ext cx="3340350" cy="2296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A526-B62F-C548-A4F3-DDD4E08E3BE0}">
      <dsp:nvSpPr>
        <dsp:cNvPr id="0" name=""/>
        <dsp:cNvSpPr/>
      </dsp:nvSpPr>
      <dsp:spPr>
        <a:xfrm>
          <a:off x="2612548" y="1641495"/>
          <a:ext cx="3124533" cy="269448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accent1"/>
              </a:solidFill>
            </a:rPr>
            <a:t>No NSAIDs or aspirin </a:t>
          </a:r>
          <a:r>
            <a:rPr lang="en-GB" sz="2200" kern="1200" dirty="0">
              <a:solidFill>
                <a:schemeClr val="tx2"/>
              </a:solidFill>
            </a:rPr>
            <a:t>as they influence platelet function</a:t>
          </a:r>
          <a:endParaRPr lang="nl-NL" sz="2200" kern="1200" dirty="0">
            <a:solidFill>
              <a:schemeClr val="tx2"/>
            </a:solidFill>
          </a:endParaRPr>
        </a:p>
      </dsp:txBody>
      <dsp:txXfrm>
        <a:off x="3097466" y="2059671"/>
        <a:ext cx="2154697" cy="1858135"/>
      </dsp:txXfrm>
    </dsp:sp>
    <dsp:sp modelId="{FE848F64-15A7-174F-87C0-C8A278A79F31}">
      <dsp:nvSpPr>
        <dsp:cNvPr id="0" name=""/>
        <dsp:cNvSpPr/>
      </dsp:nvSpPr>
      <dsp:spPr>
        <a:xfrm>
          <a:off x="2710121" y="2831398"/>
          <a:ext cx="365077" cy="3150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D99DF-41B7-C646-88EA-4CE3CA5137E0}">
      <dsp:nvSpPr>
        <dsp:cNvPr id="0" name=""/>
        <dsp:cNvSpPr/>
      </dsp:nvSpPr>
      <dsp:spPr>
        <a:xfrm>
          <a:off x="0" y="203237"/>
          <a:ext cx="3124533" cy="2694487"/>
        </a:xfrm>
        <a:prstGeom prst="hexagon">
          <a:avLst>
            <a:gd name="adj" fmla="val 25000"/>
            <a:gd name="vf" fmla="val 1154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1FB2861-32E4-FB42-9DCA-1A72F2E678AC}">
      <dsp:nvSpPr>
        <dsp:cNvPr id="0" name=""/>
        <dsp:cNvSpPr/>
      </dsp:nvSpPr>
      <dsp:spPr>
        <a:xfrm>
          <a:off x="2129068" y="2512570"/>
          <a:ext cx="365077" cy="3150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5FB17-3E70-5141-A445-3FA157599E29}">
      <dsp:nvSpPr>
        <dsp:cNvPr id="0" name=""/>
        <dsp:cNvSpPr/>
      </dsp:nvSpPr>
      <dsp:spPr>
        <a:xfrm>
          <a:off x="5226193" y="189980"/>
          <a:ext cx="3124533" cy="2694487"/>
        </a:xfrm>
        <a:prstGeom prst="hexagon">
          <a:avLst>
            <a:gd name="adj" fmla="val 25000"/>
            <a:gd name="vf" fmla="val 11547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t" anchorCtr="0">
          <a:noAutofit/>
        </a:bodyPr>
        <a:lstStyle/>
        <a:p>
          <a:pPr marL="0" lvl="0" indent="0" algn="l" defTabSz="977900">
            <a:lnSpc>
              <a:spcPct val="90000"/>
            </a:lnSpc>
            <a:spcBef>
              <a:spcPct val="0"/>
            </a:spcBef>
            <a:spcAft>
              <a:spcPct val="35000"/>
            </a:spcAft>
            <a:buNone/>
          </a:pPr>
          <a:r>
            <a:rPr lang="en-GB" sz="2200" kern="1200" dirty="0">
              <a:solidFill>
                <a:schemeClr val="tx2"/>
              </a:solidFill>
            </a:rPr>
            <a:t>This means </a:t>
          </a:r>
          <a:r>
            <a:rPr lang="en-GB" sz="2200" b="1" kern="1200" dirty="0">
              <a:solidFill>
                <a:schemeClr val="accent1"/>
              </a:solidFill>
            </a:rPr>
            <a:t>many drugs are allowed</a:t>
          </a:r>
          <a:endParaRPr lang="nl-NL" sz="2200" b="1" kern="1200" dirty="0">
            <a:solidFill>
              <a:schemeClr val="accent1"/>
            </a:solidFill>
          </a:endParaRPr>
        </a:p>
        <a:p>
          <a:pPr marL="171450" lvl="1" indent="-171450" algn="l" defTabSz="755650">
            <a:lnSpc>
              <a:spcPct val="90000"/>
            </a:lnSpc>
            <a:spcBef>
              <a:spcPct val="0"/>
            </a:spcBef>
            <a:spcAft>
              <a:spcPct val="15000"/>
            </a:spcAft>
            <a:buChar char="•"/>
          </a:pPr>
          <a:r>
            <a:rPr lang="en-GB" sz="1700" kern="1200" dirty="0">
              <a:solidFill>
                <a:schemeClr val="tx2"/>
              </a:solidFill>
            </a:rPr>
            <a:t>For dental surgery, paracetamol and a </a:t>
          </a:r>
          <a:br>
            <a:rPr lang="en-GB" sz="1700" kern="1200" dirty="0">
              <a:solidFill>
                <a:schemeClr val="tx2"/>
              </a:solidFill>
            </a:rPr>
          </a:br>
          <a:r>
            <a:rPr lang="en-GB" sz="1700" kern="1200" dirty="0">
              <a:solidFill>
                <a:schemeClr val="tx2"/>
              </a:solidFill>
            </a:rPr>
            <a:t>COX-2 inhibitor can be used for pain relief</a:t>
          </a:r>
          <a:endParaRPr lang="nl-NL" sz="1700" kern="1200" dirty="0">
            <a:solidFill>
              <a:schemeClr val="tx2"/>
            </a:solidFill>
          </a:endParaRPr>
        </a:p>
      </dsp:txBody>
      <dsp:txXfrm>
        <a:off x="5711111" y="608156"/>
        <a:ext cx="2154697" cy="1858135"/>
      </dsp:txXfrm>
    </dsp:sp>
    <dsp:sp modelId="{00CC009B-79D1-B94B-8C50-8651C9468634}">
      <dsp:nvSpPr>
        <dsp:cNvPr id="0" name=""/>
        <dsp:cNvSpPr/>
      </dsp:nvSpPr>
      <dsp:spPr>
        <a:xfrm>
          <a:off x="7355261" y="2512570"/>
          <a:ext cx="365077" cy="315096"/>
        </a:xfrm>
        <a:prstGeom prst="hexagon">
          <a:avLst>
            <a:gd name="adj" fmla="val 25000"/>
            <a:gd name="vf" fmla="val 11547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B5F48100-6321-F44C-BE83-259779436A8D}">
      <dsp:nvSpPr>
        <dsp:cNvPr id="0" name=""/>
        <dsp:cNvSpPr/>
      </dsp:nvSpPr>
      <dsp:spPr>
        <a:xfrm>
          <a:off x="7838741" y="1641495"/>
          <a:ext cx="3124533" cy="2694487"/>
        </a:xfrm>
        <a:prstGeom prst="hexagon">
          <a:avLst>
            <a:gd name="adj" fmla="val 25000"/>
            <a:gd name="vf" fmla="val 1154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A58D744-93CE-A445-9EF5-8CA68874C219}">
      <dsp:nvSpPr>
        <dsp:cNvPr id="0" name=""/>
        <dsp:cNvSpPr/>
      </dsp:nvSpPr>
      <dsp:spPr>
        <a:xfrm>
          <a:off x="7936314" y="2831398"/>
          <a:ext cx="365077" cy="315096"/>
        </a:xfrm>
        <a:prstGeom prst="hexagon">
          <a:avLst>
            <a:gd name="adj" fmla="val 25000"/>
            <a:gd name="vf" fmla="val 11547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7/13/21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7/13/21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
            <a:extLst>
              <a:ext uri="{FF2B5EF4-FFF2-40B4-BE49-F238E27FC236}">
                <a16:creationId xmlns:a16="http://schemas.microsoft.com/office/drawing/2014/main" id="{9693BBE0-9EB1-E24A-9471-6558C6B719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6A0A494-D9D8-3A4F-B2CF-C696E40C5C47}" type="slidenum">
              <a:rPr lang="de-DE" altLang="de-DE">
                <a:latin typeface="Arial" panose="020B0604020202020204" pitchFamily="34" charset="0"/>
              </a:rPr>
              <a:pPr>
                <a:spcBef>
                  <a:spcPct val="0"/>
                </a:spcBef>
                <a:buClrTx/>
                <a:buFontTx/>
                <a:buNone/>
              </a:pPr>
              <a:t>5</a:t>
            </a:fld>
            <a:endParaRPr lang="de-DE" altLang="de-DE">
              <a:latin typeface="Arial" panose="020B0604020202020204" pitchFamily="34" charset="0"/>
            </a:endParaRPr>
          </a:p>
        </p:txBody>
      </p:sp>
      <p:sp>
        <p:nvSpPr>
          <p:cNvPr id="6147" name="Text Box 1">
            <a:extLst>
              <a:ext uri="{FF2B5EF4-FFF2-40B4-BE49-F238E27FC236}">
                <a16:creationId xmlns:a16="http://schemas.microsoft.com/office/drawing/2014/main" id="{23B94EB6-DBCA-4A4A-9556-8FDEB592618C}"/>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10D40AF-8646-C743-A939-F55A02DE336E}" type="slidenum">
              <a:rPr lang="de-DE" altLang="de-DE">
                <a:latin typeface="Arial" panose="020B0604020202020204" pitchFamily="34" charset="0"/>
              </a:rPr>
              <a:pPr algn="r" eaLnBrk="1" hangingPunct="1">
                <a:spcBef>
                  <a:spcPct val="0"/>
                </a:spcBef>
                <a:buClrTx/>
                <a:buFontTx/>
                <a:buNone/>
              </a:pPr>
              <a:t>5</a:t>
            </a:fld>
            <a:endParaRPr lang="de-DE" altLang="de-DE">
              <a:latin typeface="Arial" panose="020B0604020202020204" pitchFamily="34" charset="0"/>
            </a:endParaRPr>
          </a:p>
        </p:txBody>
      </p:sp>
      <p:sp>
        <p:nvSpPr>
          <p:cNvPr id="6148" name="Rectangle 2">
            <a:extLst>
              <a:ext uri="{FF2B5EF4-FFF2-40B4-BE49-F238E27FC236}">
                <a16:creationId xmlns:a16="http://schemas.microsoft.com/office/drawing/2014/main" id="{DC22DE68-CA67-0241-A530-1DB6AECA6767}"/>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a:extLst>
              <a:ext uri="{FF2B5EF4-FFF2-40B4-BE49-F238E27FC236}">
                <a16:creationId xmlns:a16="http://schemas.microsoft.com/office/drawing/2014/main" id="{CF4B3371-6449-414B-81B5-97C2A1C38B93}"/>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6150" name="Text Box 4">
            <a:extLst>
              <a:ext uri="{FF2B5EF4-FFF2-40B4-BE49-F238E27FC236}">
                <a16:creationId xmlns:a16="http://schemas.microsoft.com/office/drawing/2014/main" id="{1D39F72D-89FD-5A4C-B117-734611B39DF6}"/>
              </a:ext>
            </a:extLst>
          </p:cNvPr>
          <p:cNvSpPr txBox="1">
            <a:spLocks noChangeArrowheads="1"/>
          </p:cNvSpPr>
          <p:nvPr/>
        </p:nvSpPr>
        <p:spPr bwMode="auto">
          <a:xfrm>
            <a:off x="3848100" y="9378950"/>
            <a:ext cx="29464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5D35543-4B83-D446-9481-62416E0A2E4E}" type="slidenum">
              <a:rPr lang="de-DE" altLang="de-DE">
                <a:latin typeface="Arial" panose="020B0604020202020204" pitchFamily="34" charset="0"/>
              </a:rPr>
              <a:pPr algn="r" eaLnBrk="1" hangingPunct="1">
                <a:spcBef>
                  <a:spcPct val="0"/>
                </a:spcBef>
                <a:buClrTx/>
                <a:buFontTx/>
                <a:buNone/>
              </a:pPr>
              <a:t>5</a:t>
            </a:fld>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3EE2C81D-BEB9-E34B-9599-469D5DE2943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1237BAD-C23F-1A45-8C45-0FB7DF21552C}" type="slidenum">
              <a:rPr lang="de-DE" altLang="de-DE">
                <a:latin typeface="Arial" panose="020B0604020202020204" pitchFamily="34" charset="0"/>
              </a:rPr>
              <a:pPr>
                <a:spcBef>
                  <a:spcPct val="0"/>
                </a:spcBef>
                <a:buClrTx/>
                <a:buFontTx/>
                <a:buNone/>
              </a:pPr>
              <a:t>6</a:t>
            </a:fld>
            <a:endParaRPr lang="de-DE" altLang="de-DE">
              <a:latin typeface="Arial" panose="020B0604020202020204" pitchFamily="34" charset="0"/>
            </a:endParaRPr>
          </a:p>
        </p:txBody>
      </p:sp>
      <p:sp>
        <p:nvSpPr>
          <p:cNvPr id="18435" name="Text Box 1">
            <a:extLst>
              <a:ext uri="{FF2B5EF4-FFF2-40B4-BE49-F238E27FC236}">
                <a16:creationId xmlns:a16="http://schemas.microsoft.com/office/drawing/2014/main" id="{0C15C2F2-AD16-7A4B-A730-4406BAD0CEF3}"/>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A7A6962-1F07-E949-AD8C-B8CFC9C224DA}" type="slidenum">
              <a:rPr lang="de-DE" altLang="de-DE">
                <a:latin typeface="Arial" panose="020B0604020202020204" pitchFamily="34" charset="0"/>
              </a:rPr>
              <a:pPr algn="r" eaLnBrk="1" hangingPunct="1">
                <a:spcBef>
                  <a:spcPct val="0"/>
                </a:spcBef>
                <a:buClrTx/>
                <a:buFontTx/>
                <a:buNone/>
              </a:pPr>
              <a:t>6</a:t>
            </a:fld>
            <a:endParaRPr lang="de-DE" altLang="de-DE">
              <a:latin typeface="Arial" panose="020B0604020202020204" pitchFamily="34" charset="0"/>
            </a:endParaRPr>
          </a:p>
        </p:txBody>
      </p:sp>
      <p:sp>
        <p:nvSpPr>
          <p:cNvPr id="18436" name="Rectangle 2">
            <a:extLst>
              <a:ext uri="{FF2B5EF4-FFF2-40B4-BE49-F238E27FC236}">
                <a16:creationId xmlns:a16="http://schemas.microsoft.com/office/drawing/2014/main" id="{A13DFBFD-ED36-4B44-914B-3B76408068FB}"/>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69D9FB92-7E2F-1442-BA51-2A231A2236DA}"/>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a:extLst>
              <a:ext uri="{FF2B5EF4-FFF2-40B4-BE49-F238E27FC236}">
                <a16:creationId xmlns:a16="http://schemas.microsoft.com/office/drawing/2014/main" id="{EC1CF980-E8B7-924B-A345-1CA52179E71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A3A53EB-421C-624F-8309-C76542F5A096}" type="slidenum">
              <a:rPr lang="de-DE" altLang="de-DE">
                <a:latin typeface="Arial" panose="020B0604020202020204" pitchFamily="34" charset="0"/>
              </a:rPr>
              <a:pPr>
                <a:spcBef>
                  <a:spcPct val="0"/>
                </a:spcBef>
                <a:buClrTx/>
                <a:buFontTx/>
                <a:buNone/>
              </a:pPr>
              <a:t>7</a:t>
            </a:fld>
            <a:endParaRPr lang="de-DE" altLang="de-DE">
              <a:latin typeface="Arial" panose="020B0604020202020204" pitchFamily="34" charset="0"/>
            </a:endParaRPr>
          </a:p>
        </p:txBody>
      </p:sp>
      <p:sp>
        <p:nvSpPr>
          <p:cNvPr id="28675" name="Text Box 1">
            <a:extLst>
              <a:ext uri="{FF2B5EF4-FFF2-40B4-BE49-F238E27FC236}">
                <a16:creationId xmlns:a16="http://schemas.microsoft.com/office/drawing/2014/main" id="{970C96F1-54B0-0B45-A93C-17EB8D753E6D}"/>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0464A3-EA73-DD47-9848-C8F2D408CED2}" type="slidenum">
              <a:rPr lang="de-DE" altLang="de-DE">
                <a:latin typeface="Arial" panose="020B0604020202020204" pitchFamily="34" charset="0"/>
              </a:rPr>
              <a:pPr algn="r" eaLnBrk="1" hangingPunct="1">
                <a:spcBef>
                  <a:spcPct val="0"/>
                </a:spcBef>
                <a:buClrTx/>
                <a:buFontTx/>
                <a:buNone/>
              </a:pPr>
              <a:t>7</a:t>
            </a:fld>
            <a:endParaRPr lang="de-DE" altLang="de-DE">
              <a:latin typeface="Arial" panose="020B0604020202020204" pitchFamily="34" charset="0"/>
            </a:endParaRPr>
          </a:p>
        </p:txBody>
      </p:sp>
      <p:sp>
        <p:nvSpPr>
          <p:cNvPr id="28676" name="Rectangle 2">
            <a:extLst>
              <a:ext uri="{FF2B5EF4-FFF2-40B4-BE49-F238E27FC236}">
                <a16:creationId xmlns:a16="http://schemas.microsoft.com/office/drawing/2014/main" id="{A01C738F-6D2C-8843-8FAB-C92D12F25900}"/>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Text Box 3">
            <a:extLst>
              <a:ext uri="{FF2B5EF4-FFF2-40B4-BE49-F238E27FC236}">
                <a16:creationId xmlns:a16="http://schemas.microsoft.com/office/drawing/2014/main" id="{CD259369-DD2B-D541-A45A-752B75F5F087}"/>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a:extLst>
              <a:ext uri="{FF2B5EF4-FFF2-40B4-BE49-F238E27FC236}">
                <a16:creationId xmlns:a16="http://schemas.microsoft.com/office/drawing/2014/main" id="{B5449581-E1E5-4E49-AF76-19409453CDC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0ED8B51-94D6-8748-9307-D3A9D8128F93}" type="slidenum">
              <a:rPr lang="de-DE" altLang="de-DE">
                <a:latin typeface="Arial" panose="020B0604020202020204" pitchFamily="34" charset="0"/>
              </a:rPr>
              <a:pPr>
                <a:spcBef>
                  <a:spcPct val="0"/>
                </a:spcBef>
                <a:buClrTx/>
                <a:buFontTx/>
                <a:buNone/>
              </a:pPr>
              <a:t>8</a:t>
            </a:fld>
            <a:endParaRPr lang="de-DE" altLang="de-DE">
              <a:latin typeface="Arial" panose="020B0604020202020204" pitchFamily="34" charset="0"/>
            </a:endParaRPr>
          </a:p>
        </p:txBody>
      </p:sp>
      <p:sp>
        <p:nvSpPr>
          <p:cNvPr id="32771" name="Text Box 1">
            <a:extLst>
              <a:ext uri="{FF2B5EF4-FFF2-40B4-BE49-F238E27FC236}">
                <a16:creationId xmlns:a16="http://schemas.microsoft.com/office/drawing/2014/main" id="{5C432759-49C4-DA44-AF1A-B2B3818EC844}"/>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370C13D-E4AE-CC41-B41A-5140969AC294}" type="slidenum">
              <a:rPr lang="de-DE" altLang="de-DE">
                <a:latin typeface="Arial" panose="020B0604020202020204" pitchFamily="34" charset="0"/>
              </a:rPr>
              <a:pPr algn="r" eaLnBrk="1" hangingPunct="1">
                <a:spcBef>
                  <a:spcPct val="0"/>
                </a:spcBef>
                <a:buClrTx/>
                <a:buFontTx/>
                <a:buNone/>
              </a:pPr>
              <a:t>8</a:t>
            </a:fld>
            <a:endParaRPr lang="de-DE" altLang="de-DE">
              <a:latin typeface="Arial" panose="020B0604020202020204" pitchFamily="34" charset="0"/>
            </a:endParaRPr>
          </a:p>
        </p:txBody>
      </p:sp>
      <p:sp>
        <p:nvSpPr>
          <p:cNvPr id="32772" name="Rectangle 2">
            <a:extLst>
              <a:ext uri="{FF2B5EF4-FFF2-40B4-BE49-F238E27FC236}">
                <a16:creationId xmlns:a16="http://schemas.microsoft.com/office/drawing/2014/main" id="{B25C3EB5-81B3-3E4E-BDBC-22AA98684E01}"/>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Text Box 3">
            <a:extLst>
              <a:ext uri="{FF2B5EF4-FFF2-40B4-BE49-F238E27FC236}">
                <a16:creationId xmlns:a16="http://schemas.microsoft.com/office/drawing/2014/main" id="{22BBC867-80EA-A443-9778-385206028C8B}"/>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32774" name="Text Box 4">
            <a:extLst>
              <a:ext uri="{FF2B5EF4-FFF2-40B4-BE49-F238E27FC236}">
                <a16:creationId xmlns:a16="http://schemas.microsoft.com/office/drawing/2014/main" id="{5C12B766-BD5A-9F43-9EBE-A36296989128}"/>
              </a:ext>
            </a:extLst>
          </p:cNvPr>
          <p:cNvSpPr txBox="1">
            <a:spLocks noChangeArrowheads="1"/>
          </p:cNvSpPr>
          <p:nvPr/>
        </p:nvSpPr>
        <p:spPr bwMode="auto">
          <a:xfrm>
            <a:off x="3848100" y="9378950"/>
            <a:ext cx="29464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5A98A58-683A-D74C-8564-2BDC2DE81A06}" type="slidenum">
              <a:rPr lang="de-DE" altLang="de-DE">
                <a:latin typeface="Arial" panose="020B0604020202020204" pitchFamily="34" charset="0"/>
              </a:rPr>
              <a:pPr algn="r" eaLnBrk="1" hangingPunct="1">
                <a:spcBef>
                  <a:spcPct val="0"/>
                </a:spcBef>
                <a:buClrTx/>
                <a:buFontTx/>
                <a:buNone/>
              </a:pPr>
              <a:t>8</a:t>
            </a:fld>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a:extLst>
              <a:ext uri="{FF2B5EF4-FFF2-40B4-BE49-F238E27FC236}">
                <a16:creationId xmlns:a16="http://schemas.microsoft.com/office/drawing/2014/main" id="{C3A37410-51D3-AE44-BDA1-BA89202DAA6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083E51E-5A43-B846-BE06-DBBFA4B89967}" type="slidenum">
              <a:rPr lang="de-DE" altLang="de-DE">
                <a:latin typeface="Arial" panose="020B0604020202020204" pitchFamily="34" charset="0"/>
              </a:rPr>
              <a:pPr>
                <a:spcBef>
                  <a:spcPct val="0"/>
                </a:spcBef>
                <a:buClrTx/>
                <a:buFontTx/>
                <a:buNone/>
              </a:pPr>
              <a:t>9</a:t>
            </a:fld>
            <a:endParaRPr lang="de-DE" altLang="de-DE">
              <a:latin typeface="Arial" panose="020B0604020202020204" pitchFamily="34" charset="0"/>
            </a:endParaRPr>
          </a:p>
        </p:txBody>
      </p:sp>
      <p:sp>
        <p:nvSpPr>
          <p:cNvPr id="38915" name="Text Box 1">
            <a:extLst>
              <a:ext uri="{FF2B5EF4-FFF2-40B4-BE49-F238E27FC236}">
                <a16:creationId xmlns:a16="http://schemas.microsoft.com/office/drawing/2014/main" id="{C233D76D-E426-CB4F-8F54-87519BC1B42E}"/>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D1D38AA-D9C0-EB49-9AB0-A58B3AD8B644}" type="slidenum">
              <a:rPr lang="de-DE" altLang="de-DE">
                <a:latin typeface="Arial" panose="020B0604020202020204" pitchFamily="34" charset="0"/>
              </a:rPr>
              <a:pPr algn="r" eaLnBrk="1" hangingPunct="1">
                <a:spcBef>
                  <a:spcPct val="0"/>
                </a:spcBef>
                <a:buClrTx/>
                <a:buFontTx/>
                <a:buNone/>
              </a:pPr>
              <a:t>9</a:t>
            </a:fld>
            <a:endParaRPr lang="de-DE" altLang="de-DE">
              <a:latin typeface="Arial" panose="020B0604020202020204" pitchFamily="34" charset="0"/>
            </a:endParaRPr>
          </a:p>
        </p:txBody>
      </p:sp>
      <p:sp>
        <p:nvSpPr>
          <p:cNvPr id="38916" name="Rectangle 2">
            <a:extLst>
              <a:ext uri="{FF2B5EF4-FFF2-40B4-BE49-F238E27FC236}">
                <a16:creationId xmlns:a16="http://schemas.microsoft.com/office/drawing/2014/main" id="{D4D5CDCD-1A75-FE45-B629-1F98F060937A}"/>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Text Box 3">
            <a:extLst>
              <a:ext uri="{FF2B5EF4-FFF2-40B4-BE49-F238E27FC236}">
                <a16:creationId xmlns:a16="http://schemas.microsoft.com/office/drawing/2014/main" id="{7427BC46-5C09-CF44-BA49-5A50721A7746}"/>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a:extLst>
              <a:ext uri="{FF2B5EF4-FFF2-40B4-BE49-F238E27FC236}">
                <a16:creationId xmlns:a16="http://schemas.microsoft.com/office/drawing/2014/main" id="{C3A37410-51D3-AE44-BDA1-BA89202DAA6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083E51E-5A43-B846-BE06-DBBFA4B89967}" type="slidenum">
              <a:rPr lang="de-DE" altLang="de-DE">
                <a:latin typeface="Arial" panose="020B0604020202020204" pitchFamily="34" charset="0"/>
              </a:rPr>
              <a:pPr>
                <a:spcBef>
                  <a:spcPct val="0"/>
                </a:spcBef>
                <a:buClrTx/>
                <a:buFontTx/>
                <a:buNone/>
              </a:pPr>
              <a:t>10</a:t>
            </a:fld>
            <a:endParaRPr lang="de-DE" altLang="de-DE">
              <a:latin typeface="Arial" panose="020B0604020202020204" pitchFamily="34" charset="0"/>
            </a:endParaRPr>
          </a:p>
        </p:txBody>
      </p:sp>
      <p:sp>
        <p:nvSpPr>
          <p:cNvPr id="38915" name="Text Box 1">
            <a:extLst>
              <a:ext uri="{FF2B5EF4-FFF2-40B4-BE49-F238E27FC236}">
                <a16:creationId xmlns:a16="http://schemas.microsoft.com/office/drawing/2014/main" id="{C233D76D-E426-CB4F-8F54-87519BC1B42E}"/>
              </a:ext>
            </a:extLst>
          </p:cNvPr>
          <p:cNvSpPr txBox="1">
            <a:spLocks noChangeArrowheads="1"/>
          </p:cNvSpPr>
          <p:nvPr/>
        </p:nvSpPr>
        <p:spPr bwMode="auto">
          <a:xfrm>
            <a:off x="3848100" y="9378950"/>
            <a:ext cx="294481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D1D38AA-D9C0-EB49-9AB0-A58B3AD8B644}" type="slidenum">
              <a:rPr lang="de-DE" altLang="de-DE">
                <a:latin typeface="Arial" panose="020B0604020202020204" pitchFamily="34" charset="0"/>
              </a:rPr>
              <a:pPr algn="r" eaLnBrk="1" hangingPunct="1">
                <a:spcBef>
                  <a:spcPct val="0"/>
                </a:spcBef>
                <a:buClrTx/>
                <a:buFontTx/>
                <a:buNone/>
              </a:pPr>
              <a:t>10</a:t>
            </a:fld>
            <a:endParaRPr lang="de-DE" altLang="de-DE">
              <a:latin typeface="Arial" panose="020B0604020202020204" pitchFamily="34" charset="0"/>
            </a:endParaRPr>
          </a:p>
        </p:txBody>
      </p:sp>
      <p:sp>
        <p:nvSpPr>
          <p:cNvPr id="38916" name="Rectangle 2">
            <a:extLst>
              <a:ext uri="{FF2B5EF4-FFF2-40B4-BE49-F238E27FC236}">
                <a16:creationId xmlns:a16="http://schemas.microsoft.com/office/drawing/2014/main" id="{D4D5CDCD-1A75-FE45-B629-1F98F060937A}"/>
              </a:ext>
            </a:extLst>
          </p:cNvPr>
          <p:cNvSpPr>
            <a:spLocks noGrp="1" noRot="1" noChangeAspect="1" noChangeArrowheads="1" noTextEdit="1"/>
          </p:cNvSpPr>
          <p:nvPr>
            <p:ph type="sldImg"/>
          </p:nvPr>
        </p:nvSpPr>
        <p:spPr>
          <a:xfrm>
            <a:off x="1063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Text Box 3">
            <a:extLst>
              <a:ext uri="{FF2B5EF4-FFF2-40B4-BE49-F238E27FC236}">
                <a16:creationId xmlns:a16="http://schemas.microsoft.com/office/drawing/2014/main" id="{7427BC46-5C09-CF44-BA49-5A50721A7746}"/>
              </a:ext>
            </a:extLst>
          </p:cNvPr>
          <p:cNvSpPr txBox="1">
            <a:spLocks noChangeArrowheads="1"/>
          </p:cNvSpPr>
          <p:nvPr/>
        </p:nvSpPr>
        <p:spPr bwMode="auto">
          <a:xfrm>
            <a:off x="677863" y="4689475"/>
            <a:ext cx="5438775"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86686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microsoft.com/office/2007/relationships/hdphoto" Target="../media/hdphoto1.wdp"/><Relationship Id="rId18" Type="http://schemas.openxmlformats.org/officeDocument/2006/relationships/hyperlink" Target="https://www.linkedin.com/company/haemostasis-connect/" TargetMode="External"/><Relationship Id="rId3" Type="http://schemas.openxmlformats.org/officeDocument/2006/relationships/image" Target="../media/image4.png"/><Relationship Id="rId7" Type="http://schemas.openxmlformats.org/officeDocument/2006/relationships/hyperlink" Target="mailto:froukje.sosef@cor2ed.com" TargetMode="External"/><Relationship Id="rId12" Type="http://schemas.openxmlformats.org/officeDocument/2006/relationships/image" Target="../media/image11.png"/><Relationship Id="rId17" Type="http://schemas.openxmlformats.org/officeDocument/2006/relationships/hyperlink" Target="https://www.hemostasisconnect.info/" TargetMode="External"/><Relationship Id="rId2" Type="http://schemas.openxmlformats.org/officeDocument/2006/relationships/image" Target="../media/image1.png"/><Relationship Id="rId16" Type="http://schemas.openxmlformats.org/officeDocument/2006/relationships/hyperlink" Target="https://twitter.com/HemeConnect" TargetMode="External"/><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0.svg"/><Relationship Id="rId5" Type="http://schemas.openxmlformats.org/officeDocument/2006/relationships/image" Target="../media/image6.png"/><Relationship Id="rId15" Type="http://schemas.openxmlformats.org/officeDocument/2006/relationships/hyperlink" Target="https://vimeo.com/channels/haemostasisconnect" TargetMode="External"/><Relationship Id="rId10" Type="http://schemas.openxmlformats.org/officeDocument/2006/relationships/image" Target="../media/image9.png"/><Relationship Id="rId19" Type="http://schemas.openxmlformats.org/officeDocument/2006/relationships/image" Target="../media/image13.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F24CB-C353-4E40-8E1D-D884456A54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EC58E5-24DC-8D4E-BEFE-E76ADB43CA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14098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D1647-6A48-9547-92D6-819C8341BABC}"/>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748219A-B53E-0B4E-AF24-6B4CE9870B1F}"/>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2460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9F06A43-2E21-8845-A8C9-71B6819781B9}"/>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5006BCF-C6AC-6F4E-A00A-319C45DD1E5A}"/>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900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3FB21-1EE3-6C4F-8E37-FC04729B8741}"/>
              </a:ext>
            </a:extLst>
          </p:cNvPr>
          <p:cNvPicPr>
            <a:picLocks noChangeAspect="1"/>
          </p:cNvPicPr>
          <p:nvPr userDrawn="1"/>
        </p:nvPicPr>
        <p:blipFill>
          <a:blip r:embed="rId2"/>
          <a:stretch>
            <a:fillRect/>
          </a:stretch>
        </p:blipFill>
        <p:spPr>
          <a:xfrm>
            <a:off x="2422358" y="2308058"/>
            <a:ext cx="6884737" cy="2271963"/>
          </a:xfrm>
          <a:prstGeom prst="rect">
            <a:avLst/>
          </a:prstGeom>
        </p:spPr>
      </p:pic>
    </p:spTree>
    <p:extLst>
      <p:ext uri="{BB962C8B-B14F-4D97-AF65-F5344CB8AC3E}">
        <p14:creationId xmlns:p14="http://schemas.microsoft.com/office/powerpoint/2010/main" val="5572458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bg1">
            <a:alpha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DDA6B4-2DB0-2D4B-B8DA-1EF74FC8B2F8}"/>
              </a:ext>
            </a:extLst>
          </p:cNvPr>
          <p:cNvSpPr/>
          <p:nvPr userDrawn="1"/>
        </p:nvSpPr>
        <p:spPr>
          <a:xfrm>
            <a:off x="0" y="0"/>
            <a:ext cx="12195952" cy="6858262"/>
          </a:xfrm>
          <a:prstGeom prst="rect">
            <a:avLst/>
          </a:prstGeom>
          <a:solidFill>
            <a:schemeClr val="accent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E235821E-E2E1-5940-8DC9-F01B89B3261F}"/>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1359"/>
          <a:stretch/>
        </p:blipFill>
        <p:spPr>
          <a:xfrm>
            <a:off x="3049604" y="1150785"/>
            <a:ext cx="6092792" cy="5277574"/>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8020078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D625-9A09-7A46-99F0-F6A70125FEC5}"/>
              </a:ext>
            </a:extLst>
          </p:cNvPr>
          <p:cNvSpPr/>
          <p:nvPr userDrawn="1"/>
        </p:nvSpPr>
        <p:spPr>
          <a:xfrm>
            <a:off x="0" y="0"/>
            <a:ext cx="12195952" cy="6858262"/>
          </a:xfrm>
          <a:prstGeom prst="rect">
            <a:avLst/>
          </a:prstGeom>
          <a:solidFill>
            <a:schemeClr val="accent1">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5BF2DBA-FEEE-524B-8C6E-FBC0313A54E0}"/>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1359"/>
          <a:stretch/>
        </p:blipFill>
        <p:spPr>
          <a:xfrm>
            <a:off x="3049604" y="1150785"/>
            <a:ext cx="6092792" cy="5277574"/>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9968490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E4262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30080768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000480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7558663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1770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0029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A37ED-B4D9-3340-A1DB-C55667812E25}"/>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A26194-F57A-0A49-BF5D-412AD144C993}"/>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06375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2614996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6467985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6551779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5508821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F8906714-E4CE-B94A-832B-D48F2BFFE77B}"/>
              </a:ext>
            </a:extLst>
          </p:cNvPr>
          <p:cNvPicPr>
            <a:picLocks noChangeAspect="1"/>
          </p:cNvPicPr>
          <p:nvPr userDrawn="1"/>
        </p:nvPicPr>
        <p:blipFill>
          <a:blip r:embed="rId2"/>
          <a:stretch>
            <a:fillRect/>
          </a:stretch>
        </p:blipFill>
        <p:spPr>
          <a:xfrm>
            <a:off x="416331" y="692829"/>
            <a:ext cx="2576597" cy="850277"/>
          </a:xfrm>
          <a:prstGeom prst="rect">
            <a:avLst/>
          </a:prstGeom>
        </p:spPr>
      </p:pic>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9" name="Titre 1">
            <a:extLst>
              <a:ext uri="{FF2B5EF4-FFF2-40B4-BE49-F238E27FC236}">
                <a16:creationId xmlns:a16="http://schemas.microsoft.com/office/drawing/2014/main" id="{3CECC874-C1FD-C047-941E-69779D73974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40" name="Titre 1">
            <a:extLst>
              <a:ext uri="{FF2B5EF4-FFF2-40B4-BE49-F238E27FC236}">
                <a16:creationId xmlns:a16="http://schemas.microsoft.com/office/drawing/2014/main" id="{931BAECF-5C6A-6540-9DCC-581D10D505B1}"/>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1" name="Titre 1">
            <a:extLst>
              <a:ext uri="{FF2B5EF4-FFF2-40B4-BE49-F238E27FC236}">
                <a16:creationId xmlns:a16="http://schemas.microsoft.com/office/drawing/2014/main" id="{1024FDC4-71B6-5D44-81C3-7D2B7161A594}"/>
              </a:ext>
            </a:extLst>
          </p:cNvPr>
          <p:cNvSpPr txBox="1">
            <a:spLocks/>
          </p:cNvSpPr>
          <p:nvPr userDrawn="1"/>
        </p:nvSpPr>
        <p:spPr>
          <a:xfrm>
            <a:off x="339214"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Hemostasis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43" name="Titre 1">
            <a:extLst>
              <a:ext uri="{FF2B5EF4-FFF2-40B4-BE49-F238E27FC236}">
                <a16:creationId xmlns:a16="http://schemas.microsoft.com/office/drawing/2014/main" id="{CDEC929E-1DBB-A54E-97C1-5300352A4B7A}"/>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Froukje Sosef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44" name="Titre 1">
            <a:extLst>
              <a:ext uri="{FF2B5EF4-FFF2-40B4-BE49-F238E27FC236}">
                <a16:creationId xmlns:a16="http://schemas.microsoft.com/office/drawing/2014/main" id="{B5502941-9E55-3244-B5AD-41BFE6F743F7}"/>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45" name="Group 44">
            <a:extLst>
              <a:ext uri="{FF2B5EF4-FFF2-40B4-BE49-F238E27FC236}">
                <a16:creationId xmlns:a16="http://schemas.microsoft.com/office/drawing/2014/main" id="{D5CC7BA7-1885-4542-8F69-EA8EAB2263AC}"/>
              </a:ext>
            </a:extLst>
          </p:cNvPr>
          <p:cNvGrpSpPr/>
          <p:nvPr userDrawn="1"/>
        </p:nvGrpSpPr>
        <p:grpSpPr>
          <a:xfrm>
            <a:off x="418902" y="3063588"/>
            <a:ext cx="356400" cy="356400"/>
            <a:chOff x="761970" y="3386221"/>
            <a:chExt cx="356400" cy="356400"/>
          </a:xfrm>
        </p:grpSpPr>
        <p:sp>
          <p:nvSpPr>
            <p:cNvPr id="46" name="Oval 45">
              <a:extLst>
                <a:ext uri="{FF2B5EF4-FFF2-40B4-BE49-F238E27FC236}">
                  <a16:creationId xmlns:a16="http://schemas.microsoft.com/office/drawing/2014/main" id="{C53D9E52-F7E7-194C-8C2E-3E1B2223717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7" name="Graphic 46" descr="Speaker Phone">
              <a:extLst>
                <a:ext uri="{FF2B5EF4-FFF2-40B4-BE49-F238E27FC236}">
                  <a16:creationId xmlns:a16="http://schemas.microsoft.com/office/drawing/2014/main" id="{7832FD37-1032-CA48-A55F-831A2C72310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8" name="Oval 47">
            <a:extLst>
              <a:ext uri="{FF2B5EF4-FFF2-40B4-BE49-F238E27FC236}">
                <a16:creationId xmlns:a16="http://schemas.microsoft.com/office/drawing/2014/main" id="{8D7EBF26-3C28-FA45-8045-FDAAFFAFFC6E}"/>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9" name="Graphic 48" descr="Envelope">
            <a:extLst>
              <a:ext uri="{FF2B5EF4-FFF2-40B4-BE49-F238E27FC236}">
                <a16:creationId xmlns:a16="http://schemas.microsoft.com/office/drawing/2014/main" id="{1C963714-1D45-474A-9721-5C8FF4E89DD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50" name="Group 49">
            <a:extLst>
              <a:ext uri="{FF2B5EF4-FFF2-40B4-BE49-F238E27FC236}">
                <a16:creationId xmlns:a16="http://schemas.microsoft.com/office/drawing/2014/main" id="{A13BDF42-1B47-7341-A447-C60906D54B98}"/>
              </a:ext>
            </a:extLst>
          </p:cNvPr>
          <p:cNvGrpSpPr/>
          <p:nvPr userDrawn="1"/>
        </p:nvGrpSpPr>
        <p:grpSpPr>
          <a:xfrm>
            <a:off x="423995" y="4414481"/>
            <a:ext cx="356400" cy="356400"/>
            <a:chOff x="761970" y="3386221"/>
            <a:chExt cx="356400" cy="356400"/>
          </a:xfrm>
        </p:grpSpPr>
        <p:sp>
          <p:nvSpPr>
            <p:cNvPr id="51" name="Oval 50">
              <a:extLst>
                <a:ext uri="{FF2B5EF4-FFF2-40B4-BE49-F238E27FC236}">
                  <a16:creationId xmlns:a16="http://schemas.microsoft.com/office/drawing/2014/main" id="{D35189AD-EBA0-164E-9904-71B746C3CF5B}"/>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52" name="Graphic 51" descr="Speaker Phone">
              <a:extLst>
                <a:ext uri="{FF2B5EF4-FFF2-40B4-BE49-F238E27FC236}">
                  <a16:creationId xmlns:a16="http://schemas.microsoft.com/office/drawing/2014/main" id="{D19A1BA0-E1B0-B545-B4D1-2199A087355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53" name="Oval 52">
            <a:extLst>
              <a:ext uri="{FF2B5EF4-FFF2-40B4-BE49-F238E27FC236}">
                <a16:creationId xmlns:a16="http://schemas.microsoft.com/office/drawing/2014/main" id="{4A74C4CA-CAA6-8540-90BA-61B5CCDA4CA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54" name="Graphic 53" descr="Envelope">
            <a:extLst>
              <a:ext uri="{FF2B5EF4-FFF2-40B4-BE49-F238E27FC236}">
                <a16:creationId xmlns:a16="http://schemas.microsoft.com/office/drawing/2014/main" id="{C307629A-49FB-9644-97CB-0206A840062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55" name="Titre 1">
            <a:extLst>
              <a:ext uri="{FF2B5EF4-FFF2-40B4-BE49-F238E27FC236}">
                <a16:creationId xmlns:a16="http://schemas.microsoft.com/office/drawing/2014/main" id="{C09FB5C7-5C7A-394E-A310-D6FAA8F11945}"/>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6" name="Titre 1">
            <a:extLst>
              <a:ext uri="{FF2B5EF4-FFF2-40B4-BE49-F238E27FC236}">
                <a16:creationId xmlns:a16="http://schemas.microsoft.com/office/drawing/2014/main" id="{876D8797-79B4-0742-B2E8-C3C0784D08A0}"/>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8" name="Rounded Rectangle 57">
            <a:extLst>
              <a:ext uri="{FF2B5EF4-FFF2-40B4-BE49-F238E27FC236}">
                <a16:creationId xmlns:a16="http://schemas.microsoft.com/office/drawing/2014/main" id="{5AEAE8CF-9176-FE41-9912-7A634F16E756}"/>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7D6EB52B-EEE6-D449-92AF-ED0557C7FEBB}"/>
              </a:ext>
            </a:extLst>
          </p:cNvPr>
          <p:cNvSpPr/>
          <p:nvPr userDrawn="1"/>
        </p:nvSpPr>
        <p:spPr>
          <a:xfrm>
            <a:off x="3490869"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AD0EBA67-CE3B-5644-8574-69328BF7ABB3}"/>
              </a:ext>
            </a:extLst>
          </p:cNvPr>
          <p:cNvSpPr txBox="1"/>
          <p:nvPr userDrawn="1"/>
        </p:nvSpPr>
        <p:spPr>
          <a:xfrm>
            <a:off x="787049" y="5497848"/>
            <a:ext cx="2726172"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@Hemostasis CONNECT</a:t>
            </a:r>
          </a:p>
        </p:txBody>
      </p:sp>
      <p:sp>
        <p:nvSpPr>
          <p:cNvPr id="61" name="TextBox 60">
            <a:extLst>
              <a:ext uri="{FF2B5EF4-FFF2-40B4-BE49-F238E27FC236}">
                <a16:creationId xmlns:a16="http://schemas.microsoft.com/office/drawing/2014/main" id="{31919725-0A7A-7A4B-BABA-7FA78AF78954}"/>
              </a:ext>
            </a:extLst>
          </p:cNvPr>
          <p:cNvSpPr txBox="1"/>
          <p:nvPr userDrawn="1"/>
        </p:nvSpPr>
        <p:spPr>
          <a:xfrm>
            <a:off x="3911843"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@Hemostasis CONNECT</a:t>
            </a:r>
          </a:p>
        </p:txBody>
      </p:sp>
      <p:sp>
        <p:nvSpPr>
          <p:cNvPr id="62" name="Rectangle 61">
            <a:hlinkClick r:id="rId7"/>
            <a:extLst>
              <a:ext uri="{FF2B5EF4-FFF2-40B4-BE49-F238E27FC236}">
                <a16:creationId xmlns:a16="http://schemas.microsoft.com/office/drawing/2014/main" id="{43F7E47A-D47B-BC4A-B029-653377FE8702}"/>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a:hlinkClick r:id="rId8"/>
            <a:extLst>
              <a:ext uri="{FF2B5EF4-FFF2-40B4-BE49-F238E27FC236}">
                <a16:creationId xmlns:a16="http://schemas.microsoft.com/office/drawing/2014/main" id="{D9DEC445-59E6-9244-9303-D70174E56B63}"/>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ounded Rectangle 64">
            <a:extLst>
              <a:ext uri="{FF2B5EF4-FFF2-40B4-BE49-F238E27FC236}">
                <a16:creationId xmlns:a16="http://schemas.microsoft.com/office/drawing/2014/main" id="{38CA3669-CA62-D14B-8AE8-86FE39C01030}"/>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548F850E-C93A-6243-944D-22D074CAA6C1}"/>
              </a:ext>
            </a:extLst>
          </p:cNvPr>
          <p:cNvSpPr txBox="1"/>
          <p:nvPr userDrawn="1"/>
        </p:nvSpPr>
        <p:spPr>
          <a:xfrm>
            <a:off x="805458" y="6013567"/>
            <a:ext cx="2506966"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hemostasisconnect.info</a:t>
            </a:r>
          </a:p>
        </p:txBody>
      </p:sp>
      <p:sp>
        <p:nvSpPr>
          <p:cNvPr id="68" name="TextBox 67">
            <a:extLst>
              <a:ext uri="{FF2B5EF4-FFF2-40B4-BE49-F238E27FC236}">
                <a16:creationId xmlns:a16="http://schemas.microsoft.com/office/drawing/2014/main" id="{63EB8680-4D45-E444-BB31-DD7001E3B7E3}"/>
              </a:ext>
            </a:extLst>
          </p:cNvPr>
          <p:cNvSpPr txBox="1"/>
          <p:nvPr userDrawn="1"/>
        </p:nvSpPr>
        <p:spPr>
          <a:xfrm>
            <a:off x="3911656"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@HemeConnect</a:t>
            </a:r>
          </a:p>
        </p:txBody>
      </p:sp>
      <p:sp>
        <p:nvSpPr>
          <p:cNvPr id="70" name="Rounded Rectangle 69">
            <a:extLst>
              <a:ext uri="{FF2B5EF4-FFF2-40B4-BE49-F238E27FC236}">
                <a16:creationId xmlns:a16="http://schemas.microsoft.com/office/drawing/2014/main" id="{3DFA1173-E1D5-FE47-B572-D0E809022B8A}"/>
              </a:ext>
            </a:extLst>
          </p:cNvPr>
          <p:cNvSpPr/>
          <p:nvPr userDrawn="1"/>
        </p:nvSpPr>
        <p:spPr>
          <a:xfrm>
            <a:off x="3495299"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2" name="Picture 2" descr="Linkedin logo logo website icon - Popular Social Media Flat">
            <a:extLst>
              <a:ext uri="{FF2B5EF4-FFF2-40B4-BE49-F238E27FC236}">
                <a16:creationId xmlns:a16="http://schemas.microsoft.com/office/drawing/2014/main" id="{F53216B2-53AE-5F4C-9E1E-7640A709C45B}"/>
              </a:ext>
            </a:extLst>
          </p:cNvPr>
          <p:cNvPicPr>
            <a:picLocks noChangeAspect="1" noChangeArrowheads="1"/>
          </p:cNvPicPr>
          <p:nvPr userDrawn="1"/>
        </p:nvPicPr>
        <p:blipFill>
          <a:blip r:embed="rId9" cstate="email">
            <a:biLevel thresh="25000"/>
            <a:extLst>
              <a:ext uri="{28A0092B-C50C-407E-A947-70E740481C1C}">
                <a14:useLocalDpi xmlns:a14="http://schemas.microsoft.com/office/drawing/2010/main"/>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73" name="Graphic 72" descr="World">
            <a:extLst>
              <a:ext uri="{FF2B5EF4-FFF2-40B4-BE49-F238E27FC236}">
                <a16:creationId xmlns:a16="http://schemas.microsoft.com/office/drawing/2014/main" id="{D614C8A5-B8C6-4642-8FB6-F1F29318D764}"/>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89" y="6070903"/>
            <a:ext cx="306593" cy="306593"/>
          </a:xfrm>
          <a:prstGeom prst="rect">
            <a:avLst/>
          </a:prstGeom>
        </p:spPr>
      </p:pic>
      <p:pic>
        <p:nvPicPr>
          <p:cNvPr id="74" name="Picture 4" descr="Vimeo Icon Logo - Free vector graphic on Pixabay">
            <a:extLst>
              <a:ext uri="{FF2B5EF4-FFF2-40B4-BE49-F238E27FC236}">
                <a16:creationId xmlns:a16="http://schemas.microsoft.com/office/drawing/2014/main" id="{30918E0E-33B7-AE4B-BB0D-2C7A1F5DCF28}"/>
              </a:ext>
            </a:extLst>
          </p:cNvPr>
          <p:cNvPicPr>
            <a:picLocks noChangeAspect="1" noChangeArrowheads="1"/>
          </p:cNvPicPr>
          <p:nvPr userDrawn="1"/>
        </p:nvPicPr>
        <p:blipFill>
          <a:blip r:embed="rId12" cstate="email">
            <a:biLevel thresh="25000"/>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398465"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White Twitter Icon - Download White Twitter Icon">
            <a:extLst>
              <a:ext uri="{FF2B5EF4-FFF2-40B4-BE49-F238E27FC236}">
                <a16:creationId xmlns:a16="http://schemas.microsoft.com/office/drawing/2014/main" id="{E4CDF6BE-6762-F344-A07B-B9565295CA6B}"/>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533585"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15"/>
            <a:extLst>
              <a:ext uri="{FF2B5EF4-FFF2-40B4-BE49-F238E27FC236}">
                <a16:creationId xmlns:a16="http://schemas.microsoft.com/office/drawing/2014/main" id="{487AE092-AA5E-2343-A15C-F59AA6A9F3D2}"/>
              </a:ext>
            </a:extLst>
          </p:cNvPr>
          <p:cNvSpPr/>
          <p:nvPr userDrawn="1"/>
        </p:nvSpPr>
        <p:spPr>
          <a:xfrm>
            <a:off x="3456478" y="5482903"/>
            <a:ext cx="2893889" cy="405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hlinkClick r:id="rId16"/>
            <a:extLst>
              <a:ext uri="{FF2B5EF4-FFF2-40B4-BE49-F238E27FC236}">
                <a16:creationId xmlns:a16="http://schemas.microsoft.com/office/drawing/2014/main" id="{701F434C-0624-7E4F-BDF1-8233FEAC8F4D}"/>
              </a:ext>
            </a:extLst>
          </p:cNvPr>
          <p:cNvSpPr/>
          <p:nvPr userDrawn="1"/>
        </p:nvSpPr>
        <p:spPr>
          <a:xfrm>
            <a:off x="3467599" y="6027960"/>
            <a:ext cx="2893889" cy="405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hlinkClick r:id="rId17"/>
            <a:extLst>
              <a:ext uri="{FF2B5EF4-FFF2-40B4-BE49-F238E27FC236}">
                <a16:creationId xmlns:a16="http://schemas.microsoft.com/office/drawing/2014/main" id="{790E015A-A132-BB41-9517-E5504F5AF82D}"/>
              </a:ext>
            </a:extLst>
          </p:cNvPr>
          <p:cNvSpPr/>
          <p:nvPr userDrawn="1"/>
        </p:nvSpPr>
        <p:spPr>
          <a:xfrm>
            <a:off x="392208" y="6013128"/>
            <a:ext cx="2893889" cy="405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hlinkClick r:id="rId18"/>
            <a:extLst>
              <a:ext uri="{FF2B5EF4-FFF2-40B4-BE49-F238E27FC236}">
                <a16:creationId xmlns:a16="http://schemas.microsoft.com/office/drawing/2014/main" id="{54BAE320-2191-4C4A-B891-7E8B8D678E6C}"/>
              </a:ext>
            </a:extLst>
          </p:cNvPr>
          <p:cNvSpPr/>
          <p:nvPr userDrawn="1"/>
        </p:nvSpPr>
        <p:spPr>
          <a:xfrm>
            <a:off x="388427" y="5513335"/>
            <a:ext cx="2893889" cy="405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9400DC49-24CF-B34F-A31F-5FF43778FD5F}"/>
              </a:ext>
            </a:extLst>
          </p:cNvPr>
          <p:cNvPicPr>
            <a:picLocks noChangeAspect="1"/>
          </p:cNvPicPr>
          <p:nvPr userDrawn="1"/>
        </p:nvPicPr>
        <p:blipFill rotWithShape="1">
          <a:blip r:embed="rId19"/>
          <a:srcRect t="14421" r="10146" b="7673"/>
          <a:stretch/>
        </p:blipFill>
        <p:spPr>
          <a:xfrm>
            <a:off x="6059837" y="0"/>
            <a:ext cx="6132163" cy="6858000"/>
          </a:xfrm>
          <a:prstGeom prst="rect">
            <a:avLst/>
          </a:prstGeom>
        </p:spPr>
      </p:pic>
    </p:spTree>
    <p:extLst>
      <p:ext uri="{BB962C8B-B14F-4D97-AF65-F5344CB8AC3E}">
        <p14:creationId xmlns:p14="http://schemas.microsoft.com/office/powerpoint/2010/main" val="584360542"/>
      </p:ext>
    </p:extLst>
  </p:cSld>
  <p:clrMapOvr>
    <a:masterClrMapping/>
  </p:clrMapOvr>
  <p:transition>
    <p:fade/>
  </p:transition>
  <p:extLst>
    <p:ext uri="{DCECCB84-F9BA-43D5-87BE-67443E8EF086}">
      <p15:sldGuideLst xmlns:p15="http://schemas.microsoft.com/office/powerpoint/2012/main">
        <p15:guide id="1" pos="2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381000" y="435252"/>
            <a:ext cx="10477500" cy="207686"/>
          </a:xfrm>
          <a:prstGeom prst="rect">
            <a:avLst/>
          </a:prstGeom>
        </p:spPr>
        <p:txBody>
          <a:bodyPr anchor="b">
            <a:spAutoFit/>
          </a:bodyPr>
          <a:lstStyle>
            <a:lvl1pPr marL="0" indent="0" defTabSz="321457">
              <a:lnSpc>
                <a:spcPct val="80000"/>
              </a:lnSpc>
              <a:spcBef>
                <a:spcPts val="0"/>
              </a:spcBef>
              <a:buClrTx/>
              <a:buSzTx/>
              <a:buNone/>
              <a:defRPr sz="1687" cap="all" spc="84">
                <a:latin typeface="DIN Alternate"/>
                <a:ea typeface="DIN Alternate"/>
                <a:cs typeface="DIN Alternate"/>
                <a:sym typeface="DIN Alternate"/>
              </a:defRPr>
            </a:lvl1pPr>
          </a:lstStyle>
          <a:p>
            <a:r>
              <a:t>Text</a:t>
            </a:r>
          </a:p>
        </p:txBody>
      </p:sp>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lvl1pPr>
              <a:buClr>
                <a:srgbClr val="646464"/>
              </a:buClr>
              <a:buSzPct val="104999"/>
              <a:buChar char="▸"/>
            </a:lvl1pPr>
            <a:lvl2pPr>
              <a:buClr>
                <a:srgbClr val="646464"/>
              </a:buClr>
              <a:buSzPct val="104999"/>
              <a:buChar char="▸"/>
            </a:lvl2pPr>
            <a:lvl3pPr>
              <a:buClr>
                <a:srgbClr val="646464"/>
              </a:buClr>
              <a:buSzPct val="104999"/>
              <a:buChar char="▸"/>
            </a:lvl3pPr>
            <a:lvl4pPr>
              <a:buClr>
                <a:srgbClr val="646464"/>
              </a:buClr>
              <a:buSzPct val="104999"/>
              <a:buChar char="▸"/>
            </a:lvl4pPr>
            <a:lvl5pPr>
              <a:buClr>
                <a:srgbClr val="646464"/>
              </a:buClr>
              <a:buSzPct val="104999"/>
              <a:buChar cha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‹nr.›</a:t>
            </a:fld>
            <a:endParaRPr dirty="0"/>
          </a:p>
        </p:txBody>
      </p:sp>
    </p:spTree>
    <p:extLst>
      <p:ext uri="{BB962C8B-B14F-4D97-AF65-F5344CB8AC3E}">
        <p14:creationId xmlns:p14="http://schemas.microsoft.com/office/powerpoint/2010/main" val="7768926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A5416-66CD-3E41-A962-F7F21104A0A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98E4B63-53D3-E249-8CD0-C3AE0EC120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0619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B94C1-88CD-504F-A7B8-724689E52F85}"/>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715D86-B74F-CE49-B9F5-5DF2C31E43EB}"/>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A2B26BB-C996-324A-BCE6-814CE03DB6DD}"/>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7894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BF9A2-BB9C-ED4E-A7A5-5308DECF1B27}"/>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845BCEF-987F-0A4B-BD6A-7A1B27D6243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96A7A6D-F702-0840-962F-E810EE20012A}"/>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28A57A2-19E2-AB45-9598-794C16F565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7EA9D4-05CA-944B-B5BB-96846C6FACC5}"/>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528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A6D21-DC84-D340-9CAA-F5EF7B03115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286877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51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9BF24-A071-F147-8CC1-9AF537FDC3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B65FA8F-DD87-E24C-B0E1-93C8FA80F1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8230B27-9C41-0D44-9EFD-C813B47014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20437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0CA8C-A650-9049-8E96-BC526D72BC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B78496-A064-3D44-AE9A-9956000BDB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026A8F-449E-8249-AD91-B8C9C70EA2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60681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073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8731B0-CB82-DE42-B8E8-E448EC29852A}"/>
              </a:ext>
            </a:extLst>
          </p:cNvPr>
          <p:cNvPicPr>
            <a:picLocks noChangeAspect="1"/>
          </p:cNvPicPr>
          <p:nvPr userDrawn="1"/>
        </p:nvPicPr>
        <p:blipFill>
          <a:blip r:embed="rId16"/>
          <a:stretch>
            <a:fillRect/>
          </a:stretch>
        </p:blipFill>
        <p:spPr>
          <a:xfrm>
            <a:off x="9974178" y="349646"/>
            <a:ext cx="1725093" cy="569281"/>
          </a:xfrm>
          <a:prstGeom prst="rect">
            <a:avLst/>
          </a:prstGeom>
        </p:spPr>
      </p:pic>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01161061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20565545/" TargetMode="External"/><Relationship Id="rId2" Type="http://schemas.openxmlformats.org/officeDocument/2006/relationships/hyperlink" Target="https://pubmed.ncbi.nlm.nih.gov/24814158/" TargetMode="External"/><Relationship Id="rId1" Type="http://schemas.openxmlformats.org/officeDocument/2006/relationships/slideLayout" Target="../slideLayouts/slideLayout17.xml"/><Relationship Id="rId6" Type="http://schemas.openxmlformats.org/officeDocument/2006/relationships/hyperlink" Target="https://pubmed.ncbi.nlm.nih.gov/33570647/" TargetMode="External"/><Relationship Id="rId5" Type="http://schemas.openxmlformats.org/officeDocument/2006/relationships/hyperlink" Target="https://pubmed.ncbi.nlm.nih.gov/32744769/" TargetMode="External"/><Relationship Id="rId4" Type="http://schemas.openxmlformats.org/officeDocument/2006/relationships/hyperlink" Target="https://www.cochranelibrary.com/cdsr/doi/10.1002/14651858.CD011385.pub3/ful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ntoine.lacombe@cor2ed.com" TargetMode="External"/><Relationship Id="rId2" Type="http://schemas.openxmlformats.org/officeDocument/2006/relationships/hyperlink" Target="mailto:froukje.sosef@cor2ed.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4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30">
            <a:extLst>
              <a:ext uri="{FF2B5EF4-FFF2-40B4-BE49-F238E27FC236}">
                <a16:creationId xmlns:a16="http://schemas.microsoft.com/office/drawing/2014/main" id="{C9D733B4-D825-A749-90CE-0F72F1E77C91}"/>
              </a:ext>
            </a:extLst>
          </p:cNvPr>
          <p:cNvSpPr>
            <a:spLocks noGrp="1"/>
          </p:cNvSpPr>
          <p:nvPr>
            <p:ph sz="quarter" idx="12"/>
          </p:nvPr>
        </p:nvSpPr>
        <p:spPr/>
        <p:txBody>
          <a:bodyPr>
            <a:normAutofit/>
          </a:bodyPr>
          <a:lstStyle/>
          <a:p>
            <a:pPr lvl="0"/>
            <a:r>
              <a:rPr lang="en-GB" dirty="0"/>
              <a:t>Used </a:t>
            </a:r>
            <a:r>
              <a:rPr lang="en-GB" b="1" dirty="0">
                <a:solidFill>
                  <a:schemeClr val="accent1"/>
                </a:solidFill>
              </a:rPr>
              <a:t>on demand or as prophylaxis</a:t>
            </a:r>
          </a:p>
          <a:p>
            <a:pPr lvl="0"/>
            <a:r>
              <a:rPr lang="en-GB" dirty="0"/>
              <a:t>Useful for </a:t>
            </a:r>
          </a:p>
          <a:p>
            <a:pPr lvl="1"/>
            <a:r>
              <a:rPr lang="en-GB" dirty="0"/>
              <a:t>Surgery</a:t>
            </a:r>
          </a:p>
          <a:p>
            <a:pPr lvl="1"/>
            <a:r>
              <a:rPr lang="en-GB" dirty="0"/>
              <a:t>Severe bleeding (post-trauma , postpartum...)</a:t>
            </a:r>
          </a:p>
          <a:p>
            <a:r>
              <a:rPr lang="en-GB" dirty="0"/>
              <a:t>Dosage and duration depend on type of surgery (goal ≥0.50 IU/mL)</a:t>
            </a:r>
            <a:endParaRPr lang="en-GB" dirty="0">
              <a:highlight>
                <a:srgbClr val="FFFF00"/>
              </a:highlight>
            </a:endParaRPr>
          </a:p>
          <a:p>
            <a:pPr lvl="1"/>
            <a:r>
              <a:rPr lang="en-GB" dirty="0"/>
              <a:t>Mostly dosed at 60-80 IU/kg, ideally 30 minutes before surgery</a:t>
            </a:r>
          </a:p>
          <a:p>
            <a:pPr lvl="1"/>
            <a:r>
              <a:rPr lang="en-GB" dirty="0"/>
              <a:t>Maintenance dose is usually 40-60 IU/kg</a:t>
            </a:r>
          </a:p>
          <a:p>
            <a:pPr lvl="1"/>
            <a:r>
              <a:rPr lang="en-GB" dirty="0"/>
              <a:t>1 unit raises VWF with approx. 1%</a:t>
            </a:r>
          </a:p>
          <a:p>
            <a:endParaRPr lang="en-GB" b="1" dirty="0">
              <a:solidFill>
                <a:schemeClr val="accent1"/>
              </a:solidFill>
            </a:endParaRPr>
          </a:p>
          <a:p>
            <a:r>
              <a:rPr lang="en-GB" b="1" dirty="0">
                <a:solidFill>
                  <a:schemeClr val="accent1"/>
                </a:solidFill>
              </a:rPr>
              <a:t>Postoperative anticoagulation is recommended </a:t>
            </a:r>
            <a:r>
              <a:rPr lang="en-GB" dirty="0"/>
              <a:t>in most cases because VWD does not protect against thrombosis</a:t>
            </a:r>
          </a:p>
          <a:p>
            <a:endParaRPr lang="en-GB" dirty="0"/>
          </a:p>
        </p:txBody>
      </p:sp>
      <p:sp>
        <p:nvSpPr>
          <p:cNvPr id="3" name="Titel 2">
            <a:extLst>
              <a:ext uri="{FF2B5EF4-FFF2-40B4-BE49-F238E27FC236}">
                <a16:creationId xmlns:a16="http://schemas.microsoft.com/office/drawing/2014/main" id="{64586AD8-CC9A-F742-BAFC-7C5AF7E76739}"/>
              </a:ext>
            </a:extLst>
          </p:cNvPr>
          <p:cNvSpPr>
            <a:spLocks noGrp="1"/>
          </p:cNvSpPr>
          <p:nvPr>
            <p:ph type="title"/>
          </p:nvPr>
        </p:nvSpPr>
        <p:spPr/>
        <p:txBody>
          <a:bodyPr vert="horz" lIns="0" tIns="0" rIns="0" bIns="0" rtlCol="0" anchor="t" anchorCtr="0">
            <a:normAutofit/>
          </a:bodyPr>
          <a:lstStyle/>
          <a:p>
            <a:r>
              <a:rPr lang="en-GB" dirty="0"/>
              <a:t>Treatment of VWD – FVIII-VWF concentrate</a:t>
            </a:r>
          </a:p>
        </p:txBody>
      </p:sp>
      <p:sp>
        <p:nvSpPr>
          <p:cNvPr id="2" name="Tijdelijke aanduiding voor dianummer 1">
            <a:extLst>
              <a:ext uri="{FF2B5EF4-FFF2-40B4-BE49-F238E27FC236}">
                <a16:creationId xmlns:a16="http://schemas.microsoft.com/office/drawing/2014/main" id="{FC518DE5-A498-7841-8D7D-743639620D49}"/>
              </a:ext>
            </a:extLst>
          </p:cNvPr>
          <p:cNvSpPr>
            <a:spLocks noGrp="1"/>
          </p:cNvSpPr>
          <p:nvPr>
            <p:ph type="sldNum" sz="quarter" idx="4"/>
          </p:nvPr>
        </p:nvSpPr>
        <p:spPr/>
        <p:txBody>
          <a:bodyPr vert="horz" lIns="0" tIns="0" rIns="0" bIns="0" rtlCol="0" anchor="ctr">
            <a:normAutofit/>
          </a:bodyPr>
          <a:lstStyle/>
          <a:p>
            <a:fld id="{7FB4F746-5C37-6848-94D5-B731D7D2393E}" type="slidenum">
              <a:rPr lang="en-GB" altLang="de-DE" smtClean="0"/>
              <a:pPr/>
              <a:t>10</a:t>
            </a:fld>
            <a:endParaRPr lang="en-GB" altLang="de-DE" dirty="0"/>
          </a:p>
        </p:txBody>
      </p:sp>
      <p:sp>
        <p:nvSpPr>
          <p:cNvPr id="4" name="Tijdelijke aanduiding voor inhoud 3">
            <a:extLst>
              <a:ext uri="{FF2B5EF4-FFF2-40B4-BE49-F238E27FC236}">
                <a16:creationId xmlns:a16="http://schemas.microsoft.com/office/drawing/2014/main" id="{AB37D845-81D5-994C-8647-D65EBBFA021B}"/>
              </a:ext>
            </a:extLst>
          </p:cNvPr>
          <p:cNvSpPr>
            <a:spLocks noGrp="1"/>
          </p:cNvSpPr>
          <p:nvPr>
            <p:ph sz="quarter" idx="15"/>
          </p:nvPr>
        </p:nvSpPr>
        <p:spPr/>
        <p:txBody>
          <a:bodyPr vert="horz" lIns="0" tIns="0" rIns="0" bIns="0" rtlCol="0" anchor="ctr">
            <a:normAutofit/>
          </a:bodyPr>
          <a:lstStyle/>
          <a:p>
            <a:endParaRPr lang="en-GB" dirty="0"/>
          </a:p>
          <a:p>
            <a:endParaRPr lang="en-GB" dirty="0"/>
          </a:p>
        </p:txBody>
      </p:sp>
      <p:sp>
        <p:nvSpPr>
          <p:cNvPr id="7" name="Tijdelijke aanduiding voor inhoud 8">
            <a:extLst>
              <a:ext uri="{FF2B5EF4-FFF2-40B4-BE49-F238E27FC236}">
                <a16:creationId xmlns:a16="http://schemas.microsoft.com/office/drawing/2014/main" id="{4A308A04-359F-A84E-A9E6-F5C3BEFDF91D}"/>
              </a:ext>
            </a:extLst>
          </p:cNvPr>
          <p:cNvSpPr txBox="1">
            <a:spLocks/>
          </p:cNvSpPr>
          <p:nvPr/>
        </p:nvSpPr>
        <p:spPr>
          <a:xfrm>
            <a:off x="623392" y="6310800"/>
            <a:ext cx="81168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GB" dirty="0"/>
              <a:t>FVIII, factor VIII; VWD, von Willebrand disease; VWF, von Willebrand factor</a:t>
            </a:r>
          </a:p>
          <a:p>
            <a:pPr>
              <a:spcBef>
                <a:spcPts val="0"/>
              </a:spcBef>
              <a:spcAft>
                <a:spcPts val="300"/>
              </a:spcAft>
            </a:pPr>
            <a:r>
              <a:rPr lang="en-GB" dirty="0"/>
              <a:t>Connell NT, et al. Blood Adv. 2021;5:301-25</a:t>
            </a:r>
          </a:p>
        </p:txBody>
      </p:sp>
    </p:spTree>
    <p:extLst>
      <p:ext uri="{BB962C8B-B14F-4D97-AF65-F5344CB8AC3E}">
        <p14:creationId xmlns:p14="http://schemas.microsoft.com/office/powerpoint/2010/main" val="814493955"/>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B452B-F1F8-2F41-8013-67BB00D1E5DB}"/>
              </a:ext>
            </a:extLst>
          </p:cNvPr>
          <p:cNvSpPr>
            <a:spLocks noGrp="1"/>
          </p:cNvSpPr>
          <p:nvPr>
            <p:ph type="title"/>
          </p:nvPr>
        </p:nvSpPr>
        <p:spPr/>
        <p:txBody>
          <a:bodyPr/>
          <a:lstStyle/>
          <a:p>
            <a:r>
              <a:rPr lang="en-GB" dirty="0"/>
              <a:t>Gum disease</a:t>
            </a:r>
          </a:p>
        </p:txBody>
      </p:sp>
      <p:sp>
        <p:nvSpPr>
          <p:cNvPr id="3" name="Tijdelijke aanduiding voor dianummer 2">
            <a:extLst>
              <a:ext uri="{FF2B5EF4-FFF2-40B4-BE49-F238E27FC236}">
                <a16:creationId xmlns:a16="http://schemas.microsoft.com/office/drawing/2014/main" id="{D3B0B0DE-F215-2B4A-91DA-7DB177EC312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6319742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6E5317B-FA9E-6E42-BE3D-6D5567320BBE}"/>
              </a:ext>
            </a:extLst>
          </p:cNvPr>
          <p:cNvSpPr>
            <a:spLocks noGrp="1"/>
          </p:cNvSpPr>
          <p:nvPr>
            <p:ph sz="quarter" idx="12"/>
          </p:nvPr>
        </p:nvSpPr>
        <p:spPr/>
        <p:txBody>
          <a:bodyPr/>
          <a:lstStyle/>
          <a:p>
            <a:r>
              <a:rPr lang="en-GB" dirty="0"/>
              <a:t>The </a:t>
            </a:r>
            <a:r>
              <a:rPr lang="en-GB" b="1" dirty="0">
                <a:solidFill>
                  <a:schemeClr val="accent1"/>
                </a:solidFill>
              </a:rPr>
              <a:t>value of a healthy mouth</a:t>
            </a:r>
          </a:p>
          <a:p>
            <a:pPr lvl="1"/>
            <a:r>
              <a:rPr lang="en-GB" dirty="0"/>
              <a:t>Confidence and self-esteem</a:t>
            </a:r>
          </a:p>
          <a:p>
            <a:pPr lvl="1"/>
            <a:r>
              <a:rPr lang="en-GB" dirty="0"/>
              <a:t>Prevents pain and infection </a:t>
            </a:r>
          </a:p>
          <a:p>
            <a:pPr lvl="1"/>
            <a:r>
              <a:rPr lang="en-GB" dirty="0"/>
              <a:t>Ability to chew healthy food</a:t>
            </a:r>
          </a:p>
          <a:p>
            <a:pPr lvl="1"/>
            <a:r>
              <a:rPr lang="en-GB" dirty="0"/>
              <a:t>No negative effect on general health</a:t>
            </a:r>
          </a:p>
          <a:p>
            <a:endParaRPr lang="en-GB" dirty="0"/>
          </a:p>
          <a:p>
            <a:r>
              <a:rPr lang="en-GB" b="1" dirty="0">
                <a:solidFill>
                  <a:schemeClr val="accent1"/>
                </a:solidFill>
              </a:rPr>
              <a:t>Most oral disease is preventable</a:t>
            </a:r>
            <a:r>
              <a:rPr lang="en-GB" dirty="0"/>
              <a:t> and risk factors are modifiable</a:t>
            </a:r>
          </a:p>
        </p:txBody>
      </p:sp>
      <p:sp>
        <p:nvSpPr>
          <p:cNvPr id="4" name="Titel 3">
            <a:extLst>
              <a:ext uri="{FF2B5EF4-FFF2-40B4-BE49-F238E27FC236}">
                <a16:creationId xmlns:a16="http://schemas.microsoft.com/office/drawing/2014/main" id="{DD382AD8-0D8C-0547-9A6D-912F339BBA6E}"/>
              </a:ext>
            </a:extLst>
          </p:cNvPr>
          <p:cNvSpPr>
            <a:spLocks noGrp="1"/>
          </p:cNvSpPr>
          <p:nvPr>
            <p:ph type="title"/>
          </p:nvPr>
        </p:nvSpPr>
        <p:spPr/>
        <p:txBody>
          <a:bodyPr/>
          <a:lstStyle/>
          <a:p>
            <a:r>
              <a:rPr lang="en-GB" dirty="0"/>
              <a:t>Oral health has a major impact on </a:t>
            </a:r>
            <a:br>
              <a:rPr lang="en-GB" dirty="0"/>
            </a:br>
            <a:r>
              <a:rPr lang="en-GB" dirty="0"/>
              <a:t>quality of life and the general health</a:t>
            </a:r>
            <a:br>
              <a:rPr lang="en-GB" dirty="0"/>
            </a:br>
            <a:endParaRPr lang="en-GB" dirty="0"/>
          </a:p>
        </p:txBody>
      </p:sp>
      <p:sp>
        <p:nvSpPr>
          <p:cNvPr id="3" name="Tijdelijke aanduiding voor dianummer 2">
            <a:extLst>
              <a:ext uri="{FF2B5EF4-FFF2-40B4-BE49-F238E27FC236}">
                <a16:creationId xmlns:a16="http://schemas.microsoft.com/office/drawing/2014/main" id="{E512D2C1-D8DD-B94C-8D4E-A08B3D208ACF}"/>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6" name="Tijdelijke aanduiding voor inhoud 5">
            <a:extLst>
              <a:ext uri="{FF2B5EF4-FFF2-40B4-BE49-F238E27FC236}">
                <a16:creationId xmlns:a16="http://schemas.microsoft.com/office/drawing/2014/main" id="{E90796A4-756B-AB42-9266-DB7DD2191A76}"/>
              </a:ext>
            </a:extLst>
          </p:cNvPr>
          <p:cNvSpPr>
            <a:spLocks noGrp="1"/>
          </p:cNvSpPr>
          <p:nvPr>
            <p:ph sz="quarter" idx="15"/>
          </p:nvPr>
        </p:nvSpPr>
        <p:spPr/>
        <p:txBody>
          <a:bodyPr/>
          <a:lstStyle/>
          <a:p>
            <a:endParaRPr lang="en-GB" dirty="0"/>
          </a:p>
        </p:txBody>
      </p:sp>
      <p:pic>
        <p:nvPicPr>
          <p:cNvPr id="7" name="pasted-image.tif">
            <a:extLst>
              <a:ext uri="{FF2B5EF4-FFF2-40B4-BE49-F238E27FC236}">
                <a16:creationId xmlns:a16="http://schemas.microsoft.com/office/drawing/2014/main" id="{89AAC71C-FC20-B843-8B60-EAFCE5A29C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03570" y="3797788"/>
            <a:ext cx="1485218" cy="2227827"/>
          </a:xfrm>
          <a:prstGeom prst="rect">
            <a:avLst/>
          </a:prstGeom>
          <a:ln w="19050">
            <a:solidFill>
              <a:schemeClr val="accent1"/>
            </a:solidFill>
          </a:ln>
        </p:spPr>
      </p:pic>
      <p:pic>
        <p:nvPicPr>
          <p:cNvPr id="10" name="pasted-image.png">
            <a:extLst>
              <a:ext uri="{FF2B5EF4-FFF2-40B4-BE49-F238E27FC236}">
                <a16:creationId xmlns:a16="http://schemas.microsoft.com/office/drawing/2014/main" id="{CD82C17F-F98B-904A-8011-5282C7CD677E}"/>
              </a:ext>
            </a:extLst>
          </p:cNvPr>
          <p:cNvPicPr>
            <a:picLocks noChangeAspect="1"/>
          </p:cNvPicPr>
          <p:nvPr/>
        </p:nvPicPr>
        <p:blipFill>
          <a:blip r:embed="rId3"/>
          <a:srcRect l="18668" r="18668"/>
          <a:stretch>
            <a:fillRect/>
          </a:stretch>
        </p:blipFill>
        <p:spPr>
          <a:xfrm>
            <a:off x="8309736" y="1239928"/>
            <a:ext cx="3272886" cy="2448272"/>
          </a:xfrm>
          <a:prstGeom prst="rect">
            <a:avLst/>
          </a:prstGeom>
          <a:ln w="19050">
            <a:solidFill>
              <a:schemeClr val="accent1"/>
            </a:solidFill>
          </a:ln>
        </p:spPr>
      </p:pic>
    </p:spTree>
    <p:extLst>
      <p:ext uri="{BB962C8B-B14F-4D97-AF65-F5344CB8AC3E}">
        <p14:creationId xmlns:p14="http://schemas.microsoft.com/office/powerpoint/2010/main" val="25092515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BB674F-88A1-1B4B-984A-FB2ABBDA756B}"/>
              </a:ext>
            </a:extLst>
          </p:cNvPr>
          <p:cNvSpPr>
            <a:spLocks noGrp="1"/>
          </p:cNvSpPr>
          <p:nvPr>
            <p:ph sz="quarter" idx="12"/>
          </p:nvPr>
        </p:nvSpPr>
        <p:spPr>
          <a:xfrm>
            <a:off x="620184" y="1268760"/>
            <a:ext cx="10949330" cy="4682040"/>
          </a:xfrm>
        </p:spPr>
        <p:txBody>
          <a:bodyPr>
            <a:normAutofit/>
          </a:bodyPr>
          <a:lstStyle/>
          <a:p>
            <a:r>
              <a:rPr lang="en-GB" b="1" dirty="0">
                <a:solidFill>
                  <a:schemeClr val="accent1"/>
                </a:solidFill>
              </a:rPr>
              <a:t>Healthy gums </a:t>
            </a:r>
            <a:r>
              <a:rPr lang="en-GB" dirty="0"/>
              <a:t>are pink, firm and tightly bound to the underlying periosteum </a:t>
            </a:r>
          </a:p>
          <a:p>
            <a:pPr lvl="1"/>
            <a:r>
              <a:rPr lang="en-GB" dirty="0"/>
              <a:t>A probe will advance ~1-2 mm into a small sulcus </a:t>
            </a:r>
          </a:p>
          <a:p>
            <a:r>
              <a:rPr lang="en-GB" b="1" dirty="0">
                <a:solidFill>
                  <a:schemeClr val="accent1"/>
                </a:solidFill>
              </a:rPr>
              <a:t>Even in VWD </a:t>
            </a:r>
            <a:r>
              <a:rPr lang="en-GB" dirty="0"/>
              <a:t>or severe thrombocytopenia </a:t>
            </a:r>
            <a:r>
              <a:rPr lang="en-GB" b="1" dirty="0">
                <a:solidFill>
                  <a:schemeClr val="accent1"/>
                </a:solidFill>
              </a:rPr>
              <a:t>healthy gums do not bleed </a:t>
            </a:r>
            <a:r>
              <a:rPr lang="en-GB" dirty="0"/>
              <a:t>when probed</a:t>
            </a:r>
          </a:p>
          <a:p>
            <a:endParaRPr lang="en-GB" dirty="0"/>
          </a:p>
        </p:txBody>
      </p:sp>
      <p:sp>
        <p:nvSpPr>
          <p:cNvPr id="3" name="Titel 2">
            <a:extLst>
              <a:ext uri="{FF2B5EF4-FFF2-40B4-BE49-F238E27FC236}">
                <a16:creationId xmlns:a16="http://schemas.microsoft.com/office/drawing/2014/main" id="{C6075B6F-FA53-1E43-BD32-A9CA1487C16D}"/>
              </a:ext>
            </a:extLst>
          </p:cNvPr>
          <p:cNvSpPr>
            <a:spLocks noGrp="1"/>
          </p:cNvSpPr>
          <p:nvPr>
            <p:ph type="title"/>
          </p:nvPr>
        </p:nvSpPr>
        <p:spPr/>
        <p:txBody>
          <a:bodyPr/>
          <a:lstStyle/>
          <a:p>
            <a:r>
              <a:rPr lang="en-GB" dirty="0"/>
              <a:t>Healthy and diseased gum</a:t>
            </a:r>
          </a:p>
        </p:txBody>
      </p:sp>
      <p:sp>
        <p:nvSpPr>
          <p:cNvPr id="4" name="Tijdelijke aanduiding voor dianummer 3">
            <a:extLst>
              <a:ext uri="{FF2B5EF4-FFF2-40B4-BE49-F238E27FC236}">
                <a16:creationId xmlns:a16="http://schemas.microsoft.com/office/drawing/2014/main" id="{0A1512BA-1328-0241-89E2-DF1B14855F01}"/>
              </a:ext>
            </a:extLst>
          </p:cNvPr>
          <p:cNvSpPr>
            <a:spLocks noGrp="1"/>
          </p:cNvSpPr>
          <p:nvPr>
            <p:ph type="sldNum" sz="quarter" idx="4"/>
          </p:nvPr>
        </p:nvSpPr>
        <p:spPr/>
        <p:txBody>
          <a:bodyPr/>
          <a:lstStyle/>
          <a:p>
            <a:fld id="{FCE43C0F-8A7B-3A4B-9DB5-B3472E36E833}" type="slidenum">
              <a:rPr lang="en-GB" smtClean="0"/>
              <a:pPr/>
              <a:t>13</a:t>
            </a:fld>
            <a:endParaRPr lang="en-GB" dirty="0"/>
          </a:p>
        </p:txBody>
      </p:sp>
      <p:pic>
        <p:nvPicPr>
          <p:cNvPr id="6" name="pasted-image.png">
            <a:extLst>
              <a:ext uri="{FF2B5EF4-FFF2-40B4-BE49-F238E27FC236}">
                <a16:creationId xmlns:a16="http://schemas.microsoft.com/office/drawing/2014/main" id="{4DCF1A4C-7C21-EA49-B375-930CCC56237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089099" y="1371319"/>
            <a:ext cx="1480415" cy="2232248"/>
          </a:xfrm>
          <a:prstGeom prst="rect">
            <a:avLst/>
          </a:prstGeom>
          <a:ln w="19050">
            <a:solidFill>
              <a:schemeClr val="accent1"/>
            </a:solidFill>
          </a:ln>
        </p:spPr>
      </p:pic>
      <p:pic>
        <p:nvPicPr>
          <p:cNvPr id="9" name="Image" descr="Image">
            <a:extLst>
              <a:ext uri="{FF2B5EF4-FFF2-40B4-BE49-F238E27FC236}">
                <a16:creationId xmlns:a16="http://schemas.microsoft.com/office/drawing/2014/main" id="{F2AC80AB-1F61-A245-899B-4BD8C106851F}"/>
              </a:ext>
            </a:extLst>
          </p:cNvPr>
          <p:cNvPicPr>
            <a:picLocks noChangeAspect="1"/>
          </p:cNvPicPr>
          <p:nvPr/>
        </p:nvPicPr>
        <p:blipFill>
          <a:blip r:embed="rId3"/>
          <a:stretch>
            <a:fillRect/>
          </a:stretch>
        </p:blipFill>
        <p:spPr>
          <a:xfrm>
            <a:off x="3503057" y="2753694"/>
            <a:ext cx="5185886" cy="3169872"/>
          </a:xfrm>
          <a:prstGeom prst="rect">
            <a:avLst/>
          </a:prstGeom>
          <a:ln w="19050">
            <a:solidFill>
              <a:schemeClr val="accent1"/>
            </a:solidFill>
            <a:miter lim="400000"/>
          </a:ln>
        </p:spPr>
      </p:pic>
      <p:sp>
        <p:nvSpPr>
          <p:cNvPr id="10" name="Tijdelijke aanduiding voor inhoud 9">
            <a:extLst>
              <a:ext uri="{FF2B5EF4-FFF2-40B4-BE49-F238E27FC236}">
                <a16:creationId xmlns:a16="http://schemas.microsoft.com/office/drawing/2014/main" id="{A7D9E8ED-9B88-5741-B43A-E024F0310255}"/>
              </a:ext>
            </a:extLst>
          </p:cNvPr>
          <p:cNvSpPr>
            <a:spLocks noGrp="1"/>
          </p:cNvSpPr>
          <p:nvPr>
            <p:ph sz="quarter" idx="15"/>
          </p:nvPr>
        </p:nvSpPr>
        <p:spPr/>
        <p:txBody>
          <a:bodyPr/>
          <a:lstStyle/>
          <a:p>
            <a:r>
              <a:rPr lang="en-GB" dirty="0"/>
              <a:t>VWD, von Willebrand disease</a:t>
            </a:r>
          </a:p>
        </p:txBody>
      </p:sp>
    </p:spTree>
    <p:extLst>
      <p:ext uri="{BB962C8B-B14F-4D97-AF65-F5344CB8AC3E}">
        <p14:creationId xmlns:p14="http://schemas.microsoft.com/office/powerpoint/2010/main" val="21177747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29506DF-7FF3-FD4C-8922-13EB9716788A}"/>
              </a:ext>
            </a:extLst>
          </p:cNvPr>
          <p:cNvSpPr>
            <a:spLocks noGrp="1"/>
          </p:cNvSpPr>
          <p:nvPr>
            <p:ph sz="quarter" idx="12"/>
          </p:nvPr>
        </p:nvSpPr>
        <p:spPr>
          <a:xfrm>
            <a:off x="620183" y="1425600"/>
            <a:ext cx="8981365" cy="3155528"/>
          </a:xfrm>
        </p:spPr>
        <p:txBody>
          <a:bodyPr>
            <a:normAutofit/>
          </a:bodyPr>
          <a:lstStyle/>
          <a:p>
            <a:r>
              <a:rPr lang="en-GB" sz="1800" b="1" dirty="0">
                <a:solidFill>
                  <a:schemeClr val="accent1"/>
                </a:solidFill>
              </a:rPr>
              <a:t>Nearly half of the adults </a:t>
            </a:r>
            <a:r>
              <a:rPr lang="en-GB" sz="1800" dirty="0"/>
              <a:t>&gt;30 years old in the United States have periodontal disease</a:t>
            </a:r>
            <a:r>
              <a:rPr lang="en-GB" sz="1800" baseline="30000" dirty="0"/>
              <a:t>1</a:t>
            </a:r>
            <a:r>
              <a:rPr lang="en-GB" sz="1800" dirty="0"/>
              <a:t> </a:t>
            </a:r>
          </a:p>
          <a:p>
            <a:r>
              <a:rPr lang="en-GB" sz="1800" dirty="0">
                <a:solidFill>
                  <a:schemeClr val="tx2"/>
                </a:solidFill>
              </a:rPr>
              <a:t>The </a:t>
            </a:r>
            <a:r>
              <a:rPr lang="en-GB" sz="1800" b="1" dirty="0">
                <a:solidFill>
                  <a:schemeClr val="accent1"/>
                </a:solidFill>
              </a:rPr>
              <a:t>early stages </a:t>
            </a:r>
            <a:r>
              <a:rPr lang="en-GB" sz="1800" dirty="0">
                <a:solidFill>
                  <a:schemeClr val="tx2"/>
                </a:solidFill>
              </a:rPr>
              <a:t>of periodontal disease are </a:t>
            </a:r>
            <a:r>
              <a:rPr lang="en-GB" sz="1800" b="1" dirty="0">
                <a:solidFill>
                  <a:schemeClr val="accent1"/>
                </a:solidFill>
              </a:rPr>
              <a:t>often symptomless</a:t>
            </a:r>
            <a:r>
              <a:rPr lang="en-GB" sz="1800" b="1" baseline="30000" dirty="0">
                <a:solidFill>
                  <a:schemeClr val="accent1"/>
                </a:solidFill>
              </a:rPr>
              <a:t>2</a:t>
            </a:r>
          </a:p>
          <a:p>
            <a:pPr lvl="1"/>
            <a:r>
              <a:rPr lang="en-GB" sz="1600" dirty="0"/>
              <a:t>Diagnosis is frequently delayed until symptoms of periodontal breakdown emerge</a:t>
            </a:r>
          </a:p>
          <a:p>
            <a:pPr lvl="1"/>
            <a:r>
              <a:rPr lang="en-GB" sz="1600" dirty="0">
                <a:solidFill>
                  <a:schemeClr val="tx2"/>
                </a:solidFill>
              </a:rPr>
              <a:t>Low awareness </a:t>
            </a:r>
            <a:r>
              <a:rPr lang="en-GB" sz="1600" dirty="0"/>
              <a:t>increases the burden, cost and morbidity</a:t>
            </a:r>
            <a:endParaRPr lang="en-GB" sz="1600" dirty="0">
              <a:solidFill>
                <a:schemeClr val="tx2"/>
              </a:solidFill>
            </a:endParaRPr>
          </a:p>
          <a:p>
            <a:pPr lvl="1"/>
            <a:r>
              <a:rPr lang="en-GB" sz="1600" dirty="0"/>
              <a:t>Severe periodontitis (5-20% of adults) leads to tooth loss and systemic effects</a:t>
            </a:r>
            <a:endParaRPr lang="en-GB" sz="1600" baseline="30000" dirty="0"/>
          </a:p>
          <a:p>
            <a:pPr marL="288000" lvl="1" indent="0">
              <a:buNone/>
            </a:pPr>
            <a:endParaRPr lang="en-GB" sz="800" b="1" dirty="0">
              <a:solidFill>
                <a:schemeClr val="accent1"/>
              </a:solidFill>
            </a:endParaRPr>
          </a:p>
          <a:p>
            <a:pPr marL="288000" lvl="1" indent="0">
              <a:buNone/>
            </a:pPr>
            <a:endParaRPr lang="en-GB" sz="800" b="1" dirty="0">
              <a:solidFill>
                <a:schemeClr val="accent1"/>
              </a:solidFill>
            </a:endParaRPr>
          </a:p>
          <a:p>
            <a:pPr marL="288000" lvl="1" indent="0">
              <a:buNone/>
            </a:pPr>
            <a:r>
              <a:rPr lang="en-GB" b="1" dirty="0">
                <a:solidFill>
                  <a:schemeClr val="accent1"/>
                </a:solidFill>
              </a:rPr>
              <a:t>Risk factors for chronic periodontal disease</a:t>
            </a:r>
            <a:r>
              <a:rPr lang="en-GB" b="1" baseline="30000" dirty="0">
                <a:solidFill>
                  <a:schemeClr val="accent1"/>
                </a:solidFill>
              </a:rPr>
              <a:t>2,3</a:t>
            </a:r>
            <a:endParaRPr lang="en-GB" b="1" dirty="0">
              <a:solidFill>
                <a:schemeClr val="accent1"/>
              </a:solidFill>
            </a:endParaRPr>
          </a:p>
          <a:p>
            <a:pPr marL="0" indent="0">
              <a:buNone/>
            </a:pPr>
            <a:endParaRPr lang="en-GB" sz="1800" dirty="0"/>
          </a:p>
        </p:txBody>
      </p:sp>
      <p:sp>
        <p:nvSpPr>
          <p:cNvPr id="3" name="Titel 2">
            <a:extLst>
              <a:ext uri="{FF2B5EF4-FFF2-40B4-BE49-F238E27FC236}">
                <a16:creationId xmlns:a16="http://schemas.microsoft.com/office/drawing/2014/main" id="{86413E59-117E-F742-9194-42FBC6B75971}"/>
              </a:ext>
            </a:extLst>
          </p:cNvPr>
          <p:cNvSpPr>
            <a:spLocks noGrp="1"/>
          </p:cNvSpPr>
          <p:nvPr>
            <p:ph type="title"/>
          </p:nvPr>
        </p:nvSpPr>
        <p:spPr/>
        <p:txBody>
          <a:bodyPr/>
          <a:lstStyle/>
          <a:p>
            <a:r>
              <a:rPr lang="en-GB" dirty="0"/>
              <a:t>periodontal disease is the underlying problem of gum bleeding</a:t>
            </a:r>
          </a:p>
        </p:txBody>
      </p:sp>
      <p:sp>
        <p:nvSpPr>
          <p:cNvPr id="4" name="Tijdelijke aanduiding voor dianummer 3">
            <a:extLst>
              <a:ext uri="{FF2B5EF4-FFF2-40B4-BE49-F238E27FC236}">
                <a16:creationId xmlns:a16="http://schemas.microsoft.com/office/drawing/2014/main" id="{A0A880BA-0554-8846-AF97-0FAFD0D28264}"/>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5" name="Tijdelijke aanduiding voor inhoud 4">
            <a:extLst>
              <a:ext uri="{FF2B5EF4-FFF2-40B4-BE49-F238E27FC236}">
                <a16:creationId xmlns:a16="http://schemas.microsoft.com/office/drawing/2014/main" id="{B42B1B7B-A368-724F-AD91-CBCAF745BA2E}"/>
              </a:ext>
            </a:extLst>
          </p:cNvPr>
          <p:cNvSpPr>
            <a:spLocks noGrp="1"/>
          </p:cNvSpPr>
          <p:nvPr>
            <p:ph sz="quarter" idx="15"/>
          </p:nvPr>
        </p:nvSpPr>
        <p:spPr>
          <a:xfrm>
            <a:off x="620183" y="6356351"/>
            <a:ext cx="10180339" cy="365125"/>
          </a:xfrm>
        </p:spPr>
        <p:txBody>
          <a:bodyPr/>
          <a:lstStyle/>
          <a:p>
            <a:pPr>
              <a:spcBef>
                <a:spcPts val="0"/>
              </a:spcBef>
              <a:spcAft>
                <a:spcPts val="300"/>
              </a:spcAft>
            </a:pPr>
            <a:r>
              <a:rPr lang="en-GB" dirty="0"/>
              <a:t>RA, rheumatoid arthritis</a:t>
            </a:r>
          </a:p>
          <a:p>
            <a:pPr>
              <a:spcBef>
                <a:spcPts val="0"/>
              </a:spcBef>
              <a:spcAft>
                <a:spcPts val="300"/>
              </a:spcAft>
            </a:pPr>
            <a:r>
              <a:rPr lang="en-GB" dirty="0"/>
              <a:t>1. Eke PI, et al. J Periodontol. 2015;86:611-22; 2. Jin LJ, et al. Adv Dent Res. 2011;23:221-6; 3. Petersen PE and Ogawa H. Periodontol. 2000. 2012;60:15-39</a:t>
            </a:r>
          </a:p>
        </p:txBody>
      </p:sp>
      <p:pic>
        <p:nvPicPr>
          <p:cNvPr id="7" name="pasted-image.pdf">
            <a:extLst>
              <a:ext uri="{FF2B5EF4-FFF2-40B4-BE49-F238E27FC236}">
                <a16:creationId xmlns:a16="http://schemas.microsoft.com/office/drawing/2014/main" id="{45CF1715-9F5A-2E4C-AAC7-4055691D508A}"/>
              </a:ext>
            </a:extLst>
          </p:cNvPr>
          <p:cNvPicPr>
            <a:picLocks noChangeAspect="1"/>
          </p:cNvPicPr>
          <p:nvPr/>
        </p:nvPicPr>
        <p:blipFill rotWithShape="1">
          <a:blip r:embed="rId2"/>
          <a:srcRect l="786" t="1305" b="906"/>
          <a:stretch/>
        </p:blipFill>
        <p:spPr>
          <a:xfrm>
            <a:off x="9601549" y="2502559"/>
            <a:ext cx="1976400" cy="1306217"/>
          </a:xfrm>
          <a:prstGeom prst="rect">
            <a:avLst/>
          </a:prstGeom>
          <a:ln w="19050">
            <a:solidFill>
              <a:schemeClr val="accent1"/>
            </a:solidFill>
            <a:miter lim="400000"/>
          </a:ln>
        </p:spPr>
      </p:pic>
      <p:pic>
        <p:nvPicPr>
          <p:cNvPr id="8" name="pasted-image.png">
            <a:extLst>
              <a:ext uri="{FF2B5EF4-FFF2-40B4-BE49-F238E27FC236}">
                <a16:creationId xmlns:a16="http://schemas.microsoft.com/office/drawing/2014/main" id="{707A22A5-B488-3C4A-8D22-EAA6C1B18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1549" y="1400167"/>
            <a:ext cx="1975559" cy="994785"/>
          </a:xfrm>
          <a:prstGeom prst="rect">
            <a:avLst/>
          </a:prstGeom>
          <a:ln w="19050">
            <a:solidFill>
              <a:schemeClr val="accent1"/>
            </a:solidFill>
            <a:miter lim="400000"/>
          </a:ln>
        </p:spPr>
      </p:pic>
      <p:graphicFrame>
        <p:nvGraphicFramePr>
          <p:cNvPr id="10" name="Diagram 9">
            <a:extLst>
              <a:ext uri="{FF2B5EF4-FFF2-40B4-BE49-F238E27FC236}">
                <a16:creationId xmlns:a16="http://schemas.microsoft.com/office/drawing/2014/main" id="{546B14E3-CF69-3B4E-86E3-B212EA9D3917}"/>
              </a:ext>
            </a:extLst>
          </p:cNvPr>
          <p:cNvGraphicFramePr/>
          <p:nvPr>
            <p:extLst>
              <p:ext uri="{D42A27DB-BD31-4B8C-83A1-F6EECF244321}">
                <p14:modId xmlns:p14="http://schemas.microsoft.com/office/powerpoint/2010/main" val="405932072"/>
              </p:ext>
            </p:extLst>
          </p:nvPr>
        </p:nvGraphicFramePr>
        <p:xfrm>
          <a:off x="740848" y="4000996"/>
          <a:ext cx="10814992" cy="209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0370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B452B-F1F8-2F41-8013-67BB00D1E5DB}"/>
              </a:ext>
            </a:extLst>
          </p:cNvPr>
          <p:cNvSpPr>
            <a:spLocks noGrp="1"/>
          </p:cNvSpPr>
          <p:nvPr>
            <p:ph type="title"/>
          </p:nvPr>
        </p:nvSpPr>
        <p:spPr/>
        <p:txBody>
          <a:bodyPr/>
          <a:lstStyle/>
          <a:p>
            <a:r>
              <a:rPr lang="en-GB" dirty="0"/>
              <a:t>Oral health and </a:t>
            </a:r>
            <a:br>
              <a:rPr lang="en-GB" dirty="0"/>
            </a:br>
            <a:r>
              <a:rPr lang="en-GB" dirty="0"/>
              <a:t>von willebrand disease</a:t>
            </a:r>
          </a:p>
        </p:txBody>
      </p:sp>
      <p:sp>
        <p:nvSpPr>
          <p:cNvPr id="3" name="Tijdelijke aanduiding voor dianummer 2">
            <a:extLst>
              <a:ext uri="{FF2B5EF4-FFF2-40B4-BE49-F238E27FC236}">
                <a16:creationId xmlns:a16="http://schemas.microsoft.com/office/drawing/2014/main" id="{D3B0B0DE-F215-2B4A-91DA-7DB177EC312B}"/>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5958841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69A4A6C5-4956-D14A-91E0-3A3960B7D7FA}"/>
              </a:ext>
            </a:extLst>
          </p:cNvPr>
          <p:cNvGrpSpPr/>
          <p:nvPr/>
        </p:nvGrpSpPr>
        <p:grpSpPr>
          <a:xfrm>
            <a:off x="263352" y="1776816"/>
            <a:ext cx="11324671" cy="3933027"/>
            <a:chOff x="120934" y="1656213"/>
            <a:chExt cx="11324671" cy="3933027"/>
          </a:xfrm>
        </p:grpSpPr>
        <p:sp>
          <p:nvSpPr>
            <p:cNvPr id="6" name="Afgeronde rechthoek 5" descr="Klembord met aantal vinkjes silhouet">
              <a:extLst>
                <a:ext uri="{FF2B5EF4-FFF2-40B4-BE49-F238E27FC236}">
                  <a16:creationId xmlns:a16="http://schemas.microsoft.com/office/drawing/2014/main" id="{4A291C9F-45B9-5048-8CE9-22551A640DC2}"/>
                </a:ext>
              </a:extLst>
            </p:cNvPr>
            <p:cNvSpPr/>
            <p:nvPr/>
          </p:nvSpPr>
          <p:spPr>
            <a:xfrm>
              <a:off x="120934" y="1656213"/>
              <a:ext cx="2207237" cy="2348851"/>
            </a:xfrm>
            <a:prstGeom prst="roundRect">
              <a:avLst>
                <a:gd name="adj" fmla="val 10000"/>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Vrije vorm 6">
              <a:extLst>
                <a:ext uri="{FF2B5EF4-FFF2-40B4-BE49-F238E27FC236}">
                  <a16:creationId xmlns:a16="http://schemas.microsoft.com/office/drawing/2014/main" id="{FF86A930-B415-9740-BA93-6FF13C2D99EB}"/>
                </a:ext>
              </a:extLst>
            </p:cNvPr>
            <p:cNvSpPr/>
            <p:nvPr/>
          </p:nvSpPr>
          <p:spPr>
            <a:xfrm>
              <a:off x="911424" y="3240389"/>
              <a:ext cx="2568875" cy="2348851"/>
            </a:xfrm>
            <a:custGeom>
              <a:avLst/>
              <a:gdLst>
                <a:gd name="connsiteX0" fmla="*/ 0 w 2568875"/>
                <a:gd name="connsiteY0" fmla="*/ 256888 h 2568875"/>
                <a:gd name="connsiteX1" fmla="*/ 256888 w 2568875"/>
                <a:gd name="connsiteY1" fmla="*/ 0 h 2568875"/>
                <a:gd name="connsiteX2" fmla="*/ 2311988 w 2568875"/>
                <a:gd name="connsiteY2" fmla="*/ 0 h 2568875"/>
                <a:gd name="connsiteX3" fmla="*/ 2568876 w 2568875"/>
                <a:gd name="connsiteY3" fmla="*/ 256888 h 2568875"/>
                <a:gd name="connsiteX4" fmla="*/ 2568875 w 2568875"/>
                <a:gd name="connsiteY4" fmla="*/ 2311988 h 2568875"/>
                <a:gd name="connsiteX5" fmla="*/ 2311987 w 2568875"/>
                <a:gd name="connsiteY5" fmla="*/ 2568876 h 2568875"/>
                <a:gd name="connsiteX6" fmla="*/ 256888 w 2568875"/>
                <a:gd name="connsiteY6" fmla="*/ 2568875 h 2568875"/>
                <a:gd name="connsiteX7" fmla="*/ 0 w 2568875"/>
                <a:gd name="connsiteY7" fmla="*/ 2311987 h 2568875"/>
                <a:gd name="connsiteX8" fmla="*/ 0 w 2568875"/>
                <a:gd name="connsiteY8" fmla="*/ 256888 h 25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875" h="2568875">
                  <a:moveTo>
                    <a:pt x="0" y="256888"/>
                  </a:moveTo>
                  <a:cubicBezTo>
                    <a:pt x="0" y="115013"/>
                    <a:pt x="115013" y="0"/>
                    <a:pt x="256888" y="0"/>
                  </a:cubicBezTo>
                  <a:lnTo>
                    <a:pt x="2311988" y="0"/>
                  </a:lnTo>
                  <a:cubicBezTo>
                    <a:pt x="2453863" y="0"/>
                    <a:pt x="2568876" y="115013"/>
                    <a:pt x="2568876" y="256888"/>
                  </a:cubicBezTo>
                  <a:cubicBezTo>
                    <a:pt x="2568876" y="941921"/>
                    <a:pt x="2568875" y="1626955"/>
                    <a:pt x="2568875" y="2311988"/>
                  </a:cubicBezTo>
                  <a:cubicBezTo>
                    <a:pt x="2568875" y="2453863"/>
                    <a:pt x="2453862" y="2568876"/>
                    <a:pt x="2311987" y="2568876"/>
                  </a:cubicBezTo>
                  <a:lnTo>
                    <a:pt x="256888" y="2568875"/>
                  </a:lnTo>
                  <a:cubicBezTo>
                    <a:pt x="115013" y="2568875"/>
                    <a:pt x="0" y="2453862"/>
                    <a:pt x="0" y="2311987"/>
                  </a:cubicBezTo>
                  <a:lnTo>
                    <a:pt x="0" y="2568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200" tIns="136200" rIns="136200" bIns="136200" numCol="1" spcCol="1270" anchor="ctr" anchorCtr="0">
              <a:noAutofit/>
            </a:bodyPr>
            <a:lstStyle/>
            <a:p>
              <a:pPr marL="0" lvl="0" indent="0" algn="ctr" defTabSz="711200">
                <a:lnSpc>
                  <a:spcPct val="90000"/>
                </a:lnSpc>
                <a:spcBef>
                  <a:spcPct val="0"/>
                </a:spcBef>
                <a:spcAft>
                  <a:spcPct val="35000"/>
                </a:spcAft>
                <a:buNone/>
              </a:pPr>
              <a:r>
                <a:rPr lang="en-GB" sz="1600" b="1" i="0" kern="1200" dirty="0"/>
                <a:t>Gum bleeding is common, but often ignored in patients with VWD</a:t>
              </a:r>
              <a:br>
                <a:rPr lang="en-GB" sz="1600" b="1" i="0" kern="1200" dirty="0"/>
              </a:br>
              <a:endParaRPr lang="en-GB" sz="1600" b="1" i="0" kern="1200" dirty="0"/>
            </a:p>
            <a:p>
              <a:pPr marL="0" lvl="0" indent="0" algn="ctr" defTabSz="711200">
                <a:lnSpc>
                  <a:spcPct val="90000"/>
                </a:lnSpc>
                <a:spcBef>
                  <a:spcPct val="0"/>
                </a:spcBef>
                <a:spcAft>
                  <a:spcPct val="35000"/>
                </a:spcAft>
                <a:buNone/>
              </a:pPr>
              <a:r>
                <a:rPr lang="en-GB" sz="1600" b="0" i="0" kern="1200" dirty="0"/>
                <a:t>Both healthcare professionals and patients think the bleeding caused by the VWD itself and it is considered acceptable</a:t>
              </a:r>
              <a:endParaRPr lang="en-GB" sz="1600" kern="1200" dirty="0"/>
            </a:p>
          </p:txBody>
        </p:sp>
        <p:sp>
          <p:nvSpPr>
            <p:cNvPr id="9" name="Afgeronde rechthoek 8" descr="Tand met effen opvulling">
              <a:extLst>
                <a:ext uri="{FF2B5EF4-FFF2-40B4-BE49-F238E27FC236}">
                  <a16:creationId xmlns:a16="http://schemas.microsoft.com/office/drawing/2014/main" id="{09808D8C-D450-4E4C-A6F0-ED22900CCDA3}"/>
                </a:ext>
              </a:extLst>
            </p:cNvPr>
            <p:cNvSpPr/>
            <p:nvPr/>
          </p:nvSpPr>
          <p:spPr>
            <a:xfrm>
              <a:off x="4103587" y="1656213"/>
              <a:ext cx="2207237" cy="2348851"/>
            </a:xfrm>
            <a:prstGeom prst="roundRect">
              <a:avLst>
                <a:gd name="adj" fmla="val 10000"/>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Vrije vorm 9">
              <a:extLst>
                <a:ext uri="{FF2B5EF4-FFF2-40B4-BE49-F238E27FC236}">
                  <a16:creationId xmlns:a16="http://schemas.microsoft.com/office/drawing/2014/main" id="{AE04C61F-E5DF-0F41-A576-110AC2FE545C}"/>
                </a:ext>
              </a:extLst>
            </p:cNvPr>
            <p:cNvSpPr/>
            <p:nvPr/>
          </p:nvSpPr>
          <p:spPr>
            <a:xfrm>
              <a:off x="4894077" y="3240389"/>
              <a:ext cx="2568875" cy="2348851"/>
            </a:xfrm>
            <a:custGeom>
              <a:avLst/>
              <a:gdLst>
                <a:gd name="connsiteX0" fmla="*/ 0 w 2568875"/>
                <a:gd name="connsiteY0" fmla="*/ 256888 h 2568875"/>
                <a:gd name="connsiteX1" fmla="*/ 256888 w 2568875"/>
                <a:gd name="connsiteY1" fmla="*/ 0 h 2568875"/>
                <a:gd name="connsiteX2" fmla="*/ 2311988 w 2568875"/>
                <a:gd name="connsiteY2" fmla="*/ 0 h 2568875"/>
                <a:gd name="connsiteX3" fmla="*/ 2568876 w 2568875"/>
                <a:gd name="connsiteY3" fmla="*/ 256888 h 2568875"/>
                <a:gd name="connsiteX4" fmla="*/ 2568875 w 2568875"/>
                <a:gd name="connsiteY4" fmla="*/ 2311988 h 2568875"/>
                <a:gd name="connsiteX5" fmla="*/ 2311987 w 2568875"/>
                <a:gd name="connsiteY5" fmla="*/ 2568876 h 2568875"/>
                <a:gd name="connsiteX6" fmla="*/ 256888 w 2568875"/>
                <a:gd name="connsiteY6" fmla="*/ 2568875 h 2568875"/>
                <a:gd name="connsiteX7" fmla="*/ 0 w 2568875"/>
                <a:gd name="connsiteY7" fmla="*/ 2311987 h 2568875"/>
                <a:gd name="connsiteX8" fmla="*/ 0 w 2568875"/>
                <a:gd name="connsiteY8" fmla="*/ 256888 h 25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875" h="2568875">
                  <a:moveTo>
                    <a:pt x="0" y="256888"/>
                  </a:moveTo>
                  <a:cubicBezTo>
                    <a:pt x="0" y="115013"/>
                    <a:pt x="115013" y="0"/>
                    <a:pt x="256888" y="0"/>
                  </a:cubicBezTo>
                  <a:lnTo>
                    <a:pt x="2311988" y="0"/>
                  </a:lnTo>
                  <a:cubicBezTo>
                    <a:pt x="2453863" y="0"/>
                    <a:pt x="2568876" y="115013"/>
                    <a:pt x="2568876" y="256888"/>
                  </a:cubicBezTo>
                  <a:cubicBezTo>
                    <a:pt x="2568876" y="941921"/>
                    <a:pt x="2568875" y="1626955"/>
                    <a:pt x="2568875" y="2311988"/>
                  </a:cubicBezTo>
                  <a:cubicBezTo>
                    <a:pt x="2568875" y="2453863"/>
                    <a:pt x="2453862" y="2568876"/>
                    <a:pt x="2311987" y="2568876"/>
                  </a:cubicBezTo>
                  <a:lnTo>
                    <a:pt x="256888" y="2568875"/>
                  </a:lnTo>
                  <a:cubicBezTo>
                    <a:pt x="115013" y="2568875"/>
                    <a:pt x="0" y="2453862"/>
                    <a:pt x="0" y="2311987"/>
                  </a:cubicBezTo>
                  <a:lnTo>
                    <a:pt x="0" y="2568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200" tIns="136200" rIns="136200" bIns="136200" numCol="1" spcCol="1270" anchor="ctr" anchorCtr="0">
              <a:noAutofit/>
            </a:bodyPr>
            <a:lstStyle/>
            <a:p>
              <a:pPr marL="0" lvl="0" indent="0" algn="ctr" defTabSz="711200">
                <a:lnSpc>
                  <a:spcPct val="90000"/>
                </a:lnSpc>
                <a:spcBef>
                  <a:spcPct val="0"/>
                </a:spcBef>
                <a:spcAft>
                  <a:spcPct val="35000"/>
                </a:spcAft>
                <a:buNone/>
              </a:pPr>
              <a:r>
                <a:rPr lang="en-GB" sz="1600" b="0" i="0" kern="1200" dirty="0"/>
                <a:t>Because patients believe gum bleeding is a symptom of their bleeding disorder, their </a:t>
              </a:r>
              <a:r>
                <a:rPr lang="en-GB" sz="1600" b="1" i="0" kern="1200" dirty="0"/>
                <a:t>periodontal disease remains untreated</a:t>
              </a:r>
              <a:endParaRPr lang="en-GB" sz="1600" kern="1200" dirty="0"/>
            </a:p>
          </p:txBody>
        </p:sp>
        <p:sp>
          <p:nvSpPr>
            <p:cNvPr id="12" name="Afgeronde rechthoek 11" descr="Tandenborstel met effen opvulling">
              <a:extLst>
                <a:ext uri="{FF2B5EF4-FFF2-40B4-BE49-F238E27FC236}">
                  <a16:creationId xmlns:a16="http://schemas.microsoft.com/office/drawing/2014/main" id="{B3B04D62-6C90-5B4F-A95A-04D18E61A4F4}"/>
                </a:ext>
              </a:extLst>
            </p:cNvPr>
            <p:cNvSpPr/>
            <p:nvPr/>
          </p:nvSpPr>
          <p:spPr>
            <a:xfrm>
              <a:off x="8086240" y="1656213"/>
              <a:ext cx="2207237" cy="2348851"/>
            </a:xfrm>
            <a:prstGeom prst="roundRect">
              <a:avLst>
                <a:gd name="adj" fmla="val 10000"/>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Vrije vorm 12">
              <a:extLst>
                <a:ext uri="{FF2B5EF4-FFF2-40B4-BE49-F238E27FC236}">
                  <a16:creationId xmlns:a16="http://schemas.microsoft.com/office/drawing/2014/main" id="{B63A6CCE-6F5E-AE44-9D75-7E861C942434}"/>
                </a:ext>
              </a:extLst>
            </p:cNvPr>
            <p:cNvSpPr/>
            <p:nvPr/>
          </p:nvSpPr>
          <p:spPr>
            <a:xfrm>
              <a:off x="8876730" y="3240389"/>
              <a:ext cx="2568875" cy="2348851"/>
            </a:xfrm>
            <a:custGeom>
              <a:avLst/>
              <a:gdLst>
                <a:gd name="connsiteX0" fmla="*/ 0 w 2568875"/>
                <a:gd name="connsiteY0" fmla="*/ 256888 h 2568875"/>
                <a:gd name="connsiteX1" fmla="*/ 256888 w 2568875"/>
                <a:gd name="connsiteY1" fmla="*/ 0 h 2568875"/>
                <a:gd name="connsiteX2" fmla="*/ 2311988 w 2568875"/>
                <a:gd name="connsiteY2" fmla="*/ 0 h 2568875"/>
                <a:gd name="connsiteX3" fmla="*/ 2568876 w 2568875"/>
                <a:gd name="connsiteY3" fmla="*/ 256888 h 2568875"/>
                <a:gd name="connsiteX4" fmla="*/ 2568875 w 2568875"/>
                <a:gd name="connsiteY4" fmla="*/ 2311988 h 2568875"/>
                <a:gd name="connsiteX5" fmla="*/ 2311987 w 2568875"/>
                <a:gd name="connsiteY5" fmla="*/ 2568876 h 2568875"/>
                <a:gd name="connsiteX6" fmla="*/ 256888 w 2568875"/>
                <a:gd name="connsiteY6" fmla="*/ 2568875 h 2568875"/>
                <a:gd name="connsiteX7" fmla="*/ 0 w 2568875"/>
                <a:gd name="connsiteY7" fmla="*/ 2311987 h 2568875"/>
                <a:gd name="connsiteX8" fmla="*/ 0 w 2568875"/>
                <a:gd name="connsiteY8" fmla="*/ 256888 h 25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875" h="2568875">
                  <a:moveTo>
                    <a:pt x="0" y="256888"/>
                  </a:moveTo>
                  <a:cubicBezTo>
                    <a:pt x="0" y="115013"/>
                    <a:pt x="115013" y="0"/>
                    <a:pt x="256888" y="0"/>
                  </a:cubicBezTo>
                  <a:lnTo>
                    <a:pt x="2311988" y="0"/>
                  </a:lnTo>
                  <a:cubicBezTo>
                    <a:pt x="2453863" y="0"/>
                    <a:pt x="2568876" y="115013"/>
                    <a:pt x="2568876" y="256888"/>
                  </a:cubicBezTo>
                  <a:cubicBezTo>
                    <a:pt x="2568876" y="941921"/>
                    <a:pt x="2568875" y="1626955"/>
                    <a:pt x="2568875" y="2311988"/>
                  </a:cubicBezTo>
                  <a:cubicBezTo>
                    <a:pt x="2568875" y="2453863"/>
                    <a:pt x="2453862" y="2568876"/>
                    <a:pt x="2311987" y="2568876"/>
                  </a:cubicBezTo>
                  <a:lnTo>
                    <a:pt x="256888" y="2568875"/>
                  </a:lnTo>
                  <a:cubicBezTo>
                    <a:pt x="115013" y="2568875"/>
                    <a:pt x="0" y="2453862"/>
                    <a:pt x="0" y="2311987"/>
                  </a:cubicBezTo>
                  <a:lnTo>
                    <a:pt x="0" y="2568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200" tIns="136200" rIns="136200" bIns="136200" numCol="1" spcCol="1270" anchor="ctr" anchorCtr="0">
              <a:noAutofit/>
            </a:bodyPr>
            <a:lstStyle/>
            <a:p>
              <a:pPr marL="0" lvl="0" indent="0" algn="ctr" defTabSz="711200">
                <a:lnSpc>
                  <a:spcPct val="90000"/>
                </a:lnSpc>
                <a:spcBef>
                  <a:spcPct val="0"/>
                </a:spcBef>
                <a:spcAft>
                  <a:spcPct val="35000"/>
                </a:spcAft>
                <a:buNone/>
              </a:pPr>
              <a:r>
                <a:rPr lang="en-GB" sz="1600" kern="1200" dirty="0"/>
                <a:t>Studies in haemophilia showed patients even </a:t>
              </a:r>
              <a:r>
                <a:rPr lang="en-GB" sz="1600" b="1" kern="1200" dirty="0"/>
                <a:t>stopped brushing their teeth</a:t>
              </a:r>
              <a:r>
                <a:rPr lang="en-GB" sz="1600" kern="1200" dirty="0"/>
                <a:t> in the presence of gingivitis, as they attributed the gum bleeding to their bleeding disorder</a:t>
              </a:r>
            </a:p>
          </p:txBody>
        </p:sp>
      </p:grpSp>
      <p:sp>
        <p:nvSpPr>
          <p:cNvPr id="3" name="Titel 2">
            <a:extLst>
              <a:ext uri="{FF2B5EF4-FFF2-40B4-BE49-F238E27FC236}">
                <a16:creationId xmlns:a16="http://schemas.microsoft.com/office/drawing/2014/main" id="{438C0152-FC15-B349-8D6B-FA62C1019A37}"/>
              </a:ext>
            </a:extLst>
          </p:cNvPr>
          <p:cNvSpPr>
            <a:spLocks noGrp="1"/>
          </p:cNvSpPr>
          <p:nvPr>
            <p:ph type="title"/>
          </p:nvPr>
        </p:nvSpPr>
        <p:spPr>
          <a:xfrm>
            <a:off x="619200" y="246566"/>
            <a:ext cx="8740800" cy="807285"/>
          </a:xfrm>
        </p:spPr>
        <p:txBody>
          <a:bodyPr anchor="t">
            <a:normAutofit/>
          </a:bodyPr>
          <a:lstStyle/>
          <a:p>
            <a:r>
              <a:rPr lang="en-GB" dirty="0"/>
              <a:t>Gum bleeding is a neglected problem in patients with bleeding disorders</a:t>
            </a:r>
          </a:p>
        </p:txBody>
      </p:sp>
      <p:sp>
        <p:nvSpPr>
          <p:cNvPr id="4" name="Tijdelijke aanduiding voor dianummer 3">
            <a:extLst>
              <a:ext uri="{FF2B5EF4-FFF2-40B4-BE49-F238E27FC236}">
                <a16:creationId xmlns:a16="http://schemas.microsoft.com/office/drawing/2014/main" id="{5086D1B7-468D-B14F-AE48-C93BFDB1E481}"/>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16</a:t>
            </a:fld>
            <a:endParaRPr lang="en-GB" dirty="0"/>
          </a:p>
        </p:txBody>
      </p:sp>
      <p:sp>
        <p:nvSpPr>
          <p:cNvPr id="2" name="Tijdelijke aanduiding voor inhoud 1">
            <a:extLst>
              <a:ext uri="{FF2B5EF4-FFF2-40B4-BE49-F238E27FC236}">
                <a16:creationId xmlns:a16="http://schemas.microsoft.com/office/drawing/2014/main" id="{BDA20B99-DF31-5E47-9D8E-C80BFA844099}"/>
              </a:ext>
            </a:extLst>
          </p:cNvPr>
          <p:cNvSpPr>
            <a:spLocks noGrp="1"/>
          </p:cNvSpPr>
          <p:nvPr>
            <p:ph sz="quarter" idx="15"/>
          </p:nvPr>
        </p:nvSpPr>
        <p:spPr>
          <a:xfrm>
            <a:off x="620184" y="6296717"/>
            <a:ext cx="9148224" cy="365125"/>
          </a:xfrm>
        </p:spPr>
        <p:txBody>
          <a:bodyPr>
            <a:noAutofit/>
          </a:bodyPr>
          <a:lstStyle/>
          <a:p>
            <a:pPr>
              <a:spcBef>
                <a:spcPts val="0"/>
              </a:spcBef>
              <a:spcAft>
                <a:spcPts val="300"/>
              </a:spcAft>
            </a:pPr>
            <a:r>
              <a:rPr lang="en-GB" dirty="0"/>
              <a:t>VWD, von Willebrand disease</a:t>
            </a:r>
          </a:p>
          <a:p>
            <a:pPr>
              <a:spcBef>
                <a:spcPts val="0"/>
              </a:spcBef>
              <a:spcAft>
                <a:spcPts val="300"/>
              </a:spcAft>
            </a:pPr>
            <a:r>
              <a:rPr lang="en-GB" dirty="0"/>
              <a:t>Carcao MD, et al. Haemophilia. 2010;16:943-8; Gilbert AD and Nuttall NM. Br Dent J. 1999;186:241-4; Hitchings EJ. N Z Dent J. 2011;107:4-11; Noone D, et al. Haemophilia. 2021;27 Issue S2:143. EAHAD 2021. Abstract #ABS221</a:t>
            </a:r>
          </a:p>
        </p:txBody>
      </p:sp>
    </p:spTree>
    <p:extLst>
      <p:ext uri="{BB962C8B-B14F-4D97-AF65-F5344CB8AC3E}">
        <p14:creationId xmlns:p14="http://schemas.microsoft.com/office/powerpoint/2010/main" val="17624935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8D4914-830F-7545-9D33-A21E0237B1E8}"/>
              </a:ext>
            </a:extLst>
          </p:cNvPr>
          <p:cNvSpPr>
            <a:spLocks noGrp="1"/>
          </p:cNvSpPr>
          <p:nvPr>
            <p:ph sz="quarter" idx="12"/>
          </p:nvPr>
        </p:nvSpPr>
        <p:spPr/>
        <p:txBody>
          <a:bodyPr>
            <a:normAutofit/>
          </a:bodyPr>
          <a:lstStyle/>
          <a:p>
            <a:r>
              <a:rPr lang="en-GB" dirty="0"/>
              <a:t>48% (76/159) of adults with low VWF levels in the LoVIC study experienced oral bleeding</a:t>
            </a:r>
          </a:p>
          <a:p>
            <a:endParaRPr lang="en-GB" dirty="0"/>
          </a:p>
          <a:p>
            <a:r>
              <a:rPr lang="en-GB" dirty="0"/>
              <a:t>80% (24/30) of patients enrolled in a LoVIC sub study reported oral cavity bleeding</a:t>
            </a:r>
          </a:p>
          <a:p>
            <a:pPr lvl="1"/>
            <a:r>
              <a:rPr lang="en-GB" dirty="0"/>
              <a:t>13% required consultation</a:t>
            </a:r>
          </a:p>
          <a:p>
            <a:pPr lvl="1"/>
            <a:r>
              <a:rPr lang="en-GB" dirty="0"/>
              <a:t>In all patients, a </a:t>
            </a:r>
            <a:r>
              <a:rPr lang="en-GB" b="1" dirty="0">
                <a:solidFill>
                  <a:schemeClr val="accent1"/>
                </a:solidFill>
              </a:rPr>
              <a:t>personalised oral hygiene intervention resulted in highly significant reductions in objective bleeding and plaque scores</a:t>
            </a:r>
          </a:p>
          <a:p>
            <a:endParaRPr lang="en-GB" dirty="0"/>
          </a:p>
          <a:p>
            <a:r>
              <a:rPr lang="en-GB" dirty="0"/>
              <a:t>The current oral cavity bleeding component of the ISTH Bleeding Assessment Tool lacks specificity for bleeding disorders and may reinforce perceptions that bleeding is related to the bleeding disorder rather than gingivitis</a:t>
            </a:r>
          </a:p>
          <a:p>
            <a:endParaRPr lang="en-GB" dirty="0"/>
          </a:p>
        </p:txBody>
      </p:sp>
      <p:sp>
        <p:nvSpPr>
          <p:cNvPr id="3" name="Titel 2">
            <a:extLst>
              <a:ext uri="{FF2B5EF4-FFF2-40B4-BE49-F238E27FC236}">
                <a16:creationId xmlns:a16="http://schemas.microsoft.com/office/drawing/2014/main" id="{85B2E77A-5C39-0248-9600-7CE42C55FB68}"/>
              </a:ext>
            </a:extLst>
          </p:cNvPr>
          <p:cNvSpPr>
            <a:spLocks noGrp="1"/>
          </p:cNvSpPr>
          <p:nvPr>
            <p:ph type="title"/>
          </p:nvPr>
        </p:nvSpPr>
        <p:spPr/>
        <p:txBody>
          <a:bodyPr/>
          <a:lstStyle/>
          <a:p>
            <a:r>
              <a:rPr lang="en-GB" dirty="0"/>
              <a:t>Gum Bleeding in VWD</a:t>
            </a:r>
            <a:br>
              <a:rPr lang="en-GB" dirty="0"/>
            </a:br>
            <a:r>
              <a:rPr lang="en-GB" sz="2400" dirty="0">
                <a:solidFill>
                  <a:schemeClr val="accent1"/>
                </a:solidFill>
              </a:rPr>
              <a:t>Low von Willebrand in Ireland Cohort (LoVIC) study</a:t>
            </a:r>
            <a:br>
              <a:rPr lang="en-GB" sz="2400" dirty="0">
                <a:solidFill>
                  <a:schemeClr val="accent1"/>
                </a:solidFill>
              </a:rPr>
            </a:br>
            <a:endParaRPr lang="en-GB" dirty="0">
              <a:solidFill>
                <a:schemeClr val="accent1"/>
              </a:solidFill>
            </a:endParaRPr>
          </a:p>
        </p:txBody>
      </p:sp>
      <p:sp>
        <p:nvSpPr>
          <p:cNvPr id="4" name="Tijdelijke aanduiding voor dianummer 3">
            <a:extLst>
              <a:ext uri="{FF2B5EF4-FFF2-40B4-BE49-F238E27FC236}">
                <a16:creationId xmlns:a16="http://schemas.microsoft.com/office/drawing/2014/main" id="{1C9C6C94-A23B-074B-9C50-7FF451B1024F}"/>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Tijdelijke aanduiding voor inhoud 4">
            <a:extLst>
              <a:ext uri="{FF2B5EF4-FFF2-40B4-BE49-F238E27FC236}">
                <a16:creationId xmlns:a16="http://schemas.microsoft.com/office/drawing/2014/main" id="{8B97D14E-36CC-7E4A-A14D-94BBD9922888}"/>
              </a:ext>
            </a:extLst>
          </p:cNvPr>
          <p:cNvSpPr>
            <a:spLocks noGrp="1"/>
          </p:cNvSpPr>
          <p:nvPr>
            <p:ph sz="quarter" idx="15"/>
          </p:nvPr>
        </p:nvSpPr>
        <p:spPr/>
        <p:txBody>
          <a:bodyPr/>
          <a:lstStyle/>
          <a:p>
            <a:pPr>
              <a:spcBef>
                <a:spcPts val="0"/>
              </a:spcBef>
              <a:spcAft>
                <a:spcPts val="300"/>
              </a:spcAft>
            </a:pPr>
            <a:r>
              <a:rPr lang="en-GB" dirty="0"/>
              <a:t>ISTH, International Society on Thrombosis and Haemostasis; VWD, von Willebrand disease; VWF, von Willebrand factor</a:t>
            </a:r>
          </a:p>
          <a:p>
            <a:pPr>
              <a:spcBef>
                <a:spcPts val="0"/>
              </a:spcBef>
              <a:spcAft>
                <a:spcPts val="300"/>
              </a:spcAft>
            </a:pPr>
            <a:r>
              <a:rPr lang="en-GB" dirty="0"/>
              <a:t>Dougall A, et al. Res Pract Thromb Haemost. 2020;4 (Suppl 1). ISTH 2020. Abstract #PB1595</a:t>
            </a:r>
          </a:p>
        </p:txBody>
      </p:sp>
    </p:spTree>
    <p:extLst>
      <p:ext uri="{BB962C8B-B14F-4D97-AF65-F5344CB8AC3E}">
        <p14:creationId xmlns:p14="http://schemas.microsoft.com/office/powerpoint/2010/main" val="16883714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BB674F-88A1-1B4B-984A-FB2ABBDA756B}"/>
              </a:ext>
            </a:extLst>
          </p:cNvPr>
          <p:cNvSpPr>
            <a:spLocks noGrp="1"/>
          </p:cNvSpPr>
          <p:nvPr>
            <p:ph sz="quarter" idx="12"/>
          </p:nvPr>
        </p:nvSpPr>
        <p:spPr>
          <a:xfrm>
            <a:off x="620184" y="1425600"/>
            <a:ext cx="10963200" cy="4525200"/>
          </a:xfrm>
        </p:spPr>
        <p:txBody>
          <a:bodyPr>
            <a:normAutofit lnSpcReduction="10000"/>
          </a:bodyPr>
          <a:lstStyle/>
          <a:p>
            <a:r>
              <a:rPr lang="en-GB" dirty="0"/>
              <a:t>Gum bleeding is </a:t>
            </a:r>
            <a:r>
              <a:rPr lang="en-GB" b="1" dirty="0">
                <a:solidFill>
                  <a:schemeClr val="accent1"/>
                </a:solidFill>
              </a:rPr>
              <a:t>not associated with the bleeding disorder </a:t>
            </a:r>
            <a:r>
              <a:rPr lang="en-GB" dirty="0"/>
              <a:t>but with plaque biofilm levels</a:t>
            </a:r>
          </a:p>
          <a:p>
            <a:endParaRPr lang="en-GB" dirty="0"/>
          </a:p>
          <a:p>
            <a:r>
              <a:rPr lang="en-GB" dirty="0"/>
              <a:t>A </a:t>
            </a:r>
            <a:r>
              <a:rPr lang="en-GB" b="1" dirty="0">
                <a:solidFill>
                  <a:schemeClr val="accent1"/>
                </a:solidFill>
              </a:rPr>
              <a:t>proper oral hygiene regimen </a:t>
            </a:r>
            <a:r>
              <a:rPr lang="en-GB" dirty="0"/>
              <a:t>can reduce or eliminate gum bleeding</a:t>
            </a:r>
          </a:p>
          <a:p>
            <a:pPr lvl="1"/>
            <a:r>
              <a:rPr lang="en-GB" dirty="0"/>
              <a:t>Brush the whole mouth systematically twice a day</a:t>
            </a:r>
          </a:p>
          <a:p>
            <a:pPr lvl="2"/>
            <a:r>
              <a:rPr lang="en-GB" dirty="0"/>
              <a:t>Brush the teeth and the gums</a:t>
            </a:r>
          </a:p>
          <a:p>
            <a:pPr lvl="2"/>
            <a:r>
              <a:rPr lang="en-GB" dirty="0"/>
              <a:t>Use a medium or soft brush and fluoridated toothpaste</a:t>
            </a:r>
          </a:p>
          <a:p>
            <a:pPr lvl="2"/>
            <a:r>
              <a:rPr lang="en-GB" dirty="0"/>
              <a:t>Leave toothpaste on the teeth: spit it out but don’t rinse with mouthwash or water</a:t>
            </a:r>
          </a:p>
          <a:p>
            <a:pPr lvl="1"/>
            <a:r>
              <a:rPr lang="en-GB" dirty="0"/>
              <a:t>Chlorhexidine can decrease the bacterial load</a:t>
            </a:r>
          </a:p>
          <a:p>
            <a:pPr lvl="2"/>
            <a:r>
              <a:rPr lang="en-GB" dirty="0"/>
              <a:t>A meta-analysis of 13 randomised controlled trials showed chlorhexidine mouthwash reduces plaque and gingivitis by 33% and 26%, respectively</a:t>
            </a:r>
            <a:r>
              <a:rPr lang="en-GB" baseline="30000" dirty="0"/>
              <a:t>1</a:t>
            </a:r>
          </a:p>
          <a:p>
            <a:endParaRPr lang="en-GB" dirty="0"/>
          </a:p>
          <a:p>
            <a:r>
              <a:rPr lang="en-GB" dirty="0"/>
              <a:t>Use </a:t>
            </a:r>
            <a:r>
              <a:rPr lang="en-GB" b="1" dirty="0">
                <a:solidFill>
                  <a:schemeClr val="accent1"/>
                </a:solidFill>
              </a:rPr>
              <a:t>motivational interviewing </a:t>
            </a:r>
            <a:r>
              <a:rPr lang="en-GB" dirty="0"/>
              <a:t>to stimulate patients to maintain a good oral hygiene</a:t>
            </a:r>
          </a:p>
          <a:p>
            <a:pPr lvl="1"/>
            <a:r>
              <a:rPr lang="en-GB" dirty="0"/>
              <a:t>The dental hygienist can play an important role</a:t>
            </a:r>
          </a:p>
          <a:p>
            <a:endParaRPr lang="en-GB" dirty="0"/>
          </a:p>
        </p:txBody>
      </p:sp>
      <p:sp>
        <p:nvSpPr>
          <p:cNvPr id="3" name="Titel 2">
            <a:extLst>
              <a:ext uri="{FF2B5EF4-FFF2-40B4-BE49-F238E27FC236}">
                <a16:creationId xmlns:a16="http://schemas.microsoft.com/office/drawing/2014/main" id="{C6075B6F-FA53-1E43-BD32-A9CA1487C16D}"/>
              </a:ext>
            </a:extLst>
          </p:cNvPr>
          <p:cNvSpPr>
            <a:spLocks noGrp="1"/>
          </p:cNvSpPr>
          <p:nvPr>
            <p:ph type="title"/>
          </p:nvPr>
        </p:nvSpPr>
        <p:spPr>
          <a:xfrm>
            <a:off x="619200" y="246566"/>
            <a:ext cx="8740800" cy="807285"/>
          </a:xfrm>
        </p:spPr>
        <p:txBody>
          <a:bodyPr/>
          <a:lstStyle/>
          <a:p>
            <a:r>
              <a:rPr lang="en-GB" dirty="0"/>
              <a:t>Gum bleeding is preventable</a:t>
            </a:r>
          </a:p>
        </p:txBody>
      </p:sp>
      <p:sp>
        <p:nvSpPr>
          <p:cNvPr id="4" name="Tijdelijke aanduiding voor dianummer 3">
            <a:extLst>
              <a:ext uri="{FF2B5EF4-FFF2-40B4-BE49-F238E27FC236}">
                <a16:creationId xmlns:a16="http://schemas.microsoft.com/office/drawing/2014/main" id="{0A1512BA-1328-0241-89E2-DF1B14855F0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5" name="Tijdelijke aanduiding voor inhoud 4">
            <a:extLst>
              <a:ext uri="{FF2B5EF4-FFF2-40B4-BE49-F238E27FC236}">
                <a16:creationId xmlns:a16="http://schemas.microsoft.com/office/drawing/2014/main" id="{0CC7C603-9360-6945-8A2D-BCA88EBDCA27}"/>
              </a:ext>
            </a:extLst>
          </p:cNvPr>
          <p:cNvSpPr>
            <a:spLocks noGrp="1"/>
          </p:cNvSpPr>
          <p:nvPr>
            <p:ph sz="quarter" idx="15"/>
          </p:nvPr>
        </p:nvSpPr>
        <p:spPr>
          <a:xfrm>
            <a:off x="620184" y="6356351"/>
            <a:ext cx="8116800" cy="365125"/>
          </a:xfrm>
        </p:spPr>
        <p:txBody>
          <a:bodyPr/>
          <a:lstStyle/>
          <a:p>
            <a:r>
              <a:rPr lang="en-GB" dirty="0"/>
              <a:t>1. Herrera D. Evid Based Dent. 2013;14:17-8</a:t>
            </a:r>
          </a:p>
        </p:txBody>
      </p:sp>
      <p:pic>
        <p:nvPicPr>
          <p:cNvPr id="9" name="Image" descr="Image">
            <a:extLst>
              <a:ext uri="{FF2B5EF4-FFF2-40B4-BE49-F238E27FC236}">
                <a16:creationId xmlns:a16="http://schemas.microsoft.com/office/drawing/2014/main" id="{6EE013F7-BE37-FD43-8BEE-C38D1B4E125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20336" y="1988840"/>
            <a:ext cx="2084883" cy="1493881"/>
          </a:xfrm>
          <a:custGeom>
            <a:avLst/>
            <a:gdLst/>
            <a:ahLst/>
            <a:cxnLst>
              <a:cxn ang="0">
                <a:pos x="wd2" y="hd2"/>
              </a:cxn>
              <a:cxn ang="5400000">
                <a:pos x="wd2" y="hd2"/>
              </a:cxn>
              <a:cxn ang="10800000">
                <a:pos x="wd2" y="hd2"/>
              </a:cxn>
              <a:cxn ang="16200000">
                <a:pos x="wd2" y="hd2"/>
              </a:cxn>
            </a:cxnLst>
            <a:rect l="0" t="0" r="r" b="b"/>
            <a:pathLst>
              <a:path w="21593" h="21547" extrusionOk="0">
                <a:moveTo>
                  <a:pt x="15772" y="19"/>
                </a:moveTo>
                <a:cubicBezTo>
                  <a:pt x="15793" y="66"/>
                  <a:pt x="15771" y="134"/>
                  <a:pt x="15724" y="171"/>
                </a:cubicBezTo>
                <a:cubicBezTo>
                  <a:pt x="15677" y="208"/>
                  <a:pt x="15643" y="268"/>
                  <a:pt x="15646" y="305"/>
                </a:cubicBezTo>
                <a:cubicBezTo>
                  <a:pt x="15649" y="342"/>
                  <a:pt x="15506" y="384"/>
                  <a:pt x="15332" y="396"/>
                </a:cubicBezTo>
                <a:cubicBezTo>
                  <a:pt x="15032" y="417"/>
                  <a:pt x="15016" y="430"/>
                  <a:pt x="15001" y="620"/>
                </a:cubicBezTo>
                <a:cubicBezTo>
                  <a:pt x="14986" y="799"/>
                  <a:pt x="14958" y="819"/>
                  <a:pt x="14757" y="839"/>
                </a:cubicBezTo>
                <a:lnTo>
                  <a:pt x="14530" y="863"/>
                </a:lnTo>
                <a:lnTo>
                  <a:pt x="14530" y="1410"/>
                </a:lnTo>
                <a:cubicBezTo>
                  <a:pt x="14530" y="2066"/>
                  <a:pt x="14482" y="2147"/>
                  <a:pt x="14120" y="2096"/>
                </a:cubicBezTo>
                <a:cubicBezTo>
                  <a:pt x="13619" y="2025"/>
                  <a:pt x="13653" y="2092"/>
                  <a:pt x="13641" y="1142"/>
                </a:cubicBezTo>
                <a:cubicBezTo>
                  <a:pt x="13635" y="677"/>
                  <a:pt x="13629" y="258"/>
                  <a:pt x="13627" y="208"/>
                </a:cubicBezTo>
                <a:cubicBezTo>
                  <a:pt x="13624" y="60"/>
                  <a:pt x="13536" y="99"/>
                  <a:pt x="13505" y="262"/>
                </a:cubicBezTo>
                <a:cubicBezTo>
                  <a:pt x="13482" y="385"/>
                  <a:pt x="13431" y="414"/>
                  <a:pt x="13213" y="414"/>
                </a:cubicBezTo>
                <a:cubicBezTo>
                  <a:pt x="12921" y="414"/>
                  <a:pt x="12851" y="361"/>
                  <a:pt x="12939" y="214"/>
                </a:cubicBezTo>
                <a:cubicBezTo>
                  <a:pt x="12982" y="140"/>
                  <a:pt x="12983" y="116"/>
                  <a:pt x="12939" y="116"/>
                </a:cubicBezTo>
                <a:cubicBezTo>
                  <a:pt x="12906" y="116"/>
                  <a:pt x="12837" y="179"/>
                  <a:pt x="12786" y="262"/>
                </a:cubicBezTo>
                <a:cubicBezTo>
                  <a:pt x="12698" y="405"/>
                  <a:pt x="12636" y="413"/>
                  <a:pt x="11548" y="408"/>
                </a:cubicBezTo>
                <a:cubicBezTo>
                  <a:pt x="10918" y="405"/>
                  <a:pt x="10373" y="406"/>
                  <a:pt x="10336" y="408"/>
                </a:cubicBezTo>
                <a:cubicBezTo>
                  <a:pt x="10299" y="409"/>
                  <a:pt x="10271" y="503"/>
                  <a:pt x="10271" y="620"/>
                </a:cubicBezTo>
                <a:cubicBezTo>
                  <a:pt x="10271" y="880"/>
                  <a:pt x="10223" y="955"/>
                  <a:pt x="10127" y="845"/>
                </a:cubicBezTo>
                <a:cubicBezTo>
                  <a:pt x="10072" y="782"/>
                  <a:pt x="10023" y="781"/>
                  <a:pt x="9922" y="845"/>
                </a:cubicBezTo>
                <a:cubicBezTo>
                  <a:pt x="9800" y="923"/>
                  <a:pt x="9785" y="964"/>
                  <a:pt x="9800" y="1318"/>
                </a:cubicBezTo>
                <a:lnTo>
                  <a:pt x="9817" y="1707"/>
                </a:lnTo>
                <a:lnTo>
                  <a:pt x="10245" y="1743"/>
                </a:lnTo>
                <a:lnTo>
                  <a:pt x="10672" y="1786"/>
                </a:lnTo>
                <a:lnTo>
                  <a:pt x="10681" y="2727"/>
                </a:lnTo>
                <a:cubicBezTo>
                  <a:pt x="10685" y="3245"/>
                  <a:pt x="10705" y="3704"/>
                  <a:pt x="10724" y="3747"/>
                </a:cubicBezTo>
                <a:cubicBezTo>
                  <a:pt x="10780" y="3873"/>
                  <a:pt x="10635" y="3903"/>
                  <a:pt x="10131" y="3880"/>
                </a:cubicBezTo>
                <a:lnTo>
                  <a:pt x="9661" y="3862"/>
                </a:lnTo>
                <a:lnTo>
                  <a:pt x="9661" y="2065"/>
                </a:lnTo>
                <a:cubicBezTo>
                  <a:pt x="9661" y="300"/>
                  <a:pt x="9655" y="267"/>
                  <a:pt x="9543" y="195"/>
                </a:cubicBezTo>
                <a:cubicBezTo>
                  <a:pt x="9480" y="155"/>
                  <a:pt x="9413" y="145"/>
                  <a:pt x="9395" y="171"/>
                </a:cubicBezTo>
                <a:cubicBezTo>
                  <a:pt x="9376" y="197"/>
                  <a:pt x="9268" y="223"/>
                  <a:pt x="9150" y="232"/>
                </a:cubicBezTo>
                <a:cubicBezTo>
                  <a:pt x="8910" y="249"/>
                  <a:pt x="8780" y="367"/>
                  <a:pt x="8780" y="566"/>
                </a:cubicBezTo>
                <a:cubicBezTo>
                  <a:pt x="8780" y="640"/>
                  <a:pt x="8712" y="743"/>
                  <a:pt x="8632" y="796"/>
                </a:cubicBezTo>
                <a:cubicBezTo>
                  <a:pt x="8486" y="894"/>
                  <a:pt x="8485" y="895"/>
                  <a:pt x="8470" y="1762"/>
                </a:cubicBezTo>
                <a:cubicBezTo>
                  <a:pt x="8457" y="2551"/>
                  <a:pt x="8448" y="2641"/>
                  <a:pt x="8348" y="2715"/>
                </a:cubicBezTo>
                <a:cubicBezTo>
                  <a:pt x="8201" y="2825"/>
                  <a:pt x="8171" y="2761"/>
                  <a:pt x="8161" y="2326"/>
                </a:cubicBezTo>
                <a:cubicBezTo>
                  <a:pt x="8153" y="1974"/>
                  <a:pt x="8041" y="1687"/>
                  <a:pt x="7843" y="1507"/>
                </a:cubicBezTo>
                <a:cubicBezTo>
                  <a:pt x="7811" y="1478"/>
                  <a:pt x="7782" y="1316"/>
                  <a:pt x="7777" y="1142"/>
                </a:cubicBezTo>
                <a:cubicBezTo>
                  <a:pt x="7770" y="898"/>
                  <a:pt x="7735" y="791"/>
                  <a:pt x="7625" y="669"/>
                </a:cubicBezTo>
                <a:cubicBezTo>
                  <a:pt x="7529" y="563"/>
                  <a:pt x="7504" y="492"/>
                  <a:pt x="7546" y="456"/>
                </a:cubicBezTo>
                <a:cubicBezTo>
                  <a:pt x="7689" y="334"/>
                  <a:pt x="7601" y="213"/>
                  <a:pt x="7354" y="195"/>
                </a:cubicBezTo>
                <a:cubicBezTo>
                  <a:pt x="7215" y="185"/>
                  <a:pt x="7080" y="152"/>
                  <a:pt x="7054" y="116"/>
                </a:cubicBezTo>
                <a:cubicBezTo>
                  <a:pt x="6977" y="10"/>
                  <a:pt x="6769" y="252"/>
                  <a:pt x="6735" y="487"/>
                </a:cubicBezTo>
                <a:cubicBezTo>
                  <a:pt x="6715" y="628"/>
                  <a:pt x="6649" y="739"/>
                  <a:pt x="6544" y="815"/>
                </a:cubicBezTo>
                <a:cubicBezTo>
                  <a:pt x="6455" y="879"/>
                  <a:pt x="6382" y="976"/>
                  <a:pt x="6382" y="1027"/>
                </a:cubicBezTo>
                <a:cubicBezTo>
                  <a:pt x="6382" y="1109"/>
                  <a:pt x="6129" y="2040"/>
                  <a:pt x="5933" y="2672"/>
                </a:cubicBezTo>
                <a:cubicBezTo>
                  <a:pt x="5895" y="2795"/>
                  <a:pt x="5820" y="3063"/>
                  <a:pt x="5768" y="3267"/>
                </a:cubicBezTo>
                <a:cubicBezTo>
                  <a:pt x="5606" y="3895"/>
                  <a:pt x="5592" y="3904"/>
                  <a:pt x="4948" y="3880"/>
                </a:cubicBezTo>
                <a:cubicBezTo>
                  <a:pt x="4387" y="3860"/>
                  <a:pt x="4386" y="3859"/>
                  <a:pt x="4386" y="3674"/>
                </a:cubicBezTo>
                <a:cubicBezTo>
                  <a:pt x="4386" y="3502"/>
                  <a:pt x="4408" y="3488"/>
                  <a:pt x="4669" y="3468"/>
                </a:cubicBezTo>
                <a:cubicBezTo>
                  <a:pt x="4956" y="3445"/>
                  <a:pt x="4982" y="3412"/>
                  <a:pt x="5018" y="3079"/>
                </a:cubicBezTo>
                <a:cubicBezTo>
                  <a:pt x="5034" y="2926"/>
                  <a:pt x="5066" y="2897"/>
                  <a:pt x="5205" y="2897"/>
                </a:cubicBezTo>
                <a:cubicBezTo>
                  <a:pt x="5394" y="2897"/>
                  <a:pt x="5503" y="2730"/>
                  <a:pt x="5415" y="2581"/>
                </a:cubicBezTo>
                <a:cubicBezTo>
                  <a:pt x="5384" y="2529"/>
                  <a:pt x="5368" y="2396"/>
                  <a:pt x="5380" y="2284"/>
                </a:cubicBezTo>
                <a:lnTo>
                  <a:pt x="5401" y="2077"/>
                </a:lnTo>
                <a:lnTo>
                  <a:pt x="4896" y="2077"/>
                </a:lnTo>
                <a:cubicBezTo>
                  <a:pt x="4423" y="2077"/>
                  <a:pt x="4386" y="2070"/>
                  <a:pt x="4386" y="1932"/>
                </a:cubicBezTo>
                <a:cubicBezTo>
                  <a:pt x="4386" y="1805"/>
                  <a:pt x="4426" y="1781"/>
                  <a:pt x="4660" y="1762"/>
                </a:cubicBezTo>
                <a:cubicBezTo>
                  <a:pt x="4953" y="1738"/>
                  <a:pt x="5039" y="1655"/>
                  <a:pt x="5070" y="1367"/>
                </a:cubicBezTo>
                <a:cubicBezTo>
                  <a:pt x="5092" y="1167"/>
                  <a:pt x="5250" y="1096"/>
                  <a:pt x="5410" y="1215"/>
                </a:cubicBezTo>
                <a:cubicBezTo>
                  <a:pt x="5491" y="1275"/>
                  <a:pt x="5512" y="1260"/>
                  <a:pt x="5519" y="1130"/>
                </a:cubicBezTo>
                <a:cubicBezTo>
                  <a:pt x="5524" y="1043"/>
                  <a:pt x="5499" y="930"/>
                  <a:pt x="5467" y="875"/>
                </a:cubicBezTo>
                <a:cubicBezTo>
                  <a:pt x="5423" y="802"/>
                  <a:pt x="5426" y="750"/>
                  <a:pt x="5471" y="687"/>
                </a:cubicBezTo>
                <a:cubicBezTo>
                  <a:pt x="5505" y="640"/>
                  <a:pt x="5529" y="502"/>
                  <a:pt x="5528" y="377"/>
                </a:cubicBezTo>
                <a:cubicBezTo>
                  <a:pt x="5527" y="199"/>
                  <a:pt x="5515" y="180"/>
                  <a:pt x="5476" y="274"/>
                </a:cubicBezTo>
                <a:cubicBezTo>
                  <a:pt x="5399" y="456"/>
                  <a:pt x="3804" y="476"/>
                  <a:pt x="3557" y="299"/>
                </a:cubicBezTo>
                <a:cubicBezTo>
                  <a:pt x="3436" y="211"/>
                  <a:pt x="3324" y="191"/>
                  <a:pt x="3156" y="226"/>
                </a:cubicBezTo>
                <a:cubicBezTo>
                  <a:pt x="3029" y="252"/>
                  <a:pt x="2892" y="245"/>
                  <a:pt x="2856" y="214"/>
                </a:cubicBezTo>
                <a:cubicBezTo>
                  <a:pt x="2819" y="182"/>
                  <a:pt x="2745" y="146"/>
                  <a:pt x="2694" y="135"/>
                </a:cubicBezTo>
                <a:cubicBezTo>
                  <a:pt x="2616" y="118"/>
                  <a:pt x="2605" y="170"/>
                  <a:pt x="2616" y="469"/>
                </a:cubicBezTo>
                <a:lnTo>
                  <a:pt x="2629" y="821"/>
                </a:lnTo>
                <a:lnTo>
                  <a:pt x="2402" y="839"/>
                </a:lnTo>
                <a:lnTo>
                  <a:pt x="2176" y="863"/>
                </a:lnTo>
                <a:lnTo>
                  <a:pt x="2176" y="1403"/>
                </a:lnTo>
                <a:cubicBezTo>
                  <a:pt x="2176" y="1722"/>
                  <a:pt x="2152" y="1976"/>
                  <a:pt x="2115" y="2029"/>
                </a:cubicBezTo>
                <a:cubicBezTo>
                  <a:pt x="2043" y="2129"/>
                  <a:pt x="1451" y="2149"/>
                  <a:pt x="1408" y="2053"/>
                </a:cubicBezTo>
                <a:cubicBezTo>
                  <a:pt x="1393" y="2019"/>
                  <a:pt x="1378" y="1552"/>
                  <a:pt x="1373" y="1015"/>
                </a:cubicBezTo>
                <a:cubicBezTo>
                  <a:pt x="1369" y="478"/>
                  <a:pt x="1353" y="54"/>
                  <a:pt x="1334" y="68"/>
                </a:cubicBezTo>
                <a:cubicBezTo>
                  <a:pt x="1123" y="223"/>
                  <a:pt x="707" y="298"/>
                  <a:pt x="659" y="189"/>
                </a:cubicBezTo>
                <a:cubicBezTo>
                  <a:pt x="615" y="92"/>
                  <a:pt x="570" y="96"/>
                  <a:pt x="454" y="220"/>
                </a:cubicBezTo>
                <a:cubicBezTo>
                  <a:pt x="370" y="308"/>
                  <a:pt x="367" y="343"/>
                  <a:pt x="428" y="481"/>
                </a:cubicBezTo>
                <a:cubicBezTo>
                  <a:pt x="488" y="620"/>
                  <a:pt x="487" y="655"/>
                  <a:pt x="397" y="748"/>
                </a:cubicBezTo>
                <a:cubicBezTo>
                  <a:pt x="340" y="807"/>
                  <a:pt x="249" y="857"/>
                  <a:pt x="196" y="857"/>
                </a:cubicBezTo>
                <a:cubicBezTo>
                  <a:pt x="106" y="857"/>
                  <a:pt x="101" y="978"/>
                  <a:pt x="101" y="3006"/>
                </a:cubicBezTo>
                <a:lnTo>
                  <a:pt x="101" y="5161"/>
                </a:lnTo>
                <a:lnTo>
                  <a:pt x="218" y="5228"/>
                </a:lnTo>
                <a:cubicBezTo>
                  <a:pt x="496" y="5383"/>
                  <a:pt x="888" y="5280"/>
                  <a:pt x="955" y="5034"/>
                </a:cubicBezTo>
                <a:cubicBezTo>
                  <a:pt x="996" y="4883"/>
                  <a:pt x="1017" y="4868"/>
                  <a:pt x="1103" y="4943"/>
                </a:cubicBezTo>
                <a:cubicBezTo>
                  <a:pt x="1315" y="5127"/>
                  <a:pt x="1374" y="4989"/>
                  <a:pt x="1391" y="4251"/>
                </a:cubicBezTo>
                <a:lnTo>
                  <a:pt x="1404" y="3565"/>
                </a:lnTo>
                <a:lnTo>
                  <a:pt x="1714" y="3522"/>
                </a:lnTo>
                <a:cubicBezTo>
                  <a:pt x="2171" y="3466"/>
                  <a:pt x="2176" y="3480"/>
                  <a:pt x="2176" y="4384"/>
                </a:cubicBezTo>
                <a:lnTo>
                  <a:pt x="2176" y="5161"/>
                </a:lnTo>
                <a:lnTo>
                  <a:pt x="2324" y="5240"/>
                </a:lnTo>
                <a:cubicBezTo>
                  <a:pt x="2505" y="5338"/>
                  <a:pt x="2921" y="5265"/>
                  <a:pt x="3026" y="5119"/>
                </a:cubicBezTo>
                <a:cubicBezTo>
                  <a:pt x="3094" y="5023"/>
                  <a:pt x="3115" y="5030"/>
                  <a:pt x="3204" y="5143"/>
                </a:cubicBezTo>
                <a:cubicBezTo>
                  <a:pt x="3291" y="5253"/>
                  <a:pt x="3415" y="5270"/>
                  <a:pt x="4059" y="5265"/>
                </a:cubicBezTo>
                <a:cubicBezTo>
                  <a:pt x="4870" y="5258"/>
                  <a:pt x="5433" y="5249"/>
                  <a:pt x="5763" y="5240"/>
                </a:cubicBezTo>
                <a:cubicBezTo>
                  <a:pt x="5901" y="5237"/>
                  <a:pt x="6036" y="5166"/>
                  <a:pt x="6160" y="5034"/>
                </a:cubicBezTo>
                <a:cubicBezTo>
                  <a:pt x="6311" y="4874"/>
                  <a:pt x="6362" y="4851"/>
                  <a:pt x="6439" y="4919"/>
                </a:cubicBezTo>
                <a:cubicBezTo>
                  <a:pt x="6521" y="4990"/>
                  <a:pt x="6533" y="4977"/>
                  <a:pt x="6522" y="4834"/>
                </a:cubicBezTo>
                <a:cubicBezTo>
                  <a:pt x="6515" y="4742"/>
                  <a:pt x="6496" y="4638"/>
                  <a:pt x="6478" y="4597"/>
                </a:cubicBezTo>
                <a:cubicBezTo>
                  <a:pt x="6442" y="4516"/>
                  <a:pt x="6515" y="4310"/>
                  <a:pt x="6583" y="4299"/>
                </a:cubicBezTo>
                <a:cubicBezTo>
                  <a:pt x="6606" y="4296"/>
                  <a:pt x="6661" y="4268"/>
                  <a:pt x="6709" y="4239"/>
                </a:cubicBezTo>
                <a:cubicBezTo>
                  <a:pt x="6757" y="4209"/>
                  <a:pt x="6888" y="4195"/>
                  <a:pt x="7001" y="4208"/>
                </a:cubicBezTo>
                <a:cubicBezTo>
                  <a:pt x="7196" y="4231"/>
                  <a:pt x="7219" y="4255"/>
                  <a:pt x="7381" y="4712"/>
                </a:cubicBezTo>
                <a:cubicBezTo>
                  <a:pt x="7527" y="5127"/>
                  <a:pt x="7574" y="5203"/>
                  <a:pt x="7725" y="5246"/>
                </a:cubicBezTo>
                <a:cubicBezTo>
                  <a:pt x="7930" y="5306"/>
                  <a:pt x="8344" y="5241"/>
                  <a:pt x="8388" y="5143"/>
                </a:cubicBezTo>
                <a:cubicBezTo>
                  <a:pt x="8404" y="5106"/>
                  <a:pt x="8452" y="5116"/>
                  <a:pt x="8497" y="5167"/>
                </a:cubicBezTo>
                <a:cubicBezTo>
                  <a:pt x="8591" y="5276"/>
                  <a:pt x="9710" y="5349"/>
                  <a:pt x="10083" y="5271"/>
                </a:cubicBezTo>
                <a:cubicBezTo>
                  <a:pt x="10267" y="5232"/>
                  <a:pt x="10339" y="5179"/>
                  <a:pt x="10371" y="5058"/>
                </a:cubicBezTo>
                <a:cubicBezTo>
                  <a:pt x="10401" y="4946"/>
                  <a:pt x="10392" y="4872"/>
                  <a:pt x="10336" y="4815"/>
                </a:cubicBezTo>
                <a:cubicBezTo>
                  <a:pt x="10292" y="4770"/>
                  <a:pt x="10275" y="4716"/>
                  <a:pt x="10301" y="4694"/>
                </a:cubicBezTo>
                <a:cubicBezTo>
                  <a:pt x="10340" y="4661"/>
                  <a:pt x="10657" y="4670"/>
                  <a:pt x="10742" y="4706"/>
                </a:cubicBezTo>
                <a:cubicBezTo>
                  <a:pt x="10752" y="4711"/>
                  <a:pt x="10726" y="4792"/>
                  <a:pt x="10681" y="4888"/>
                </a:cubicBezTo>
                <a:cubicBezTo>
                  <a:pt x="10603" y="5054"/>
                  <a:pt x="10606" y="5067"/>
                  <a:pt x="10733" y="5161"/>
                </a:cubicBezTo>
                <a:cubicBezTo>
                  <a:pt x="10934" y="5311"/>
                  <a:pt x="11421" y="5283"/>
                  <a:pt x="11557" y="5113"/>
                </a:cubicBezTo>
                <a:cubicBezTo>
                  <a:pt x="11618" y="5036"/>
                  <a:pt x="11716" y="4980"/>
                  <a:pt x="11779" y="4991"/>
                </a:cubicBezTo>
                <a:lnTo>
                  <a:pt x="11897" y="5016"/>
                </a:lnTo>
                <a:lnTo>
                  <a:pt x="11875" y="3492"/>
                </a:lnTo>
                <a:cubicBezTo>
                  <a:pt x="11855" y="1834"/>
                  <a:pt x="11867" y="1743"/>
                  <a:pt x="12137" y="1743"/>
                </a:cubicBezTo>
                <a:cubicBezTo>
                  <a:pt x="12219" y="1743"/>
                  <a:pt x="12301" y="1712"/>
                  <a:pt x="12320" y="1671"/>
                </a:cubicBezTo>
                <a:cubicBezTo>
                  <a:pt x="12422" y="1440"/>
                  <a:pt x="12455" y="1840"/>
                  <a:pt x="12455" y="3419"/>
                </a:cubicBezTo>
                <a:cubicBezTo>
                  <a:pt x="12455" y="5427"/>
                  <a:pt x="12434" y="5357"/>
                  <a:pt x="12965" y="5265"/>
                </a:cubicBezTo>
                <a:cubicBezTo>
                  <a:pt x="13210" y="5222"/>
                  <a:pt x="13268" y="5185"/>
                  <a:pt x="13309" y="5034"/>
                </a:cubicBezTo>
                <a:cubicBezTo>
                  <a:pt x="13345" y="4902"/>
                  <a:pt x="13386" y="4863"/>
                  <a:pt x="13457" y="4894"/>
                </a:cubicBezTo>
                <a:cubicBezTo>
                  <a:pt x="13620" y="4966"/>
                  <a:pt x="13703" y="4737"/>
                  <a:pt x="13732" y="4129"/>
                </a:cubicBezTo>
                <a:lnTo>
                  <a:pt x="13758" y="3565"/>
                </a:lnTo>
                <a:lnTo>
                  <a:pt x="14124" y="3528"/>
                </a:lnTo>
                <a:cubicBezTo>
                  <a:pt x="14325" y="3508"/>
                  <a:pt x="14496" y="3505"/>
                  <a:pt x="14508" y="3522"/>
                </a:cubicBezTo>
                <a:cubicBezTo>
                  <a:pt x="14520" y="3539"/>
                  <a:pt x="14530" y="3926"/>
                  <a:pt x="14530" y="4384"/>
                </a:cubicBezTo>
                <a:lnTo>
                  <a:pt x="14530" y="5216"/>
                </a:lnTo>
                <a:lnTo>
                  <a:pt x="14669" y="5265"/>
                </a:lnTo>
                <a:cubicBezTo>
                  <a:pt x="14929" y="5355"/>
                  <a:pt x="15610" y="5123"/>
                  <a:pt x="15506" y="4979"/>
                </a:cubicBezTo>
                <a:cubicBezTo>
                  <a:pt x="15486" y="4951"/>
                  <a:pt x="15521" y="4911"/>
                  <a:pt x="15585" y="4888"/>
                </a:cubicBezTo>
                <a:cubicBezTo>
                  <a:pt x="15699" y="4846"/>
                  <a:pt x="15701" y="4821"/>
                  <a:pt x="15716" y="3298"/>
                </a:cubicBezTo>
                <a:cubicBezTo>
                  <a:pt x="15724" y="2339"/>
                  <a:pt x="15748" y="1739"/>
                  <a:pt x="15781" y="1731"/>
                </a:cubicBezTo>
                <a:cubicBezTo>
                  <a:pt x="15810" y="1724"/>
                  <a:pt x="15845" y="1779"/>
                  <a:pt x="15855" y="1853"/>
                </a:cubicBezTo>
                <a:cubicBezTo>
                  <a:pt x="15865" y="1927"/>
                  <a:pt x="16008" y="2311"/>
                  <a:pt x="16173" y="2703"/>
                </a:cubicBezTo>
                <a:lnTo>
                  <a:pt x="16474" y="3413"/>
                </a:lnTo>
                <a:lnTo>
                  <a:pt x="16500" y="4305"/>
                </a:lnTo>
                <a:lnTo>
                  <a:pt x="16526" y="5192"/>
                </a:lnTo>
                <a:lnTo>
                  <a:pt x="16740" y="5246"/>
                </a:lnTo>
                <a:cubicBezTo>
                  <a:pt x="17063" y="5326"/>
                  <a:pt x="17298" y="5241"/>
                  <a:pt x="17355" y="5034"/>
                </a:cubicBezTo>
                <a:cubicBezTo>
                  <a:pt x="17393" y="4895"/>
                  <a:pt x="17445" y="4858"/>
                  <a:pt x="17590" y="4858"/>
                </a:cubicBezTo>
                <a:lnTo>
                  <a:pt x="17773" y="4858"/>
                </a:lnTo>
                <a:lnTo>
                  <a:pt x="17791" y="3929"/>
                </a:lnTo>
                <a:cubicBezTo>
                  <a:pt x="17800" y="3417"/>
                  <a:pt x="17785" y="2968"/>
                  <a:pt x="17760" y="2933"/>
                </a:cubicBezTo>
                <a:cubicBezTo>
                  <a:pt x="17686" y="2831"/>
                  <a:pt x="17780" y="2702"/>
                  <a:pt x="17891" y="2751"/>
                </a:cubicBezTo>
                <a:cubicBezTo>
                  <a:pt x="17981" y="2791"/>
                  <a:pt x="17987" y="2772"/>
                  <a:pt x="17943" y="2612"/>
                </a:cubicBezTo>
                <a:cubicBezTo>
                  <a:pt x="17904" y="2468"/>
                  <a:pt x="17913" y="2400"/>
                  <a:pt x="17991" y="2302"/>
                </a:cubicBezTo>
                <a:cubicBezTo>
                  <a:pt x="18084" y="2184"/>
                  <a:pt x="18093" y="2189"/>
                  <a:pt x="18152" y="2344"/>
                </a:cubicBezTo>
                <a:cubicBezTo>
                  <a:pt x="18201" y="2470"/>
                  <a:pt x="18228" y="2487"/>
                  <a:pt x="18261" y="2411"/>
                </a:cubicBezTo>
                <a:cubicBezTo>
                  <a:pt x="18286" y="2357"/>
                  <a:pt x="18282" y="2251"/>
                  <a:pt x="18253" y="2174"/>
                </a:cubicBezTo>
                <a:cubicBezTo>
                  <a:pt x="18216" y="2078"/>
                  <a:pt x="18217" y="1999"/>
                  <a:pt x="18261" y="1926"/>
                </a:cubicBezTo>
                <a:cubicBezTo>
                  <a:pt x="18296" y="1867"/>
                  <a:pt x="18312" y="1752"/>
                  <a:pt x="18296" y="1671"/>
                </a:cubicBezTo>
                <a:cubicBezTo>
                  <a:pt x="18267" y="1513"/>
                  <a:pt x="18330" y="1425"/>
                  <a:pt x="18484" y="1410"/>
                </a:cubicBezTo>
                <a:cubicBezTo>
                  <a:pt x="18631" y="1394"/>
                  <a:pt x="18655" y="1317"/>
                  <a:pt x="18558" y="1167"/>
                </a:cubicBezTo>
                <a:cubicBezTo>
                  <a:pt x="18483" y="1051"/>
                  <a:pt x="18479" y="1013"/>
                  <a:pt x="18540" y="942"/>
                </a:cubicBezTo>
                <a:cubicBezTo>
                  <a:pt x="18580" y="896"/>
                  <a:pt x="18635" y="881"/>
                  <a:pt x="18658" y="912"/>
                </a:cubicBezTo>
                <a:cubicBezTo>
                  <a:pt x="18682" y="942"/>
                  <a:pt x="18686" y="895"/>
                  <a:pt x="18671" y="809"/>
                </a:cubicBezTo>
                <a:cubicBezTo>
                  <a:pt x="18656" y="723"/>
                  <a:pt x="18666" y="602"/>
                  <a:pt x="18693" y="535"/>
                </a:cubicBezTo>
                <a:cubicBezTo>
                  <a:pt x="18736" y="428"/>
                  <a:pt x="18702" y="414"/>
                  <a:pt x="18379" y="414"/>
                </a:cubicBezTo>
                <a:cubicBezTo>
                  <a:pt x="18161" y="414"/>
                  <a:pt x="17986" y="372"/>
                  <a:pt x="17943" y="317"/>
                </a:cubicBezTo>
                <a:cubicBezTo>
                  <a:pt x="17886" y="243"/>
                  <a:pt x="17878" y="242"/>
                  <a:pt x="17908" y="317"/>
                </a:cubicBezTo>
                <a:cubicBezTo>
                  <a:pt x="17932" y="376"/>
                  <a:pt x="17895" y="435"/>
                  <a:pt x="17808" y="481"/>
                </a:cubicBezTo>
                <a:cubicBezTo>
                  <a:pt x="17733" y="520"/>
                  <a:pt x="17673" y="604"/>
                  <a:pt x="17673" y="663"/>
                </a:cubicBezTo>
                <a:cubicBezTo>
                  <a:pt x="17673" y="722"/>
                  <a:pt x="17611" y="839"/>
                  <a:pt x="17533" y="924"/>
                </a:cubicBezTo>
                <a:cubicBezTo>
                  <a:pt x="17456" y="1008"/>
                  <a:pt x="17409" y="1076"/>
                  <a:pt x="17429" y="1076"/>
                </a:cubicBezTo>
                <a:cubicBezTo>
                  <a:pt x="17448" y="1076"/>
                  <a:pt x="17435" y="1149"/>
                  <a:pt x="17403" y="1233"/>
                </a:cubicBezTo>
                <a:cubicBezTo>
                  <a:pt x="17356" y="1356"/>
                  <a:pt x="17333" y="1365"/>
                  <a:pt x="17272" y="1294"/>
                </a:cubicBezTo>
                <a:cubicBezTo>
                  <a:pt x="17230" y="1246"/>
                  <a:pt x="17193" y="1233"/>
                  <a:pt x="17193" y="1264"/>
                </a:cubicBezTo>
                <a:cubicBezTo>
                  <a:pt x="17193" y="1294"/>
                  <a:pt x="17159" y="1278"/>
                  <a:pt x="17115" y="1227"/>
                </a:cubicBezTo>
                <a:cubicBezTo>
                  <a:pt x="17071" y="1177"/>
                  <a:pt x="17052" y="1101"/>
                  <a:pt x="17071" y="1057"/>
                </a:cubicBezTo>
                <a:cubicBezTo>
                  <a:pt x="17093" y="1009"/>
                  <a:pt x="17071" y="999"/>
                  <a:pt x="17019" y="1027"/>
                </a:cubicBezTo>
                <a:cubicBezTo>
                  <a:pt x="16906" y="1088"/>
                  <a:pt x="16831" y="947"/>
                  <a:pt x="16810" y="632"/>
                </a:cubicBezTo>
                <a:lnTo>
                  <a:pt x="16792" y="371"/>
                </a:lnTo>
                <a:lnTo>
                  <a:pt x="16465" y="402"/>
                </a:lnTo>
                <a:cubicBezTo>
                  <a:pt x="16277" y="416"/>
                  <a:pt x="16128" y="392"/>
                  <a:pt x="16108" y="347"/>
                </a:cubicBezTo>
                <a:cubicBezTo>
                  <a:pt x="16089" y="305"/>
                  <a:pt x="15995" y="196"/>
                  <a:pt x="15903" y="104"/>
                </a:cubicBezTo>
                <a:cubicBezTo>
                  <a:pt x="15811" y="13"/>
                  <a:pt x="15752" y="-27"/>
                  <a:pt x="15772" y="19"/>
                </a:cubicBezTo>
                <a:close/>
                <a:moveTo>
                  <a:pt x="10157" y="38"/>
                </a:moveTo>
                <a:cubicBezTo>
                  <a:pt x="10131" y="38"/>
                  <a:pt x="10110" y="113"/>
                  <a:pt x="10110" y="201"/>
                </a:cubicBezTo>
                <a:cubicBezTo>
                  <a:pt x="10110" y="290"/>
                  <a:pt x="10128" y="339"/>
                  <a:pt x="10149" y="311"/>
                </a:cubicBezTo>
                <a:cubicBezTo>
                  <a:pt x="10206" y="231"/>
                  <a:pt x="10212" y="38"/>
                  <a:pt x="10157" y="38"/>
                </a:cubicBezTo>
                <a:close/>
                <a:moveTo>
                  <a:pt x="11308" y="5732"/>
                </a:moveTo>
                <a:cubicBezTo>
                  <a:pt x="10601" y="5737"/>
                  <a:pt x="10611" y="5732"/>
                  <a:pt x="10319" y="6145"/>
                </a:cubicBezTo>
                <a:cubicBezTo>
                  <a:pt x="10169" y="6356"/>
                  <a:pt x="10026" y="6609"/>
                  <a:pt x="10001" y="6703"/>
                </a:cubicBezTo>
                <a:cubicBezTo>
                  <a:pt x="9919" y="7003"/>
                  <a:pt x="9844" y="6798"/>
                  <a:pt x="9844" y="6266"/>
                </a:cubicBezTo>
                <a:lnTo>
                  <a:pt x="9844" y="5750"/>
                </a:lnTo>
                <a:lnTo>
                  <a:pt x="9421" y="5750"/>
                </a:lnTo>
                <a:cubicBezTo>
                  <a:pt x="9046" y="5750"/>
                  <a:pt x="8994" y="5766"/>
                  <a:pt x="8994" y="5884"/>
                </a:cubicBezTo>
                <a:cubicBezTo>
                  <a:pt x="8994" y="6054"/>
                  <a:pt x="8893" y="6193"/>
                  <a:pt x="8771" y="6193"/>
                </a:cubicBezTo>
                <a:cubicBezTo>
                  <a:pt x="8714" y="6193"/>
                  <a:pt x="8645" y="6295"/>
                  <a:pt x="8601" y="6442"/>
                </a:cubicBezTo>
                <a:cubicBezTo>
                  <a:pt x="8508" y="6752"/>
                  <a:pt x="8304" y="6947"/>
                  <a:pt x="8178" y="6849"/>
                </a:cubicBezTo>
                <a:cubicBezTo>
                  <a:pt x="8128" y="6810"/>
                  <a:pt x="8046" y="6789"/>
                  <a:pt x="7995" y="6800"/>
                </a:cubicBezTo>
                <a:cubicBezTo>
                  <a:pt x="7854" y="6833"/>
                  <a:pt x="7769" y="6729"/>
                  <a:pt x="7769" y="6515"/>
                </a:cubicBezTo>
                <a:cubicBezTo>
                  <a:pt x="7769" y="6409"/>
                  <a:pt x="7728" y="6253"/>
                  <a:pt x="7677" y="6175"/>
                </a:cubicBezTo>
                <a:cubicBezTo>
                  <a:pt x="7589" y="6040"/>
                  <a:pt x="7589" y="6028"/>
                  <a:pt x="7677" y="5938"/>
                </a:cubicBezTo>
                <a:cubicBezTo>
                  <a:pt x="7728" y="5887"/>
                  <a:pt x="7769" y="5828"/>
                  <a:pt x="7769" y="5805"/>
                </a:cubicBezTo>
                <a:cubicBezTo>
                  <a:pt x="7769" y="5782"/>
                  <a:pt x="7289" y="5760"/>
                  <a:pt x="6705" y="5756"/>
                </a:cubicBezTo>
                <a:lnTo>
                  <a:pt x="5646" y="5744"/>
                </a:lnTo>
                <a:lnTo>
                  <a:pt x="5628" y="5951"/>
                </a:lnTo>
                <a:cubicBezTo>
                  <a:pt x="5615" y="6111"/>
                  <a:pt x="5583" y="6160"/>
                  <a:pt x="5480" y="6169"/>
                </a:cubicBezTo>
                <a:cubicBezTo>
                  <a:pt x="5407" y="6175"/>
                  <a:pt x="5304" y="6183"/>
                  <a:pt x="5253" y="6187"/>
                </a:cubicBezTo>
                <a:cubicBezTo>
                  <a:pt x="5170" y="6194"/>
                  <a:pt x="5157" y="6327"/>
                  <a:pt x="5144" y="7584"/>
                </a:cubicBezTo>
                <a:lnTo>
                  <a:pt x="5131" y="8974"/>
                </a:lnTo>
                <a:lnTo>
                  <a:pt x="4891" y="8974"/>
                </a:lnTo>
                <a:cubicBezTo>
                  <a:pt x="4576" y="8974"/>
                  <a:pt x="4344" y="8821"/>
                  <a:pt x="4386" y="8640"/>
                </a:cubicBezTo>
                <a:cubicBezTo>
                  <a:pt x="4403" y="8566"/>
                  <a:pt x="4394" y="8484"/>
                  <a:pt x="4364" y="8458"/>
                </a:cubicBezTo>
                <a:cubicBezTo>
                  <a:pt x="4295" y="8398"/>
                  <a:pt x="4286" y="6150"/>
                  <a:pt x="4355" y="6090"/>
                </a:cubicBezTo>
                <a:cubicBezTo>
                  <a:pt x="4382" y="6067"/>
                  <a:pt x="4392" y="5982"/>
                  <a:pt x="4377" y="5902"/>
                </a:cubicBezTo>
                <a:cubicBezTo>
                  <a:pt x="4351" y="5765"/>
                  <a:pt x="4293" y="5756"/>
                  <a:pt x="3488" y="5744"/>
                </a:cubicBezTo>
                <a:cubicBezTo>
                  <a:pt x="1539" y="5714"/>
                  <a:pt x="1245" y="5735"/>
                  <a:pt x="1243" y="5902"/>
                </a:cubicBezTo>
                <a:cubicBezTo>
                  <a:pt x="1242" y="5962"/>
                  <a:pt x="1199" y="6005"/>
                  <a:pt x="1147" y="5999"/>
                </a:cubicBezTo>
                <a:cubicBezTo>
                  <a:pt x="1094" y="5993"/>
                  <a:pt x="1065" y="6007"/>
                  <a:pt x="1081" y="6029"/>
                </a:cubicBezTo>
                <a:cubicBezTo>
                  <a:pt x="1143" y="6115"/>
                  <a:pt x="985" y="6272"/>
                  <a:pt x="837" y="6272"/>
                </a:cubicBezTo>
                <a:cubicBezTo>
                  <a:pt x="723" y="6272"/>
                  <a:pt x="685" y="6308"/>
                  <a:pt x="685" y="6412"/>
                </a:cubicBezTo>
                <a:cubicBezTo>
                  <a:pt x="685" y="6489"/>
                  <a:pt x="604" y="6635"/>
                  <a:pt x="506" y="6740"/>
                </a:cubicBezTo>
                <a:cubicBezTo>
                  <a:pt x="194" y="7072"/>
                  <a:pt x="1" y="7790"/>
                  <a:pt x="0" y="8494"/>
                </a:cubicBezTo>
                <a:cubicBezTo>
                  <a:pt x="0" y="8729"/>
                  <a:pt x="21" y="8964"/>
                  <a:pt x="66" y="9180"/>
                </a:cubicBezTo>
                <a:cubicBezTo>
                  <a:pt x="171" y="9682"/>
                  <a:pt x="482" y="10193"/>
                  <a:pt x="829" y="10431"/>
                </a:cubicBezTo>
                <a:cubicBezTo>
                  <a:pt x="1054" y="10586"/>
                  <a:pt x="1155" y="10605"/>
                  <a:pt x="1722" y="10601"/>
                </a:cubicBezTo>
                <a:cubicBezTo>
                  <a:pt x="2210" y="10598"/>
                  <a:pt x="2432" y="10564"/>
                  <a:pt x="2655" y="10455"/>
                </a:cubicBezTo>
                <a:cubicBezTo>
                  <a:pt x="2816" y="10377"/>
                  <a:pt x="2947" y="10278"/>
                  <a:pt x="2947" y="10237"/>
                </a:cubicBezTo>
                <a:cubicBezTo>
                  <a:pt x="2947" y="10195"/>
                  <a:pt x="3002" y="10082"/>
                  <a:pt x="3065" y="9988"/>
                </a:cubicBezTo>
                <a:cubicBezTo>
                  <a:pt x="3174" y="9825"/>
                  <a:pt x="3181" y="9822"/>
                  <a:pt x="3235" y="9951"/>
                </a:cubicBezTo>
                <a:cubicBezTo>
                  <a:pt x="3266" y="10026"/>
                  <a:pt x="3291" y="10056"/>
                  <a:pt x="3292" y="10018"/>
                </a:cubicBezTo>
                <a:cubicBezTo>
                  <a:pt x="3292" y="9980"/>
                  <a:pt x="3345" y="10020"/>
                  <a:pt x="3405" y="10109"/>
                </a:cubicBezTo>
                <a:cubicBezTo>
                  <a:pt x="3661" y="10492"/>
                  <a:pt x="3921" y="10607"/>
                  <a:pt x="4547" y="10607"/>
                </a:cubicBezTo>
                <a:cubicBezTo>
                  <a:pt x="5080" y="10607"/>
                  <a:pt x="5160" y="10592"/>
                  <a:pt x="5423" y="10407"/>
                </a:cubicBezTo>
                <a:cubicBezTo>
                  <a:pt x="5583" y="10295"/>
                  <a:pt x="5747" y="10200"/>
                  <a:pt x="5789" y="10200"/>
                </a:cubicBezTo>
                <a:cubicBezTo>
                  <a:pt x="5849" y="10200"/>
                  <a:pt x="5851" y="10178"/>
                  <a:pt x="5803" y="10097"/>
                </a:cubicBezTo>
                <a:cubicBezTo>
                  <a:pt x="5753" y="10013"/>
                  <a:pt x="5772" y="9973"/>
                  <a:pt x="5898" y="9885"/>
                </a:cubicBezTo>
                <a:cubicBezTo>
                  <a:pt x="6086" y="9754"/>
                  <a:pt x="6169" y="9830"/>
                  <a:pt x="6169" y="10133"/>
                </a:cubicBezTo>
                <a:cubicBezTo>
                  <a:pt x="6169" y="10532"/>
                  <a:pt x="6207" y="10571"/>
                  <a:pt x="6596" y="10571"/>
                </a:cubicBezTo>
                <a:cubicBezTo>
                  <a:pt x="6913" y="10571"/>
                  <a:pt x="6959" y="10550"/>
                  <a:pt x="6984" y="10419"/>
                </a:cubicBezTo>
                <a:cubicBezTo>
                  <a:pt x="7006" y="10301"/>
                  <a:pt x="7049" y="10276"/>
                  <a:pt x="7189" y="10291"/>
                </a:cubicBezTo>
                <a:lnTo>
                  <a:pt x="7368" y="10309"/>
                </a:lnTo>
                <a:lnTo>
                  <a:pt x="7350" y="9672"/>
                </a:lnTo>
                <a:cubicBezTo>
                  <a:pt x="7340" y="9314"/>
                  <a:pt x="7356" y="9011"/>
                  <a:pt x="7385" y="8986"/>
                </a:cubicBezTo>
                <a:cubicBezTo>
                  <a:pt x="7413" y="8962"/>
                  <a:pt x="7494" y="9057"/>
                  <a:pt x="7564" y="9199"/>
                </a:cubicBezTo>
                <a:cubicBezTo>
                  <a:pt x="7734" y="9547"/>
                  <a:pt x="7975" y="9559"/>
                  <a:pt x="8196" y="9229"/>
                </a:cubicBezTo>
                <a:cubicBezTo>
                  <a:pt x="8280" y="9103"/>
                  <a:pt x="8370" y="9018"/>
                  <a:pt x="8396" y="9041"/>
                </a:cubicBezTo>
                <a:cubicBezTo>
                  <a:pt x="8423" y="9063"/>
                  <a:pt x="8488" y="9017"/>
                  <a:pt x="8540" y="8937"/>
                </a:cubicBezTo>
                <a:cubicBezTo>
                  <a:pt x="8592" y="8858"/>
                  <a:pt x="8654" y="8812"/>
                  <a:pt x="8680" y="8834"/>
                </a:cubicBezTo>
                <a:cubicBezTo>
                  <a:pt x="8705" y="8856"/>
                  <a:pt x="8728" y="9258"/>
                  <a:pt x="8728" y="9727"/>
                </a:cubicBezTo>
                <a:lnTo>
                  <a:pt x="8728" y="10577"/>
                </a:lnTo>
                <a:lnTo>
                  <a:pt x="9111" y="10558"/>
                </a:lnTo>
                <a:lnTo>
                  <a:pt x="9499" y="10534"/>
                </a:lnTo>
                <a:lnTo>
                  <a:pt x="9499" y="10273"/>
                </a:lnTo>
                <a:cubicBezTo>
                  <a:pt x="9501" y="10067"/>
                  <a:pt x="9526" y="10012"/>
                  <a:pt x="9608" y="10012"/>
                </a:cubicBezTo>
                <a:cubicBezTo>
                  <a:pt x="9676" y="10012"/>
                  <a:pt x="9705" y="10056"/>
                  <a:pt x="9695" y="10139"/>
                </a:cubicBezTo>
                <a:cubicBezTo>
                  <a:pt x="9685" y="10229"/>
                  <a:pt x="9760" y="10312"/>
                  <a:pt x="9948" y="10425"/>
                </a:cubicBezTo>
                <a:cubicBezTo>
                  <a:pt x="10381" y="10684"/>
                  <a:pt x="10540" y="11247"/>
                  <a:pt x="10149" y="11129"/>
                </a:cubicBezTo>
                <a:cubicBezTo>
                  <a:pt x="10007" y="11086"/>
                  <a:pt x="9362" y="11054"/>
                  <a:pt x="9185" y="11080"/>
                </a:cubicBezTo>
                <a:cubicBezTo>
                  <a:pt x="9160" y="11084"/>
                  <a:pt x="9165" y="11134"/>
                  <a:pt x="9198" y="11190"/>
                </a:cubicBezTo>
                <a:cubicBezTo>
                  <a:pt x="9246" y="11269"/>
                  <a:pt x="9236" y="11318"/>
                  <a:pt x="9142" y="11402"/>
                </a:cubicBezTo>
                <a:cubicBezTo>
                  <a:pt x="9075" y="11461"/>
                  <a:pt x="8979" y="11528"/>
                  <a:pt x="8928" y="11554"/>
                </a:cubicBezTo>
                <a:cubicBezTo>
                  <a:pt x="8858" y="11590"/>
                  <a:pt x="8832" y="11688"/>
                  <a:pt x="8832" y="11943"/>
                </a:cubicBezTo>
                <a:cubicBezTo>
                  <a:pt x="8832" y="12225"/>
                  <a:pt x="8815" y="12291"/>
                  <a:pt x="8715" y="12343"/>
                </a:cubicBezTo>
                <a:cubicBezTo>
                  <a:pt x="8562" y="12423"/>
                  <a:pt x="8498" y="12369"/>
                  <a:pt x="8531" y="12191"/>
                </a:cubicBezTo>
                <a:cubicBezTo>
                  <a:pt x="8566" y="12009"/>
                  <a:pt x="8451" y="11676"/>
                  <a:pt x="8370" y="11718"/>
                </a:cubicBezTo>
                <a:cubicBezTo>
                  <a:pt x="8336" y="11736"/>
                  <a:pt x="8279" y="11699"/>
                  <a:pt x="8244" y="11639"/>
                </a:cubicBezTo>
                <a:cubicBezTo>
                  <a:pt x="8208" y="11579"/>
                  <a:pt x="8168" y="11551"/>
                  <a:pt x="8152" y="11572"/>
                </a:cubicBezTo>
                <a:cubicBezTo>
                  <a:pt x="8137" y="11594"/>
                  <a:pt x="8079" y="11555"/>
                  <a:pt x="8026" y="11487"/>
                </a:cubicBezTo>
                <a:cubicBezTo>
                  <a:pt x="7952" y="11395"/>
                  <a:pt x="7942" y="11338"/>
                  <a:pt x="7987" y="11263"/>
                </a:cubicBezTo>
                <a:cubicBezTo>
                  <a:pt x="8019" y="11208"/>
                  <a:pt x="8070" y="11186"/>
                  <a:pt x="8096" y="11208"/>
                </a:cubicBezTo>
                <a:cubicBezTo>
                  <a:pt x="8163" y="11266"/>
                  <a:pt x="8152" y="11135"/>
                  <a:pt x="8082" y="11038"/>
                </a:cubicBezTo>
                <a:cubicBezTo>
                  <a:pt x="8043" y="10983"/>
                  <a:pt x="7968" y="10981"/>
                  <a:pt x="7856" y="11026"/>
                </a:cubicBezTo>
                <a:cubicBezTo>
                  <a:pt x="7764" y="11063"/>
                  <a:pt x="7549" y="11093"/>
                  <a:pt x="7381" y="11093"/>
                </a:cubicBezTo>
                <a:cubicBezTo>
                  <a:pt x="7091" y="11093"/>
                  <a:pt x="7075" y="11098"/>
                  <a:pt x="7075" y="11269"/>
                </a:cubicBezTo>
                <a:cubicBezTo>
                  <a:pt x="7075" y="11463"/>
                  <a:pt x="6996" y="11586"/>
                  <a:pt x="6945" y="11469"/>
                </a:cubicBezTo>
                <a:cubicBezTo>
                  <a:pt x="6925" y="11424"/>
                  <a:pt x="6855" y="11422"/>
                  <a:pt x="6757" y="11469"/>
                </a:cubicBezTo>
                <a:cubicBezTo>
                  <a:pt x="6530" y="11579"/>
                  <a:pt x="6312" y="11524"/>
                  <a:pt x="6278" y="11348"/>
                </a:cubicBezTo>
                <a:cubicBezTo>
                  <a:pt x="6260" y="11258"/>
                  <a:pt x="6197" y="11196"/>
                  <a:pt x="6116" y="11184"/>
                </a:cubicBezTo>
                <a:cubicBezTo>
                  <a:pt x="5902" y="11151"/>
                  <a:pt x="5827" y="11125"/>
                  <a:pt x="5755" y="11062"/>
                </a:cubicBezTo>
                <a:cubicBezTo>
                  <a:pt x="5717" y="11030"/>
                  <a:pt x="5653" y="11018"/>
                  <a:pt x="5615" y="11038"/>
                </a:cubicBezTo>
                <a:cubicBezTo>
                  <a:pt x="5577" y="11058"/>
                  <a:pt x="5467" y="11055"/>
                  <a:pt x="5367" y="11026"/>
                </a:cubicBezTo>
                <a:cubicBezTo>
                  <a:pt x="5267" y="10997"/>
                  <a:pt x="5091" y="10997"/>
                  <a:pt x="4974" y="11026"/>
                </a:cubicBezTo>
                <a:cubicBezTo>
                  <a:pt x="4857" y="11055"/>
                  <a:pt x="4737" y="11056"/>
                  <a:pt x="4708" y="11032"/>
                </a:cubicBezTo>
                <a:cubicBezTo>
                  <a:pt x="4680" y="11008"/>
                  <a:pt x="4599" y="10981"/>
                  <a:pt x="4530" y="10971"/>
                </a:cubicBezTo>
                <a:cubicBezTo>
                  <a:pt x="4429" y="10956"/>
                  <a:pt x="4416" y="10970"/>
                  <a:pt x="4464" y="11050"/>
                </a:cubicBezTo>
                <a:cubicBezTo>
                  <a:pt x="4559" y="11210"/>
                  <a:pt x="4362" y="11336"/>
                  <a:pt x="4246" y="11190"/>
                </a:cubicBezTo>
                <a:cubicBezTo>
                  <a:pt x="4166" y="11089"/>
                  <a:pt x="4149" y="11101"/>
                  <a:pt x="4085" y="11287"/>
                </a:cubicBezTo>
                <a:cubicBezTo>
                  <a:pt x="4045" y="11401"/>
                  <a:pt x="3954" y="11512"/>
                  <a:pt x="3880" y="11536"/>
                </a:cubicBezTo>
                <a:cubicBezTo>
                  <a:pt x="3798" y="11563"/>
                  <a:pt x="3742" y="11638"/>
                  <a:pt x="3732" y="11736"/>
                </a:cubicBezTo>
                <a:cubicBezTo>
                  <a:pt x="3714" y="11908"/>
                  <a:pt x="3363" y="12321"/>
                  <a:pt x="3305" y="12240"/>
                </a:cubicBezTo>
                <a:cubicBezTo>
                  <a:pt x="3269" y="12190"/>
                  <a:pt x="3263" y="12160"/>
                  <a:pt x="3248" y="11858"/>
                </a:cubicBezTo>
                <a:cubicBezTo>
                  <a:pt x="3243" y="11755"/>
                  <a:pt x="3177" y="11658"/>
                  <a:pt x="3056" y="11578"/>
                </a:cubicBezTo>
                <a:cubicBezTo>
                  <a:pt x="2918" y="11487"/>
                  <a:pt x="2869" y="11410"/>
                  <a:pt x="2869" y="11275"/>
                </a:cubicBezTo>
                <a:cubicBezTo>
                  <a:pt x="2869" y="11071"/>
                  <a:pt x="2788" y="11041"/>
                  <a:pt x="2572" y="11178"/>
                </a:cubicBezTo>
                <a:cubicBezTo>
                  <a:pt x="2455" y="11252"/>
                  <a:pt x="2422" y="11252"/>
                  <a:pt x="2372" y="11159"/>
                </a:cubicBezTo>
                <a:cubicBezTo>
                  <a:pt x="2321" y="11065"/>
                  <a:pt x="2173" y="11049"/>
                  <a:pt x="1469" y="11074"/>
                </a:cubicBezTo>
                <a:cubicBezTo>
                  <a:pt x="930" y="11094"/>
                  <a:pt x="573" y="11074"/>
                  <a:pt x="462" y="11020"/>
                </a:cubicBezTo>
                <a:cubicBezTo>
                  <a:pt x="338" y="10959"/>
                  <a:pt x="306" y="10960"/>
                  <a:pt x="349" y="11020"/>
                </a:cubicBezTo>
                <a:cubicBezTo>
                  <a:pt x="421" y="11120"/>
                  <a:pt x="303" y="11500"/>
                  <a:pt x="179" y="11566"/>
                </a:cubicBezTo>
                <a:cubicBezTo>
                  <a:pt x="111" y="11603"/>
                  <a:pt x="101" y="11905"/>
                  <a:pt x="114" y="13740"/>
                </a:cubicBezTo>
                <a:lnTo>
                  <a:pt x="127" y="15876"/>
                </a:lnTo>
                <a:lnTo>
                  <a:pt x="977" y="15870"/>
                </a:lnTo>
                <a:cubicBezTo>
                  <a:pt x="1752" y="15867"/>
                  <a:pt x="1857" y="15849"/>
                  <a:pt x="2123" y="15688"/>
                </a:cubicBezTo>
                <a:cubicBezTo>
                  <a:pt x="2284" y="15591"/>
                  <a:pt x="2483" y="15407"/>
                  <a:pt x="2564" y="15275"/>
                </a:cubicBezTo>
                <a:cubicBezTo>
                  <a:pt x="2701" y="15051"/>
                  <a:pt x="2726" y="15038"/>
                  <a:pt x="3026" y="15051"/>
                </a:cubicBezTo>
                <a:cubicBezTo>
                  <a:pt x="3322" y="15064"/>
                  <a:pt x="3365" y="15084"/>
                  <a:pt x="3575" y="15367"/>
                </a:cubicBezTo>
                <a:cubicBezTo>
                  <a:pt x="4064" y="16023"/>
                  <a:pt x="4948" y="16179"/>
                  <a:pt x="5589" y="15719"/>
                </a:cubicBezTo>
                <a:cubicBezTo>
                  <a:pt x="5748" y="15605"/>
                  <a:pt x="5907" y="15504"/>
                  <a:pt x="5946" y="15494"/>
                </a:cubicBezTo>
                <a:cubicBezTo>
                  <a:pt x="6116" y="15453"/>
                  <a:pt x="6178" y="15387"/>
                  <a:pt x="6147" y="15275"/>
                </a:cubicBezTo>
                <a:cubicBezTo>
                  <a:pt x="6098" y="15098"/>
                  <a:pt x="6169" y="15001"/>
                  <a:pt x="6265" y="15112"/>
                </a:cubicBezTo>
                <a:cubicBezTo>
                  <a:pt x="6336" y="15195"/>
                  <a:pt x="6341" y="15182"/>
                  <a:pt x="6308" y="15039"/>
                </a:cubicBezTo>
                <a:cubicBezTo>
                  <a:pt x="6253" y="14795"/>
                  <a:pt x="6314" y="14706"/>
                  <a:pt x="6452" y="14832"/>
                </a:cubicBezTo>
                <a:cubicBezTo>
                  <a:pt x="6546" y="14918"/>
                  <a:pt x="6574" y="15024"/>
                  <a:pt x="6587" y="15367"/>
                </a:cubicBezTo>
                <a:cubicBezTo>
                  <a:pt x="6596" y="15601"/>
                  <a:pt x="6616" y="15820"/>
                  <a:pt x="6631" y="15852"/>
                </a:cubicBezTo>
                <a:cubicBezTo>
                  <a:pt x="6645" y="15885"/>
                  <a:pt x="6814" y="15913"/>
                  <a:pt x="7010" y="15913"/>
                </a:cubicBezTo>
                <a:cubicBezTo>
                  <a:pt x="7338" y="15912"/>
                  <a:pt x="7372" y="15895"/>
                  <a:pt x="7429" y="15725"/>
                </a:cubicBezTo>
                <a:cubicBezTo>
                  <a:pt x="7465" y="15616"/>
                  <a:pt x="7471" y="15525"/>
                  <a:pt x="7442" y="15500"/>
                </a:cubicBezTo>
                <a:cubicBezTo>
                  <a:pt x="7353" y="15424"/>
                  <a:pt x="7452" y="15318"/>
                  <a:pt x="7612" y="15318"/>
                </a:cubicBezTo>
                <a:lnTo>
                  <a:pt x="7769" y="15318"/>
                </a:lnTo>
                <a:lnTo>
                  <a:pt x="7769" y="14729"/>
                </a:lnTo>
                <a:cubicBezTo>
                  <a:pt x="7769" y="14405"/>
                  <a:pt x="7788" y="14124"/>
                  <a:pt x="7812" y="14104"/>
                </a:cubicBezTo>
                <a:cubicBezTo>
                  <a:pt x="7836" y="14083"/>
                  <a:pt x="8053" y="14420"/>
                  <a:pt x="8292" y="14857"/>
                </a:cubicBezTo>
                <a:cubicBezTo>
                  <a:pt x="8897" y="15960"/>
                  <a:pt x="8847" y="15913"/>
                  <a:pt x="9242" y="15913"/>
                </a:cubicBezTo>
                <a:cubicBezTo>
                  <a:pt x="9557" y="15913"/>
                  <a:pt x="9585" y="15899"/>
                  <a:pt x="9634" y="15719"/>
                </a:cubicBezTo>
                <a:cubicBezTo>
                  <a:pt x="9663" y="15613"/>
                  <a:pt x="9716" y="15542"/>
                  <a:pt x="9752" y="15561"/>
                </a:cubicBezTo>
                <a:cubicBezTo>
                  <a:pt x="9788" y="15580"/>
                  <a:pt x="9863" y="15570"/>
                  <a:pt x="9918" y="15543"/>
                </a:cubicBezTo>
                <a:cubicBezTo>
                  <a:pt x="10009" y="15497"/>
                  <a:pt x="10016" y="15392"/>
                  <a:pt x="10022" y="14274"/>
                </a:cubicBezTo>
                <a:cubicBezTo>
                  <a:pt x="10029" y="13189"/>
                  <a:pt x="10039" y="13054"/>
                  <a:pt x="10118" y="13054"/>
                </a:cubicBezTo>
                <a:cubicBezTo>
                  <a:pt x="10167" y="13053"/>
                  <a:pt x="10304" y="12911"/>
                  <a:pt x="10419" y="12738"/>
                </a:cubicBezTo>
                <a:lnTo>
                  <a:pt x="10628" y="12422"/>
                </a:lnTo>
                <a:lnTo>
                  <a:pt x="11060" y="12422"/>
                </a:lnTo>
                <a:cubicBezTo>
                  <a:pt x="11314" y="12422"/>
                  <a:pt x="11505" y="12460"/>
                  <a:pt x="11526" y="12507"/>
                </a:cubicBezTo>
                <a:cubicBezTo>
                  <a:pt x="11546" y="12552"/>
                  <a:pt x="11557" y="13257"/>
                  <a:pt x="11552" y="14080"/>
                </a:cubicBezTo>
                <a:cubicBezTo>
                  <a:pt x="11546" y="15204"/>
                  <a:pt x="11526" y="15596"/>
                  <a:pt x="11474" y="15652"/>
                </a:cubicBezTo>
                <a:cubicBezTo>
                  <a:pt x="11428" y="15701"/>
                  <a:pt x="11422" y="15796"/>
                  <a:pt x="11448" y="15931"/>
                </a:cubicBezTo>
                <a:cubicBezTo>
                  <a:pt x="11470" y="16043"/>
                  <a:pt x="11462" y="16151"/>
                  <a:pt x="11435" y="16174"/>
                </a:cubicBezTo>
                <a:cubicBezTo>
                  <a:pt x="11408" y="16197"/>
                  <a:pt x="11016" y="16220"/>
                  <a:pt x="10563" y="16223"/>
                </a:cubicBezTo>
                <a:cubicBezTo>
                  <a:pt x="10109" y="16226"/>
                  <a:pt x="9739" y="16257"/>
                  <a:pt x="9739" y="16289"/>
                </a:cubicBezTo>
                <a:cubicBezTo>
                  <a:pt x="9739" y="16393"/>
                  <a:pt x="9247" y="16809"/>
                  <a:pt x="9172" y="16769"/>
                </a:cubicBezTo>
                <a:cubicBezTo>
                  <a:pt x="9085" y="16722"/>
                  <a:pt x="9077" y="16416"/>
                  <a:pt x="9159" y="16301"/>
                </a:cubicBezTo>
                <a:cubicBezTo>
                  <a:pt x="9201" y="16243"/>
                  <a:pt x="9054" y="16231"/>
                  <a:pt x="8636" y="16247"/>
                </a:cubicBezTo>
                <a:cubicBezTo>
                  <a:pt x="8319" y="16259"/>
                  <a:pt x="8061" y="16274"/>
                  <a:pt x="8061" y="16283"/>
                </a:cubicBezTo>
                <a:cubicBezTo>
                  <a:pt x="8061" y="16336"/>
                  <a:pt x="7360" y="16324"/>
                  <a:pt x="7311" y="16271"/>
                </a:cubicBezTo>
                <a:cubicBezTo>
                  <a:pt x="7229" y="16183"/>
                  <a:pt x="7065" y="16275"/>
                  <a:pt x="7097" y="16393"/>
                </a:cubicBezTo>
                <a:cubicBezTo>
                  <a:pt x="7112" y="16444"/>
                  <a:pt x="7094" y="16548"/>
                  <a:pt x="7058" y="16617"/>
                </a:cubicBezTo>
                <a:cubicBezTo>
                  <a:pt x="6998" y="16731"/>
                  <a:pt x="6982" y="16729"/>
                  <a:pt x="6919" y="16623"/>
                </a:cubicBezTo>
                <a:cubicBezTo>
                  <a:pt x="6880" y="16559"/>
                  <a:pt x="6863" y="16459"/>
                  <a:pt x="6879" y="16399"/>
                </a:cubicBezTo>
                <a:cubicBezTo>
                  <a:pt x="6920" y="16252"/>
                  <a:pt x="6823" y="16171"/>
                  <a:pt x="6731" y="16277"/>
                </a:cubicBezTo>
                <a:cubicBezTo>
                  <a:pt x="6681" y="16335"/>
                  <a:pt x="6650" y="16337"/>
                  <a:pt x="6626" y="16283"/>
                </a:cubicBezTo>
                <a:cubicBezTo>
                  <a:pt x="6591" y="16202"/>
                  <a:pt x="5235" y="16170"/>
                  <a:pt x="5092" y="16247"/>
                </a:cubicBezTo>
                <a:cubicBezTo>
                  <a:pt x="5044" y="16273"/>
                  <a:pt x="5024" y="16358"/>
                  <a:pt x="5040" y="16471"/>
                </a:cubicBezTo>
                <a:cubicBezTo>
                  <a:pt x="5073" y="16716"/>
                  <a:pt x="5013" y="16926"/>
                  <a:pt x="4939" y="16824"/>
                </a:cubicBezTo>
                <a:cubicBezTo>
                  <a:pt x="4900" y="16769"/>
                  <a:pt x="4836" y="16772"/>
                  <a:pt x="4726" y="16830"/>
                </a:cubicBezTo>
                <a:lnTo>
                  <a:pt x="4569" y="16909"/>
                </a:lnTo>
                <a:lnTo>
                  <a:pt x="4573" y="18396"/>
                </a:lnTo>
                <a:lnTo>
                  <a:pt x="4582" y="19877"/>
                </a:lnTo>
                <a:lnTo>
                  <a:pt x="4163" y="19877"/>
                </a:lnTo>
                <a:lnTo>
                  <a:pt x="3749" y="19877"/>
                </a:lnTo>
                <a:lnTo>
                  <a:pt x="3732" y="18147"/>
                </a:lnTo>
                <a:cubicBezTo>
                  <a:pt x="3722" y="16978"/>
                  <a:pt x="3736" y="16379"/>
                  <a:pt x="3775" y="16314"/>
                </a:cubicBezTo>
                <a:cubicBezTo>
                  <a:pt x="3822" y="16235"/>
                  <a:pt x="3783" y="16221"/>
                  <a:pt x="3553" y="16247"/>
                </a:cubicBezTo>
                <a:cubicBezTo>
                  <a:pt x="3397" y="16264"/>
                  <a:pt x="3201" y="16282"/>
                  <a:pt x="3117" y="16283"/>
                </a:cubicBezTo>
                <a:cubicBezTo>
                  <a:pt x="2984" y="16286"/>
                  <a:pt x="2965" y="16312"/>
                  <a:pt x="2986" y="16471"/>
                </a:cubicBezTo>
                <a:cubicBezTo>
                  <a:pt x="3016" y="16686"/>
                  <a:pt x="2958" y="16761"/>
                  <a:pt x="2721" y="16824"/>
                </a:cubicBezTo>
                <a:cubicBezTo>
                  <a:pt x="2513" y="16878"/>
                  <a:pt x="2285" y="16639"/>
                  <a:pt x="2385" y="16471"/>
                </a:cubicBezTo>
                <a:cubicBezTo>
                  <a:pt x="2475" y="16320"/>
                  <a:pt x="2397" y="16287"/>
                  <a:pt x="2228" y="16405"/>
                </a:cubicBezTo>
                <a:cubicBezTo>
                  <a:pt x="2061" y="16520"/>
                  <a:pt x="1962" y="16487"/>
                  <a:pt x="1962" y="16314"/>
                </a:cubicBezTo>
                <a:cubicBezTo>
                  <a:pt x="1962" y="16179"/>
                  <a:pt x="1876" y="16176"/>
                  <a:pt x="1840" y="16308"/>
                </a:cubicBezTo>
                <a:cubicBezTo>
                  <a:pt x="1820" y="16380"/>
                  <a:pt x="1661" y="16406"/>
                  <a:pt x="1247" y="16417"/>
                </a:cubicBezTo>
                <a:cubicBezTo>
                  <a:pt x="782" y="16429"/>
                  <a:pt x="676" y="16413"/>
                  <a:pt x="650" y="16320"/>
                </a:cubicBezTo>
                <a:cubicBezTo>
                  <a:pt x="602" y="16145"/>
                  <a:pt x="511" y="16187"/>
                  <a:pt x="545" y="16368"/>
                </a:cubicBezTo>
                <a:cubicBezTo>
                  <a:pt x="582" y="16562"/>
                  <a:pt x="488" y="16827"/>
                  <a:pt x="401" y="16781"/>
                </a:cubicBezTo>
                <a:cubicBezTo>
                  <a:pt x="367" y="16763"/>
                  <a:pt x="285" y="16777"/>
                  <a:pt x="218" y="16811"/>
                </a:cubicBezTo>
                <a:lnTo>
                  <a:pt x="96" y="16872"/>
                </a:lnTo>
                <a:lnTo>
                  <a:pt x="114" y="19039"/>
                </a:lnTo>
                <a:lnTo>
                  <a:pt x="127" y="21213"/>
                </a:lnTo>
                <a:lnTo>
                  <a:pt x="924" y="21213"/>
                </a:lnTo>
                <a:cubicBezTo>
                  <a:pt x="1672" y="21210"/>
                  <a:pt x="1737" y="21198"/>
                  <a:pt x="1936" y="21031"/>
                </a:cubicBezTo>
                <a:cubicBezTo>
                  <a:pt x="2053" y="20933"/>
                  <a:pt x="2205" y="20769"/>
                  <a:pt x="2271" y="20673"/>
                </a:cubicBezTo>
                <a:cubicBezTo>
                  <a:pt x="2393" y="20495"/>
                  <a:pt x="2528" y="20511"/>
                  <a:pt x="2476" y="20697"/>
                </a:cubicBezTo>
                <a:cubicBezTo>
                  <a:pt x="2461" y="20753"/>
                  <a:pt x="2473" y="20823"/>
                  <a:pt x="2503" y="20849"/>
                </a:cubicBezTo>
                <a:cubicBezTo>
                  <a:pt x="2532" y="20874"/>
                  <a:pt x="2576" y="20975"/>
                  <a:pt x="2603" y="21073"/>
                </a:cubicBezTo>
                <a:cubicBezTo>
                  <a:pt x="2651" y="21251"/>
                  <a:pt x="2653" y="21249"/>
                  <a:pt x="3527" y="21249"/>
                </a:cubicBezTo>
                <a:cubicBezTo>
                  <a:pt x="4287" y="21249"/>
                  <a:pt x="4405" y="21233"/>
                  <a:pt x="4434" y="21128"/>
                </a:cubicBezTo>
                <a:cubicBezTo>
                  <a:pt x="4465" y="21015"/>
                  <a:pt x="4475" y="21015"/>
                  <a:pt x="4564" y="21128"/>
                </a:cubicBezTo>
                <a:cubicBezTo>
                  <a:pt x="4646" y="21230"/>
                  <a:pt x="4805" y="21249"/>
                  <a:pt x="5576" y="21249"/>
                </a:cubicBezTo>
                <a:lnTo>
                  <a:pt x="6487" y="21249"/>
                </a:lnTo>
                <a:lnTo>
                  <a:pt x="6522" y="21049"/>
                </a:lnTo>
                <a:cubicBezTo>
                  <a:pt x="6576" y="20704"/>
                  <a:pt x="6593" y="20646"/>
                  <a:pt x="6644" y="20691"/>
                </a:cubicBezTo>
                <a:cubicBezTo>
                  <a:pt x="6671" y="20714"/>
                  <a:pt x="6712" y="20832"/>
                  <a:pt x="6731" y="20952"/>
                </a:cubicBezTo>
                <a:cubicBezTo>
                  <a:pt x="6750" y="21072"/>
                  <a:pt x="6807" y="21189"/>
                  <a:pt x="6862" y="21213"/>
                </a:cubicBezTo>
                <a:cubicBezTo>
                  <a:pt x="7034" y="21289"/>
                  <a:pt x="7788" y="21231"/>
                  <a:pt x="7973" y="21128"/>
                </a:cubicBezTo>
                <a:cubicBezTo>
                  <a:pt x="8124" y="21044"/>
                  <a:pt x="8171" y="21046"/>
                  <a:pt x="8300" y="21140"/>
                </a:cubicBezTo>
                <a:cubicBezTo>
                  <a:pt x="8493" y="21278"/>
                  <a:pt x="8643" y="21281"/>
                  <a:pt x="8723" y="21146"/>
                </a:cubicBezTo>
                <a:cubicBezTo>
                  <a:pt x="8772" y="21063"/>
                  <a:pt x="8820" y="21060"/>
                  <a:pt x="8954" y="21122"/>
                </a:cubicBezTo>
                <a:cubicBezTo>
                  <a:pt x="9048" y="21165"/>
                  <a:pt x="9306" y="21222"/>
                  <a:pt x="9525" y="21255"/>
                </a:cubicBezTo>
                <a:cubicBezTo>
                  <a:pt x="10144" y="21349"/>
                  <a:pt x="10377" y="21408"/>
                  <a:pt x="10406" y="21474"/>
                </a:cubicBezTo>
                <a:cubicBezTo>
                  <a:pt x="10440" y="21550"/>
                  <a:pt x="11449" y="21473"/>
                  <a:pt x="11526" y="21389"/>
                </a:cubicBezTo>
                <a:cubicBezTo>
                  <a:pt x="11559" y="21353"/>
                  <a:pt x="11634" y="21378"/>
                  <a:pt x="11701" y="21444"/>
                </a:cubicBezTo>
                <a:cubicBezTo>
                  <a:pt x="11833" y="21573"/>
                  <a:pt x="11923" y="21525"/>
                  <a:pt x="11923" y="21328"/>
                </a:cubicBezTo>
                <a:cubicBezTo>
                  <a:pt x="11923" y="21254"/>
                  <a:pt x="11960" y="21150"/>
                  <a:pt x="12006" y="21097"/>
                </a:cubicBezTo>
                <a:cubicBezTo>
                  <a:pt x="12076" y="21017"/>
                  <a:pt x="12089" y="21029"/>
                  <a:pt x="12115" y="21164"/>
                </a:cubicBezTo>
                <a:cubicBezTo>
                  <a:pt x="12169" y="21454"/>
                  <a:pt x="12256" y="21352"/>
                  <a:pt x="12368" y="20861"/>
                </a:cubicBezTo>
                <a:cubicBezTo>
                  <a:pt x="12418" y="20640"/>
                  <a:pt x="12612" y="20833"/>
                  <a:pt x="12612" y="21104"/>
                </a:cubicBezTo>
                <a:cubicBezTo>
                  <a:pt x="12612" y="21224"/>
                  <a:pt x="12639" y="21322"/>
                  <a:pt x="12668" y="21322"/>
                </a:cubicBezTo>
                <a:cubicBezTo>
                  <a:pt x="12698" y="21322"/>
                  <a:pt x="12721" y="21231"/>
                  <a:pt x="12721" y="21116"/>
                </a:cubicBezTo>
                <a:cubicBezTo>
                  <a:pt x="12721" y="21000"/>
                  <a:pt x="12736" y="20882"/>
                  <a:pt x="12756" y="20855"/>
                </a:cubicBezTo>
                <a:cubicBezTo>
                  <a:pt x="12817" y="20769"/>
                  <a:pt x="13091" y="21195"/>
                  <a:pt x="13091" y="21377"/>
                </a:cubicBezTo>
                <a:cubicBezTo>
                  <a:pt x="13091" y="21471"/>
                  <a:pt x="13118" y="21547"/>
                  <a:pt x="13148" y="21547"/>
                </a:cubicBezTo>
                <a:cubicBezTo>
                  <a:pt x="13178" y="21547"/>
                  <a:pt x="13195" y="21408"/>
                  <a:pt x="13187" y="21231"/>
                </a:cubicBezTo>
                <a:cubicBezTo>
                  <a:pt x="13173" y="20927"/>
                  <a:pt x="13179" y="20915"/>
                  <a:pt x="13331" y="20915"/>
                </a:cubicBezTo>
                <a:cubicBezTo>
                  <a:pt x="13454" y="20915"/>
                  <a:pt x="13495" y="20957"/>
                  <a:pt x="13519" y="21097"/>
                </a:cubicBezTo>
                <a:cubicBezTo>
                  <a:pt x="13565" y="21375"/>
                  <a:pt x="13666" y="21359"/>
                  <a:pt x="13754" y="21067"/>
                </a:cubicBezTo>
                <a:cubicBezTo>
                  <a:pt x="13819" y="20849"/>
                  <a:pt x="13861" y="20806"/>
                  <a:pt x="13989" y="20806"/>
                </a:cubicBezTo>
                <a:cubicBezTo>
                  <a:pt x="14121" y="20806"/>
                  <a:pt x="14149" y="20772"/>
                  <a:pt x="14177" y="20575"/>
                </a:cubicBezTo>
                <a:cubicBezTo>
                  <a:pt x="14195" y="20448"/>
                  <a:pt x="14212" y="20260"/>
                  <a:pt x="14212" y="20163"/>
                </a:cubicBezTo>
                <a:cubicBezTo>
                  <a:pt x="14212" y="19919"/>
                  <a:pt x="14423" y="19810"/>
                  <a:pt x="14617" y="19950"/>
                </a:cubicBezTo>
                <a:cubicBezTo>
                  <a:pt x="14695" y="20006"/>
                  <a:pt x="14790" y="20032"/>
                  <a:pt x="14831" y="20011"/>
                </a:cubicBezTo>
                <a:cubicBezTo>
                  <a:pt x="14961" y="19941"/>
                  <a:pt x="15172" y="20066"/>
                  <a:pt x="15219" y="20235"/>
                </a:cubicBezTo>
                <a:cubicBezTo>
                  <a:pt x="15263" y="20397"/>
                  <a:pt x="15266" y="20392"/>
                  <a:pt x="15323" y="20187"/>
                </a:cubicBezTo>
                <a:cubicBezTo>
                  <a:pt x="15356" y="20072"/>
                  <a:pt x="15384" y="19871"/>
                  <a:pt x="15384" y="19738"/>
                </a:cubicBezTo>
                <a:cubicBezTo>
                  <a:pt x="15384" y="19405"/>
                  <a:pt x="15432" y="19369"/>
                  <a:pt x="15576" y="19586"/>
                </a:cubicBezTo>
                <a:cubicBezTo>
                  <a:pt x="15726" y="19811"/>
                  <a:pt x="15837" y="19815"/>
                  <a:pt x="15916" y="19610"/>
                </a:cubicBezTo>
                <a:cubicBezTo>
                  <a:pt x="15949" y="19525"/>
                  <a:pt x="15989" y="19474"/>
                  <a:pt x="16003" y="19495"/>
                </a:cubicBezTo>
                <a:cubicBezTo>
                  <a:pt x="16018" y="19515"/>
                  <a:pt x="16078" y="19470"/>
                  <a:pt x="16134" y="19392"/>
                </a:cubicBezTo>
                <a:cubicBezTo>
                  <a:pt x="16190" y="19313"/>
                  <a:pt x="16285" y="19246"/>
                  <a:pt x="16343" y="19246"/>
                </a:cubicBezTo>
                <a:cubicBezTo>
                  <a:pt x="16438" y="19246"/>
                  <a:pt x="16476" y="19131"/>
                  <a:pt x="16452" y="18930"/>
                </a:cubicBezTo>
                <a:cubicBezTo>
                  <a:pt x="16444" y="18862"/>
                  <a:pt x="16692" y="18720"/>
                  <a:pt x="16871" y="18687"/>
                </a:cubicBezTo>
                <a:cubicBezTo>
                  <a:pt x="17083" y="18649"/>
                  <a:pt x="17123" y="18522"/>
                  <a:pt x="16954" y="18432"/>
                </a:cubicBezTo>
                <a:cubicBezTo>
                  <a:pt x="16716" y="18306"/>
                  <a:pt x="16871" y="18193"/>
                  <a:pt x="17268" y="18202"/>
                </a:cubicBezTo>
                <a:cubicBezTo>
                  <a:pt x="17459" y="18206"/>
                  <a:pt x="17628" y="18171"/>
                  <a:pt x="17647" y="18129"/>
                </a:cubicBezTo>
                <a:cubicBezTo>
                  <a:pt x="17665" y="18087"/>
                  <a:pt x="17726" y="18074"/>
                  <a:pt x="17782" y="18098"/>
                </a:cubicBezTo>
                <a:cubicBezTo>
                  <a:pt x="17838" y="18123"/>
                  <a:pt x="17887" y="18115"/>
                  <a:pt x="17887" y="18074"/>
                </a:cubicBezTo>
                <a:cubicBezTo>
                  <a:pt x="17887" y="18033"/>
                  <a:pt x="17819" y="17984"/>
                  <a:pt x="17738" y="17971"/>
                </a:cubicBezTo>
                <a:cubicBezTo>
                  <a:pt x="17619" y="17952"/>
                  <a:pt x="17593" y="17911"/>
                  <a:pt x="17594" y="17752"/>
                </a:cubicBezTo>
                <a:cubicBezTo>
                  <a:pt x="17596" y="17624"/>
                  <a:pt x="17574" y="17571"/>
                  <a:pt x="17529" y="17595"/>
                </a:cubicBezTo>
                <a:cubicBezTo>
                  <a:pt x="17456" y="17633"/>
                  <a:pt x="17341" y="17318"/>
                  <a:pt x="17398" y="17236"/>
                </a:cubicBezTo>
                <a:cubicBezTo>
                  <a:pt x="17417" y="17210"/>
                  <a:pt x="17530" y="17209"/>
                  <a:pt x="17647" y="17236"/>
                </a:cubicBezTo>
                <a:cubicBezTo>
                  <a:pt x="17829" y="17279"/>
                  <a:pt x="17863" y="17312"/>
                  <a:pt x="17878" y="17485"/>
                </a:cubicBezTo>
                <a:cubicBezTo>
                  <a:pt x="17893" y="17669"/>
                  <a:pt x="17915" y="17693"/>
                  <a:pt x="18118" y="17698"/>
                </a:cubicBezTo>
                <a:cubicBezTo>
                  <a:pt x="18432" y="17705"/>
                  <a:pt x="18548" y="17787"/>
                  <a:pt x="18549" y="17995"/>
                </a:cubicBezTo>
                <a:cubicBezTo>
                  <a:pt x="18550" y="18104"/>
                  <a:pt x="18588" y="18180"/>
                  <a:pt x="18645" y="18196"/>
                </a:cubicBezTo>
                <a:cubicBezTo>
                  <a:pt x="18705" y="18212"/>
                  <a:pt x="18737" y="18176"/>
                  <a:pt x="18737" y="18092"/>
                </a:cubicBezTo>
                <a:cubicBezTo>
                  <a:pt x="18737" y="17934"/>
                  <a:pt x="18887" y="17692"/>
                  <a:pt x="18985" y="17692"/>
                </a:cubicBezTo>
                <a:cubicBezTo>
                  <a:pt x="19024" y="17692"/>
                  <a:pt x="19057" y="17668"/>
                  <a:pt x="19059" y="17637"/>
                </a:cubicBezTo>
                <a:cubicBezTo>
                  <a:pt x="19061" y="17606"/>
                  <a:pt x="19075" y="17490"/>
                  <a:pt x="19085" y="17382"/>
                </a:cubicBezTo>
                <a:cubicBezTo>
                  <a:pt x="19103" y="17197"/>
                  <a:pt x="19092" y="17190"/>
                  <a:pt x="18946" y="17249"/>
                </a:cubicBezTo>
                <a:cubicBezTo>
                  <a:pt x="18740" y="17331"/>
                  <a:pt x="18684" y="17189"/>
                  <a:pt x="18850" y="17012"/>
                </a:cubicBezTo>
                <a:cubicBezTo>
                  <a:pt x="18920" y="16937"/>
                  <a:pt x="19005" y="16879"/>
                  <a:pt x="19042" y="16878"/>
                </a:cubicBezTo>
                <a:cubicBezTo>
                  <a:pt x="19088" y="16877"/>
                  <a:pt x="19099" y="16795"/>
                  <a:pt x="19077" y="16599"/>
                </a:cubicBezTo>
                <a:cubicBezTo>
                  <a:pt x="19059" y="16446"/>
                  <a:pt x="19038" y="16296"/>
                  <a:pt x="19024" y="16265"/>
                </a:cubicBezTo>
                <a:cubicBezTo>
                  <a:pt x="18993" y="16194"/>
                  <a:pt x="19135" y="16111"/>
                  <a:pt x="19316" y="16101"/>
                </a:cubicBezTo>
                <a:cubicBezTo>
                  <a:pt x="19453" y="16094"/>
                  <a:pt x="19456" y="16085"/>
                  <a:pt x="19456" y="15615"/>
                </a:cubicBezTo>
                <a:lnTo>
                  <a:pt x="19456" y="15130"/>
                </a:lnTo>
                <a:lnTo>
                  <a:pt x="19656" y="15063"/>
                </a:lnTo>
                <a:cubicBezTo>
                  <a:pt x="19885" y="14984"/>
                  <a:pt x="19923" y="14804"/>
                  <a:pt x="19744" y="14638"/>
                </a:cubicBezTo>
                <a:cubicBezTo>
                  <a:pt x="19523" y="14434"/>
                  <a:pt x="19779" y="14007"/>
                  <a:pt x="20097" y="14049"/>
                </a:cubicBezTo>
                <a:cubicBezTo>
                  <a:pt x="20161" y="14058"/>
                  <a:pt x="20221" y="13997"/>
                  <a:pt x="20254" y="13897"/>
                </a:cubicBezTo>
                <a:cubicBezTo>
                  <a:pt x="20283" y="13807"/>
                  <a:pt x="20350" y="13699"/>
                  <a:pt x="20402" y="13655"/>
                </a:cubicBezTo>
                <a:cubicBezTo>
                  <a:pt x="20479" y="13589"/>
                  <a:pt x="20520" y="13613"/>
                  <a:pt x="20624" y="13794"/>
                </a:cubicBezTo>
                <a:lnTo>
                  <a:pt x="20751" y="14019"/>
                </a:lnTo>
                <a:lnTo>
                  <a:pt x="20951" y="13867"/>
                </a:lnTo>
                <a:cubicBezTo>
                  <a:pt x="21156" y="13717"/>
                  <a:pt x="21213" y="13564"/>
                  <a:pt x="21130" y="13381"/>
                </a:cubicBezTo>
                <a:cubicBezTo>
                  <a:pt x="21095" y="13305"/>
                  <a:pt x="21083" y="13322"/>
                  <a:pt x="21082" y="13448"/>
                </a:cubicBezTo>
                <a:cubicBezTo>
                  <a:pt x="21081" y="13655"/>
                  <a:pt x="21000" y="13704"/>
                  <a:pt x="20790" y="13624"/>
                </a:cubicBezTo>
                <a:cubicBezTo>
                  <a:pt x="20647" y="13570"/>
                  <a:pt x="20629" y="13533"/>
                  <a:pt x="20629" y="13272"/>
                </a:cubicBezTo>
                <a:lnTo>
                  <a:pt x="20629" y="12981"/>
                </a:lnTo>
                <a:lnTo>
                  <a:pt x="21017" y="12969"/>
                </a:lnTo>
                <a:cubicBezTo>
                  <a:pt x="21502" y="12955"/>
                  <a:pt x="21554" y="12929"/>
                  <a:pt x="21535" y="12689"/>
                </a:cubicBezTo>
                <a:cubicBezTo>
                  <a:pt x="21527" y="12584"/>
                  <a:pt x="21544" y="12475"/>
                  <a:pt x="21570" y="12453"/>
                </a:cubicBezTo>
                <a:cubicBezTo>
                  <a:pt x="21596" y="12430"/>
                  <a:pt x="21600" y="12381"/>
                  <a:pt x="21583" y="12343"/>
                </a:cubicBezTo>
                <a:cubicBezTo>
                  <a:pt x="21566" y="12304"/>
                  <a:pt x="21488" y="12322"/>
                  <a:pt x="21400" y="12386"/>
                </a:cubicBezTo>
                <a:cubicBezTo>
                  <a:pt x="21260" y="12487"/>
                  <a:pt x="21240" y="12486"/>
                  <a:pt x="21191" y="12368"/>
                </a:cubicBezTo>
                <a:cubicBezTo>
                  <a:pt x="21161" y="12296"/>
                  <a:pt x="21135" y="12269"/>
                  <a:pt x="21134" y="12301"/>
                </a:cubicBezTo>
                <a:cubicBezTo>
                  <a:pt x="21133" y="12333"/>
                  <a:pt x="21086" y="12322"/>
                  <a:pt x="21025" y="12276"/>
                </a:cubicBezTo>
                <a:cubicBezTo>
                  <a:pt x="20964" y="12231"/>
                  <a:pt x="20926" y="12172"/>
                  <a:pt x="20942" y="12149"/>
                </a:cubicBezTo>
                <a:cubicBezTo>
                  <a:pt x="20959" y="12126"/>
                  <a:pt x="20931" y="12066"/>
                  <a:pt x="20881" y="12015"/>
                </a:cubicBezTo>
                <a:cubicBezTo>
                  <a:pt x="20815" y="11948"/>
                  <a:pt x="20795" y="11827"/>
                  <a:pt x="20803" y="11578"/>
                </a:cubicBezTo>
                <a:cubicBezTo>
                  <a:pt x="20814" y="11222"/>
                  <a:pt x="20752" y="11136"/>
                  <a:pt x="20659" y="11378"/>
                </a:cubicBezTo>
                <a:cubicBezTo>
                  <a:pt x="20624" y="11468"/>
                  <a:pt x="20566" y="11511"/>
                  <a:pt x="20502" y="11487"/>
                </a:cubicBezTo>
                <a:cubicBezTo>
                  <a:pt x="20389" y="11446"/>
                  <a:pt x="20300" y="11569"/>
                  <a:pt x="20389" y="11645"/>
                </a:cubicBezTo>
                <a:cubicBezTo>
                  <a:pt x="20463" y="11709"/>
                  <a:pt x="20352" y="11906"/>
                  <a:pt x="20241" y="11906"/>
                </a:cubicBezTo>
                <a:cubicBezTo>
                  <a:pt x="20196" y="11906"/>
                  <a:pt x="20134" y="11951"/>
                  <a:pt x="20101" y="12009"/>
                </a:cubicBezTo>
                <a:cubicBezTo>
                  <a:pt x="20069" y="12068"/>
                  <a:pt x="19994" y="12130"/>
                  <a:pt x="19935" y="12143"/>
                </a:cubicBezTo>
                <a:cubicBezTo>
                  <a:pt x="19843" y="12163"/>
                  <a:pt x="19829" y="12126"/>
                  <a:pt x="19831" y="11851"/>
                </a:cubicBezTo>
                <a:cubicBezTo>
                  <a:pt x="19833" y="11557"/>
                  <a:pt x="19826" y="11536"/>
                  <a:pt x="19691" y="11536"/>
                </a:cubicBezTo>
                <a:cubicBezTo>
                  <a:pt x="19562" y="11536"/>
                  <a:pt x="19547" y="11559"/>
                  <a:pt x="19565" y="11754"/>
                </a:cubicBezTo>
                <a:cubicBezTo>
                  <a:pt x="19581" y="11937"/>
                  <a:pt x="19560" y="11989"/>
                  <a:pt x="19425" y="12082"/>
                </a:cubicBezTo>
                <a:cubicBezTo>
                  <a:pt x="19303" y="12167"/>
                  <a:pt x="19240" y="12175"/>
                  <a:pt x="19168" y="12113"/>
                </a:cubicBezTo>
                <a:cubicBezTo>
                  <a:pt x="19034" y="11996"/>
                  <a:pt x="18793" y="12098"/>
                  <a:pt x="18793" y="12270"/>
                </a:cubicBezTo>
                <a:cubicBezTo>
                  <a:pt x="18793" y="12347"/>
                  <a:pt x="18829" y="12427"/>
                  <a:pt x="18876" y="12453"/>
                </a:cubicBezTo>
                <a:cubicBezTo>
                  <a:pt x="18941" y="12487"/>
                  <a:pt x="18950" y="12525"/>
                  <a:pt x="18907" y="12598"/>
                </a:cubicBezTo>
                <a:cubicBezTo>
                  <a:pt x="18847" y="12699"/>
                  <a:pt x="18662" y="12713"/>
                  <a:pt x="18597" y="12622"/>
                </a:cubicBezTo>
                <a:cubicBezTo>
                  <a:pt x="18488" y="12470"/>
                  <a:pt x="18368" y="12809"/>
                  <a:pt x="18471" y="12981"/>
                </a:cubicBezTo>
                <a:cubicBezTo>
                  <a:pt x="18516" y="13057"/>
                  <a:pt x="18509" y="13148"/>
                  <a:pt x="18445" y="13363"/>
                </a:cubicBezTo>
                <a:cubicBezTo>
                  <a:pt x="18365" y="13627"/>
                  <a:pt x="18355" y="13642"/>
                  <a:pt x="18288" y="13515"/>
                </a:cubicBezTo>
                <a:cubicBezTo>
                  <a:pt x="18238" y="13422"/>
                  <a:pt x="18180" y="13391"/>
                  <a:pt x="18104" y="13424"/>
                </a:cubicBezTo>
                <a:cubicBezTo>
                  <a:pt x="18019" y="13462"/>
                  <a:pt x="17979" y="13433"/>
                  <a:pt x="17939" y="13284"/>
                </a:cubicBezTo>
                <a:cubicBezTo>
                  <a:pt x="17865" y="13016"/>
                  <a:pt x="17688" y="13024"/>
                  <a:pt x="17695" y="13296"/>
                </a:cubicBezTo>
                <a:cubicBezTo>
                  <a:pt x="17699" y="13466"/>
                  <a:pt x="17720" y="13495"/>
                  <a:pt x="17825" y="13478"/>
                </a:cubicBezTo>
                <a:cubicBezTo>
                  <a:pt x="17962" y="13458"/>
                  <a:pt x="18114" y="13592"/>
                  <a:pt x="18070" y="13691"/>
                </a:cubicBezTo>
                <a:cubicBezTo>
                  <a:pt x="18055" y="13724"/>
                  <a:pt x="18068" y="13773"/>
                  <a:pt x="18100" y="13800"/>
                </a:cubicBezTo>
                <a:cubicBezTo>
                  <a:pt x="18199" y="13886"/>
                  <a:pt x="17989" y="14128"/>
                  <a:pt x="17817" y="14128"/>
                </a:cubicBezTo>
                <a:cubicBezTo>
                  <a:pt x="17662" y="14128"/>
                  <a:pt x="17662" y="14140"/>
                  <a:pt x="17695" y="14426"/>
                </a:cubicBezTo>
                <a:cubicBezTo>
                  <a:pt x="17727" y="14703"/>
                  <a:pt x="17665" y="14888"/>
                  <a:pt x="17594" y="14729"/>
                </a:cubicBezTo>
                <a:cubicBezTo>
                  <a:pt x="17576" y="14688"/>
                  <a:pt x="17502" y="14660"/>
                  <a:pt x="17429" y="14668"/>
                </a:cubicBezTo>
                <a:cubicBezTo>
                  <a:pt x="17314" y="14682"/>
                  <a:pt x="17297" y="14714"/>
                  <a:pt x="17311" y="14905"/>
                </a:cubicBezTo>
                <a:cubicBezTo>
                  <a:pt x="17326" y="15111"/>
                  <a:pt x="17310" y="15131"/>
                  <a:pt x="17128" y="15172"/>
                </a:cubicBezTo>
                <a:cubicBezTo>
                  <a:pt x="16906" y="15223"/>
                  <a:pt x="16823" y="15145"/>
                  <a:pt x="16823" y="14893"/>
                </a:cubicBezTo>
                <a:cubicBezTo>
                  <a:pt x="16823" y="14766"/>
                  <a:pt x="16790" y="14724"/>
                  <a:pt x="16701" y="14723"/>
                </a:cubicBezTo>
                <a:cubicBezTo>
                  <a:pt x="16562" y="14722"/>
                  <a:pt x="16319" y="14395"/>
                  <a:pt x="16369" y="14280"/>
                </a:cubicBezTo>
                <a:cubicBezTo>
                  <a:pt x="16388" y="14237"/>
                  <a:pt x="16428" y="14228"/>
                  <a:pt x="16461" y="14256"/>
                </a:cubicBezTo>
                <a:cubicBezTo>
                  <a:pt x="16569" y="14348"/>
                  <a:pt x="16817" y="14332"/>
                  <a:pt x="16845" y="14231"/>
                </a:cubicBezTo>
                <a:cubicBezTo>
                  <a:pt x="16864" y="14161"/>
                  <a:pt x="16819" y="14128"/>
                  <a:pt x="16692" y="14128"/>
                </a:cubicBezTo>
                <a:cubicBezTo>
                  <a:pt x="16487" y="14128"/>
                  <a:pt x="16370" y="13977"/>
                  <a:pt x="16417" y="13770"/>
                </a:cubicBezTo>
                <a:cubicBezTo>
                  <a:pt x="16446" y="13646"/>
                  <a:pt x="16423" y="13625"/>
                  <a:pt x="16234" y="13600"/>
                </a:cubicBezTo>
                <a:cubicBezTo>
                  <a:pt x="16114" y="13584"/>
                  <a:pt x="16000" y="13598"/>
                  <a:pt x="15986" y="13630"/>
                </a:cubicBezTo>
                <a:cubicBezTo>
                  <a:pt x="15971" y="13663"/>
                  <a:pt x="15939" y="13672"/>
                  <a:pt x="15912" y="13648"/>
                </a:cubicBezTo>
                <a:cubicBezTo>
                  <a:pt x="15840" y="13586"/>
                  <a:pt x="15849" y="13713"/>
                  <a:pt x="15925" y="13818"/>
                </a:cubicBezTo>
                <a:cubicBezTo>
                  <a:pt x="15975" y="13889"/>
                  <a:pt x="15967" y="13947"/>
                  <a:pt x="15877" y="14073"/>
                </a:cubicBezTo>
                <a:cubicBezTo>
                  <a:pt x="15752" y="14247"/>
                  <a:pt x="15755" y="14250"/>
                  <a:pt x="15676" y="13867"/>
                </a:cubicBezTo>
                <a:cubicBezTo>
                  <a:pt x="15663" y="13803"/>
                  <a:pt x="15529" y="13786"/>
                  <a:pt x="15389" y="13831"/>
                </a:cubicBezTo>
                <a:cubicBezTo>
                  <a:pt x="15378" y="13834"/>
                  <a:pt x="15410" y="13916"/>
                  <a:pt x="15458" y="14019"/>
                </a:cubicBezTo>
                <a:cubicBezTo>
                  <a:pt x="15543" y="14199"/>
                  <a:pt x="15543" y="14210"/>
                  <a:pt x="15410" y="14280"/>
                </a:cubicBezTo>
                <a:cubicBezTo>
                  <a:pt x="15335" y="14320"/>
                  <a:pt x="15246" y="14344"/>
                  <a:pt x="15214" y="14334"/>
                </a:cubicBezTo>
                <a:cubicBezTo>
                  <a:pt x="15182" y="14325"/>
                  <a:pt x="15144" y="14358"/>
                  <a:pt x="15131" y="14407"/>
                </a:cubicBezTo>
                <a:cubicBezTo>
                  <a:pt x="15109" y="14494"/>
                  <a:pt x="15271" y="14485"/>
                  <a:pt x="15376" y="14395"/>
                </a:cubicBezTo>
                <a:cubicBezTo>
                  <a:pt x="15401" y="14373"/>
                  <a:pt x="15465" y="14421"/>
                  <a:pt x="15515" y="14498"/>
                </a:cubicBezTo>
                <a:cubicBezTo>
                  <a:pt x="15625" y="14668"/>
                  <a:pt x="15606" y="15057"/>
                  <a:pt x="15489" y="15057"/>
                </a:cubicBezTo>
                <a:cubicBezTo>
                  <a:pt x="15441" y="15057"/>
                  <a:pt x="15418" y="15004"/>
                  <a:pt x="15428" y="14923"/>
                </a:cubicBezTo>
                <a:cubicBezTo>
                  <a:pt x="15441" y="14815"/>
                  <a:pt x="15413" y="14795"/>
                  <a:pt x="15293" y="14814"/>
                </a:cubicBezTo>
                <a:cubicBezTo>
                  <a:pt x="15179" y="14832"/>
                  <a:pt x="15139" y="14879"/>
                  <a:pt x="15127" y="15020"/>
                </a:cubicBezTo>
                <a:cubicBezTo>
                  <a:pt x="15098" y="15356"/>
                  <a:pt x="15070" y="15420"/>
                  <a:pt x="14988" y="15324"/>
                </a:cubicBezTo>
                <a:cubicBezTo>
                  <a:pt x="14890" y="15211"/>
                  <a:pt x="14826" y="15452"/>
                  <a:pt x="14844" y="15883"/>
                </a:cubicBezTo>
                <a:cubicBezTo>
                  <a:pt x="14859" y="16262"/>
                  <a:pt x="14788" y="16343"/>
                  <a:pt x="14648" y="16095"/>
                </a:cubicBezTo>
                <a:cubicBezTo>
                  <a:pt x="14585" y="15984"/>
                  <a:pt x="14524" y="15935"/>
                  <a:pt x="14504" y="15980"/>
                </a:cubicBezTo>
                <a:cubicBezTo>
                  <a:pt x="14480" y="16032"/>
                  <a:pt x="14436" y="16030"/>
                  <a:pt x="14360" y="15974"/>
                </a:cubicBezTo>
                <a:cubicBezTo>
                  <a:pt x="14267" y="15905"/>
                  <a:pt x="14256" y="15910"/>
                  <a:pt x="14281" y="16004"/>
                </a:cubicBezTo>
                <a:cubicBezTo>
                  <a:pt x="14298" y="16066"/>
                  <a:pt x="14266" y="16172"/>
                  <a:pt x="14212" y="16241"/>
                </a:cubicBezTo>
                <a:cubicBezTo>
                  <a:pt x="14131" y="16342"/>
                  <a:pt x="14093" y="16354"/>
                  <a:pt x="13998" y="16283"/>
                </a:cubicBezTo>
                <a:cubicBezTo>
                  <a:pt x="13932" y="16234"/>
                  <a:pt x="13802" y="16215"/>
                  <a:pt x="13702" y="16241"/>
                </a:cubicBezTo>
                <a:cubicBezTo>
                  <a:pt x="13558" y="16278"/>
                  <a:pt x="13523" y="16327"/>
                  <a:pt x="13510" y="16490"/>
                </a:cubicBezTo>
                <a:cubicBezTo>
                  <a:pt x="13495" y="16671"/>
                  <a:pt x="13471" y="16690"/>
                  <a:pt x="13279" y="16690"/>
                </a:cubicBezTo>
                <a:cubicBezTo>
                  <a:pt x="13125" y="16690"/>
                  <a:pt x="13065" y="16661"/>
                  <a:pt x="13065" y="16581"/>
                </a:cubicBezTo>
                <a:cubicBezTo>
                  <a:pt x="13065" y="16520"/>
                  <a:pt x="13036" y="16467"/>
                  <a:pt x="13000" y="16471"/>
                </a:cubicBezTo>
                <a:cubicBezTo>
                  <a:pt x="12963" y="16476"/>
                  <a:pt x="12895" y="16490"/>
                  <a:pt x="12852" y="16496"/>
                </a:cubicBezTo>
                <a:cubicBezTo>
                  <a:pt x="12808" y="16502"/>
                  <a:pt x="12773" y="16567"/>
                  <a:pt x="12773" y="16641"/>
                </a:cubicBezTo>
                <a:cubicBezTo>
                  <a:pt x="12773" y="16826"/>
                  <a:pt x="12718" y="16892"/>
                  <a:pt x="12638" y="16799"/>
                </a:cubicBezTo>
                <a:cubicBezTo>
                  <a:pt x="12592" y="16746"/>
                  <a:pt x="12562" y="16745"/>
                  <a:pt x="12538" y="16799"/>
                </a:cubicBezTo>
                <a:cubicBezTo>
                  <a:pt x="12490" y="16906"/>
                  <a:pt x="12294" y="16754"/>
                  <a:pt x="12294" y="16611"/>
                </a:cubicBezTo>
                <a:cubicBezTo>
                  <a:pt x="12294" y="16546"/>
                  <a:pt x="12243" y="16502"/>
                  <a:pt x="12167" y="16502"/>
                </a:cubicBezTo>
                <a:cubicBezTo>
                  <a:pt x="12013" y="16502"/>
                  <a:pt x="11940" y="16378"/>
                  <a:pt x="11945" y="16131"/>
                </a:cubicBezTo>
                <a:cubicBezTo>
                  <a:pt x="11948" y="15972"/>
                  <a:pt x="11976" y="15945"/>
                  <a:pt x="12145" y="15925"/>
                </a:cubicBezTo>
                <a:cubicBezTo>
                  <a:pt x="12357" y="15901"/>
                  <a:pt x="12463" y="15694"/>
                  <a:pt x="12355" y="15512"/>
                </a:cubicBezTo>
                <a:cubicBezTo>
                  <a:pt x="12269" y="15369"/>
                  <a:pt x="12339" y="15318"/>
                  <a:pt x="12625" y="15318"/>
                </a:cubicBezTo>
                <a:cubicBezTo>
                  <a:pt x="12876" y="15318"/>
                  <a:pt x="12963" y="15229"/>
                  <a:pt x="12799" y="15142"/>
                </a:cubicBezTo>
                <a:cubicBezTo>
                  <a:pt x="12730" y="15105"/>
                  <a:pt x="12721" y="14908"/>
                  <a:pt x="12734" y="13818"/>
                </a:cubicBezTo>
                <a:lnTo>
                  <a:pt x="12747" y="12544"/>
                </a:lnTo>
                <a:lnTo>
                  <a:pt x="12956" y="12459"/>
                </a:lnTo>
                <a:cubicBezTo>
                  <a:pt x="13117" y="12396"/>
                  <a:pt x="13187" y="12322"/>
                  <a:pt x="13240" y="12143"/>
                </a:cubicBezTo>
                <a:cubicBezTo>
                  <a:pt x="13308" y="11908"/>
                  <a:pt x="13354" y="11879"/>
                  <a:pt x="13645" y="11906"/>
                </a:cubicBezTo>
                <a:cubicBezTo>
                  <a:pt x="13789" y="11920"/>
                  <a:pt x="13801" y="11903"/>
                  <a:pt x="13771" y="11700"/>
                </a:cubicBezTo>
                <a:cubicBezTo>
                  <a:pt x="13754" y="11580"/>
                  <a:pt x="13758" y="11452"/>
                  <a:pt x="13784" y="11414"/>
                </a:cubicBezTo>
                <a:cubicBezTo>
                  <a:pt x="13811" y="11377"/>
                  <a:pt x="13821" y="11283"/>
                  <a:pt x="13806" y="11202"/>
                </a:cubicBezTo>
                <a:cubicBezTo>
                  <a:pt x="13780" y="11060"/>
                  <a:pt x="13737" y="11053"/>
                  <a:pt x="12490" y="11074"/>
                </a:cubicBezTo>
                <a:cubicBezTo>
                  <a:pt x="11453" y="11092"/>
                  <a:pt x="11185" y="11079"/>
                  <a:pt x="11103" y="10995"/>
                </a:cubicBezTo>
                <a:cubicBezTo>
                  <a:pt x="11046" y="10937"/>
                  <a:pt x="11016" y="10850"/>
                  <a:pt x="11038" y="10801"/>
                </a:cubicBezTo>
                <a:cubicBezTo>
                  <a:pt x="11095" y="10672"/>
                  <a:pt x="11688" y="10273"/>
                  <a:pt x="11731" y="10334"/>
                </a:cubicBezTo>
                <a:cubicBezTo>
                  <a:pt x="11752" y="10362"/>
                  <a:pt x="11763" y="10334"/>
                  <a:pt x="11753" y="10273"/>
                </a:cubicBezTo>
                <a:cubicBezTo>
                  <a:pt x="11742" y="10205"/>
                  <a:pt x="11770" y="10170"/>
                  <a:pt x="11827" y="10176"/>
                </a:cubicBezTo>
                <a:cubicBezTo>
                  <a:pt x="11887" y="10183"/>
                  <a:pt x="11923" y="10131"/>
                  <a:pt x="11923" y="10036"/>
                </a:cubicBezTo>
                <a:cubicBezTo>
                  <a:pt x="11923" y="9951"/>
                  <a:pt x="11966" y="9871"/>
                  <a:pt x="12028" y="9848"/>
                </a:cubicBezTo>
                <a:cubicBezTo>
                  <a:pt x="12089" y="9826"/>
                  <a:pt x="12132" y="9759"/>
                  <a:pt x="12124" y="9690"/>
                </a:cubicBezTo>
                <a:cubicBezTo>
                  <a:pt x="12115" y="9614"/>
                  <a:pt x="12143" y="9574"/>
                  <a:pt x="12202" y="9581"/>
                </a:cubicBezTo>
                <a:cubicBezTo>
                  <a:pt x="12270" y="9589"/>
                  <a:pt x="12295" y="9535"/>
                  <a:pt x="12294" y="9393"/>
                </a:cubicBezTo>
                <a:cubicBezTo>
                  <a:pt x="12292" y="9285"/>
                  <a:pt x="12300" y="8974"/>
                  <a:pt x="12311" y="8701"/>
                </a:cubicBezTo>
                <a:cubicBezTo>
                  <a:pt x="12333" y="8162"/>
                  <a:pt x="12319" y="8105"/>
                  <a:pt x="12167" y="8027"/>
                </a:cubicBezTo>
                <a:cubicBezTo>
                  <a:pt x="12112" y="7998"/>
                  <a:pt x="12082" y="7951"/>
                  <a:pt x="12102" y="7924"/>
                </a:cubicBezTo>
                <a:cubicBezTo>
                  <a:pt x="12121" y="7897"/>
                  <a:pt x="12063" y="7832"/>
                  <a:pt x="11971" y="7778"/>
                </a:cubicBezTo>
                <a:cubicBezTo>
                  <a:pt x="11830" y="7695"/>
                  <a:pt x="11814" y="7660"/>
                  <a:pt x="11871" y="7565"/>
                </a:cubicBezTo>
                <a:cubicBezTo>
                  <a:pt x="11925" y="7474"/>
                  <a:pt x="11919" y="7431"/>
                  <a:pt x="11845" y="7317"/>
                </a:cubicBezTo>
                <a:cubicBezTo>
                  <a:pt x="11723" y="7130"/>
                  <a:pt x="11749" y="6690"/>
                  <a:pt x="11884" y="6655"/>
                </a:cubicBezTo>
                <a:cubicBezTo>
                  <a:pt x="11946" y="6638"/>
                  <a:pt x="11991" y="6682"/>
                  <a:pt x="12010" y="6782"/>
                </a:cubicBezTo>
                <a:cubicBezTo>
                  <a:pt x="12039" y="6934"/>
                  <a:pt x="12136" y="6983"/>
                  <a:pt x="12206" y="6885"/>
                </a:cubicBezTo>
                <a:cubicBezTo>
                  <a:pt x="12226" y="6859"/>
                  <a:pt x="12216" y="6798"/>
                  <a:pt x="12185" y="6746"/>
                </a:cubicBezTo>
                <a:cubicBezTo>
                  <a:pt x="12154" y="6694"/>
                  <a:pt x="12135" y="6449"/>
                  <a:pt x="12145" y="6206"/>
                </a:cubicBezTo>
                <a:lnTo>
                  <a:pt x="12163" y="5762"/>
                </a:lnTo>
                <a:lnTo>
                  <a:pt x="11897" y="5744"/>
                </a:lnTo>
                <a:cubicBezTo>
                  <a:pt x="11750" y="5734"/>
                  <a:pt x="11484" y="5731"/>
                  <a:pt x="11308" y="5732"/>
                </a:cubicBezTo>
                <a:close/>
                <a:moveTo>
                  <a:pt x="18248" y="18232"/>
                </a:moveTo>
                <a:cubicBezTo>
                  <a:pt x="18206" y="18256"/>
                  <a:pt x="18217" y="18277"/>
                  <a:pt x="18279" y="18281"/>
                </a:cubicBezTo>
                <a:cubicBezTo>
                  <a:pt x="18335" y="18284"/>
                  <a:pt x="18366" y="18263"/>
                  <a:pt x="18349" y="18238"/>
                </a:cubicBezTo>
                <a:cubicBezTo>
                  <a:pt x="18331" y="18213"/>
                  <a:pt x="18287" y="18211"/>
                  <a:pt x="18248" y="18232"/>
                </a:cubicBezTo>
                <a:close/>
                <a:moveTo>
                  <a:pt x="14831" y="20557"/>
                </a:moveTo>
                <a:cubicBezTo>
                  <a:pt x="14817" y="20544"/>
                  <a:pt x="14800" y="20551"/>
                  <a:pt x="14783" y="20575"/>
                </a:cubicBezTo>
                <a:cubicBezTo>
                  <a:pt x="14753" y="20616"/>
                  <a:pt x="14747" y="20703"/>
                  <a:pt x="14765" y="20770"/>
                </a:cubicBezTo>
                <a:cubicBezTo>
                  <a:pt x="14812" y="20941"/>
                  <a:pt x="14900" y="20839"/>
                  <a:pt x="14866" y="20654"/>
                </a:cubicBezTo>
                <a:cubicBezTo>
                  <a:pt x="14856" y="20603"/>
                  <a:pt x="14844" y="20570"/>
                  <a:pt x="14831" y="20557"/>
                </a:cubicBezTo>
                <a:close/>
              </a:path>
            </a:pathLst>
          </a:custGeom>
          <a:ln w="12700">
            <a:miter lim="400000"/>
          </a:ln>
        </p:spPr>
      </p:pic>
    </p:spTree>
    <p:extLst>
      <p:ext uri="{BB962C8B-B14F-4D97-AF65-F5344CB8AC3E}">
        <p14:creationId xmlns:p14="http://schemas.microsoft.com/office/powerpoint/2010/main" val="15649792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ijdelijke aanduiding voor inhoud 13">
            <a:extLst>
              <a:ext uri="{FF2B5EF4-FFF2-40B4-BE49-F238E27FC236}">
                <a16:creationId xmlns:a16="http://schemas.microsoft.com/office/drawing/2014/main" id="{015DB3AE-3768-4640-875B-CBA7D478DC5B}"/>
              </a:ext>
            </a:extLst>
          </p:cNvPr>
          <p:cNvGraphicFramePr>
            <a:graphicFrameLocks noGrp="1"/>
          </p:cNvGraphicFramePr>
          <p:nvPr>
            <p:ph sz="quarter" idx="12"/>
            <p:extLst>
              <p:ext uri="{D42A27DB-BD31-4B8C-83A1-F6EECF244321}">
                <p14:modId xmlns:p14="http://schemas.microsoft.com/office/powerpoint/2010/main" val="2245268452"/>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0F17232A-2A2A-D84E-BEBD-3A8B7C7E72DD}"/>
              </a:ext>
            </a:extLst>
          </p:cNvPr>
          <p:cNvSpPr>
            <a:spLocks noGrp="1"/>
          </p:cNvSpPr>
          <p:nvPr>
            <p:ph type="title"/>
          </p:nvPr>
        </p:nvSpPr>
        <p:spPr>
          <a:xfrm>
            <a:off x="619200" y="246566"/>
            <a:ext cx="8740800" cy="807285"/>
          </a:xfrm>
        </p:spPr>
        <p:txBody>
          <a:bodyPr/>
          <a:lstStyle/>
          <a:p>
            <a:r>
              <a:rPr lang="en-GB" dirty="0"/>
              <a:t>Practical considerations in Dental care for patients with vwd</a:t>
            </a:r>
          </a:p>
        </p:txBody>
      </p:sp>
      <p:sp>
        <p:nvSpPr>
          <p:cNvPr id="4" name="Tijdelijke aanduiding voor dianummer 3">
            <a:extLst>
              <a:ext uri="{FF2B5EF4-FFF2-40B4-BE49-F238E27FC236}">
                <a16:creationId xmlns:a16="http://schemas.microsoft.com/office/drawing/2014/main" id="{21F87295-D02A-9A4F-AC98-F75ABA38CCD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5" name="Tijdelijke aanduiding voor inhoud 4">
            <a:extLst>
              <a:ext uri="{FF2B5EF4-FFF2-40B4-BE49-F238E27FC236}">
                <a16:creationId xmlns:a16="http://schemas.microsoft.com/office/drawing/2014/main" id="{94E44DDB-085B-4AC9-885D-96CC40C1E108}"/>
              </a:ext>
            </a:extLst>
          </p:cNvPr>
          <p:cNvSpPr>
            <a:spLocks noGrp="1"/>
          </p:cNvSpPr>
          <p:nvPr>
            <p:ph sz="quarter" idx="15"/>
          </p:nvPr>
        </p:nvSpPr>
        <p:spPr>
          <a:xfrm>
            <a:off x="620184" y="6356351"/>
            <a:ext cx="8116800" cy="365125"/>
          </a:xfrm>
        </p:spPr>
        <p:txBody>
          <a:bodyPr/>
          <a:lstStyle/>
          <a:p>
            <a:r>
              <a:rPr lang="en-GB" dirty="0"/>
              <a:t>VWD, von Willebrand disease</a:t>
            </a:r>
          </a:p>
        </p:txBody>
      </p:sp>
    </p:spTree>
    <p:extLst>
      <p:ext uri="{BB962C8B-B14F-4D97-AF65-F5344CB8AC3E}">
        <p14:creationId xmlns:p14="http://schemas.microsoft.com/office/powerpoint/2010/main" val="7959407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AC40-60D9-4613-959C-AAC2523B0D7C}"/>
              </a:ext>
            </a:extLst>
          </p:cNvPr>
          <p:cNvSpPr>
            <a:spLocks noGrp="1"/>
          </p:cNvSpPr>
          <p:nvPr>
            <p:ph type="title"/>
          </p:nvPr>
        </p:nvSpPr>
        <p:spPr/>
        <p:txBody>
          <a:bodyPr>
            <a:normAutofit/>
          </a:bodyPr>
          <a:lstStyle/>
          <a:p>
            <a:br>
              <a:rPr lang="en-GB" dirty="0"/>
            </a:br>
            <a:r>
              <a:rPr lang="en-GB" dirty="0"/>
              <a:t>Gum bleeding and von Willebrand disease</a:t>
            </a:r>
            <a:br>
              <a:rPr lang="en-GB" dirty="0"/>
            </a:br>
            <a:r>
              <a:rPr lang="en-GB" sz="3200" i="1" dirty="0"/>
              <a:t>What lies beneath</a:t>
            </a:r>
            <a:br>
              <a:rPr lang="en-GB" sz="3200" i="1" dirty="0"/>
            </a:br>
            <a:br>
              <a:rPr lang="en-GB" sz="3200" i="1" dirty="0"/>
            </a:br>
            <a:r>
              <a:rPr lang="en-GB" sz="2800" cap="none" dirty="0"/>
              <a:t>Dr. Alison Dougall, BChD, MA, MSc, ScD – Dentist</a:t>
            </a:r>
            <a:br>
              <a:rPr lang="en-GB" sz="2800" cap="none" dirty="0"/>
            </a:br>
            <a:r>
              <a:rPr lang="en-GB" sz="2000" cap="none" dirty="0"/>
              <a:t>Dublin Dental Hospital and Trinity College Dublin, Ireland</a:t>
            </a:r>
            <a:br>
              <a:rPr lang="en-GB" sz="2800" cap="none" dirty="0"/>
            </a:br>
            <a:br>
              <a:rPr lang="en-GB" sz="2800" cap="none" dirty="0"/>
            </a:br>
            <a:r>
              <a:rPr lang="en-GB" sz="2800" cap="none" dirty="0"/>
              <a:t>Dr. Rosa Sonja Alesci, MD, PhD – Haematologist</a:t>
            </a:r>
            <a:br>
              <a:rPr lang="en-GB" sz="2800" cap="none" dirty="0"/>
            </a:br>
            <a:r>
              <a:rPr lang="en-GB" sz="2000" cap="none" dirty="0">
                <a:solidFill>
                  <a:srgbClr val="E32620"/>
                </a:solidFill>
              </a:rPr>
              <a:t>IMD Blood Coagulation Centre </a:t>
            </a:r>
            <a:r>
              <a:rPr lang="en-GB" sz="2000" cap="none" dirty="0" err="1">
                <a:solidFill>
                  <a:srgbClr val="E32620"/>
                </a:solidFill>
              </a:rPr>
              <a:t>Hochtaunus</a:t>
            </a:r>
            <a:r>
              <a:rPr lang="en-GB" sz="2000" cap="none" dirty="0">
                <a:solidFill>
                  <a:srgbClr val="E32620"/>
                </a:solidFill>
              </a:rPr>
              <a:t>, </a:t>
            </a:r>
            <a:br>
              <a:rPr lang="en-GB" sz="2000" cap="none" dirty="0">
                <a:solidFill>
                  <a:srgbClr val="E32620"/>
                </a:solidFill>
              </a:rPr>
            </a:br>
            <a:r>
              <a:rPr lang="en-GB" sz="2000" cap="none" dirty="0">
                <a:solidFill>
                  <a:srgbClr val="E32620"/>
                </a:solidFill>
              </a:rPr>
              <a:t>Bad Homburg/Frankfurt/Wiesbaden, Germany</a:t>
            </a:r>
            <a:br>
              <a:rPr lang="en-GB" sz="2800" cap="none" dirty="0"/>
            </a:br>
            <a:br>
              <a:rPr lang="en-GB" sz="3200" cap="none" dirty="0"/>
            </a:br>
            <a:r>
              <a:rPr lang="en-GB" sz="2400" cap="none" dirty="0"/>
              <a:t>JULY 2021</a:t>
            </a:r>
            <a:endParaRPr lang="en-GB" sz="2400" i="1" dirty="0"/>
          </a:p>
        </p:txBody>
      </p:sp>
      <p:sp>
        <p:nvSpPr>
          <p:cNvPr id="3" name="Slide Number Placeholder 2">
            <a:extLst>
              <a:ext uri="{FF2B5EF4-FFF2-40B4-BE49-F238E27FC236}">
                <a16:creationId xmlns:a16="http://schemas.microsoft.com/office/drawing/2014/main" id="{27A46C8B-0964-48B5-A79E-5EA7FBB72D0F}"/>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0091415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7E1AA36-B11C-2840-AC2A-098B4D06622B}"/>
              </a:ext>
            </a:extLst>
          </p:cNvPr>
          <p:cNvSpPr>
            <a:spLocks noGrp="1"/>
          </p:cNvSpPr>
          <p:nvPr>
            <p:ph sz="quarter" idx="12"/>
          </p:nvPr>
        </p:nvSpPr>
        <p:spPr/>
        <p:txBody>
          <a:bodyPr/>
          <a:lstStyle/>
          <a:p>
            <a:r>
              <a:rPr lang="en-GB" dirty="0"/>
              <a:t>With appropriate measures taken, </a:t>
            </a:r>
            <a:r>
              <a:rPr lang="en-GB" b="1" dirty="0">
                <a:solidFill>
                  <a:schemeClr val="accent1"/>
                </a:solidFill>
              </a:rPr>
              <a:t>dental procedures can be safely performed </a:t>
            </a:r>
            <a:r>
              <a:rPr lang="en-GB" dirty="0"/>
              <a:t>in patients with VWD</a:t>
            </a:r>
          </a:p>
          <a:p>
            <a:pPr lvl="1"/>
            <a:r>
              <a:rPr lang="en-GB" dirty="0"/>
              <a:t>In order to safely provide dental care and improve outcomes, it is crucial for haematologists and dentist to </a:t>
            </a:r>
            <a:br>
              <a:rPr lang="en-GB" dirty="0"/>
            </a:br>
            <a:r>
              <a:rPr lang="en-GB" b="1" dirty="0">
                <a:solidFill>
                  <a:schemeClr val="accent1"/>
                </a:solidFill>
              </a:rPr>
              <a:t>work together </a:t>
            </a:r>
            <a:r>
              <a:rPr lang="en-GB" dirty="0">
                <a:solidFill>
                  <a:schemeClr val="tx2"/>
                </a:solidFill>
              </a:rPr>
              <a:t>to risk assess and plan safe effective dental interventions</a:t>
            </a:r>
          </a:p>
          <a:p>
            <a:r>
              <a:rPr lang="en-GB" b="1" dirty="0">
                <a:solidFill>
                  <a:schemeClr val="accent1"/>
                </a:solidFill>
              </a:rPr>
              <a:t>Systemic and/or local measures </a:t>
            </a:r>
            <a:r>
              <a:rPr lang="en-GB" dirty="0"/>
              <a:t>should be taken to mitigate the bleeding risk and to treat any bleeding</a:t>
            </a:r>
          </a:p>
          <a:p>
            <a:pPr lvl="1"/>
            <a:endParaRPr lang="en-GB" dirty="0">
              <a:solidFill>
                <a:schemeClr val="tx2"/>
              </a:solidFill>
            </a:endParaRPr>
          </a:p>
        </p:txBody>
      </p:sp>
      <p:sp>
        <p:nvSpPr>
          <p:cNvPr id="3" name="Titel 2">
            <a:extLst>
              <a:ext uri="{FF2B5EF4-FFF2-40B4-BE49-F238E27FC236}">
                <a16:creationId xmlns:a16="http://schemas.microsoft.com/office/drawing/2014/main" id="{50AA1576-D6A1-434D-859C-C1EE7D0455E0}"/>
              </a:ext>
            </a:extLst>
          </p:cNvPr>
          <p:cNvSpPr>
            <a:spLocks noGrp="1"/>
          </p:cNvSpPr>
          <p:nvPr>
            <p:ph type="title"/>
          </p:nvPr>
        </p:nvSpPr>
        <p:spPr/>
        <p:txBody>
          <a:bodyPr/>
          <a:lstStyle/>
          <a:p>
            <a:r>
              <a:rPr lang="en-GB" dirty="0"/>
              <a:t>Dental procedures can safely be performed in patients with VWD</a:t>
            </a:r>
          </a:p>
        </p:txBody>
      </p:sp>
      <p:sp>
        <p:nvSpPr>
          <p:cNvPr id="4" name="Tijdelijke aanduiding voor dianummer 3">
            <a:extLst>
              <a:ext uri="{FF2B5EF4-FFF2-40B4-BE49-F238E27FC236}">
                <a16:creationId xmlns:a16="http://schemas.microsoft.com/office/drawing/2014/main" id="{D1FAF43B-D2DD-E141-A54B-9E3D86662160}"/>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5" name="Tijdelijke aanduiding voor inhoud 4">
            <a:extLst>
              <a:ext uri="{FF2B5EF4-FFF2-40B4-BE49-F238E27FC236}">
                <a16:creationId xmlns:a16="http://schemas.microsoft.com/office/drawing/2014/main" id="{9CC47753-0D0E-314F-9D01-37345A41A8A9}"/>
              </a:ext>
            </a:extLst>
          </p:cNvPr>
          <p:cNvSpPr>
            <a:spLocks noGrp="1"/>
          </p:cNvSpPr>
          <p:nvPr>
            <p:ph sz="quarter" idx="15"/>
          </p:nvPr>
        </p:nvSpPr>
        <p:spPr>
          <a:xfrm>
            <a:off x="620184" y="6356351"/>
            <a:ext cx="9508264" cy="365125"/>
          </a:xfrm>
        </p:spPr>
        <p:txBody>
          <a:bodyPr/>
          <a:lstStyle/>
          <a:p>
            <a:pPr>
              <a:spcBef>
                <a:spcPts val="0"/>
              </a:spcBef>
              <a:spcAft>
                <a:spcPts val="300"/>
              </a:spcAft>
            </a:pPr>
            <a:r>
              <a:rPr lang="en-GB" dirty="0"/>
              <a:t>FVIII, factor VIII; VWD, von Willebrand disease; VWF, von Willebrand factor</a:t>
            </a:r>
          </a:p>
          <a:p>
            <a:pPr>
              <a:spcBef>
                <a:spcPts val="0"/>
              </a:spcBef>
              <a:spcAft>
                <a:spcPts val="300"/>
              </a:spcAft>
            </a:pPr>
            <a:r>
              <a:rPr lang="en-GB" dirty="0"/>
              <a:t>Connell NT, et al. Blood Adv. 2021;5:301-25; Srivastava A, et al. Haemophilia. 2020;26 </a:t>
            </a:r>
            <a:r>
              <a:rPr lang="en-GB" dirty="0" err="1"/>
              <a:t>Suppl</a:t>
            </a:r>
            <a:r>
              <a:rPr lang="en-GB" dirty="0"/>
              <a:t> 6:1-158; Tranexamic acid (</a:t>
            </a:r>
            <a:r>
              <a:rPr lang="en-GB" dirty="0" err="1"/>
              <a:t>Cyklo</a:t>
            </a:r>
            <a:r>
              <a:rPr lang="en-GB" dirty="0"/>
              <a:t>-f) SmPC. July 2020 </a:t>
            </a:r>
          </a:p>
        </p:txBody>
      </p:sp>
      <p:graphicFrame>
        <p:nvGraphicFramePr>
          <p:cNvPr id="7" name="Diagram 6">
            <a:extLst>
              <a:ext uri="{FF2B5EF4-FFF2-40B4-BE49-F238E27FC236}">
                <a16:creationId xmlns:a16="http://schemas.microsoft.com/office/drawing/2014/main" id="{9AD9C78D-F858-F14F-906A-0D3B4A69BE90}"/>
              </a:ext>
            </a:extLst>
          </p:cNvPr>
          <p:cNvGraphicFramePr/>
          <p:nvPr>
            <p:extLst>
              <p:ext uri="{D42A27DB-BD31-4B8C-83A1-F6EECF244321}">
                <p14:modId xmlns:p14="http://schemas.microsoft.com/office/powerpoint/2010/main" val="2861947071"/>
              </p:ext>
            </p:extLst>
          </p:nvPr>
        </p:nvGraphicFramePr>
        <p:xfrm>
          <a:off x="608616" y="3068960"/>
          <a:ext cx="1096320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1324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a:extLst>
              <a:ext uri="{FF2B5EF4-FFF2-40B4-BE49-F238E27FC236}">
                <a16:creationId xmlns:a16="http://schemas.microsoft.com/office/drawing/2014/main" id="{138E6FB3-67CC-3249-A546-73775A911587}"/>
              </a:ext>
            </a:extLst>
          </p:cNvPr>
          <p:cNvGraphicFramePr>
            <a:graphicFrameLocks noGrp="1"/>
          </p:cNvGraphicFramePr>
          <p:nvPr>
            <p:ph sz="quarter" idx="12"/>
            <p:extLst>
              <p:ext uri="{D42A27DB-BD31-4B8C-83A1-F6EECF244321}">
                <p14:modId xmlns:p14="http://schemas.microsoft.com/office/powerpoint/2010/main" val="686434961"/>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8C3F42EE-D3F6-4E44-BB74-E8241B1FA238}"/>
              </a:ext>
            </a:extLst>
          </p:cNvPr>
          <p:cNvSpPr>
            <a:spLocks noGrp="1"/>
          </p:cNvSpPr>
          <p:nvPr>
            <p:ph type="title"/>
          </p:nvPr>
        </p:nvSpPr>
        <p:spPr>
          <a:xfrm>
            <a:off x="619200" y="246566"/>
            <a:ext cx="8740800" cy="807285"/>
          </a:xfrm>
        </p:spPr>
        <p:txBody>
          <a:bodyPr/>
          <a:lstStyle/>
          <a:p>
            <a:r>
              <a:rPr lang="en-GB" dirty="0"/>
              <a:t>Pain medication in patients with VWD</a:t>
            </a:r>
          </a:p>
        </p:txBody>
      </p:sp>
      <p:sp>
        <p:nvSpPr>
          <p:cNvPr id="2" name="Tijdelijke aanduiding voor dianummer 1">
            <a:extLst>
              <a:ext uri="{FF2B5EF4-FFF2-40B4-BE49-F238E27FC236}">
                <a16:creationId xmlns:a16="http://schemas.microsoft.com/office/drawing/2014/main" id="{324E094F-0918-5141-810A-C71430FDC7C9}"/>
              </a:ext>
            </a:extLst>
          </p:cNvPr>
          <p:cNvSpPr>
            <a:spLocks noGrp="1"/>
          </p:cNvSpPr>
          <p:nvPr>
            <p:ph type="sldNum" sz="quarter" idx="4"/>
          </p:nvPr>
        </p:nvSpPr>
        <p:spPr>
          <a:xfrm>
            <a:off x="10800523" y="6428359"/>
            <a:ext cx="781877" cy="365125"/>
          </a:xfrm>
        </p:spPr>
        <p:txBody>
          <a:bodyPr/>
          <a:lstStyle/>
          <a:p>
            <a:fld id="{7FB4F746-5C37-6848-94D5-B731D7D2393E}" type="slidenum">
              <a:rPr lang="en-GB" altLang="de-DE" smtClean="0"/>
              <a:pPr/>
              <a:t>21</a:t>
            </a:fld>
            <a:endParaRPr lang="en-GB" altLang="de-DE" dirty="0"/>
          </a:p>
        </p:txBody>
      </p:sp>
      <p:sp>
        <p:nvSpPr>
          <p:cNvPr id="9" name="Tijdelijke aanduiding voor inhoud 8">
            <a:extLst>
              <a:ext uri="{FF2B5EF4-FFF2-40B4-BE49-F238E27FC236}">
                <a16:creationId xmlns:a16="http://schemas.microsoft.com/office/drawing/2014/main" id="{419E47FD-CE41-B745-B644-5864D9244B4A}"/>
              </a:ext>
            </a:extLst>
          </p:cNvPr>
          <p:cNvSpPr>
            <a:spLocks noGrp="1"/>
          </p:cNvSpPr>
          <p:nvPr>
            <p:ph sz="quarter" idx="15"/>
          </p:nvPr>
        </p:nvSpPr>
        <p:spPr/>
        <p:txBody>
          <a:bodyPr/>
          <a:lstStyle/>
          <a:p>
            <a:pPr>
              <a:spcBef>
                <a:spcPts val="0"/>
              </a:spcBef>
              <a:spcAft>
                <a:spcPts val="300"/>
              </a:spcAft>
            </a:pPr>
            <a:r>
              <a:rPr lang="en-GB" dirty="0"/>
              <a:t>COX-2, cyclooxygenase-2</a:t>
            </a:r>
          </a:p>
          <a:p>
            <a:pPr>
              <a:spcBef>
                <a:spcPts val="0"/>
              </a:spcBef>
              <a:spcAft>
                <a:spcPts val="300"/>
              </a:spcAft>
            </a:pPr>
            <a:r>
              <a:rPr lang="en-GB" dirty="0"/>
              <a:t>Srivastava A, et al. Haemophilia. 2020;26 Suppl 6:1-158</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E65224A3-EA83-9345-A21C-42124B634D57}"/>
              </a:ext>
            </a:extLst>
          </p:cNvPr>
          <p:cNvSpPr>
            <a:spLocks noGrp="1"/>
          </p:cNvSpPr>
          <p:nvPr>
            <p:ph sz="quarter" idx="12"/>
          </p:nvPr>
        </p:nvSpPr>
        <p:spPr>
          <a:xfrm>
            <a:off x="620184" y="1425600"/>
            <a:ext cx="10963200" cy="4525200"/>
          </a:xfrm>
        </p:spPr>
        <p:txBody>
          <a:bodyPr/>
          <a:lstStyle/>
          <a:p>
            <a:r>
              <a:rPr lang="en-GB" b="1" dirty="0">
                <a:solidFill>
                  <a:schemeClr val="accent1"/>
                </a:solidFill>
              </a:rPr>
              <a:t>Multidisciplinary approach </a:t>
            </a:r>
            <a:r>
              <a:rPr lang="en-GB" dirty="0"/>
              <a:t>is needed for dental procedures, involving the patient, dentist and haematologist</a:t>
            </a:r>
          </a:p>
          <a:p>
            <a:r>
              <a:rPr lang="en-GB" b="1" dirty="0">
                <a:solidFill>
                  <a:schemeClr val="accent1"/>
                </a:solidFill>
              </a:rPr>
              <a:t>Planning</a:t>
            </a:r>
          </a:p>
          <a:p>
            <a:pPr lvl="1"/>
            <a:r>
              <a:rPr lang="en-GB" dirty="0"/>
              <a:t>In the beginning of the week</a:t>
            </a:r>
          </a:p>
          <a:p>
            <a:pPr lvl="1"/>
            <a:r>
              <a:rPr lang="en-GB" dirty="0"/>
              <a:t>In the morning rather than in the evening</a:t>
            </a:r>
          </a:p>
          <a:p>
            <a:r>
              <a:rPr lang="en-GB" dirty="0"/>
              <a:t>What kind of </a:t>
            </a:r>
            <a:r>
              <a:rPr lang="en-GB" b="1" dirty="0">
                <a:solidFill>
                  <a:schemeClr val="accent1"/>
                </a:solidFill>
              </a:rPr>
              <a:t>treatment</a:t>
            </a:r>
            <a:r>
              <a:rPr lang="en-GB" dirty="0"/>
              <a:t> does the patient need?</a:t>
            </a:r>
          </a:p>
          <a:p>
            <a:pPr lvl="1"/>
            <a:r>
              <a:rPr lang="en-GB" dirty="0"/>
              <a:t>Take your time to explain to patients how to use </a:t>
            </a:r>
            <a:r>
              <a:rPr lang="en-GB" b="1" dirty="0">
                <a:solidFill>
                  <a:schemeClr val="accent1"/>
                </a:solidFill>
              </a:rPr>
              <a:t>tranexamic acid</a:t>
            </a:r>
          </a:p>
          <a:p>
            <a:pPr lvl="1"/>
            <a:r>
              <a:rPr lang="en-GB" dirty="0"/>
              <a:t>When using </a:t>
            </a:r>
            <a:r>
              <a:rPr lang="en-GB" b="1" dirty="0">
                <a:solidFill>
                  <a:schemeClr val="accent1"/>
                </a:solidFill>
              </a:rPr>
              <a:t>DDAVP </a:t>
            </a:r>
            <a:r>
              <a:rPr lang="en-GB" dirty="0"/>
              <a:t>(desmopressin), discuss the amount of drinking with patients</a:t>
            </a:r>
          </a:p>
          <a:p>
            <a:pPr lvl="1"/>
            <a:r>
              <a:rPr lang="en-GB" dirty="0"/>
              <a:t>Discuss </a:t>
            </a:r>
            <a:r>
              <a:rPr lang="en-GB" b="1" dirty="0">
                <a:solidFill>
                  <a:schemeClr val="accent1"/>
                </a:solidFill>
              </a:rPr>
              <a:t>pain medication </a:t>
            </a:r>
            <a:r>
              <a:rPr lang="en-GB" dirty="0"/>
              <a:t>with patients</a:t>
            </a:r>
          </a:p>
          <a:p>
            <a:pPr lvl="1"/>
            <a:r>
              <a:rPr lang="en-GB" b="1" dirty="0">
                <a:solidFill>
                  <a:schemeClr val="accent1"/>
                </a:solidFill>
              </a:rPr>
              <a:t>Who substitutes factor concentrate </a:t>
            </a:r>
            <a:r>
              <a:rPr lang="en-GB" dirty="0"/>
              <a:t>if needed? And what if a second dose is needed?</a:t>
            </a:r>
          </a:p>
          <a:p>
            <a:r>
              <a:rPr lang="en-GB" dirty="0"/>
              <a:t>Patients should have an </a:t>
            </a:r>
            <a:r>
              <a:rPr lang="en-GB" b="1" dirty="0">
                <a:solidFill>
                  <a:schemeClr val="accent1"/>
                </a:solidFill>
              </a:rPr>
              <a:t>emergency card</a:t>
            </a:r>
            <a:r>
              <a:rPr lang="en-GB" dirty="0">
                <a:solidFill>
                  <a:schemeClr val="accent1"/>
                </a:solidFill>
              </a:rPr>
              <a:t> </a:t>
            </a:r>
            <a:r>
              <a:rPr lang="en-GB" dirty="0"/>
              <a:t>with telephone numbers</a:t>
            </a:r>
          </a:p>
          <a:p>
            <a:endParaRPr lang="en-GB" dirty="0"/>
          </a:p>
        </p:txBody>
      </p:sp>
      <p:sp>
        <p:nvSpPr>
          <p:cNvPr id="4" name="Titel 3">
            <a:extLst>
              <a:ext uri="{FF2B5EF4-FFF2-40B4-BE49-F238E27FC236}">
                <a16:creationId xmlns:a16="http://schemas.microsoft.com/office/drawing/2014/main" id="{0E45CD00-F62A-AC4F-910F-18FB3650960E}"/>
              </a:ext>
            </a:extLst>
          </p:cNvPr>
          <p:cNvSpPr>
            <a:spLocks noGrp="1"/>
          </p:cNvSpPr>
          <p:nvPr>
            <p:ph type="title"/>
          </p:nvPr>
        </p:nvSpPr>
        <p:spPr>
          <a:xfrm>
            <a:off x="619200" y="246566"/>
            <a:ext cx="8740800" cy="807285"/>
          </a:xfrm>
        </p:spPr>
        <p:txBody>
          <a:bodyPr/>
          <a:lstStyle/>
          <a:p>
            <a:r>
              <a:rPr lang="en-GB" altLang="de-DE" dirty="0"/>
              <a:t>Practical aspects of dental procedures in patients with VWD</a:t>
            </a:r>
            <a:br>
              <a:rPr lang="en-GB" altLang="de-DE" dirty="0"/>
            </a:br>
            <a:endParaRPr lang="en-GB" dirty="0"/>
          </a:p>
        </p:txBody>
      </p:sp>
      <p:sp>
        <p:nvSpPr>
          <p:cNvPr id="3" name="Tijdelijke aanduiding voor dianummer 2">
            <a:extLst>
              <a:ext uri="{FF2B5EF4-FFF2-40B4-BE49-F238E27FC236}">
                <a16:creationId xmlns:a16="http://schemas.microsoft.com/office/drawing/2014/main" id="{7D55ADF3-0020-F644-A6D6-E16702C767E3}"/>
              </a:ext>
            </a:extLst>
          </p:cNvPr>
          <p:cNvSpPr>
            <a:spLocks noGrp="1"/>
          </p:cNvSpPr>
          <p:nvPr>
            <p:ph type="sldNum" sz="quarter" idx="4"/>
          </p:nvPr>
        </p:nvSpPr>
        <p:spPr>
          <a:xfrm>
            <a:off x="10800523" y="6428359"/>
            <a:ext cx="781877" cy="365125"/>
          </a:xfrm>
        </p:spPr>
        <p:txBody>
          <a:bodyPr/>
          <a:lstStyle/>
          <a:p>
            <a:fld id="{7FB4F746-5C37-6848-94D5-B731D7D2393E}" type="slidenum">
              <a:rPr lang="en-GB" altLang="de-DE" smtClean="0"/>
              <a:pPr/>
              <a:t>22</a:t>
            </a:fld>
            <a:endParaRPr lang="en-GB" altLang="de-DE" dirty="0"/>
          </a:p>
        </p:txBody>
      </p:sp>
      <p:sp>
        <p:nvSpPr>
          <p:cNvPr id="10" name="Tijdelijke aanduiding voor inhoud 9">
            <a:extLst>
              <a:ext uri="{FF2B5EF4-FFF2-40B4-BE49-F238E27FC236}">
                <a16:creationId xmlns:a16="http://schemas.microsoft.com/office/drawing/2014/main" id="{38A7BD90-BD67-4A4E-9F7C-B13712B728FD}"/>
              </a:ext>
            </a:extLst>
          </p:cNvPr>
          <p:cNvSpPr>
            <a:spLocks noGrp="1"/>
          </p:cNvSpPr>
          <p:nvPr>
            <p:ph sz="quarter" idx="15"/>
          </p:nvPr>
        </p:nvSpPr>
        <p:spPr/>
        <p:txBody>
          <a:bodyPr/>
          <a:lstStyle/>
          <a:p>
            <a:r>
              <a:rPr lang="en-GB" dirty="0"/>
              <a:t>VWD, von Willebrand disease</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2FE77E9-5F88-DD44-800D-E8B3A9F110A5}"/>
              </a:ext>
            </a:extLst>
          </p:cNvPr>
          <p:cNvSpPr>
            <a:spLocks noGrp="1"/>
          </p:cNvSpPr>
          <p:nvPr>
            <p:ph type="title"/>
          </p:nvPr>
        </p:nvSpPr>
        <p:spPr/>
        <p:txBody>
          <a:bodyPr/>
          <a:lstStyle/>
          <a:p>
            <a:r>
              <a:rPr lang="en-GB" dirty="0"/>
              <a:t>Recommended Further reading</a:t>
            </a:r>
          </a:p>
        </p:txBody>
      </p:sp>
      <p:sp>
        <p:nvSpPr>
          <p:cNvPr id="4" name="Tijdelijke aanduiding voor dianummer 3">
            <a:extLst>
              <a:ext uri="{FF2B5EF4-FFF2-40B4-BE49-F238E27FC236}">
                <a16:creationId xmlns:a16="http://schemas.microsoft.com/office/drawing/2014/main" id="{3B65BF47-FEE9-5A4E-990A-EA88877B4B64}"/>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9" name="Content Placeholder 8">
            <a:extLst>
              <a:ext uri="{FF2B5EF4-FFF2-40B4-BE49-F238E27FC236}">
                <a16:creationId xmlns:a16="http://schemas.microsoft.com/office/drawing/2014/main" id="{627C1872-F635-944A-8406-C03C704975D3}"/>
              </a:ext>
            </a:extLst>
          </p:cNvPr>
          <p:cNvSpPr>
            <a:spLocks noGrp="1"/>
          </p:cNvSpPr>
          <p:nvPr>
            <p:ph sz="quarter" idx="15"/>
          </p:nvPr>
        </p:nvSpPr>
        <p:spPr>
          <a:xfrm>
            <a:off x="620184" y="6356351"/>
            <a:ext cx="8739816" cy="365125"/>
          </a:xfrm>
        </p:spPr>
        <p:txBody>
          <a:bodyPr/>
          <a:lstStyle/>
          <a:p>
            <a:r>
              <a:rPr lang="en-GB" dirty="0"/>
              <a:t>ASH, American Society of Hematology; ISTH, International Society on Thrombosis and Haemostasis; NHF, National Hemophilia Foundation; VWD, von Willebrand disease; WFH, World Federation of Hemophilia</a:t>
            </a:r>
          </a:p>
        </p:txBody>
      </p:sp>
      <p:graphicFrame>
        <p:nvGraphicFramePr>
          <p:cNvPr id="11" name="Content Placeholder 10">
            <a:extLst>
              <a:ext uri="{FF2B5EF4-FFF2-40B4-BE49-F238E27FC236}">
                <a16:creationId xmlns:a16="http://schemas.microsoft.com/office/drawing/2014/main" id="{0C742ABA-FF3B-5441-908F-7C292EB10919}"/>
              </a:ext>
            </a:extLst>
          </p:cNvPr>
          <p:cNvGraphicFramePr>
            <a:graphicFrameLocks noGrp="1"/>
          </p:cNvGraphicFramePr>
          <p:nvPr>
            <p:ph sz="quarter" idx="12"/>
            <p:extLst>
              <p:ext uri="{D42A27DB-BD31-4B8C-83A1-F6EECF244321}">
                <p14:modId xmlns:p14="http://schemas.microsoft.com/office/powerpoint/2010/main" val="2960133405"/>
              </p:ext>
            </p:extLst>
          </p:nvPr>
        </p:nvGraphicFramePr>
        <p:xfrm>
          <a:off x="620713" y="1425575"/>
          <a:ext cx="10963276" cy="4243995"/>
        </p:xfrm>
        <a:graphic>
          <a:graphicData uri="http://schemas.openxmlformats.org/drawingml/2006/table">
            <a:tbl>
              <a:tblPr bandRow="1">
                <a:tableStyleId>{5C22544A-7EE6-4342-B048-85BDC9FD1C3A}</a:tableStyleId>
              </a:tblPr>
              <a:tblGrid>
                <a:gridCol w="2306935">
                  <a:extLst>
                    <a:ext uri="{9D8B030D-6E8A-4147-A177-3AD203B41FA5}">
                      <a16:colId xmlns:a16="http://schemas.microsoft.com/office/drawing/2014/main" val="4117639304"/>
                    </a:ext>
                  </a:extLst>
                </a:gridCol>
                <a:gridCol w="8656341">
                  <a:extLst>
                    <a:ext uri="{9D8B030D-6E8A-4147-A177-3AD203B41FA5}">
                      <a16:colId xmlns:a16="http://schemas.microsoft.com/office/drawing/2014/main" val="631673086"/>
                    </a:ext>
                  </a:extLst>
                </a:gridCol>
              </a:tblGrid>
              <a:tr h="372585">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rPr>
                        <a:t>Gingival bleeding in patients with type 1 VWD</a:t>
                      </a:r>
                    </a:p>
                  </a:txBody>
                  <a:tcP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VWD was not associated with a more pronounced inflammatory response to the oral biofilm in terms of Gingival Bleeding Index and bleeding on probing</a:t>
                      </a:r>
                    </a:p>
                  </a:txBody>
                  <a:tcPr>
                    <a:lnT w="19050" cap="flat" cmpd="sng" algn="ctr">
                      <a:solidFill>
                        <a:schemeClr val="accent1"/>
                      </a:solidFill>
                      <a:prstDash val="solid"/>
                      <a:round/>
                      <a:headEnd type="none" w="med" len="med"/>
                      <a:tailEnd type="none" w="med" len="med"/>
                    </a:lnT>
                    <a:lnB w="1905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09986456"/>
                  </a:ext>
                </a:extLst>
              </a:tr>
              <a:tr h="372585">
                <a:tc vMerge="1">
                  <a:txBody>
                    <a:bodyPr/>
                    <a:lstStyle/>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Weickert L, et al. </a:t>
                      </a:r>
                      <a:r>
                        <a:rPr lang="en-GB" sz="1200" noProof="0" dirty="0">
                          <a:solidFill>
                            <a:schemeClr val="tx1"/>
                          </a:solidFill>
                          <a:hlinkClick r:id="rId2">
                            <a:extLst>
                              <a:ext uri="{A12FA001-AC4F-418D-AE19-62706E023703}">
                                <ahyp:hlinkClr xmlns:ahyp="http://schemas.microsoft.com/office/drawing/2018/hyperlinkcolor" val="tx"/>
                              </a:ext>
                            </a:extLst>
                          </a:hlinkClick>
                        </a:rPr>
                        <a:t>Is gingival bleeding a symptom of patients with type 1 von Willebrand disease? A case-control study.</a:t>
                      </a:r>
                      <a:r>
                        <a:rPr lang="en-GB" sz="1200" noProof="0" dirty="0">
                          <a:solidFill>
                            <a:schemeClr val="tx1"/>
                          </a:solidFill>
                        </a:rPr>
                        <a:t> </a:t>
                      </a:r>
                      <a:br>
                        <a:rPr lang="en-GB" sz="1200" noProof="0" dirty="0">
                          <a:solidFill>
                            <a:schemeClr val="tx1"/>
                          </a:solidFill>
                        </a:rPr>
                      </a:br>
                      <a:r>
                        <a:rPr lang="en-GB" sz="1200" noProof="0" dirty="0">
                          <a:solidFill>
                            <a:schemeClr val="tx1"/>
                          </a:solidFill>
                        </a:rPr>
                        <a:t>J Clin Periodontol. 2014;41:766-71</a:t>
                      </a:r>
                    </a:p>
                  </a:txBody>
                  <a:tcPr>
                    <a:lnT w="19050" cap="flat" cmpd="sng" algn="ctr">
                      <a:solidFill>
                        <a:schemeClr val="accent1">
                          <a:lumMod val="20000"/>
                          <a:lumOff val="8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77736851"/>
                  </a:ext>
                </a:extLst>
              </a:tr>
              <a:tr h="372585">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rPr>
                        <a:t>Dental disease in children with type 3 VWD</a:t>
                      </a:r>
                    </a:p>
                  </a:txBody>
                  <a:tcP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12/17 children (1-17 years old) had undergone dental procedures, which is much higher than in the normal paediatric population. Better preventive dental care needs to be provided to avoid the considerable morbidity and very high burden of dental disease in type 3 VWD</a:t>
                      </a:r>
                    </a:p>
                  </a:txBody>
                  <a:tcPr>
                    <a:lnT w="19050" cap="flat" cmpd="sng" algn="ctr">
                      <a:solidFill>
                        <a:schemeClr val="accent1"/>
                      </a:solidFill>
                      <a:prstDash val="solid"/>
                      <a:round/>
                      <a:headEnd type="none" w="med" len="med"/>
                      <a:tailEnd type="none" w="med" len="med"/>
                    </a:lnT>
                    <a:lnB w="1905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49954135"/>
                  </a:ext>
                </a:extLst>
              </a:tr>
              <a:tr h="37258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solidFill>
                          <a:schemeClr val="accent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noProof="0" dirty="0">
                          <a:solidFill>
                            <a:schemeClr val="tx1"/>
                          </a:solidFill>
                        </a:rPr>
                        <a:t>Carcao MD, et al. </a:t>
                      </a:r>
                      <a:r>
                        <a:rPr lang="en-GB" sz="1200" b="0" i="0" u="none" noProof="0" dirty="0">
                          <a:solidFill>
                            <a:schemeClr val="tx1"/>
                          </a:solidFill>
                          <a:hlinkClick r:id="rId3">
                            <a:extLst>
                              <a:ext uri="{A12FA001-AC4F-418D-AE19-62706E023703}">
                                <ahyp:hlinkClr xmlns:ahyp="http://schemas.microsoft.com/office/drawing/2018/hyperlinkcolor" val="tx"/>
                              </a:ext>
                            </a:extLst>
                          </a:hlinkClick>
                        </a:rPr>
                        <a:t>Dental disease in type 3 von Willebrand disease: a neglected problem.</a:t>
                      </a:r>
                      <a:r>
                        <a:rPr lang="en-GB" sz="1200" b="0" i="0" u="none" noProof="0" dirty="0">
                          <a:solidFill>
                            <a:schemeClr val="tx1"/>
                          </a:solidFill>
                        </a:rPr>
                        <a:t> Haemophilia. 2010;16:943-8</a:t>
                      </a:r>
                      <a:endParaRPr lang="en-GB" sz="1200" noProof="0" dirty="0">
                        <a:solidFill>
                          <a:schemeClr val="tx1"/>
                        </a:solidFill>
                      </a:endParaRPr>
                    </a:p>
                  </a:txBody>
                  <a:tcPr anchor="ctr">
                    <a:lnT w="19050" cap="flat" cmpd="sng" algn="ctr">
                      <a:solidFill>
                        <a:schemeClr val="accent1">
                          <a:lumMod val="20000"/>
                          <a:lumOff val="8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70678321"/>
                  </a:ext>
                </a:extLst>
              </a:tr>
              <a:tr h="50292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rPr>
                        <a:t>2019 Cochrane review: antifibrinolytic therapy in patients with haemophilia or VWD undergoing oral surgery or dental extractions</a:t>
                      </a:r>
                    </a:p>
                  </a:txBody>
                  <a:tcP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There seems to be a beneficial effect of tranexamic acid in preventing postoperative bleeding in people with haemophilia undergoing dental extraction, but the data are too limited to draw definitive conclusions (two trials in haemophilia and none in VWD)</a:t>
                      </a:r>
                    </a:p>
                  </a:txBody>
                  <a:tcPr>
                    <a:lnT w="19050" cap="flat" cmpd="sng" algn="ctr">
                      <a:solidFill>
                        <a:schemeClr val="accent1"/>
                      </a:solidFill>
                      <a:prstDash val="solid"/>
                      <a:round/>
                      <a:headEnd type="none" w="med" len="med"/>
                      <a:tailEnd type="none" w="med" len="med"/>
                    </a:lnT>
                    <a:lnB w="1905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658129905"/>
                  </a:ext>
                </a:extLst>
              </a:tr>
              <a:tr h="50292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solidFill>
                          <a:schemeClr val="accent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van Galen KP, et al. </a:t>
                      </a:r>
                      <a:r>
                        <a:rPr lang="en-GB" sz="1200" u="sng" dirty="0">
                          <a:solidFill>
                            <a:schemeClr val="tx1"/>
                          </a:solidFill>
                        </a:rPr>
                        <a:t>Antifibrinolytic therapy for preventing oral bleeding in patients with haemophilia or Von Willebrand disease undergoing minor oral surgery or dental extractions</a:t>
                      </a:r>
                      <a:r>
                        <a:rPr lang="nl-NL" sz="1200" u="none" dirty="0">
                          <a:solidFill>
                            <a:schemeClr val="tx1"/>
                          </a:solidFill>
                          <a:hlinkClick r:id="rId4">
                            <a:extLst>
                              <a:ext uri="{A12FA001-AC4F-418D-AE19-62706E023703}">
                                <ahyp:hlinkClr xmlns:ahyp="http://schemas.microsoft.com/office/drawing/2018/hyperlinkcolor" val="tx"/>
                              </a:ext>
                            </a:extLst>
                          </a:hlinkClick>
                        </a:rPr>
                        <a:t>.</a:t>
                      </a:r>
                      <a:r>
                        <a:rPr lang="nl-NL" sz="1200" u="none" dirty="0">
                          <a:solidFill>
                            <a:schemeClr val="tx1"/>
                          </a:solidFill>
                        </a:rPr>
                        <a:t> Cochrane Database Syst Rev. </a:t>
                      </a:r>
                      <a:r>
                        <a:rPr lang="nl-NL" sz="1200" dirty="0">
                          <a:solidFill>
                            <a:schemeClr val="tx1"/>
                          </a:solidFill>
                        </a:rPr>
                        <a:t>2019;4:CD011385</a:t>
                      </a:r>
                    </a:p>
                  </a:txBody>
                  <a:tcPr anchor="ctr">
                    <a:lnT w="19050" cap="flat" cmpd="sng" algn="ctr">
                      <a:solidFill>
                        <a:schemeClr val="accent1">
                          <a:lumMod val="20000"/>
                          <a:lumOff val="8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5337848"/>
                  </a:ext>
                </a:extLst>
              </a:tr>
              <a:tr h="372585">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rPr>
                        <a:t>2020 WFH guidelines on the management of haemophilia</a:t>
                      </a:r>
                    </a:p>
                  </a:txBody>
                  <a:tcP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Includes guidance on dental care inpatients with with haemophilia</a:t>
                      </a:r>
                    </a:p>
                  </a:txBody>
                  <a:tcPr anchor="ctr">
                    <a:lnT w="19050" cap="flat" cmpd="sng" algn="ctr">
                      <a:solidFill>
                        <a:schemeClr val="accent1"/>
                      </a:solidFill>
                      <a:prstDash val="solid"/>
                      <a:round/>
                      <a:headEnd type="none" w="med" len="med"/>
                      <a:tailEnd type="none" w="med" len="med"/>
                    </a:lnT>
                    <a:lnB w="1905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222081137"/>
                  </a:ext>
                </a:extLst>
              </a:tr>
              <a:tr h="37258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noProof="0" dirty="0">
                        <a:solidFill>
                          <a:schemeClr val="accent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noProof="0" dirty="0">
                          <a:solidFill>
                            <a:schemeClr val="tx1"/>
                          </a:solidFill>
                        </a:rPr>
                        <a:t>Srivastava A, et al. </a:t>
                      </a:r>
                      <a:r>
                        <a:rPr lang="en-GB" sz="1200" b="0" i="0" u="none" noProof="0" dirty="0">
                          <a:solidFill>
                            <a:schemeClr val="tx1"/>
                          </a:solidFill>
                          <a:hlinkClick r:id="rId5">
                            <a:extLst>
                              <a:ext uri="{A12FA001-AC4F-418D-AE19-62706E023703}">
                                <ahyp:hlinkClr xmlns:ahyp="http://schemas.microsoft.com/office/drawing/2018/hyperlinkcolor" val="tx"/>
                              </a:ext>
                            </a:extLst>
                          </a:hlinkClick>
                        </a:rPr>
                        <a:t>WFH Guidelines for the Management of Hemophilia, 3rd edition</a:t>
                      </a:r>
                      <a:r>
                        <a:rPr lang="en-GB" sz="1200" b="0" i="0" u="none" noProof="0" dirty="0">
                          <a:solidFill>
                            <a:schemeClr val="tx1"/>
                          </a:solidFill>
                        </a:rPr>
                        <a:t>. Haemophilia. 2020;26 Suppl 6:1-158</a:t>
                      </a:r>
                      <a:endParaRPr lang="en-GB" sz="1200" noProof="0" dirty="0">
                        <a:solidFill>
                          <a:schemeClr val="tx1"/>
                        </a:solidFill>
                      </a:endParaRPr>
                    </a:p>
                  </a:txBody>
                  <a:tcPr anchor="ctr">
                    <a:lnT w="19050" cap="flat" cmpd="sng" algn="ctr">
                      <a:solidFill>
                        <a:schemeClr val="accent1">
                          <a:lumMod val="20000"/>
                          <a:lumOff val="8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32746420"/>
                  </a:ext>
                </a:extLst>
              </a:tr>
              <a:tr h="37440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accent1"/>
                          </a:solidFill>
                        </a:rPr>
                        <a:t>2021 guidelines on the management of VWD, from the </a:t>
                      </a:r>
                      <a:br>
                        <a:rPr lang="en-GB" sz="1200" b="1" noProof="0" dirty="0">
                          <a:solidFill>
                            <a:schemeClr val="accent1"/>
                          </a:solidFill>
                        </a:rPr>
                      </a:br>
                      <a:r>
                        <a:rPr lang="en-GB" sz="1200" b="1" noProof="0" dirty="0">
                          <a:solidFill>
                            <a:schemeClr val="accent1"/>
                          </a:solidFill>
                        </a:rPr>
                        <a:t>ASH, ISTH, NHF and WFH</a:t>
                      </a:r>
                      <a:endParaRPr lang="nl-NL" sz="1200" dirty="0"/>
                    </a:p>
                  </a:txBody>
                  <a:tcP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Includes guidance on dental procedures in patients with VWD</a:t>
                      </a:r>
                    </a:p>
                  </a:txBody>
                  <a:tcPr anchor="ctr">
                    <a:lnT w="19050" cap="flat" cmpd="sng" algn="ctr">
                      <a:solidFill>
                        <a:schemeClr val="accent1"/>
                      </a:solidFill>
                      <a:prstDash val="solid"/>
                      <a:round/>
                      <a:headEnd type="none" w="med" len="med"/>
                      <a:tailEnd type="none" w="med" len="med"/>
                    </a:lnT>
                    <a:lnB w="1905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73667046"/>
                  </a:ext>
                </a:extLst>
              </a:tr>
              <a:tr h="37440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solidFill>
                            <a:schemeClr val="tx1"/>
                          </a:solidFill>
                        </a:rPr>
                        <a:t>Connell</a:t>
                      </a:r>
                      <a:r>
                        <a:rPr lang="nl-NL" sz="1200" dirty="0">
                          <a:solidFill>
                            <a:schemeClr val="tx1"/>
                          </a:solidFill>
                        </a:rPr>
                        <a:t> NT, et al. </a:t>
                      </a:r>
                      <a:r>
                        <a:rPr lang="nl-NL" sz="1200" dirty="0">
                          <a:solidFill>
                            <a:schemeClr val="tx1"/>
                          </a:solidFill>
                          <a:hlinkClick r:id="rId6">
                            <a:extLst>
                              <a:ext uri="{A12FA001-AC4F-418D-AE19-62706E023703}">
                                <ahyp:hlinkClr xmlns:ahyp="http://schemas.microsoft.com/office/drawing/2018/hyperlinkcolor" val="tx"/>
                              </a:ext>
                            </a:extLst>
                          </a:hlinkClick>
                        </a:rPr>
                        <a:t>ASH ISTH NHF WFH 2021 guidelines on the management of von Willebrand disease</a:t>
                      </a:r>
                      <a:r>
                        <a:rPr lang="nl-NL" sz="1200" dirty="0">
                          <a:solidFill>
                            <a:schemeClr val="tx1"/>
                          </a:solidFill>
                        </a:rPr>
                        <a:t>. Blood Adv. 2021;5:301-25</a:t>
                      </a:r>
                      <a:endParaRPr lang="en-GB" sz="1200" noProof="0" dirty="0">
                        <a:solidFill>
                          <a:schemeClr val="tx1"/>
                        </a:solidFill>
                      </a:endParaRPr>
                    </a:p>
                  </a:txBody>
                  <a:tcPr anchor="ctr">
                    <a:lnT w="19050" cap="flat" cmpd="sng" algn="ctr">
                      <a:solidFill>
                        <a:schemeClr val="accent1">
                          <a:lumMod val="20000"/>
                          <a:lumOff val="8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746343"/>
                  </a:ext>
                </a:extLst>
              </a:tr>
            </a:tbl>
          </a:graphicData>
        </a:graphic>
      </p:graphicFrame>
    </p:spTree>
    <p:extLst>
      <p:ext uri="{BB962C8B-B14F-4D97-AF65-F5344CB8AC3E}">
        <p14:creationId xmlns:p14="http://schemas.microsoft.com/office/powerpoint/2010/main" val="25640416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extLst>
              <a:ext uri="{FF2B5EF4-FFF2-40B4-BE49-F238E27FC236}">
                <a16:creationId xmlns:a16="http://schemas.microsoft.com/office/drawing/2014/main" id="{A835E5BB-C4BE-BB46-AA07-94B93E4A4341}"/>
              </a:ext>
            </a:extLst>
          </p:cNvPr>
          <p:cNvSpPr/>
          <p:nvPr/>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hlinkClick r:id="rId3"/>
            <a:extLst>
              <a:ext uri="{FF2B5EF4-FFF2-40B4-BE49-F238E27FC236}">
                <a16:creationId xmlns:a16="http://schemas.microsoft.com/office/drawing/2014/main" id="{2FFC7E9C-0A1B-054D-8DC7-B541E23E7080}"/>
              </a:ext>
            </a:extLst>
          </p:cNvPr>
          <p:cNvSpPr/>
          <p:nvPr/>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6244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p:txBody>
          <a:bodyPr/>
          <a:lstStyle/>
          <a:p>
            <a:pPr marL="0" indent="0">
              <a:buNone/>
            </a:pPr>
            <a:r>
              <a:rPr lang="en-GB" altLang="en-US" dirty="0"/>
              <a:t>This </a:t>
            </a:r>
            <a:r>
              <a:rPr lang="en-GB" altLang="en-US" b="1" dirty="0">
                <a:solidFill>
                  <a:schemeClr val="accent1"/>
                </a:solidFill>
              </a:rPr>
              <a:t>HEMOSTASIS CONNECT </a:t>
            </a:r>
            <a:r>
              <a:rPr lang="en-GB" altLang="en-US" dirty="0"/>
              <a:t>programme is supported through independent educational grant from Takeda. The programme is therefore independent, the content is not influenced by the supporters and is under the sole responsibility of the experts.</a:t>
            </a:r>
            <a:endParaRPr lang="en-GB" dirty="0"/>
          </a:p>
          <a:p>
            <a:pPr marL="0" indent="0">
              <a:spcBef>
                <a:spcPts val="1800"/>
              </a:spcBef>
              <a:buNone/>
            </a:pPr>
            <a:r>
              <a:rPr lang="en-GB" b="1" dirty="0">
                <a:solidFill>
                  <a:schemeClr val="accent1"/>
                </a:solidFill>
              </a:rPr>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HEMOSTASIS CONNECT group.</a:t>
            </a:r>
          </a:p>
          <a:p>
            <a:pPr marL="0" indent="0">
              <a:spcBef>
                <a:spcPts val="1800"/>
              </a:spcBef>
              <a:buNone/>
            </a:pPr>
            <a:r>
              <a:rPr lang="en-GB" b="1" dirty="0">
                <a:solidFill>
                  <a:schemeClr val="accent1"/>
                </a:solidFill>
              </a:rPr>
              <a:t>Dr. Rosa Sonja Alesci </a:t>
            </a:r>
            <a:r>
              <a:rPr lang="en-GB" dirty="0"/>
              <a:t>has received financial support/sponsorship for research support, consultation, or speaker fees from the following companies: </a:t>
            </a:r>
          </a:p>
          <a:p>
            <a:pPr>
              <a:spcBef>
                <a:spcPts val="600"/>
              </a:spcBef>
            </a:pPr>
            <a:r>
              <a:rPr lang="en-GB" dirty="0"/>
              <a:t>Amgen, Bayer, CSL Behring, Grifols, Novartis, Novo Nordisk, Pfizer, Sobi, Takeda</a:t>
            </a:r>
          </a:p>
          <a:p>
            <a:pPr marL="0" indent="0">
              <a:spcBef>
                <a:spcPts val="1800"/>
              </a:spcBef>
              <a:buNone/>
            </a:pPr>
            <a:r>
              <a:rPr lang="en-GB" b="1" dirty="0">
                <a:solidFill>
                  <a:schemeClr val="accent1"/>
                </a:solidFill>
              </a:rPr>
              <a:t>Dr. Alison Dougall </a:t>
            </a:r>
            <a:r>
              <a:rPr lang="en-GB" dirty="0"/>
              <a:t>has received financial support/sponsorship for research support, consultation, or speaker fees from the following companies: </a:t>
            </a:r>
          </a:p>
          <a:p>
            <a:pPr>
              <a:spcBef>
                <a:spcPts val="600"/>
              </a:spcBef>
            </a:pPr>
            <a:r>
              <a:rPr lang="en-GB" dirty="0"/>
              <a:t>Roche Pharmaceuticals</a:t>
            </a:r>
          </a:p>
          <a:p>
            <a:endParaRPr lang="en-GB" dirty="0"/>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Conflict of interest and funding</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8" name="Content Placeholder 7">
            <a:extLst>
              <a:ext uri="{FF2B5EF4-FFF2-40B4-BE49-F238E27FC236}">
                <a16:creationId xmlns:a16="http://schemas.microsoft.com/office/drawing/2014/main" id="{D2F61E98-9BA7-8F49-AD61-EC39A9ABB32F}"/>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B452B-F1F8-2F41-8013-67BB00D1E5DB}"/>
              </a:ext>
            </a:extLst>
          </p:cNvPr>
          <p:cNvSpPr>
            <a:spLocks noGrp="1"/>
          </p:cNvSpPr>
          <p:nvPr>
            <p:ph type="title"/>
          </p:nvPr>
        </p:nvSpPr>
        <p:spPr/>
        <p:txBody>
          <a:bodyPr/>
          <a:lstStyle/>
          <a:p>
            <a:r>
              <a:rPr lang="nl-NL" dirty="0" err="1"/>
              <a:t>von</a:t>
            </a:r>
            <a:r>
              <a:rPr lang="nl-NL" dirty="0"/>
              <a:t> willebrand </a:t>
            </a:r>
            <a:r>
              <a:rPr lang="nl-NL" dirty="0" err="1"/>
              <a:t>disease</a:t>
            </a:r>
            <a:endParaRPr lang="nl-NL" dirty="0"/>
          </a:p>
        </p:txBody>
      </p:sp>
      <p:sp>
        <p:nvSpPr>
          <p:cNvPr id="3" name="Tijdelijke aanduiding voor dianummer 2">
            <a:extLst>
              <a:ext uri="{FF2B5EF4-FFF2-40B4-BE49-F238E27FC236}">
                <a16:creationId xmlns:a16="http://schemas.microsoft.com/office/drawing/2014/main" id="{D3B0B0DE-F215-2B4A-91DA-7DB177EC312B}"/>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1796712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16">
            <a:extLst>
              <a:ext uri="{FF2B5EF4-FFF2-40B4-BE49-F238E27FC236}">
                <a16:creationId xmlns:a16="http://schemas.microsoft.com/office/drawing/2014/main" id="{7774F076-57BA-0E4C-9F88-A6E71B715C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16738" y="2191204"/>
            <a:ext cx="2053148" cy="2653677"/>
          </a:xfrm>
          <a:prstGeom prst="rect">
            <a:avLst/>
          </a:prstGeom>
          <a:noFill/>
          <a:ln w="19050">
            <a:solidFill>
              <a:schemeClr val="accent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jdelijke aanduiding voor inhoud 2">
            <a:extLst>
              <a:ext uri="{FF2B5EF4-FFF2-40B4-BE49-F238E27FC236}">
                <a16:creationId xmlns:a16="http://schemas.microsoft.com/office/drawing/2014/main" id="{47F07006-6006-964A-9F65-EC20E68C10D9}"/>
              </a:ext>
            </a:extLst>
          </p:cNvPr>
          <p:cNvSpPr>
            <a:spLocks noGrp="1"/>
          </p:cNvSpPr>
          <p:nvPr>
            <p:ph sz="quarter" idx="12"/>
          </p:nvPr>
        </p:nvSpPr>
        <p:spPr>
          <a:xfrm>
            <a:off x="620184" y="1425600"/>
            <a:ext cx="9220232" cy="4525200"/>
          </a:xfrm>
        </p:spPr>
        <p:txBody>
          <a:bodyPr/>
          <a:lstStyle/>
          <a:p>
            <a:r>
              <a:rPr lang="en-GB" dirty="0"/>
              <a:t>VWD was first described in 1926 by the Finnish professor Erik Adolf von Willebrand</a:t>
            </a:r>
          </a:p>
          <a:p>
            <a:endParaRPr lang="en-GB" dirty="0"/>
          </a:p>
          <a:p>
            <a:r>
              <a:rPr lang="en-GB" dirty="0"/>
              <a:t>VWD is the </a:t>
            </a:r>
            <a:r>
              <a:rPr lang="en-GB" b="1" dirty="0">
                <a:solidFill>
                  <a:schemeClr val="accent1"/>
                </a:solidFill>
              </a:rPr>
              <a:t>most common haemorrhagic disease</a:t>
            </a:r>
          </a:p>
          <a:p>
            <a:pPr lvl="1"/>
            <a:r>
              <a:rPr lang="en-GB" dirty="0"/>
              <a:t>Occurs in 1% of the European population</a:t>
            </a:r>
          </a:p>
          <a:p>
            <a:endParaRPr lang="en-GB" dirty="0"/>
          </a:p>
          <a:p>
            <a:r>
              <a:rPr lang="en-GB" dirty="0"/>
              <a:t>The </a:t>
            </a:r>
            <a:r>
              <a:rPr lang="en-GB" b="1" dirty="0">
                <a:solidFill>
                  <a:schemeClr val="accent1"/>
                </a:solidFill>
              </a:rPr>
              <a:t>diagnosis is not easy</a:t>
            </a:r>
            <a:r>
              <a:rPr lang="en-GB" dirty="0"/>
              <a:t> </a:t>
            </a:r>
          </a:p>
          <a:p>
            <a:pPr lvl="1"/>
            <a:r>
              <a:rPr lang="en-GB" dirty="0"/>
              <a:t>There is a large variability in symptoms, even between age groups</a:t>
            </a:r>
          </a:p>
          <a:p>
            <a:pPr lvl="1"/>
            <a:r>
              <a:rPr lang="en-GB" dirty="0"/>
              <a:t>Many patients with VWD do not need regular treatment</a:t>
            </a:r>
          </a:p>
          <a:p>
            <a:pPr marL="0" indent="0">
              <a:buNone/>
            </a:pPr>
            <a:endParaRPr lang="en-GB" b="1" dirty="0">
              <a:solidFill>
                <a:schemeClr val="accent1"/>
              </a:solidFill>
            </a:endParaRPr>
          </a:p>
        </p:txBody>
      </p:sp>
      <p:sp>
        <p:nvSpPr>
          <p:cNvPr id="2" name="Titel 1">
            <a:extLst>
              <a:ext uri="{FF2B5EF4-FFF2-40B4-BE49-F238E27FC236}">
                <a16:creationId xmlns:a16="http://schemas.microsoft.com/office/drawing/2014/main" id="{87C3B823-5B51-5C47-AA65-3F25A25C353F}"/>
              </a:ext>
            </a:extLst>
          </p:cNvPr>
          <p:cNvSpPr>
            <a:spLocks noGrp="1"/>
          </p:cNvSpPr>
          <p:nvPr>
            <p:ph type="title"/>
          </p:nvPr>
        </p:nvSpPr>
        <p:spPr/>
        <p:txBody>
          <a:bodyPr/>
          <a:lstStyle/>
          <a:p>
            <a:r>
              <a:rPr lang="en-GB" dirty="0"/>
              <a:t>von Willebrand Disease (VWD)</a:t>
            </a:r>
          </a:p>
        </p:txBody>
      </p:sp>
      <p:sp>
        <p:nvSpPr>
          <p:cNvPr id="4" name="Tijdelijke aanduiding voor inhoud 3">
            <a:extLst>
              <a:ext uri="{FF2B5EF4-FFF2-40B4-BE49-F238E27FC236}">
                <a16:creationId xmlns:a16="http://schemas.microsoft.com/office/drawing/2014/main" id="{FF55315C-5018-C24D-96B3-CE9DB212BC44}"/>
              </a:ext>
            </a:extLst>
          </p:cNvPr>
          <p:cNvSpPr>
            <a:spLocks noGrp="1"/>
          </p:cNvSpPr>
          <p:nvPr>
            <p:ph sz="quarter" idx="15"/>
          </p:nvPr>
        </p:nvSpPr>
        <p:spPr>
          <a:xfrm>
            <a:off x="620184" y="6309320"/>
            <a:ext cx="9868304" cy="365125"/>
          </a:xfrm>
        </p:spPr>
        <p:txBody>
          <a:bodyPr/>
          <a:lstStyle/>
          <a:p>
            <a:pPr>
              <a:spcBef>
                <a:spcPts val="0"/>
              </a:spcBef>
              <a:spcAft>
                <a:spcPts val="200"/>
              </a:spcAft>
            </a:pPr>
            <a:r>
              <a:rPr lang="en-GB" dirty="0"/>
              <a:t>James AH. Thromb Res. 2009;124 Suppl 1:S7-10; Nilsson IM. Haemophilia. 1999;5 Suppl 2:7-11;</a:t>
            </a:r>
          </a:p>
          <a:p>
            <a:pPr>
              <a:spcBef>
                <a:spcPts val="0"/>
              </a:spcBef>
              <a:spcAft>
                <a:spcPts val="200"/>
              </a:spcAft>
            </a:pPr>
            <a:r>
              <a:rPr lang="en-GB" dirty="0"/>
              <a:t>Schneppenheim R, </a:t>
            </a:r>
            <a:r>
              <a:rPr lang="en-GB" dirty="0" err="1"/>
              <a:t>Budde</a:t>
            </a:r>
            <a:r>
              <a:rPr lang="en-GB" dirty="0"/>
              <a:t> U. Von Willebrand-Syndrom. In: Hämostaseologie für die Praxis. Schattauer 2007</a:t>
            </a:r>
          </a:p>
        </p:txBody>
      </p:sp>
      <p:sp>
        <p:nvSpPr>
          <p:cNvPr id="8" name="Tijdelijke aanduiding voor dianummer 7">
            <a:extLst>
              <a:ext uri="{FF2B5EF4-FFF2-40B4-BE49-F238E27FC236}">
                <a16:creationId xmlns:a16="http://schemas.microsoft.com/office/drawing/2014/main" id="{15D0F411-9C20-6F4E-8C43-8BCA8A659CF3}"/>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jdelijke aanduiding voor inhoud 2">
            <a:extLst>
              <a:ext uri="{FF2B5EF4-FFF2-40B4-BE49-F238E27FC236}">
                <a16:creationId xmlns:a16="http://schemas.microsoft.com/office/drawing/2014/main" id="{43F57EEF-FC61-2C44-9F5B-14AC639721A5}"/>
              </a:ext>
            </a:extLst>
          </p:cNvPr>
          <p:cNvSpPr txBox="1">
            <a:spLocks/>
          </p:cNvSpPr>
          <p:nvPr/>
        </p:nvSpPr>
        <p:spPr>
          <a:xfrm>
            <a:off x="620184" y="4312620"/>
            <a:ext cx="10962216" cy="1430362"/>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current ‘gold standard’ for classifying VWD is the evaluation of </a:t>
            </a:r>
            <a:r>
              <a:rPr lang="en-GB" b="1" dirty="0">
                <a:solidFill>
                  <a:schemeClr val="accent1"/>
                </a:solidFill>
              </a:rPr>
              <a:t>VWF multimers</a:t>
            </a:r>
          </a:p>
          <a:p>
            <a:r>
              <a:rPr lang="en-GB" dirty="0"/>
              <a:t>All types of VWD lead to an </a:t>
            </a:r>
            <a:r>
              <a:rPr lang="en-GB" b="1" dirty="0">
                <a:solidFill>
                  <a:schemeClr val="accent1"/>
                </a:solidFill>
              </a:rPr>
              <a:t>increased bleeding tendency</a:t>
            </a:r>
          </a:p>
          <a:p>
            <a:r>
              <a:rPr lang="en-GB" b="1" dirty="0">
                <a:solidFill>
                  <a:schemeClr val="accent1"/>
                </a:solidFill>
              </a:rPr>
              <a:t>Significant gum bleeding occurs very often </a:t>
            </a:r>
            <a:r>
              <a:rPr lang="en-GB" dirty="0"/>
              <a:t>in patients with VWD</a:t>
            </a:r>
          </a:p>
        </p:txBody>
      </p:sp>
      <p:grpSp>
        <p:nvGrpSpPr>
          <p:cNvPr id="10" name="Group 9">
            <a:extLst>
              <a:ext uri="{FF2B5EF4-FFF2-40B4-BE49-F238E27FC236}">
                <a16:creationId xmlns:a16="http://schemas.microsoft.com/office/drawing/2014/main" id="{561060E3-F129-D84F-AF2E-27227AEABDBE}"/>
              </a:ext>
            </a:extLst>
          </p:cNvPr>
          <p:cNvGrpSpPr/>
          <p:nvPr/>
        </p:nvGrpSpPr>
        <p:grpSpPr>
          <a:xfrm>
            <a:off x="619200" y="1199436"/>
            <a:ext cx="3040696" cy="2481977"/>
            <a:chOff x="485660" y="1199436"/>
            <a:chExt cx="3040696" cy="2481977"/>
          </a:xfrm>
        </p:grpSpPr>
        <p:sp>
          <p:nvSpPr>
            <p:cNvPr id="6" name="Vrije vorm 5">
              <a:extLst>
                <a:ext uri="{FF2B5EF4-FFF2-40B4-BE49-F238E27FC236}">
                  <a16:creationId xmlns:a16="http://schemas.microsoft.com/office/drawing/2014/main" id="{46E092E8-C0F8-9441-8A67-271F6D294B5B}"/>
                </a:ext>
              </a:extLst>
            </p:cNvPr>
            <p:cNvSpPr/>
            <p:nvPr/>
          </p:nvSpPr>
          <p:spPr>
            <a:xfrm>
              <a:off x="485660" y="1199436"/>
              <a:ext cx="3040696" cy="373868"/>
            </a:xfrm>
            <a:custGeom>
              <a:avLst/>
              <a:gdLst>
                <a:gd name="connsiteX0" fmla="*/ 0 w 3040696"/>
                <a:gd name="connsiteY0" fmla="*/ 0 h 373868"/>
                <a:gd name="connsiteX1" fmla="*/ 3040696 w 3040696"/>
                <a:gd name="connsiteY1" fmla="*/ 0 h 373868"/>
                <a:gd name="connsiteX2" fmla="*/ 3040696 w 3040696"/>
                <a:gd name="connsiteY2" fmla="*/ 373868 h 373868"/>
                <a:gd name="connsiteX3" fmla="*/ 0 w 3040696"/>
                <a:gd name="connsiteY3" fmla="*/ 373868 h 373868"/>
                <a:gd name="connsiteX4" fmla="*/ 0 w 3040696"/>
                <a:gd name="connsiteY4" fmla="*/ 0 h 3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696" h="373868">
                  <a:moveTo>
                    <a:pt x="0" y="0"/>
                  </a:moveTo>
                  <a:lnTo>
                    <a:pt x="3040696" y="0"/>
                  </a:lnTo>
                  <a:lnTo>
                    <a:pt x="3040696" y="373868"/>
                  </a:lnTo>
                  <a:lnTo>
                    <a:pt x="0" y="373868"/>
                  </a:lnTo>
                  <a:lnTo>
                    <a:pt x="0" y="0"/>
                  </a:lnTo>
                  <a:close/>
                </a:path>
              </a:pathLst>
            </a:custGeom>
            <a:solidFill>
              <a:schemeClr val="accent1"/>
            </a:solidFill>
            <a:ln>
              <a:solidFill>
                <a:schemeClr val="accent1"/>
              </a:solidFill>
            </a:ln>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rPr>
                <a:t>Type 1</a:t>
              </a:r>
              <a:endParaRPr lang="en-GB" sz="1600" b="1" kern="1200" dirty="0">
                <a:solidFill>
                  <a:schemeClr val="bg1"/>
                </a:solidFill>
              </a:endParaRPr>
            </a:p>
          </p:txBody>
        </p:sp>
        <p:sp>
          <p:nvSpPr>
            <p:cNvPr id="7" name="Vrije vorm 6">
              <a:extLst>
                <a:ext uri="{FF2B5EF4-FFF2-40B4-BE49-F238E27FC236}">
                  <a16:creationId xmlns:a16="http://schemas.microsoft.com/office/drawing/2014/main" id="{570913D9-08D6-C840-992C-142CE3974023}"/>
                </a:ext>
              </a:extLst>
            </p:cNvPr>
            <p:cNvSpPr/>
            <p:nvPr/>
          </p:nvSpPr>
          <p:spPr>
            <a:xfrm>
              <a:off x="485660" y="1573304"/>
              <a:ext cx="3040696" cy="2108109"/>
            </a:xfrm>
            <a:custGeom>
              <a:avLst/>
              <a:gdLst>
                <a:gd name="connsiteX0" fmla="*/ 0 w 3040696"/>
                <a:gd name="connsiteY0" fmla="*/ 0 h 2618694"/>
                <a:gd name="connsiteX1" fmla="*/ 3040696 w 3040696"/>
                <a:gd name="connsiteY1" fmla="*/ 0 h 2618694"/>
                <a:gd name="connsiteX2" fmla="*/ 3040696 w 3040696"/>
                <a:gd name="connsiteY2" fmla="*/ 2618694 h 2618694"/>
                <a:gd name="connsiteX3" fmla="*/ 0 w 3040696"/>
                <a:gd name="connsiteY3" fmla="*/ 2618694 h 2618694"/>
                <a:gd name="connsiteX4" fmla="*/ 0 w 3040696"/>
                <a:gd name="connsiteY4" fmla="*/ 0 h 261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696" h="2618694">
                  <a:moveTo>
                    <a:pt x="0" y="0"/>
                  </a:moveTo>
                  <a:lnTo>
                    <a:pt x="3040696" y="0"/>
                  </a:lnTo>
                  <a:lnTo>
                    <a:pt x="3040696" y="2618694"/>
                  </a:lnTo>
                  <a:lnTo>
                    <a:pt x="0" y="2618694"/>
                  </a:lnTo>
                  <a:lnTo>
                    <a:pt x="0" y="0"/>
                  </a:lnTo>
                  <a:close/>
                </a:path>
              </a:pathLst>
            </a:custGeom>
            <a:ln>
              <a:solidFill>
                <a:schemeClr val="accent1">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68288" lvl="1" indent="-268288" algn="l" defTabSz="711200">
                <a:lnSpc>
                  <a:spcPct val="90000"/>
                </a:lnSpc>
                <a:spcBef>
                  <a:spcPct val="0"/>
                </a:spcBef>
                <a:spcAft>
                  <a:spcPct val="15000"/>
                </a:spcAft>
                <a:buClr>
                  <a:schemeClr val="accent1"/>
                </a:buClr>
                <a:buChar char="•"/>
              </a:pPr>
              <a:r>
                <a:rPr lang="en-GB" sz="1600" b="1" i="0" kern="1200" dirty="0">
                  <a:solidFill>
                    <a:schemeClr val="accent1"/>
                  </a:solidFill>
                </a:rPr>
                <a:t>VWF deficiency </a:t>
              </a:r>
              <a:br>
                <a:rPr lang="en-GB" sz="1600" b="0" i="0" kern="1200" dirty="0">
                  <a:solidFill>
                    <a:schemeClr val="tx2"/>
                  </a:solidFill>
                </a:rPr>
              </a:br>
              <a:r>
                <a:rPr lang="en-GB" sz="1600" b="0" i="0" kern="1200" dirty="0">
                  <a:solidFill>
                    <a:schemeClr val="tx2"/>
                  </a:solidFill>
                </a:rPr>
                <a:t>(quantitative change) </a:t>
              </a:r>
              <a:endParaRPr lang="en-GB" sz="1600" kern="1200" dirty="0">
                <a:solidFill>
                  <a:schemeClr val="tx2"/>
                </a:solidFill>
              </a:endParaRPr>
            </a:p>
            <a:p>
              <a:pPr marL="268288" lvl="1" indent="-268288" algn="l" defTabSz="711200">
                <a:lnSpc>
                  <a:spcPct val="90000"/>
                </a:lnSpc>
                <a:spcBef>
                  <a:spcPct val="0"/>
                </a:spcBef>
                <a:spcAft>
                  <a:spcPct val="15000"/>
                </a:spcAft>
                <a:buClr>
                  <a:schemeClr val="accent1"/>
                </a:buClr>
                <a:buChar char="•"/>
              </a:pPr>
              <a:r>
                <a:rPr lang="en-GB" sz="1600" b="0" i="0" kern="1200" dirty="0">
                  <a:solidFill>
                    <a:schemeClr val="tx2"/>
                  </a:solidFill>
                </a:rPr>
                <a:t>Multimers normal</a:t>
              </a:r>
              <a:endParaRPr lang="en-GB" sz="1600" kern="1200" dirty="0">
                <a:solidFill>
                  <a:schemeClr val="tx2"/>
                </a:solidFill>
              </a:endParaRPr>
            </a:p>
          </p:txBody>
        </p:sp>
      </p:grpSp>
      <p:grpSp>
        <p:nvGrpSpPr>
          <p:cNvPr id="14" name="Group 13">
            <a:extLst>
              <a:ext uri="{FF2B5EF4-FFF2-40B4-BE49-F238E27FC236}">
                <a16:creationId xmlns:a16="http://schemas.microsoft.com/office/drawing/2014/main" id="{C35FD8C5-3694-D140-A6B7-5BF1565F39BC}"/>
              </a:ext>
            </a:extLst>
          </p:cNvPr>
          <p:cNvGrpSpPr/>
          <p:nvPr/>
        </p:nvGrpSpPr>
        <p:grpSpPr>
          <a:xfrm>
            <a:off x="4076368" y="1199436"/>
            <a:ext cx="4034566" cy="2481977"/>
            <a:chOff x="3943730" y="1199436"/>
            <a:chExt cx="4034566" cy="2481977"/>
          </a:xfrm>
        </p:grpSpPr>
        <p:sp>
          <p:nvSpPr>
            <p:cNvPr id="8" name="Vrije vorm 7">
              <a:extLst>
                <a:ext uri="{FF2B5EF4-FFF2-40B4-BE49-F238E27FC236}">
                  <a16:creationId xmlns:a16="http://schemas.microsoft.com/office/drawing/2014/main" id="{7380F52F-DF24-D049-B793-41F0DD126DAC}"/>
                </a:ext>
              </a:extLst>
            </p:cNvPr>
            <p:cNvSpPr/>
            <p:nvPr/>
          </p:nvSpPr>
          <p:spPr>
            <a:xfrm>
              <a:off x="3943730" y="1199436"/>
              <a:ext cx="4034566" cy="373868"/>
            </a:xfrm>
            <a:custGeom>
              <a:avLst/>
              <a:gdLst>
                <a:gd name="connsiteX0" fmla="*/ 0 w 4034566"/>
                <a:gd name="connsiteY0" fmla="*/ 0 h 373868"/>
                <a:gd name="connsiteX1" fmla="*/ 4034566 w 4034566"/>
                <a:gd name="connsiteY1" fmla="*/ 0 h 373868"/>
                <a:gd name="connsiteX2" fmla="*/ 4034566 w 4034566"/>
                <a:gd name="connsiteY2" fmla="*/ 373868 h 373868"/>
                <a:gd name="connsiteX3" fmla="*/ 0 w 4034566"/>
                <a:gd name="connsiteY3" fmla="*/ 373868 h 373868"/>
                <a:gd name="connsiteX4" fmla="*/ 0 w 4034566"/>
                <a:gd name="connsiteY4" fmla="*/ 0 h 3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566" h="373868">
                  <a:moveTo>
                    <a:pt x="0" y="0"/>
                  </a:moveTo>
                  <a:lnTo>
                    <a:pt x="4034566" y="0"/>
                  </a:lnTo>
                  <a:lnTo>
                    <a:pt x="4034566" y="373868"/>
                  </a:lnTo>
                  <a:lnTo>
                    <a:pt x="0" y="373868"/>
                  </a:lnTo>
                  <a:lnTo>
                    <a:pt x="0" y="0"/>
                  </a:lnTo>
                  <a:close/>
                </a:path>
              </a:pathLst>
            </a:custGeom>
            <a:solidFill>
              <a:schemeClr val="accent1"/>
            </a:solidFill>
            <a:ln>
              <a:solidFill>
                <a:schemeClr val="accent1"/>
              </a:solidFill>
            </a:ln>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rPr>
                <a:t>Type 2</a:t>
              </a:r>
              <a:endParaRPr lang="en-GB" sz="1600" b="1" kern="1200" dirty="0">
                <a:solidFill>
                  <a:schemeClr val="bg1"/>
                </a:solidFill>
              </a:endParaRPr>
            </a:p>
          </p:txBody>
        </p:sp>
        <p:sp>
          <p:nvSpPr>
            <p:cNvPr id="9" name="Vrije vorm 8">
              <a:extLst>
                <a:ext uri="{FF2B5EF4-FFF2-40B4-BE49-F238E27FC236}">
                  <a16:creationId xmlns:a16="http://schemas.microsoft.com/office/drawing/2014/main" id="{AED43404-694C-5E46-9182-DB354F71F04C}"/>
                </a:ext>
              </a:extLst>
            </p:cNvPr>
            <p:cNvSpPr/>
            <p:nvPr/>
          </p:nvSpPr>
          <p:spPr>
            <a:xfrm>
              <a:off x="3943730" y="1573304"/>
              <a:ext cx="4034566" cy="2108109"/>
            </a:xfrm>
            <a:custGeom>
              <a:avLst/>
              <a:gdLst>
                <a:gd name="connsiteX0" fmla="*/ 0 w 4034566"/>
                <a:gd name="connsiteY0" fmla="*/ 0 h 2618694"/>
                <a:gd name="connsiteX1" fmla="*/ 4034566 w 4034566"/>
                <a:gd name="connsiteY1" fmla="*/ 0 h 2618694"/>
                <a:gd name="connsiteX2" fmla="*/ 4034566 w 4034566"/>
                <a:gd name="connsiteY2" fmla="*/ 2618694 h 2618694"/>
                <a:gd name="connsiteX3" fmla="*/ 0 w 4034566"/>
                <a:gd name="connsiteY3" fmla="*/ 2618694 h 2618694"/>
                <a:gd name="connsiteX4" fmla="*/ 0 w 4034566"/>
                <a:gd name="connsiteY4" fmla="*/ 0 h 261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566" h="2618694">
                  <a:moveTo>
                    <a:pt x="0" y="0"/>
                  </a:moveTo>
                  <a:lnTo>
                    <a:pt x="4034566" y="0"/>
                  </a:lnTo>
                  <a:lnTo>
                    <a:pt x="4034566" y="2618694"/>
                  </a:lnTo>
                  <a:lnTo>
                    <a:pt x="0" y="2618694"/>
                  </a:lnTo>
                  <a:lnTo>
                    <a:pt x="0" y="0"/>
                  </a:lnTo>
                  <a:close/>
                </a:path>
              </a:pathLst>
            </a:custGeom>
            <a:ln>
              <a:solidFill>
                <a:schemeClr val="accent1">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68288" lvl="1" indent="-268288" algn="l" defTabSz="711200">
                <a:lnSpc>
                  <a:spcPct val="90000"/>
                </a:lnSpc>
                <a:spcBef>
                  <a:spcPct val="0"/>
                </a:spcBef>
                <a:spcAft>
                  <a:spcPct val="15000"/>
                </a:spcAft>
                <a:buClr>
                  <a:schemeClr val="accent1"/>
                </a:buClr>
                <a:buChar char="•"/>
              </a:pPr>
              <a:r>
                <a:rPr lang="en-GB" sz="1600" b="1" i="0" kern="1200" dirty="0">
                  <a:solidFill>
                    <a:schemeClr val="accent1"/>
                  </a:solidFill>
                </a:rPr>
                <a:t>Qualitative changes of VWF</a:t>
              </a:r>
              <a:r>
                <a:rPr lang="en-GB" sz="1600" b="0" i="0" kern="1200" dirty="0">
                  <a:solidFill>
                    <a:schemeClr val="tx2"/>
                  </a:solidFill>
                </a:rPr>
                <a:t>, with or without quantitative changes</a:t>
              </a:r>
              <a:endParaRPr lang="en-GB" sz="1600" kern="1200" dirty="0">
                <a:solidFill>
                  <a:schemeClr val="tx2"/>
                </a:solidFill>
              </a:endParaRPr>
            </a:p>
            <a:p>
              <a:pPr marL="268288" lvl="1" indent="-268288" algn="l" defTabSz="711200">
                <a:lnSpc>
                  <a:spcPct val="90000"/>
                </a:lnSpc>
                <a:spcBef>
                  <a:spcPct val="0"/>
                </a:spcBef>
                <a:spcAft>
                  <a:spcPct val="15000"/>
                </a:spcAft>
                <a:buClr>
                  <a:schemeClr val="accent1"/>
                </a:buClr>
                <a:buChar char="•"/>
              </a:pPr>
              <a:r>
                <a:rPr lang="en-GB" sz="1600" b="1" i="0" kern="1200" dirty="0">
                  <a:solidFill>
                    <a:schemeClr val="accent1"/>
                  </a:solidFill>
                </a:rPr>
                <a:t>Several subtypes</a:t>
              </a:r>
              <a:endParaRPr lang="en-GB" sz="1600" b="1" kern="1200" dirty="0">
                <a:solidFill>
                  <a:schemeClr val="accent1"/>
                </a:solidFill>
              </a:endParaRPr>
            </a:p>
            <a:p>
              <a:pPr marL="538163" lvl="2" indent="-177800" algn="l" defTabSz="711200">
                <a:lnSpc>
                  <a:spcPct val="90000"/>
                </a:lnSpc>
                <a:spcBef>
                  <a:spcPct val="0"/>
                </a:spcBef>
                <a:spcAft>
                  <a:spcPct val="15000"/>
                </a:spcAft>
                <a:buClr>
                  <a:schemeClr val="accent1"/>
                </a:buClr>
                <a:buFont typeface="System Font Regular"/>
                <a:buChar char="–"/>
              </a:pPr>
              <a:r>
                <a:rPr lang="en-GB" sz="1600" b="1" i="0" kern="1200" dirty="0">
                  <a:solidFill>
                    <a:schemeClr val="accent1"/>
                  </a:solidFill>
                </a:rPr>
                <a:t>2A</a:t>
              </a:r>
              <a:r>
                <a:rPr lang="en-GB" sz="1600" b="0" i="0" kern="1200" dirty="0">
                  <a:solidFill>
                    <a:schemeClr val="tx2"/>
                  </a:solidFill>
                </a:rPr>
                <a:t>: large and medium-sized multimers decreased, decreased activity </a:t>
              </a:r>
              <a:endParaRPr lang="en-GB" sz="1600" kern="1200" dirty="0">
                <a:solidFill>
                  <a:schemeClr val="tx2"/>
                </a:solidFill>
              </a:endParaRPr>
            </a:p>
            <a:p>
              <a:pPr marL="538163" lvl="2" indent="-177800" algn="l" defTabSz="711200">
                <a:lnSpc>
                  <a:spcPct val="90000"/>
                </a:lnSpc>
                <a:spcBef>
                  <a:spcPct val="0"/>
                </a:spcBef>
                <a:spcAft>
                  <a:spcPct val="15000"/>
                </a:spcAft>
                <a:buClr>
                  <a:schemeClr val="accent1"/>
                </a:buClr>
                <a:buFont typeface="System Font Regular"/>
                <a:buChar char="–"/>
              </a:pPr>
              <a:r>
                <a:rPr lang="en-GB" sz="1600" b="1" i="0" kern="1200" dirty="0">
                  <a:solidFill>
                    <a:schemeClr val="accent1"/>
                  </a:solidFill>
                </a:rPr>
                <a:t>2B</a:t>
              </a:r>
              <a:r>
                <a:rPr lang="en-GB" sz="1600" b="0" i="0" kern="1200" dirty="0">
                  <a:solidFill>
                    <a:schemeClr val="tx2"/>
                  </a:solidFill>
                </a:rPr>
                <a:t>: increased binding to platelets</a:t>
              </a:r>
              <a:endParaRPr lang="en-GB" sz="1600" kern="1200" dirty="0">
                <a:solidFill>
                  <a:schemeClr val="tx2"/>
                </a:solidFill>
              </a:endParaRPr>
            </a:p>
            <a:p>
              <a:pPr marL="538163" lvl="2" indent="-177800" algn="l" defTabSz="711200">
                <a:lnSpc>
                  <a:spcPct val="90000"/>
                </a:lnSpc>
                <a:spcBef>
                  <a:spcPct val="0"/>
                </a:spcBef>
                <a:spcAft>
                  <a:spcPct val="15000"/>
                </a:spcAft>
                <a:buClr>
                  <a:schemeClr val="accent1"/>
                </a:buClr>
                <a:buFont typeface="System Font Regular"/>
                <a:buChar char="–"/>
              </a:pPr>
              <a:r>
                <a:rPr lang="en-GB" sz="1600" b="1" i="0" kern="1200" dirty="0">
                  <a:solidFill>
                    <a:schemeClr val="accent1"/>
                  </a:solidFill>
                </a:rPr>
                <a:t>2M</a:t>
              </a:r>
              <a:r>
                <a:rPr lang="en-GB" sz="1600" b="0" i="0" kern="1200" dirty="0">
                  <a:solidFill>
                    <a:schemeClr val="tx2"/>
                  </a:solidFill>
                </a:rPr>
                <a:t>: binding site defect (collagen, GPIb)</a:t>
              </a:r>
              <a:endParaRPr lang="en-GB" sz="1600" kern="1200" dirty="0">
                <a:solidFill>
                  <a:schemeClr val="tx2"/>
                </a:solidFill>
              </a:endParaRPr>
            </a:p>
            <a:p>
              <a:pPr marL="538163" lvl="2" indent="-177800" algn="l" defTabSz="711200">
                <a:lnSpc>
                  <a:spcPct val="90000"/>
                </a:lnSpc>
                <a:spcBef>
                  <a:spcPct val="0"/>
                </a:spcBef>
                <a:spcAft>
                  <a:spcPct val="15000"/>
                </a:spcAft>
                <a:buClr>
                  <a:schemeClr val="accent1"/>
                </a:buClr>
                <a:buFont typeface="System Font Regular"/>
                <a:buChar char="–"/>
              </a:pPr>
              <a:r>
                <a:rPr lang="en-GB" sz="1600" b="1" i="0" kern="1200" dirty="0">
                  <a:solidFill>
                    <a:schemeClr val="accent1"/>
                  </a:solidFill>
                </a:rPr>
                <a:t>2N</a:t>
              </a:r>
              <a:r>
                <a:rPr lang="en-GB" sz="1600" b="0" i="0" kern="1200" dirty="0">
                  <a:solidFill>
                    <a:schemeClr val="tx2"/>
                  </a:solidFill>
                </a:rPr>
                <a:t>: FVIII-binding defect</a:t>
              </a:r>
              <a:endParaRPr lang="en-GB" sz="1600" kern="1200" dirty="0">
                <a:solidFill>
                  <a:schemeClr val="tx2"/>
                </a:solidFill>
              </a:endParaRPr>
            </a:p>
          </p:txBody>
        </p:sp>
      </p:grpSp>
      <p:grpSp>
        <p:nvGrpSpPr>
          <p:cNvPr id="13" name="Group 12">
            <a:extLst>
              <a:ext uri="{FF2B5EF4-FFF2-40B4-BE49-F238E27FC236}">
                <a16:creationId xmlns:a16="http://schemas.microsoft.com/office/drawing/2014/main" id="{2BEB5403-1F73-F34B-BA5C-C326BD485E2D}"/>
              </a:ext>
            </a:extLst>
          </p:cNvPr>
          <p:cNvGrpSpPr/>
          <p:nvPr/>
        </p:nvGrpSpPr>
        <p:grpSpPr>
          <a:xfrm>
            <a:off x="8527405" y="1199436"/>
            <a:ext cx="3040696" cy="2481977"/>
            <a:chOff x="8527405" y="1199436"/>
            <a:chExt cx="3040696" cy="2481977"/>
          </a:xfrm>
        </p:grpSpPr>
        <p:sp>
          <p:nvSpPr>
            <p:cNvPr id="11" name="Vrije vorm 10">
              <a:extLst>
                <a:ext uri="{FF2B5EF4-FFF2-40B4-BE49-F238E27FC236}">
                  <a16:creationId xmlns:a16="http://schemas.microsoft.com/office/drawing/2014/main" id="{3BC95088-B8AD-BB42-B7EB-DA058A33AE53}"/>
                </a:ext>
              </a:extLst>
            </p:cNvPr>
            <p:cNvSpPr/>
            <p:nvPr/>
          </p:nvSpPr>
          <p:spPr>
            <a:xfrm>
              <a:off x="8527405" y="1199436"/>
              <a:ext cx="3040696" cy="373868"/>
            </a:xfrm>
            <a:custGeom>
              <a:avLst/>
              <a:gdLst>
                <a:gd name="connsiteX0" fmla="*/ 0 w 3040696"/>
                <a:gd name="connsiteY0" fmla="*/ 0 h 373868"/>
                <a:gd name="connsiteX1" fmla="*/ 3040696 w 3040696"/>
                <a:gd name="connsiteY1" fmla="*/ 0 h 373868"/>
                <a:gd name="connsiteX2" fmla="*/ 3040696 w 3040696"/>
                <a:gd name="connsiteY2" fmla="*/ 373868 h 373868"/>
                <a:gd name="connsiteX3" fmla="*/ 0 w 3040696"/>
                <a:gd name="connsiteY3" fmla="*/ 373868 h 373868"/>
                <a:gd name="connsiteX4" fmla="*/ 0 w 3040696"/>
                <a:gd name="connsiteY4" fmla="*/ 0 h 3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696" h="373868">
                  <a:moveTo>
                    <a:pt x="0" y="0"/>
                  </a:moveTo>
                  <a:lnTo>
                    <a:pt x="3040696" y="0"/>
                  </a:lnTo>
                  <a:lnTo>
                    <a:pt x="3040696" y="373868"/>
                  </a:lnTo>
                  <a:lnTo>
                    <a:pt x="0" y="373868"/>
                  </a:lnTo>
                  <a:lnTo>
                    <a:pt x="0" y="0"/>
                  </a:lnTo>
                  <a:close/>
                </a:path>
              </a:pathLst>
            </a:custGeom>
            <a:solidFill>
              <a:schemeClr val="accent1"/>
            </a:solidFill>
            <a:ln>
              <a:solidFill>
                <a:schemeClr val="accent1"/>
              </a:solidFill>
            </a:ln>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rPr>
                <a:t>Type 3</a:t>
              </a:r>
              <a:endParaRPr lang="en-GB" sz="1600" b="1" kern="1200" dirty="0">
                <a:solidFill>
                  <a:schemeClr val="bg1"/>
                </a:solidFill>
              </a:endParaRPr>
            </a:p>
          </p:txBody>
        </p:sp>
        <p:sp>
          <p:nvSpPr>
            <p:cNvPr id="12" name="Vrije vorm 11">
              <a:extLst>
                <a:ext uri="{FF2B5EF4-FFF2-40B4-BE49-F238E27FC236}">
                  <a16:creationId xmlns:a16="http://schemas.microsoft.com/office/drawing/2014/main" id="{D86D43B9-06D1-3441-ABD2-603585B511FB}"/>
                </a:ext>
              </a:extLst>
            </p:cNvPr>
            <p:cNvSpPr/>
            <p:nvPr/>
          </p:nvSpPr>
          <p:spPr>
            <a:xfrm>
              <a:off x="8527405" y="1573304"/>
              <a:ext cx="3040696" cy="2108109"/>
            </a:xfrm>
            <a:custGeom>
              <a:avLst/>
              <a:gdLst>
                <a:gd name="connsiteX0" fmla="*/ 0 w 3040696"/>
                <a:gd name="connsiteY0" fmla="*/ 0 h 2618694"/>
                <a:gd name="connsiteX1" fmla="*/ 3040696 w 3040696"/>
                <a:gd name="connsiteY1" fmla="*/ 0 h 2618694"/>
                <a:gd name="connsiteX2" fmla="*/ 3040696 w 3040696"/>
                <a:gd name="connsiteY2" fmla="*/ 2618694 h 2618694"/>
                <a:gd name="connsiteX3" fmla="*/ 0 w 3040696"/>
                <a:gd name="connsiteY3" fmla="*/ 2618694 h 2618694"/>
                <a:gd name="connsiteX4" fmla="*/ 0 w 3040696"/>
                <a:gd name="connsiteY4" fmla="*/ 0 h 261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696" h="2618694">
                  <a:moveTo>
                    <a:pt x="0" y="0"/>
                  </a:moveTo>
                  <a:lnTo>
                    <a:pt x="3040696" y="0"/>
                  </a:lnTo>
                  <a:lnTo>
                    <a:pt x="3040696" y="2618694"/>
                  </a:lnTo>
                  <a:lnTo>
                    <a:pt x="0" y="2618694"/>
                  </a:lnTo>
                  <a:lnTo>
                    <a:pt x="0" y="0"/>
                  </a:lnTo>
                  <a:close/>
                </a:path>
              </a:pathLst>
            </a:custGeom>
            <a:ln>
              <a:solidFill>
                <a:schemeClr val="accent1">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68288" lvl="1" indent="-268288" algn="l" defTabSz="711200">
                <a:lnSpc>
                  <a:spcPct val="90000"/>
                </a:lnSpc>
                <a:spcBef>
                  <a:spcPct val="0"/>
                </a:spcBef>
                <a:spcAft>
                  <a:spcPct val="15000"/>
                </a:spcAft>
                <a:buClr>
                  <a:schemeClr val="accent1"/>
                </a:buClr>
                <a:buChar char="•"/>
              </a:pPr>
              <a:r>
                <a:rPr lang="en-GB" sz="1600" b="1" i="0" kern="1200" dirty="0">
                  <a:solidFill>
                    <a:schemeClr val="accent1"/>
                  </a:solidFill>
                </a:rPr>
                <a:t>Qualitative and quantitative changes of VWF</a:t>
              </a:r>
              <a:endParaRPr lang="en-GB" sz="1600" b="1" kern="1200" dirty="0">
                <a:solidFill>
                  <a:schemeClr val="accent1"/>
                </a:solidFill>
              </a:endParaRPr>
            </a:p>
          </p:txBody>
        </p:sp>
      </p:grpSp>
      <p:sp>
        <p:nvSpPr>
          <p:cNvPr id="2" name="Titel 1">
            <a:extLst>
              <a:ext uri="{FF2B5EF4-FFF2-40B4-BE49-F238E27FC236}">
                <a16:creationId xmlns:a16="http://schemas.microsoft.com/office/drawing/2014/main" id="{1EF510FD-B3A8-3B4A-B5EE-08F05AA088A5}"/>
              </a:ext>
            </a:extLst>
          </p:cNvPr>
          <p:cNvSpPr>
            <a:spLocks noGrp="1"/>
          </p:cNvSpPr>
          <p:nvPr>
            <p:ph type="title"/>
          </p:nvPr>
        </p:nvSpPr>
        <p:spPr>
          <a:xfrm>
            <a:off x="619200" y="246566"/>
            <a:ext cx="8740800" cy="807285"/>
          </a:xfrm>
        </p:spPr>
        <p:txBody>
          <a:bodyPr/>
          <a:lstStyle/>
          <a:p>
            <a:r>
              <a:rPr lang="en-GB" dirty="0"/>
              <a:t>There are different types of VWD</a:t>
            </a:r>
          </a:p>
        </p:txBody>
      </p:sp>
      <p:sp>
        <p:nvSpPr>
          <p:cNvPr id="5" name="Tijdelijke aanduiding voor dianummer 4">
            <a:extLst>
              <a:ext uri="{FF2B5EF4-FFF2-40B4-BE49-F238E27FC236}">
                <a16:creationId xmlns:a16="http://schemas.microsoft.com/office/drawing/2014/main" id="{94F026F1-4948-A440-990E-65BE27BA9A3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4" name="Tijdelijke aanduiding voor inhoud 3">
            <a:extLst>
              <a:ext uri="{FF2B5EF4-FFF2-40B4-BE49-F238E27FC236}">
                <a16:creationId xmlns:a16="http://schemas.microsoft.com/office/drawing/2014/main" id="{4F57271E-BC43-3244-AFEE-E6357D380E51}"/>
              </a:ext>
            </a:extLst>
          </p:cNvPr>
          <p:cNvSpPr>
            <a:spLocks noGrp="1"/>
          </p:cNvSpPr>
          <p:nvPr>
            <p:ph sz="quarter" idx="15"/>
          </p:nvPr>
        </p:nvSpPr>
        <p:spPr>
          <a:xfrm>
            <a:off x="620184" y="6309320"/>
            <a:ext cx="9796296" cy="365125"/>
          </a:xfrm>
        </p:spPr>
        <p:txBody>
          <a:bodyPr/>
          <a:lstStyle/>
          <a:p>
            <a:pPr>
              <a:spcBef>
                <a:spcPts val="0"/>
              </a:spcBef>
              <a:spcAft>
                <a:spcPts val="300"/>
              </a:spcAft>
            </a:pPr>
            <a:r>
              <a:rPr lang="en-GB" dirty="0"/>
              <a:t>FVIII, factor VIII; </a:t>
            </a:r>
            <a:r>
              <a:rPr lang="en-GB" sz="1200" b="0" i="0" kern="1200" dirty="0">
                <a:solidFill>
                  <a:schemeClr val="tx2"/>
                </a:solidFill>
              </a:rPr>
              <a:t>GPIb, glycoprotein Ib; </a:t>
            </a:r>
            <a:r>
              <a:rPr lang="en-GB" dirty="0"/>
              <a:t>VWD, von Willebrand disease; VWF, von Willebrand factor</a:t>
            </a:r>
          </a:p>
          <a:p>
            <a:pPr>
              <a:spcBef>
                <a:spcPts val="0"/>
              </a:spcBef>
              <a:spcAft>
                <a:spcPts val="300"/>
              </a:spcAft>
            </a:pPr>
            <a:r>
              <a:rPr lang="en-GB" dirty="0"/>
              <a:t>Budde U. Haemophilia</a:t>
            </a:r>
            <a:r>
              <a:rPr lang="en-GB" dirty="0">
                <a:solidFill>
                  <a:schemeClr val="tx2"/>
                </a:solidFill>
              </a:rPr>
              <a:t>. 2008;14 Suppl 5:27-38; </a:t>
            </a:r>
            <a:r>
              <a:rPr lang="en-GB" dirty="0"/>
              <a:t>Schneppenheim R, </a:t>
            </a:r>
            <a:r>
              <a:rPr lang="en-GB" dirty="0" err="1"/>
              <a:t>Budde</a:t>
            </a:r>
            <a:r>
              <a:rPr lang="en-GB" dirty="0"/>
              <a:t> U. von Willebrand-Syndrom und von Willebrand-Faktor. UniMed 2006</a:t>
            </a:r>
            <a:endParaRPr lang="en-GB" dirty="0">
              <a:solidFill>
                <a:schemeClr val="tx2"/>
              </a:solidFill>
            </a:endParaRPr>
          </a:p>
        </p:txBody>
      </p:sp>
      <p:grpSp>
        <p:nvGrpSpPr>
          <p:cNvPr id="16" name="Groep 15">
            <a:extLst>
              <a:ext uri="{FF2B5EF4-FFF2-40B4-BE49-F238E27FC236}">
                <a16:creationId xmlns:a16="http://schemas.microsoft.com/office/drawing/2014/main" id="{A986C198-7EC0-8A4A-93E2-2C69D5B98ECD}"/>
              </a:ext>
            </a:extLst>
          </p:cNvPr>
          <p:cNvGrpSpPr/>
          <p:nvPr/>
        </p:nvGrpSpPr>
        <p:grpSpPr>
          <a:xfrm>
            <a:off x="9696400" y="3794546"/>
            <a:ext cx="1800200" cy="2231666"/>
            <a:chOff x="9359900" y="1318948"/>
            <a:chExt cx="2449733" cy="2812560"/>
          </a:xfrm>
        </p:grpSpPr>
        <p:pic>
          <p:nvPicPr>
            <p:cNvPr id="34" name="Picture 23">
              <a:extLst>
                <a:ext uri="{FF2B5EF4-FFF2-40B4-BE49-F238E27FC236}">
                  <a16:creationId xmlns:a16="http://schemas.microsoft.com/office/drawing/2014/main" id="{4476F30C-6B15-E54B-BFFA-AAB6AEE9BB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90640" y="1318948"/>
              <a:ext cx="2418993" cy="2616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24">
              <a:extLst>
                <a:ext uri="{FF2B5EF4-FFF2-40B4-BE49-F238E27FC236}">
                  <a16:creationId xmlns:a16="http://schemas.microsoft.com/office/drawing/2014/main" id="{CA764A9F-C3F7-094E-952C-BDD416432E7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485" t="14484"/>
            <a:stretch/>
          </p:blipFill>
          <p:spPr bwMode="auto">
            <a:xfrm>
              <a:off x="9359900" y="3861902"/>
              <a:ext cx="2418994" cy="2696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A69C2D2-D917-D44C-B440-F9E499A3787B}"/>
              </a:ext>
            </a:extLst>
          </p:cNvPr>
          <p:cNvSpPr>
            <a:spLocks noGrp="1"/>
          </p:cNvSpPr>
          <p:nvPr>
            <p:ph sz="quarter" idx="16"/>
          </p:nvPr>
        </p:nvSpPr>
        <p:spPr>
          <a:ln w="28575">
            <a:solidFill>
              <a:schemeClr val="accent1"/>
            </a:solidFill>
          </a:ln>
        </p:spPr>
        <p:txBody>
          <a:bodyPr lIns="144000" tIns="72000" rIns="144000" bIns="72000"/>
          <a:lstStyle/>
          <a:p>
            <a:pPr marL="0" indent="0">
              <a:buNone/>
            </a:pPr>
            <a:r>
              <a:rPr lang="en-GB" b="1" dirty="0">
                <a:solidFill>
                  <a:schemeClr val="accent1"/>
                </a:solidFill>
              </a:rPr>
              <a:t>Clinical aspects</a:t>
            </a:r>
          </a:p>
          <a:p>
            <a:r>
              <a:rPr lang="en-GB" sz="1600" b="1" dirty="0">
                <a:solidFill>
                  <a:schemeClr val="accent1"/>
                </a:solidFill>
              </a:rPr>
              <a:t>Bleeding symptoms</a:t>
            </a:r>
            <a:r>
              <a:rPr lang="en-GB" sz="1600" dirty="0">
                <a:solidFill>
                  <a:schemeClr val="accent1"/>
                </a:solidFill>
              </a:rPr>
              <a:t> </a:t>
            </a:r>
            <a:r>
              <a:rPr lang="en-GB" sz="1600" dirty="0"/>
              <a:t>(ranked)</a:t>
            </a:r>
          </a:p>
          <a:p>
            <a:pPr lvl="1"/>
            <a:r>
              <a:rPr lang="en-GB" sz="1400" dirty="0"/>
              <a:t>Easy bruising</a:t>
            </a:r>
          </a:p>
          <a:p>
            <a:pPr lvl="1"/>
            <a:r>
              <a:rPr lang="en-GB" sz="1400" dirty="0"/>
              <a:t>Epistaxis (childhood)</a:t>
            </a:r>
          </a:p>
          <a:p>
            <a:pPr lvl="1"/>
            <a:r>
              <a:rPr lang="en-GB" sz="1400" dirty="0"/>
              <a:t>Menorrhagia</a:t>
            </a:r>
          </a:p>
          <a:p>
            <a:pPr lvl="1"/>
            <a:r>
              <a:rPr lang="en-GB" sz="1400" dirty="0"/>
              <a:t>Bleeding after tooth extraction</a:t>
            </a:r>
          </a:p>
          <a:p>
            <a:pPr lvl="1"/>
            <a:r>
              <a:rPr lang="en-GB" sz="1400" dirty="0"/>
              <a:t>Bleeding of small wounds</a:t>
            </a:r>
          </a:p>
          <a:p>
            <a:pPr lvl="1"/>
            <a:r>
              <a:rPr lang="en-GB" sz="1400" dirty="0"/>
              <a:t>Gum bleeding</a:t>
            </a:r>
          </a:p>
          <a:p>
            <a:pPr lvl="1"/>
            <a:r>
              <a:rPr lang="en-GB" sz="1400" dirty="0"/>
              <a:t>Post operative bleeding</a:t>
            </a:r>
          </a:p>
          <a:p>
            <a:pPr lvl="1"/>
            <a:r>
              <a:rPr lang="en-GB" sz="1400" dirty="0"/>
              <a:t>Post-partum bleeding</a:t>
            </a:r>
          </a:p>
          <a:p>
            <a:pPr lvl="1"/>
            <a:r>
              <a:rPr lang="en-GB" sz="1400" dirty="0"/>
              <a:t>Gastrointestinal bleeding</a:t>
            </a:r>
          </a:p>
          <a:p>
            <a:pPr lvl="1"/>
            <a:r>
              <a:rPr lang="en-GB" sz="1400" dirty="0"/>
              <a:t>Haemarthrosis</a:t>
            </a:r>
          </a:p>
          <a:p>
            <a:pPr lvl="1"/>
            <a:r>
              <a:rPr lang="en-GB" sz="1400" dirty="0"/>
              <a:t>Intracerebral bleeding</a:t>
            </a:r>
          </a:p>
          <a:p>
            <a:r>
              <a:rPr lang="en-GB" sz="1600" b="1" dirty="0">
                <a:solidFill>
                  <a:schemeClr val="accent1"/>
                </a:solidFill>
              </a:rPr>
              <a:t>Family history!</a:t>
            </a:r>
          </a:p>
          <a:p>
            <a:endParaRPr lang="en-GB" dirty="0"/>
          </a:p>
        </p:txBody>
      </p:sp>
      <p:sp>
        <p:nvSpPr>
          <p:cNvPr id="9" name="Tijdelijke aanduiding voor inhoud 8">
            <a:extLst>
              <a:ext uri="{FF2B5EF4-FFF2-40B4-BE49-F238E27FC236}">
                <a16:creationId xmlns:a16="http://schemas.microsoft.com/office/drawing/2014/main" id="{374A756D-5590-9040-8E9F-6977B10A21B1}"/>
              </a:ext>
            </a:extLst>
          </p:cNvPr>
          <p:cNvSpPr>
            <a:spLocks noGrp="1"/>
          </p:cNvSpPr>
          <p:nvPr>
            <p:ph sz="quarter" idx="17"/>
          </p:nvPr>
        </p:nvSpPr>
        <p:spPr>
          <a:xfrm>
            <a:off x="6419147" y="1412876"/>
            <a:ext cx="5186755" cy="4473125"/>
          </a:xfrm>
          <a:ln w="28575">
            <a:solidFill>
              <a:schemeClr val="accent1"/>
            </a:solidFill>
          </a:ln>
        </p:spPr>
        <p:txBody>
          <a:bodyPr lIns="144000" tIns="108000" rIns="144000" bIns="72000">
            <a:normAutofit fontScale="92500" lnSpcReduction="20000"/>
          </a:bodyPr>
          <a:lstStyle/>
          <a:p>
            <a:pPr marL="0" lvl="0" indent="0">
              <a:buNone/>
            </a:pPr>
            <a:r>
              <a:rPr lang="en-GB" sz="2200" b="1" dirty="0">
                <a:solidFill>
                  <a:schemeClr val="accent1"/>
                </a:solidFill>
              </a:rPr>
              <a:t>Lab tests</a:t>
            </a:r>
          </a:p>
          <a:p>
            <a:pPr lvl="0"/>
            <a:r>
              <a:rPr lang="en-GB" sz="1700" dirty="0">
                <a:solidFill>
                  <a:schemeClr val="tx2"/>
                </a:solidFill>
              </a:rPr>
              <a:t>Ristocetin-Cofactor (VWF:RICO) or Ristocetin activity</a:t>
            </a:r>
          </a:p>
          <a:p>
            <a:pPr lvl="0"/>
            <a:r>
              <a:rPr lang="en-GB" sz="1700" dirty="0">
                <a:solidFill>
                  <a:schemeClr val="tx2"/>
                </a:solidFill>
              </a:rPr>
              <a:t>VWF antigen levels (VWF:Ag) </a:t>
            </a:r>
          </a:p>
          <a:p>
            <a:pPr lvl="0"/>
            <a:r>
              <a:rPr lang="en-GB" sz="1700" dirty="0">
                <a:solidFill>
                  <a:schemeClr val="tx2"/>
                </a:solidFill>
              </a:rPr>
              <a:t>aPTT, PT</a:t>
            </a:r>
          </a:p>
          <a:p>
            <a:pPr lvl="0"/>
            <a:r>
              <a:rPr lang="en-GB" sz="1700" dirty="0">
                <a:solidFill>
                  <a:schemeClr val="tx2"/>
                </a:solidFill>
              </a:rPr>
              <a:t>FVIII, FVIII:C</a:t>
            </a:r>
          </a:p>
          <a:p>
            <a:pPr lvl="0"/>
            <a:r>
              <a:rPr lang="en-GB" sz="1700" dirty="0">
                <a:solidFill>
                  <a:schemeClr val="tx2"/>
                </a:solidFill>
              </a:rPr>
              <a:t>In vitro bleeding time (PFA-100)</a:t>
            </a:r>
          </a:p>
          <a:p>
            <a:pPr lvl="0"/>
            <a:r>
              <a:rPr lang="en-GB" sz="1700" dirty="0">
                <a:solidFill>
                  <a:schemeClr val="tx2"/>
                </a:solidFill>
              </a:rPr>
              <a:t>VWF multimer analysis (gel electrophoresis)</a:t>
            </a:r>
          </a:p>
          <a:p>
            <a:pPr lvl="0">
              <a:lnSpc>
                <a:spcPct val="110000"/>
              </a:lnSpc>
            </a:pPr>
            <a:r>
              <a:rPr lang="en-GB" sz="1700" dirty="0">
                <a:solidFill>
                  <a:schemeClr val="tx2"/>
                </a:solidFill>
              </a:rPr>
              <a:t>To determine subtype:</a:t>
            </a:r>
          </a:p>
          <a:p>
            <a:pPr lvl="1">
              <a:lnSpc>
                <a:spcPct val="110000"/>
              </a:lnSpc>
            </a:pPr>
            <a:r>
              <a:rPr lang="en-GB" sz="1500" dirty="0">
                <a:solidFill>
                  <a:schemeClr val="tx2"/>
                </a:solidFill>
              </a:rPr>
              <a:t>Type 2B: ristocetin-induced platelet aggregation (RIPA)</a:t>
            </a:r>
          </a:p>
          <a:p>
            <a:pPr lvl="1">
              <a:lnSpc>
                <a:spcPct val="110000"/>
              </a:lnSpc>
            </a:pPr>
            <a:r>
              <a:rPr lang="en-GB" sz="1500" dirty="0">
                <a:solidFill>
                  <a:schemeClr val="tx2"/>
                </a:solidFill>
              </a:rPr>
              <a:t>Type 2M: Collagen binding activity (VWF:CBA)</a:t>
            </a:r>
          </a:p>
          <a:p>
            <a:pPr lvl="1">
              <a:lnSpc>
                <a:spcPct val="110000"/>
              </a:lnSpc>
            </a:pPr>
            <a:r>
              <a:rPr lang="en-GB" sz="1500" dirty="0">
                <a:solidFill>
                  <a:schemeClr val="tx2"/>
                </a:solidFill>
              </a:rPr>
              <a:t>Type 2N: FVIII-binding capacity</a:t>
            </a:r>
          </a:p>
          <a:p>
            <a:pPr lvl="1">
              <a:lnSpc>
                <a:spcPct val="110000"/>
              </a:lnSpc>
            </a:pPr>
            <a:r>
              <a:rPr lang="en-GB" sz="1500" dirty="0">
                <a:solidFill>
                  <a:schemeClr val="tx2"/>
                </a:solidFill>
              </a:rPr>
              <a:t>Unclear cases/Type 3: Genetic analysis </a:t>
            </a:r>
          </a:p>
          <a:p>
            <a:pPr lvl="1">
              <a:lnSpc>
                <a:spcPct val="110000"/>
              </a:lnSpc>
            </a:pPr>
            <a:r>
              <a:rPr lang="en-GB" sz="1500" dirty="0">
                <a:solidFill>
                  <a:schemeClr val="tx2"/>
                </a:solidFill>
              </a:rPr>
              <a:t>Suspicion of an acquired VWD: antibodies</a:t>
            </a:r>
          </a:p>
        </p:txBody>
      </p:sp>
      <p:sp>
        <p:nvSpPr>
          <p:cNvPr id="3" name="Titel 2">
            <a:extLst>
              <a:ext uri="{FF2B5EF4-FFF2-40B4-BE49-F238E27FC236}">
                <a16:creationId xmlns:a16="http://schemas.microsoft.com/office/drawing/2014/main" id="{9F1672D3-266D-CF4C-9E14-DEC919F0E1FB}"/>
              </a:ext>
            </a:extLst>
          </p:cNvPr>
          <p:cNvSpPr>
            <a:spLocks noGrp="1"/>
          </p:cNvSpPr>
          <p:nvPr>
            <p:ph type="title"/>
          </p:nvPr>
        </p:nvSpPr>
        <p:spPr/>
        <p:txBody>
          <a:bodyPr/>
          <a:lstStyle/>
          <a:p>
            <a:r>
              <a:rPr lang="en-GB" dirty="0"/>
              <a:t>The Diagnosis of VWD</a:t>
            </a:r>
          </a:p>
        </p:txBody>
      </p:sp>
      <p:sp>
        <p:nvSpPr>
          <p:cNvPr id="2" name="Tijdelijke aanduiding voor dianummer 1">
            <a:extLst>
              <a:ext uri="{FF2B5EF4-FFF2-40B4-BE49-F238E27FC236}">
                <a16:creationId xmlns:a16="http://schemas.microsoft.com/office/drawing/2014/main" id="{B8EECD42-413E-2C4E-B276-802328DF6A0D}"/>
              </a:ext>
            </a:extLst>
          </p:cNvPr>
          <p:cNvSpPr>
            <a:spLocks noGrp="1"/>
          </p:cNvSpPr>
          <p:nvPr>
            <p:ph type="sldNum" sz="quarter" idx="4"/>
          </p:nvPr>
        </p:nvSpPr>
        <p:spPr/>
        <p:txBody>
          <a:bodyPr/>
          <a:lstStyle/>
          <a:p>
            <a:fld id="{7FB4F746-5C37-6848-94D5-B731D7D2393E}" type="slidenum">
              <a:rPr lang="en-GB" altLang="de-DE" smtClean="0"/>
              <a:pPr/>
              <a:t>7</a:t>
            </a:fld>
            <a:endParaRPr lang="en-GB" altLang="de-DE" dirty="0"/>
          </a:p>
        </p:txBody>
      </p:sp>
      <p:sp>
        <p:nvSpPr>
          <p:cNvPr id="7" name="Tijdelijke aanduiding voor inhoud 6">
            <a:extLst>
              <a:ext uri="{FF2B5EF4-FFF2-40B4-BE49-F238E27FC236}">
                <a16:creationId xmlns:a16="http://schemas.microsoft.com/office/drawing/2014/main" id="{CC8CCFE9-C413-824A-B51B-12A46EF81E9E}"/>
              </a:ext>
            </a:extLst>
          </p:cNvPr>
          <p:cNvSpPr>
            <a:spLocks noGrp="1"/>
          </p:cNvSpPr>
          <p:nvPr>
            <p:ph sz="quarter" idx="15"/>
          </p:nvPr>
        </p:nvSpPr>
        <p:spPr>
          <a:xfrm>
            <a:off x="620184" y="6309320"/>
            <a:ext cx="9436256" cy="365125"/>
          </a:xfrm>
        </p:spPr>
        <p:txBody>
          <a:bodyPr>
            <a:noAutofit/>
          </a:bodyPr>
          <a:lstStyle/>
          <a:p>
            <a:pPr>
              <a:spcBef>
                <a:spcPts val="300"/>
              </a:spcBef>
            </a:pPr>
            <a:r>
              <a:rPr lang="en-GB" dirty="0"/>
              <a:t>aPTT, activated partial thromboplastin time; FVIII, factor VIII; FVIII:C, factor VIII clotting assay; PFA, platelet function analyser; PT, prothrombin time; VWD, von Willebrand disease; VWF, von Willebrand factor</a:t>
            </a:r>
          </a:p>
          <a:p>
            <a:pPr>
              <a:spcBef>
                <a:spcPts val="300"/>
              </a:spcBef>
            </a:pPr>
            <a:r>
              <a:rPr lang="en-GB" altLang="de-DE" dirty="0"/>
              <a:t>Federici AB, et al. Haemophilia. 2002;8:607-21</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086F1F-CBD6-8149-AD25-F05A9967DE52}"/>
              </a:ext>
            </a:extLst>
          </p:cNvPr>
          <p:cNvSpPr>
            <a:spLocks noGrp="1"/>
          </p:cNvSpPr>
          <p:nvPr>
            <p:ph type="body" idx="1"/>
          </p:nvPr>
        </p:nvSpPr>
        <p:spPr>
          <a:xfrm>
            <a:off x="609600" y="1196752"/>
            <a:ext cx="10972800" cy="414438"/>
          </a:xfrm>
        </p:spPr>
        <p:txBody>
          <a:bodyPr/>
          <a:lstStyle/>
          <a:p>
            <a:r>
              <a:rPr lang="en-GB" kern="0" dirty="0"/>
              <a:t>Note that a patient with VWD does not need to show all symptoms</a:t>
            </a:r>
          </a:p>
        </p:txBody>
      </p:sp>
      <p:graphicFrame>
        <p:nvGraphicFramePr>
          <p:cNvPr id="6" name="Tijdelijke aanduiding voor inhoud 5">
            <a:extLst>
              <a:ext uri="{FF2B5EF4-FFF2-40B4-BE49-F238E27FC236}">
                <a16:creationId xmlns:a16="http://schemas.microsoft.com/office/drawing/2014/main" id="{CD34CCEB-6FD6-EA4D-A99A-4C0B0EA13A02}"/>
              </a:ext>
            </a:extLst>
          </p:cNvPr>
          <p:cNvGraphicFramePr>
            <a:graphicFrameLocks noGrp="1"/>
          </p:cNvGraphicFramePr>
          <p:nvPr>
            <p:ph sz="quarter" idx="12"/>
            <p:extLst>
              <p:ext uri="{D42A27DB-BD31-4B8C-83A1-F6EECF244321}">
                <p14:modId xmlns:p14="http://schemas.microsoft.com/office/powerpoint/2010/main" val="2123805368"/>
              </p:ext>
            </p:extLst>
          </p:nvPr>
        </p:nvGraphicFramePr>
        <p:xfrm>
          <a:off x="620713" y="1916832"/>
          <a:ext cx="10963275" cy="403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51CF7686-6E74-E74E-9F26-C36D3A15E844}"/>
              </a:ext>
            </a:extLst>
          </p:cNvPr>
          <p:cNvSpPr>
            <a:spLocks noGrp="1"/>
          </p:cNvSpPr>
          <p:nvPr>
            <p:ph type="title"/>
          </p:nvPr>
        </p:nvSpPr>
        <p:spPr/>
        <p:txBody>
          <a:bodyPr/>
          <a:lstStyle/>
          <a:p>
            <a:r>
              <a:rPr lang="en-GB" dirty="0"/>
              <a:t>Most common clinical symptoms</a:t>
            </a:r>
          </a:p>
        </p:txBody>
      </p:sp>
      <p:sp>
        <p:nvSpPr>
          <p:cNvPr id="2" name="Tijdelijke aanduiding voor dianummer 1">
            <a:extLst>
              <a:ext uri="{FF2B5EF4-FFF2-40B4-BE49-F238E27FC236}">
                <a16:creationId xmlns:a16="http://schemas.microsoft.com/office/drawing/2014/main" id="{4ABB2B1E-F1A8-064E-8C29-F14BDE074DD6}"/>
              </a:ext>
            </a:extLst>
          </p:cNvPr>
          <p:cNvSpPr>
            <a:spLocks noGrp="1"/>
          </p:cNvSpPr>
          <p:nvPr>
            <p:ph type="sldNum" sz="quarter" idx="4"/>
          </p:nvPr>
        </p:nvSpPr>
        <p:spPr/>
        <p:txBody>
          <a:bodyPr/>
          <a:lstStyle/>
          <a:p>
            <a:fld id="{7FB4F746-5C37-6848-94D5-B731D7D2393E}" type="slidenum">
              <a:rPr lang="en-GB" altLang="de-DE" smtClean="0"/>
              <a:pPr/>
              <a:t>8</a:t>
            </a:fld>
            <a:endParaRPr lang="en-GB" altLang="de-DE" dirty="0"/>
          </a:p>
        </p:txBody>
      </p:sp>
      <p:sp>
        <p:nvSpPr>
          <p:cNvPr id="5" name="Tijdelijke aanduiding voor inhoud 4">
            <a:extLst>
              <a:ext uri="{FF2B5EF4-FFF2-40B4-BE49-F238E27FC236}">
                <a16:creationId xmlns:a16="http://schemas.microsoft.com/office/drawing/2014/main" id="{FD78B3A8-9AF0-3B4E-9274-A800F277EB40}"/>
              </a:ext>
            </a:extLst>
          </p:cNvPr>
          <p:cNvSpPr>
            <a:spLocks noGrp="1"/>
          </p:cNvSpPr>
          <p:nvPr>
            <p:ph sz="quarter" idx="15"/>
          </p:nvPr>
        </p:nvSpPr>
        <p:spPr>
          <a:xfrm>
            <a:off x="620184" y="6309320"/>
            <a:ext cx="10876416" cy="365125"/>
          </a:xfrm>
        </p:spPr>
        <p:txBody>
          <a:bodyPr/>
          <a:lstStyle/>
          <a:p>
            <a:pPr>
              <a:spcBef>
                <a:spcPts val="0"/>
              </a:spcBef>
              <a:spcAft>
                <a:spcPts val="300"/>
              </a:spcAft>
            </a:pPr>
            <a:r>
              <a:rPr lang="en-GB" dirty="0"/>
              <a:t>VWD, von Willebrand disease</a:t>
            </a:r>
          </a:p>
          <a:p>
            <a:pPr>
              <a:spcBef>
                <a:spcPts val="0"/>
              </a:spcBef>
              <a:spcAft>
                <a:spcPts val="300"/>
              </a:spcAft>
            </a:pPr>
            <a:r>
              <a:rPr lang="en-GB" dirty="0"/>
              <a:t>Federici AB, et al. Haemophilia. 2002;8:607-21; </a:t>
            </a:r>
            <a:r>
              <a:rPr lang="en-GB" dirty="0" err="1"/>
              <a:t>Schneppenheim</a:t>
            </a:r>
            <a:r>
              <a:rPr lang="en-GB" dirty="0"/>
              <a:t> R, </a:t>
            </a:r>
            <a:r>
              <a:rPr lang="en-GB" dirty="0" err="1"/>
              <a:t>Budde</a:t>
            </a:r>
            <a:r>
              <a:rPr lang="en-GB" dirty="0"/>
              <a:t> U. von Willebrand-</a:t>
            </a:r>
            <a:r>
              <a:rPr lang="en-GB" dirty="0" err="1"/>
              <a:t>Syndrom</a:t>
            </a:r>
            <a:r>
              <a:rPr lang="en-GB" dirty="0"/>
              <a:t> und von Willebrand-</a:t>
            </a:r>
            <a:r>
              <a:rPr lang="en-GB" dirty="0" err="1"/>
              <a:t>Faktor</a:t>
            </a:r>
            <a:r>
              <a:rPr lang="en-GB" dirty="0"/>
              <a:t>. </a:t>
            </a:r>
            <a:r>
              <a:rPr lang="en-GB" dirty="0" err="1"/>
              <a:t>UniMed</a:t>
            </a:r>
            <a:r>
              <a:rPr lang="en-GB" dirty="0"/>
              <a:t> 2006</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416A9910-F180-3542-B572-A989D706BEA5}"/>
              </a:ext>
            </a:extLst>
          </p:cNvPr>
          <p:cNvSpPr>
            <a:spLocks noGrp="1"/>
          </p:cNvSpPr>
          <p:nvPr>
            <p:ph sz="quarter" idx="16"/>
          </p:nvPr>
        </p:nvSpPr>
        <p:spPr/>
        <p:txBody>
          <a:bodyPr/>
          <a:lstStyle/>
          <a:p>
            <a:r>
              <a:rPr lang="en-GB" dirty="0"/>
              <a:t>DDAVP (desmopressin) is mostly used for </a:t>
            </a:r>
            <a:br>
              <a:rPr lang="en-GB" dirty="0"/>
            </a:br>
            <a:r>
              <a:rPr lang="en-GB" b="1" dirty="0">
                <a:solidFill>
                  <a:schemeClr val="accent1"/>
                </a:solidFill>
              </a:rPr>
              <a:t>Type 1 and 2A</a:t>
            </a:r>
          </a:p>
          <a:p>
            <a:r>
              <a:rPr lang="en-GB" dirty="0"/>
              <a:t>It can be used </a:t>
            </a:r>
            <a:r>
              <a:rPr lang="en-GB" b="1" dirty="0">
                <a:solidFill>
                  <a:schemeClr val="accent1"/>
                </a:solidFill>
              </a:rPr>
              <a:t>intravenously or nasal</a:t>
            </a:r>
          </a:p>
          <a:p>
            <a:pPr lvl="1"/>
            <a:r>
              <a:rPr lang="en-GB" dirty="0"/>
              <a:t>0.3-0.4 µg/kg in 50-100 ml NaCl, slowly infused in approx. 30-45 minutes</a:t>
            </a:r>
          </a:p>
          <a:p>
            <a:pPr marL="0" indent="0">
              <a:buNone/>
            </a:pPr>
            <a:endParaRPr lang="en-GB" dirty="0"/>
          </a:p>
        </p:txBody>
      </p:sp>
      <p:sp>
        <p:nvSpPr>
          <p:cNvPr id="11" name="Tijdelijke aanduiding voor inhoud 10">
            <a:extLst>
              <a:ext uri="{FF2B5EF4-FFF2-40B4-BE49-F238E27FC236}">
                <a16:creationId xmlns:a16="http://schemas.microsoft.com/office/drawing/2014/main" id="{F3D88CA3-2FC1-7549-9202-9E04675196EF}"/>
              </a:ext>
            </a:extLst>
          </p:cNvPr>
          <p:cNvSpPr>
            <a:spLocks noGrp="1"/>
          </p:cNvSpPr>
          <p:nvPr>
            <p:ph sz="quarter" idx="17"/>
          </p:nvPr>
        </p:nvSpPr>
        <p:spPr>
          <a:xfrm>
            <a:off x="6161452" y="1412876"/>
            <a:ext cx="5420948" cy="4473125"/>
          </a:xfrm>
        </p:spPr>
        <p:txBody>
          <a:bodyPr/>
          <a:lstStyle/>
          <a:p>
            <a:r>
              <a:rPr lang="en-GB" b="1" dirty="0">
                <a:solidFill>
                  <a:schemeClr val="accent1"/>
                </a:solidFill>
              </a:rPr>
              <a:t>Risks:</a:t>
            </a:r>
          </a:p>
          <a:p>
            <a:pPr lvl="1"/>
            <a:r>
              <a:rPr lang="en-GB" dirty="0"/>
              <a:t>Tachyphylaxis </a:t>
            </a:r>
          </a:p>
          <a:p>
            <a:pPr lvl="1"/>
            <a:r>
              <a:rPr lang="en-GB" dirty="0"/>
              <a:t>Seizures due to hyponatraemia</a:t>
            </a:r>
          </a:p>
          <a:p>
            <a:pPr lvl="1"/>
            <a:r>
              <a:rPr lang="en-GB" dirty="0"/>
              <a:t>Patients should not drink too much (~1.5 L/day)</a:t>
            </a:r>
          </a:p>
          <a:p>
            <a:r>
              <a:rPr lang="en-GB" b="1" dirty="0">
                <a:solidFill>
                  <a:schemeClr val="accent1"/>
                </a:solidFill>
              </a:rPr>
              <a:t>(Relative) contraindications: </a:t>
            </a:r>
          </a:p>
          <a:p>
            <a:pPr lvl="1"/>
            <a:r>
              <a:rPr lang="en-GB" dirty="0"/>
              <a:t>High blood pressure </a:t>
            </a:r>
          </a:p>
          <a:p>
            <a:pPr lvl="1"/>
            <a:r>
              <a:rPr lang="en-GB" dirty="0"/>
              <a:t>Coronary artery disease </a:t>
            </a:r>
          </a:p>
          <a:p>
            <a:pPr lvl="1"/>
            <a:r>
              <a:rPr lang="en-GB" dirty="0"/>
              <a:t>State after apoplexy</a:t>
            </a:r>
          </a:p>
          <a:p>
            <a:pPr lvl="1"/>
            <a:r>
              <a:rPr lang="en-GB" dirty="0"/>
              <a:t>Age &lt;2 and &gt;70 years</a:t>
            </a:r>
          </a:p>
          <a:p>
            <a:pPr lvl="1"/>
            <a:r>
              <a:rPr lang="en-GB" dirty="0"/>
              <a:t>Migraine</a:t>
            </a:r>
          </a:p>
          <a:p>
            <a:pPr lvl="1"/>
            <a:r>
              <a:rPr lang="en-GB" dirty="0"/>
              <a:t>Renal insufficiency, hydrocephalus</a:t>
            </a:r>
          </a:p>
          <a:p>
            <a:pPr lvl="1"/>
            <a:r>
              <a:rPr lang="en-GB" dirty="0"/>
              <a:t>Disturbed water balance</a:t>
            </a:r>
          </a:p>
          <a:p>
            <a:pPr lvl="1"/>
            <a:r>
              <a:rPr lang="en-GB" dirty="0"/>
              <a:t>Certain medications</a:t>
            </a:r>
          </a:p>
        </p:txBody>
      </p:sp>
      <p:sp>
        <p:nvSpPr>
          <p:cNvPr id="3" name="Titel 2">
            <a:extLst>
              <a:ext uri="{FF2B5EF4-FFF2-40B4-BE49-F238E27FC236}">
                <a16:creationId xmlns:a16="http://schemas.microsoft.com/office/drawing/2014/main" id="{64586AD8-CC9A-F742-BAFC-7C5AF7E76739}"/>
              </a:ext>
            </a:extLst>
          </p:cNvPr>
          <p:cNvSpPr>
            <a:spLocks noGrp="1"/>
          </p:cNvSpPr>
          <p:nvPr>
            <p:ph type="title"/>
          </p:nvPr>
        </p:nvSpPr>
        <p:spPr/>
        <p:txBody>
          <a:bodyPr/>
          <a:lstStyle/>
          <a:p>
            <a:r>
              <a:rPr lang="en-GB" dirty="0"/>
              <a:t>Treatment of VWD – DDAVP (desmopressin)</a:t>
            </a:r>
          </a:p>
        </p:txBody>
      </p:sp>
      <p:sp>
        <p:nvSpPr>
          <p:cNvPr id="2" name="Tijdelijke aanduiding voor dianummer 1">
            <a:extLst>
              <a:ext uri="{FF2B5EF4-FFF2-40B4-BE49-F238E27FC236}">
                <a16:creationId xmlns:a16="http://schemas.microsoft.com/office/drawing/2014/main" id="{FC518DE5-A498-7841-8D7D-743639620D49}"/>
              </a:ext>
            </a:extLst>
          </p:cNvPr>
          <p:cNvSpPr>
            <a:spLocks noGrp="1"/>
          </p:cNvSpPr>
          <p:nvPr>
            <p:ph type="sldNum" sz="quarter" idx="4"/>
          </p:nvPr>
        </p:nvSpPr>
        <p:spPr/>
        <p:txBody>
          <a:bodyPr/>
          <a:lstStyle/>
          <a:p>
            <a:fld id="{7FB4F746-5C37-6848-94D5-B731D7D2393E}" type="slidenum">
              <a:rPr lang="en-GB" altLang="de-DE" smtClean="0"/>
              <a:pPr/>
              <a:t>9</a:t>
            </a:fld>
            <a:endParaRPr lang="en-GB" altLang="de-DE" dirty="0"/>
          </a:p>
        </p:txBody>
      </p:sp>
      <p:sp>
        <p:nvSpPr>
          <p:cNvPr id="6" name="Tijdelijke aanduiding voor inhoud 8">
            <a:extLst>
              <a:ext uri="{FF2B5EF4-FFF2-40B4-BE49-F238E27FC236}">
                <a16:creationId xmlns:a16="http://schemas.microsoft.com/office/drawing/2014/main" id="{7916A010-9C50-FC40-B888-C8A7F149DB49}"/>
              </a:ext>
            </a:extLst>
          </p:cNvPr>
          <p:cNvSpPr>
            <a:spLocks noGrp="1"/>
          </p:cNvSpPr>
          <p:nvPr>
            <p:ph sz="quarter" idx="15"/>
          </p:nvPr>
        </p:nvSpPr>
        <p:spPr>
          <a:xfrm>
            <a:off x="620184" y="6310800"/>
            <a:ext cx="10012320" cy="365125"/>
          </a:xfrm>
        </p:spPr>
        <p:txBody>
          <a:bodyPr/>
          <a:lstStyle/>
          <a:p>
            <a:pPr>
              <a:spcBef>
                <a:spcPts val="0"/>
              </a:spcBef>
              <a:spcAft>
                <a:spcPts val="300"/>
              </a:spcAft>
            </a:pPr>
            <a:r>
              <a:rPr lang="en-GB" dirty="0"/>
              <a:t>NaCl, sodium chloride; VWD, von Willebrand disease</a:t>
            </a:r>
          </a:p>
          <a:p>
            <a:pPr>
              <a:spcBef>
                <a:spcPts val="0"/>
              </a:spcBef>
              <a:spcAft>
                <a:spcPts val="300"/>
              </a:spcAft>
            </a:pPr>
            <a:r>
              <a:rPr lang="en-GB" dirty="0"/>
              <a:t>Connell NT, et al. Blood Adv. 2021;5:301-25; Desmopressin (</a:t>
            </a:r>
            <a:r>
              <a:rPr lang="en-GB" dirty="0" err="1"/>
              <a:t>Minrin</a:t>
            </a:r>
            <a:r>
              <a:rPr lang="en-GB" dirty="0"/>
              <a:t>) SmPC. September 2016 </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Custom 68">
      <a:dk1>
        <a:srgbClr val="000000"/>
      </a:dk1>
      <a:lt1>
        <a:srgbClr val="FFFFFF"/>
      </a:lt1>
      <a:dk2>
        <a:srgbClr val="5D8298"/>
      </a:dk2>
      <a:lt2>
        <a:srgbClr val="EEECE1"/>
      </a:lt2>
      <a:accent1>
        <a:srgbClr val="E32620"/>
      </a:accent1>
      <a:accent2>
        <a:srgbClr val="C0504D"/>
      </a:accent2>
      <a:accent3>
        <a:srgbClr val="E9D0CD"/>
      </a:accent3>
      <a:accent4>
        <a:srgbClr val="F4EAE7"/>
      </a:accent4>
      <a:accent5>
        <a:srgbClr val="ECE6ED"/>
      </a:accent5>
      <a:accent6>
        <a:srgbClr val="8B878B"/>
      </a:accent6>
      <a:hlink>
        <a:srgbClr val="E32620"/>
      </a:hlink>
      <a:folHlink>
        <a:srgbClr val="C30C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4833</TotalTime>
  <Words>2473</Words>
  <Application>Microsoft Macintosh PowerPoint</Application>
  <PresentationFormat>Breedbeeld</PresentationFormat>
  <Paragraphs>278</Paragraphs>
  <Slides>24</Slides>
  <Notes>6</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24</vt:i4>
      </vt:variant>
    </vt:vector>
  </HeadingPairs>
  <TitlesOfParts>
    <vt:vector size="34" baseType="lpstr">
      <vt:lpstr>Arial</vt:lpstr>
      <vt:lpstr>Calibri</vt:lpstr>
      <vt:lpstr>Calibri Light</vt:lpstr>
      <vt:lpstr>DIN Alternate</vt:lpstr>
      <vt:lpstr>Lucida Grande</vt:lpstr>
      <vt:lpstr>PT Sans Narrow</vt:lpstr>
      <vt:lpstr>System Font Regular</vt:lpstr>
      <vt:lpstr>Times New Roman</vt:lpstr>
      <vt:lpstr>Kantoorthema</vt:lpstr>
      <vt:lpstr>Thème Office</vt:lpstr>
      <vt:lpstr>PowerPoint-presentatie</vt:lpstr>
      <vt:lpstr> Gum bleeding and von Willebrand disease What lies beneath  Dr. Alison Dougall, BChD, MA, MSc, ScD – Dentist Dublin Dental Hospital and Trinity College Dublin, Ireland  Dr. Rosa Sonja Alesci, MD, PhD – Haematologist IMD Blood Coagulation Centre Hochtaunus,  Bad Homburg/Frankfurt/Wiesbaden, Germany  JULY 2021</vt:lpstr>
      <vt:lpstr>Conflict of interest and funding</vt:lpstr>
      <vt:lpstr>von willebrand disease</vt:lpstr>
      <vt:lpstr>von Willebrand Disease (VWD)</vt:lpstr>
      <vt:lpstr>There are different types of VWD</vt:lpstr>
      <vt:lpstr>The Diagnosis of VWD</vt:lpstr>
      <vt:lpstr>Most common clinical symptoms</vt:lpstr>
      <vt:lpstr>Treatment of VWD – DDAVP (desmopressin)</vt:lpstr>
      <vt:lpstr>Treatment of VWD – FVIII-VWF concentrate</vt:lpstr>
      <vt:lpstr>Gum disease</vt:lpstr>
      <vt:lpstr>Oral health has a major impact on  quality of life and the general health </vt:lpstr>
      <vt:lpstr>Healthy and diseased gum</vt:lpstr>
      <vt:lpstr>periodontal disease is the underlying problem of gum bleeding</vt:lpstr>
      <vt:lpstr>Oral health and  von willebrand disease</vt:lpstr>
      <vt:lpstr>Gum bleeding is a neglected problem in patients with bleeding disorders</vt:lpstr>
      <vt:lpstr>Gum Bleeding in VWD Low von Willebrand in Ireland Cohort (LoVIC) study </vt:lpstr>
      <vt:lpstr>Gum bleeding is preventable</vt:lpstr>
      <vt:lpstr>Practical considerations in Dental care for patients with vwd</vt:lpstr>
      <vt:lpstr>Dental procedures can safely be performed in patients with VWD</vt:lpstr>
      <vt:lpstr>Pain medication in patients with VWD</vt:lpstr>
      <vt:lpstr>Practical aspects of dental procedures in patients with VWD </vt:lpstr>
      <vt:lpstr>Recommended Further reading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380</cp:revision>
  <cp:lastPrinted>2017-02-15T09:54:46Z</cp:lastPrinted>
  <dcterms:created xsi:type="dcterms:W3CDTF">2016-10-14T09:38:18Z</dcterms:created>
  <dcterms:modified xsi:type="dcterms:W3CDTF">2021-07-13T07:27:52Z</dcterms:modified>
</cp:coreProperties>
</file>