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85" r:id="rId2"/>
    <p:sldId id="12333" r:id="rId3"/>
    <p:sldId id="258" r:id="rId4"/>
    <p:sldId id="12334" r:id="rId5"/>
    <p:sldId id="264" r:id="rId6"/>
    <p:sldId id="265" r:id="rId7"/>
    <p:sldId id="13227" r:id="rId8"/>
    <p:sldId id="13241" r:id="rId9"/>
    <p:sldId id="267" r:id="rId10"/>
    <p:sldId id="13242" r:id="rId11"/>
    <p:sldId id="13243" r:id="rId12"/>
    <p:sldId id="13228" r:id="rId13"/>
    <p:sldId id="2322" r:id="rId14"/>
    <p:sldId id="13229" r:id="rId15"/>
    <p:sldId id="13246" r:id="rId16"/>
    <p:sldId id="13245" r:id="rId17"/>
    <p:sldId id="13247" r:id="rId18"/>
    <p:sldId id="386" r:id="rId19"/>
    <p:sldId id="387" r:id="rId20"/>
    <p:sldId id="401" r:id="rId21"/>
    <p:sldId id="388" r:id="rId22"/>
    <p:sldId id="13248" r:id="rId23"/>
    <p:sldId id="13249" r:id="rId24"/>
    <p:sldId id="389" r:id="rId25"/>
    <p:sldId id="13238" r:id="rId26"/>
    <p:sldId id="398" r:id="rId27"/>
    <p:sldId id="13239" r:id="rId28"/>
    <p:sldId id="13250" r:id="rId29"/>
    <p:sldId id="13251" r:id="rId30"/>
    <p:sldId id="287" r:id="rId31"/>
    <p:sldId id="295" r:id="rId32"/>
    <p:sldId id="7248" r:id="rId33"/>
    <p:sldId id="7249" r:id="rId34"/>
    <p:sldId id="7250" r:id="rId35"/>
    <p:sldId id="7251" r:id="rId36"/>
    <p:sldId id="13252" r:id="rId37"/>
    <p:sldId id="399" r:id="rId38"/>
    <p:sldId id="13244" r:id="rId39"/>
    <p:sldId id="13253" r:id="rId40"/>
    <p:sldId id="13231" r:id="rId41"/>
    <p:sldId id="13232" r:id="rId42"/>
    <p:sldId id="13233" r:id="rId43"/>
    <p:sldId id="13254" r:id="rId44"/>
    <p:sldId id="13240" r:id="rId45"/>
    <p:sldId id="13257" r:id="rId46"/>
    <p:sldId id="3569" r:id="rId47"/>
    <p:sldId id="3570" r:id="rId4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7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3149" userDrawn="1">
          <p15:clr>
            <a:srgbClr val="A4A3A4"/>
          </p15:clr>
        </p15:guide>
        <p15:guide id="5" orient="horz" pos="22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2"/>
    <a:srgbClr val="FF0066"/>
    <a:srgbClr val="5D8298"/>
    <a:srgbClr val="E7F5E9"/>
    <a:srgbClr val="000000"/>
    <a:srgbClr val="8B878B"/>
    <a:srgbClr val="03C74F"/>
    <a:srgbClr val="CBEBD0"/>
    <a:srgbClr val="2E7B8E"/>
    <a:srgbClr val="03C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5226" autoAdjust="0"/>
  </p:normalViewPr>
  <p:slideViewPr>
    <p:cSldViewPr snapToObjects="1">
      <p:cViewPr varScale="1">
        <p:scale>
          <a:sx n="91" d="100"/>
          <a:sy n="91" d="100"/>
        </p:scale>
        <p:origin x="924" y="78"/>
      </p:cViewPr>
      <p:guideLst>
        <p:guide orient="horz" pos="797"/>
        <p:guide pos="4565"/>
        <p:guide pos="513"/>
        <p:guide orient="horz" pos="3149"/>
        <p:guide orient="horz" pos="2290"/>
      </p:guideLst>
    </p:cSldViewPr>
  </p:slideViewPr>
  <p:outlineViewPr>
    <p:cViewPr>
      <p:scale>
        <a:sx n="33" d="100"/>
        <a:sy n="33" d="100"/>
      </p:scale>
      <p:origin x="0" y="-1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276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12/7/2021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12/7/2021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505050"/>
                </a:solidFill>
                <a:latin typeface="Aileron" charset="0"/>
                <a:ea typeface="Aileron" charset="0"/>
                <a:cs typeface="Aileron" charset="0"/>
              </a:rPr>
              <a:t>Prof. David Pfister (12 mins)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863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501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570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60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888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09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0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79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610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57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06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91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440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97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18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3742475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hyperlink" Target="mailto:antoine.lacombe@cor2ed.com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froukje.sosef@cor2ed.com" TargetMode="External"/><Relationship Id="rId11" Type="http://schemas.openxmlformats.org/officeDocument/2006/relationships/hyperlink" Target="https://vimeo.com/channels/guconnec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10.png"/><Relationship Id="rId10" Type="http://schemas.openxmlformats.org/officeDocument/2006/relationships/hyperlink" Target="https://twitter.com/guconnectinfo" TargetMode="External"/><Relationship Id="rId19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hyperlink" Target="https://guconnect.info/" TargetMode="External"/><Relationship Id="rId1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219E9-EB93-344E-AB38-CABE19D11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7" r="3425"/>
          <a:stretch/>
        </p:blipFill>
        <p:spPr>
          <a:xfrm>
            <a:off x="2911549" y="2125394"/>
            <a:ext cx="6368902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1FAC36-8967-D04C-8BC9-B8599B8B9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650831-B8DB-DB46-ACE2-EAE3A9099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C132D6C-7DB9-7A41-BB64-913C2A55D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089CE13-1BFE-1D4A-A6B8-B7B2111008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30D9B83E-3D49-9A43-848F-2C7088C16D3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11C4F2C-FAB1-F340-95E4-EA2A11675848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A0C21822-41B9-CA49-B06D-38EC2CB48436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7238A4CF-B8D0-844F-9DEF-25CDF8B224F6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45B4609-3133-6145-B894-54903F34A6B6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8C88F5-BADD-6544-9BE2-3DE731661BDB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E9B20A3-5A45-944C-9336-BE3E37336B5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1" name="Graphic 40" descr="Speaker Phone">
              <a:extLst>
                <a:ext uri="{FF2B5EF4-FFF2-40B4-BE49-F238E27FC236}">
                  <a16:creationId xmlns:a16="http://schemas.microsoft.com/office/drawing/2014/main" id="{06B8A188-B275-1749-B220-6BFC84E14D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D6C6D3B7-EFD6-4F4E-8BF7-846A4E2ED40F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3" name="Graphic 42" descr="Envelope">
            <a:extLst>
              <a:ext uri="{FF2B5EF4-FFF2-40B4-BE49-F238E27FC236}">
                <a16:creationId xmlns:a16="http://schemas.microsoft.com/office/drawing/2014/main" id="{203BF032-9D76-8446-90A2-81167A6F9E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688AFCF-7F8E-FB44-9041-B6F892F9DED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64BC49A-DF7C-7A4A-9FC5-6671D04F56E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09189DD2-B0C0-D841-85CC-7369BEA6F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1AAE6246-96AE-DC49-8DE7-D838CD625C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55462033-D5C5-2249-9B36-25F0C401F3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E8583C5A-FD0A-BD46-BBC5-BD13714A25B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FC48485-78A5-8A42-80FC-22461B1B7983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DCF7B01-6C44-C043-BFD8-FFEF8F4FFBF8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C634CE-E48A-2A4D-AB27-2406D835CDEF}"/>
              </a:ext>
            </a:extLst>
          </p:cNvPr>
          <p:cNvSpPr/>
          <p:nvPr userDrawn="1"/>
        </p:nvSpPr>
        <p:spPr>
          <a:xfrm>
            <a:off x="2812231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545D23-3443-4B4E-B16A-53F679FD88A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@GU CONNECT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BF9290-E004-3540-868B-E4C5A9318280}"/>
              </a:ext>
            </a:extLst>
          </p:cNvPr>
          <p:cNvSpPr txBox="1"/>
          <p:nvPr userDrawn="1"/>
        </p:nvSpPr>
        <p:spPr>
          <a:xfrm>
            <a:off x="3233205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@GU CONNECT</a:t>
            </a:r>
          </a:p>
        </p:txBody>
      </p:sp>
      <p:sp>
        <p:nvSpPr>
          <p:cNvPr id="56" name="Rectangle 55">
            <a:hlinkClick r:id="rId6"/>
            <a:extLst>
              <a:ext uri="{FF2B5EF4-FFF2-40B4-BE49-F238E27FC236}">
                <a16:creationId xmlns:a16="http://schemas.microsoft.com/office/drawing/2014/main" id="{ECC34AA8-766A-EB43-8FE2-E8FB6E9C3D2A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7"/>
            <a:extLst>
              <a:ext uri="{FF2B5EF4-FFF2-40B4-BE49-F238E27FC236}">
                <a16:creationId xmlns:a16="http://schemas.microsoft.com/office/drawing/2014/main" id="{4E7802E3-ED32-404A-8126-A4B56AFCEABE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8"/>
            <a:extLst>
              <a:ext uri="{FF2B5EF4-FFF2-40B4-BE49-F238E27FC236}">
                <a16:creationId xmlns:a16="http://schemas.microsoft.com/office/drawing/2014/main" id="{341CA860-02BB-924D-9BBB-24243CD225F6}"/>
              </a:ext>
            </a:extLst>
          </p:cNvPr>
          <p:cNvSpPr/>
          <p:nvPr userDrawn="1"/>
        </p:nvSpPr>
        <p:spPr>
          <a:xfrm>
            <a:off x="403163" y="5500414"/>
            <a:ext cx="222462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4A6321E-3861-F043-A0C0-E5004BE12DEF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88CC85-387A-AD4E-8865-A2F68822E936}"/>
              </a:ext>
            </a:extLst>
          </p:cNvPr>
          <p:cNvSpPr txBox="1"/>
          <p:nvPr userDrawn="1"/>
        </p:nvSpPr>
        <p:spPr>
          <a:xfrm>
            <a:off x="805458" y="6013567"/>
            <a:ext cx="1936172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guconnect.cor2ed.com</a:t>
            </a:r>
          </a:p>
        </p:txBody>
      </p:sp>
      <p:sp>
        <p:nvSpPr>
          <p:cNvPr id="61" name="Rectangle 60">
            <a:hlinkClick r:id="rId9"/>
            <a:extLst>
              <a:ext uri="{FF2B5EF4-FFF2-40B4-BE49-F238E27FC236}">
                <a16:creationId xmlns:a16="http://schemas.microsoft.com/office/drawing/2014/main" id="{0094C2BB-7685-5B42-AEF5-B7618D606169}"/>
              </a:ext>
            </a:extLst>
          </p:cNvPr>
          <p:cNvSpPr/>
          <p:nvPr userDrawn="1"/>
        </p:nvSpPr>
        <p:spPr>
          <a:xfrm>
            <a:off x="416330" y="5995493"/>
            <a:ext cx="2163983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811B57-F314-D249-B405-4E201720F927}"/>
              </a:ext>
            </a:extLst>
          </p:cNvPr>
          <p:cNvSpPr txBox="1"/>
          <p:nvPr userDrawn="1"/>
        </p:nvSpPr>
        <p:spPr>
          <a:xfrm>
            <a:off x="3233018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guconnectinfo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63" name="Rectangle 62">
            <a:hlinkClick r:id="rId10"/>
            <a:extLst>
              <a:ext uri="{FF2B5EF4-FFF2-40B4-BE49-F238E27FC236}">
                <a16:creationId xmlns:a16="http://schemas.microsoft.com/office/drawing/2014/main" id="{20D601F6-C3B3-7D44-8BD5-D679D7FD4EEB}"/>
              </a:ext>
            </a:extLst>
          </p:cNvPr>
          <p:cNvSpPr/>
          <p:nvPr userDrawn="1"/>
        </p:nvSpPr>
        <p:spPr>
          <a:xfrm>
            <a:off x="2792506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103F255-4F6A-CA42-85A6-9FFB2A5D902D}"/>
              </a:ext>
            </a:extLst>
          </p:cNvPr>
          <p:cNvSpPr/>
          <p:nvPr userDrawn="1"/>
        </p:nvSpPr>
        <p:spPr>
          <a:xfrm>
            <a:off x="2816661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hlinkClick r:id="rId11"/>
            <a:extLst>
              <a:ext uri="{FF2B5EF4-FFF2-40B4-BE49-F238E27FC236}">
                <a16:creationId xmlns:a16="http://schemas.microsoft.com/office/drawing/2014/main" id="{813F0D47-5A38-8F45-9EEC-88942D676D03}"/>
              </a:ext>
            </a:extLst>
          </p:cNvPr>
          <p:cNvSpPr/>
          <p:nvPr userDrawn="1"/>
        </p:nvSpPr>
        <p:spPr>
          <a:xfrm>
            <a:off x="2772680" y="5507360"/>
            <a:ext cx="236229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22CE719D-BF7E-6348-A086-82D4B9632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Graphic 66" descr="World">
            <a:extLst>
              <a:ext uri="{FF2B5EF4-FFF2-40B4-BE49-F238E27FC236}">
                <a16:creationId xmlns:a16="http://schemas.microsoft.com/office/drawing/2014/main" id="{4BB1D94F-DD59-E548-9CEB-1FCCF091023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68" name="Picture 4" descr="Vimeo Icon Logo - Free vector graphic on Pixabay">
            <a:extLst>
              <a:ext uri="{FF2B5EF4-FFF2-40B4-BE49-F238E27FC236}">
                <a16:creationId xmlns:a16="http://schemas.microsoft.com/office/drawing/2014/main" id="{4A49D902-C062-0342-8928-6BF39FAB34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27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ree White Twitter Icon - Download White Twitter Icon">
            <a:extLst>
              <a:ext uri="{FF2B5EF4-FFF2-40B4-BE49-F238E27FC236}">
                <a16:creationId xmlns:a16="http://schemas.microsoft.com/office/drawing/2014/main" id="{D0331001-11A8-BB4B-AB85-368EF2DF6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47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895DAFE-555B-1D42-8272-800571155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14145" r="9848" b="7550"/>
          <a:stretch/>
        </p:blipFill>
        <p:spPr>
          <a:xfrm>
            <a:off x="6080149" y="-1"/>
            <a:ext cx="6111851" cy="685800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8E0EEA8-7F63-2B4A-B445-EA6C22135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017" r="3425"/>
          <a:stretch/>
        </p:blipFill>
        <p:spPr>
          <a:xfrm>
            <a:off x="412883" y="677126"/>
            <a:ext cx="2174747" cy="8818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3200" cy="4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2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70687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">
  <p:cSld name="1_Title subtitle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2"/>
          </p:nvPr>
        </p:nvSpPr>
        <p:spPr>
          <a:xfrm>
            <a:off x="620184" y="2132856"/>
            <a:ext cx="109632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sldNum" idx="12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3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87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59FFE-1B40-0D4D-B577-C9B694E3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0CB8F8-CE1B-554A-AFC5-A1AA07173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142F9D-307F-EF45-8259-78C0BBED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A9BEEA-A9EA-8345-BDA4-6A59A1E6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807D09-4334-C64D-8B0B-C90047A2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A945-5352-E044-9281-2DFAF3B054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772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2 columns text">
  <p:cSld name="1_Title subtitle 2 columns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body" idx="1"/>
          </p:nvPr>
        </p:nvSpPr>
        <p:spPr>
          <a:xfrm>
            <a:off x="620184" y="2276872"/>
            <a:ext cx="5186755" cy="360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2"/>
          </p:nvPr>
        </p:nvSpPr>
        <p:spPr>
          <a:xfrm>
            <a:off x="6161452" y="2276872"/>
            <a:ext cx="5186755" cy="360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3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4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3392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98DCE08-41C6-754C-8B94-1E817D13B5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71EB7F-1F36-3C4C-BEFF-8B7AD564F5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CDA0-4C68-CD4C-95C1-0D0553F81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5F152-6A90-E24B-9A16-F07E260B1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017" r="3425"/>
          <a:stretch/>
        </p:blipFill>
        <p:spPr>
          <a:xfrm>
            <a:off x="9914481" y="311695"/>
            <a:ext cx="1708730" cy="69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0" r:id="rId15"/>
    <p:sldLayoutId id="2147483681" r:id="rId16"/>
    <p:sldLayoutId id="214748368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94" userDrawn="1">
          <p15:clr>
            <a:srgbClr val="F26B43"/>
          </p15:clr>
        </p15:guide>
        <p15:guide id="4" orient="horz" pos="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a.gov/drugs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elaine.wills@cor2ed.com?subject=GU%20connect" TargetMode="External"/><Relationship Id="rId3" Type="http://schemas.openxmlformats.org/officeDocument/2006/relationships/hyperlink" Target="https://twitter.com/guconnectinfo" TargetMode="External"/><Relationship Id="rId7" Type="http://schemas.openxmlformats.org/officeDocument/2006/relationships/hyperlink" Target="https://guconnect.cor2ed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uconnect" TargetMode="External"/><Relationship Id="rId5" Type="http://schemas.openxmlformats.org/officeDocument/2006/relationships/hyperlink" Target="mailto:sam.brightwell@cor2ed.com" TargetMode="External"/><Relationship Id="rId4" Type="http://schemas.openxmlformats.org/officeDocument/2006/relationships/hyperlink" Target="https://www.linkedin.com/company/23742475" TargetMode="External"/><Relationship Id="rId9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"/>
          <p:cNvSpPr txBox="1"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Lu-PSMA</a:t>
            </a:r>
            <a:r>
              <a:rPr lang="en-GB" dirty="0"/>
              <a:t> demonstrated a </a:t>
            </a:r>
            <a:r>
              <a:rPr lang="en-GB" b="1" dirty="0">
                <a:solidFill>
                  <a:schemeClr val="accent1"/>
                </a:solidFill>
              </a:rPr>
              <a:t>greater PSA50 response compared to </a:t>
            </a:r>
            <a:r>
              <a:rPr lang="en-GB" b="1" dirty="0" err="1">
                <a:solidFill>
                  <a:schemeClr val="accent1"/>
                </a:solidFill>
              </a:rPr>
              <a:t>cabazitaxel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in men with </a:t>
            </a:r>
            <a:r>
              <a:rPr lang="en-GB" dirty="0" err="1"/>
              <a:t>mCRPC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after docetaxel  </a:t>
            </a:r>
          </a:p>
          <a:p>
            <a:r>
              <a:rPr lang="en-GB" dirty="0"/>
              <a:t>Lu-PSMA may represent a favourable treatment option compared to </a:t>
            </a:r>
            <a:r>
              <a:rPr lang="en-GB" dirty="0" err="1"/>
              <a:t>cabazitaxel</a:t>
            </a:r>
            <a:r>
              <a:rPr lang="en-GB" dirty="0"/>
              <a:t> in a selected population with high PSMA expression</a:t>
            </a:r>
          </a:p>
          <a:p>
            <a:r>
              <a:rPr lang="en-GB" b="1" dirty="0">
                <a:solidFill>
                  <a:schemeClr val="accent1"/>
                </a:solidFill>
              </a:rPr>
              <a:t>PFS data is immature</a:t>
            </a:r>
            <a:r>
              <a:rPr lang="en-GB" dirty="0"/>
              <a:t> at the time of this analysis </a:t>
            </a:r>
            <a:r>
              <a:rPr lang="en-GB" b="1" dirty="0">
                <a:solidFill>
                  <a:schemeClr val="accent1"/>
                </a:solidFill>
              </a:rPr>
              <a:t>but initial data is favourable </a:t>
            </a:r>
          </a:p>
          <a:p>
            <a:r>
              <a:rPr lang="en-GB" dirty="0"/>
              <a:t>Improvement in </a:t>
            </a:r>
            <a:r>
              <a:rPr lang="en-GB" b="1" dirty="0">
                <a:solidFill>
                  <a:schemeClr val="accent1"/>
                </a:solidFill>
              </a:rPr>
              <a:t>overall survival is yet to be confirmed </a:t>
            </a:r>
            <a:r>
              <a:rPr lang="en-GB" dirty="0"/>
              <a:t>from this trial</a:t>
            </a:r>
          </a:p>
          <a:p>
            <a:r>
              <a:rPr lang="en-GB" b="1" dirty="0">
                <a:solidFill>
                  <a:schemeClr val="accent1"/>
                </a:solidFill>
              </a:rPr>
              <a:t>Relatively fewer G3-4 AEs </a:t>
            </a:r>
            <a:r>
              <a:rPr lang="en-GB" dirty="0"/>
              <a:t>were experienced by patients treated </a:t>
            </a:r>
            <a:r>
              <a:rPr lang="en-GB" b="1" dirty="0">
                <a:solidFill>
                  <a:schemeClr val="accent1"/>
                </a:solidFill>
              </a:rPr>
              <a:t>with Lu-PSMA </a:t>
            </a:r>
            <a:r>
              <a:rPr lang="en-GB" dirty="0"/>
              <a:t>compared to those receiving </a:t>
            </a:r>
            <a:r>
              <a:rPr lang="en-GB" dirty="0" err="1"/>
              <a:t>cabazitaxel</a:t>
            </a:r>
            <a:endParaRPr lang="en-GB" dirty="0"/>
          </a:p>
        </p:txBody>
      </p:sp>
      <p:sp>
        <p:nvSpPr>
          <p:cNvPr id="429" name="Google Shape;429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</a:t>
            </a:r>
            <a:r>
              <a:rPr lang="en-GB" cap="none" dirty="0" err="1"/>
              <a:t>hera</a:t>
            </a:r>
            <a:r>
              <a:rPr lang="en-GB" dirty="0" err="1"/>
              <a:t>P</a:t>
            </a:r>
            <a:r>
              <a:rPr lang="en-GB" dirty="0"/>
              <a:t>: SUMMARY</a:t>
            </a:r>
          </a:p>
        </p:txBody>
      </p:sp>
      <p:sp>
        <p:nvSpPr>
          <p:cNvPr id="430" name="Google Shape;430;p1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31" name="Google Shape;431;p13"/>
          <p:cNvSpPr txBox="1">
            <a:spLocks noGrp="1"/>
          </p:cNvSpPr>
          <p:nvPr>
            <p:ph sz="quarter" idx="15"/>
          </p:nvPr>
        </p:nvSpPr>
        <p:spPr>
          <a:xfrm>
            <a:off x="620184" y="6356351"/>
            <a:ext cx="10516376" cy="365125"/>
          </a:xfrm>
        </p:spPr>
        <p:txBody>
          <a:bodyPr/>
          <a:lstStyle/>
          <a:p>
            <a:r>
              <a:rPr lang="en-GB" dirty="0"/>
              <a:t>AE, adverse event; Lu-PSMA, </a:t>
            </a:r>
            <a:r>
              <a:rPr lang="en-GB" baseline="30000" dirty="0"/>
              <a:t>177</a:t>
            </a:r>
            <a:r>
              <a:rPr lang="en-GB" dirty="0"/>
              <a:t>Lutetium-PSMA-617; </a:t>
            </a:r>
            <a:r>
              <a:rPr lang="en-GB" dirty="0" err="1"/>
              <a:t>mCRPC</a:t>
            </a:r>
            <a:r>
              <a:rPr lang="en-GB" dirty="0"/>
              <a:t>, metastatic castration resistant prostate cancer; PFS, progression free survival; PSA50, PSA ≥50% response</a:t>
            </a:r>
          </a:p>
          <a:p>
            <a:r>
              <a:rPr lang="en-GB" dirty="0" err="1"/>
              <a:t>Hofman</a:t>
            </a:r>
            <a:r>
              <a:rPr lang="en-GB" dirty="0"/>
              <a:t> MS, et al. The Lancet. 2021;397:797-804</a:t>
            </a:r>
          </a:p>
        </p:txBody>
      </p:sp>
    </p:spTree>
    <p:extLst>
      <p:ext uri="{BB962C8B-B14F-4D97-AF65-F5344CB8AC3E}">
        <p14:creationId xmlns:p14="http://schemas.microsoft.com/office/powerpoint/2010/main" val="33973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PHASE 3 STUDY OF </a:t>
            </a:r>
            <a:r>
              <a:rPr lang="en-GB" baseline="30000" dirty="0"/>
              <a:t>177</a:t>
            </a:r>
            <a:r>
              <a:rPr lang="en-GB" dirty="0"/>
              <a:t>LU-PSMA-617 </a:t>
            </a:r>
            <a:br>
              <a:rPr lang="en-GB" dirty="0"/>
            </a:br>
            <a:r>
              <a:rPr lang="en-GB" dirty="0"/>
              <a:t>IN PATIENTS WITH </a:t>
            </a:r>
            <a:r>
              <a:rPr lang="en-GB" cap="none" dirty="0" err="1"/>
              <a:t>m</a:t>
            </a:r>
            <a:r>
              <a:rPr lang="en-GB" dirty="0" err="1"/>
              <a:t>CRPC</a:t>
            </a:r>
            <a:r>
              <a:rPr lang="en-GB" dirty="0"/>
              <a:t> (VISION TRIAL)</a:t>
            </a:r>
            <a:endParaRPr lang="en-GB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0A5039-C2B9-D542-8860-B0EC80E1B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323" y="3499846"/>
            <a:ext cx="10972800" cy="1945377"/>
          </a:xfrm>
        </p:spPr>
        <p:txBody>
          <a:bodyPr>
            <a:normAutofit/>
          </a:bodyPr>
          <a:lstStyle/>
          <a:p>
            <a:r>
              <a:rPr lang="en-GB" sz="2200" b="1" dirty="0"/>
              <a:t>Morris MJ, et al. </a:t>
            </a:r>
          </a:p>
          <a:p>
            <a:r>
              <a:rPr lang="en-GB" sz="2200" b="1" dirty="0"/>
              <a:t>ASCO 2021. Abstract #LBA4. Oral presentation</a:t>
            </a:r>
          </a:p>
          <a:p>
            <a:r>
              <a:rPr lang="en-GB" sz="2200" b="1" dirty="0" err="1"/>
              <a:t>Fizazi</a:t>
            </a:r>
            <a:r>
              <a:rPr lang="en-GB" sz="2200" b="1" dirty="0"/>
              <a:t> K, et al. </a:t>
            </a:r>
          </a:p>
          <a:p>
            <a:r>
              <a:rPr lang="en-GB" sz="2200" b="1" dirty="0"/>
              <a:t>ESMO 2021. Abstract # 576MO</a:t>
            </a:r>
          </a:p>
          <a:p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73" name="Google Shape;373;p9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74" name="Google Shape;374;p9"/>
          <p:cNvSpPr txBox="1"/>
          <p:nvPr/>
        </p:nvSpPr>
        <p:spPr>
          <a:xfrm>
            <a:off x="619200" y="6357600"/>
            <a:ext cx="8645152" cy="31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456172"/>
              </a:buClr>
              <a:buSzPts val="1200"/>
            </a:pPr>
            <a:r>
              <a:rPr lang="it-IT" sz="1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177Lu-PSMA-617, lutetium-177-prostate-specific membrane antigen-617; </a:t>
            </a:r>
            <a:r>
              <a:rPr lang="en-GB" sz="12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mCRPC</a:t>
            </a:r>
            <a:r>
              <a: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metastatic castration-resistant prostate cancer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3C9385-AD48-1A44-AA61-F0171003F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24744"/>
            <a:ext cx="10963200" cy="452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dirty="0"/>
              <a:t>Prostate-specific membrane antigen (PSMA) is highly expressed on the surface of prostate cancer cells, including metastatic lesions, and is only expressed on a few normal tissues such as the salivary and lacrimal glands 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Studies have confirmed that PSMA-bound imaging is highly specific for PET-based imaging of prostate cancer 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The VISION trial randomised patients </a:t>
            </a:r>
            <a:r>
              <a:rPr lang="en-GB" sz="1800" dirty="0">
                <a:solidFill>
                  <a:schemeClr val="tx2"/>
                </a:solidFill>
              </a:rPr>
              <a:t>with </a:t>
            </a:r>
            <a:r>
              <a:rPr lang="en-GB" sz="1800" dirty="0" err="1">
                <a:solidFill>
                  <a:schemeClr val="tx2"/>
                </a:solidFill>
              </a:rPr>
              <a:t>mCRPC</a:t>
            </a:r>
            <a:r>
              <a:rPr lang="en-GB" sz="1800" dirty="0">
                <a:solidFill>
                  <a:schemeClr val="tx2"/>
                </a:solidFill>
              </a:rPr>
              <a:t> who had ≥1 PSMA-PET </a:t>
            </a:r>
            <a:r>
              <a:rPr lang="en-GB" sz="1800" dirty="0"/>
              <a:t>positive metastatic lesion and no PSMA-negative metastatic lesions to receive </a:t>
            </a:r>
            <a:r>
              <a:rPr lang="en-GB" sz="1800" dirty="0">
                <a:solidFill>
                  <a:schemeClr val="tx2"/>
                </a:solidFill>
              </a:rPr>
              <a:t>either </a:t>
            </a:r>
            <a:r>
              <a:rPr lang="en-GB" sz="1800" baseline="30000" dirty="0">
                <a:solidFill>
                  <a:schemeClr val="tx2"/>
                </a:solidFill>
              </a:rPr>
              <a:t>177</a:t>
            </a:r>
            <a:r>
              <a:rPr lang="en-GB" sz="1800" dirty="0">
                <a:solidFill>
                  <a:schemeClr val="tx2"/>
                </a:solidFill>
              </a:rPr>
              <a:t>Lu-PSMA </a:t>
            </a:r>
            <a:r>
              <a:rPr lang="en-GB" sz="1800" dirty="0"/>
              <a:t>plus ongoing standard of care or standard of care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9E358D-1355-6A47-85FB-F73A6D9B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4800"/>
            <a:ext cx="8740800" cy="807285"/>
          </a:xfrm>
        </p:spPr>
        <p:txBody>
          <a:bodyPr/>
          <a:lstStyle/>
          <a:p>
            <a:r>
              <a:rPr lang="de-DE" dirty="0"/>
              <a:t>VISION: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4B699-4E76-264D-8FC3-BFF48672C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58A945-5352-E044-9281-2DFAF3B0542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D6C75F-366B-3E48-ADB3-9CCD7982A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31091"/>
            <a:ext cx="10876416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aseline="30000" dirty="0">
                <a:solidFill>
                  <a:schemeClr val="tx2"/>
                </a:solidFill>
              </a:rPr>
              <a:t>177</a:t>
            </a:r>
            <a:r>
              <a:rPr lang="en-GB" dirty="0">
                <a:solidFill>
                  <a:schemeClr val="tx2"/>
                </a:solidFill>
              </a:rPr>
              <a:t>Lu-PSMA-617, lutetium-177-prostate-specific membrane antigen-617; </a:t>
            </a:r>
            <a:r>
              <a:rPr lang="en-GB" dirty="0"/>
              <a:t>CT, computed tomography; ECOG, Eastern Cooperative Oncology Group; EQ-5D-5L, European Quality of Life (</a:t>
            </a:r>
            <a:r>
              <a:rPr lang="en-GB" dirty="0" err="1"/>
              <a:t>EuroQol</a:t>
            </a:r>
            <a:r>
              <a:rPr lang="en-GB" dirty="0"/>
              <a:t>)–5 domain 5 level scale; FACT-P, Functional Assessment of Cancer Therapy–Prostate; </a:t>
            </a:r>
            <a:r>
              <a:rPr lang="en-GB" dirty="0" err="1"/>
              <a:t>mCRPC</a:t>
            </a:r>
            <a:r>
              <a:rPr lang="en-GB" dirty="0"/>
              <a:t>, metastatic castration-resistant prostate cancer; PET, positron-emission tomography; PSA, prostate-specific antigen; PSMA prostate-specific membrane antigen; RECIST, Response Evaluation Criteria in Solid Tumours; SOC, standard of care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Morris MJ, et al. J </a:t>
            </a:r>
            <a:r>
              <a:rPr lang="en-GB" dirty="0" err="1">
                <a:solidFill>
                  <a:schemeClr val="tx2"/>
                </a:solidFill>
              </a:rPr>
              <a:t>Clin</a:t>
            </a:r>
            <a:r>
              <a:rPr lang="en-GB" dirty="0">
                <a:solidFill>
                  <a:schemeClr val="tx2"/>
                </a:solidFill>
              </a:rPr>
              <a:t> Oncol. 2021;39 </a:t>
            </a:r>
            <a:r>
              <a:rPr lang="en-GB" dirty="0" err="1">
                <a:solidFill>
                  <a:schemeClr val="tx2"/>
                </a:solidFill>
              </a:rPr>
              <a:t>suppl</a:t>
            </a:r>
            <a:r>
              <a:rPr lang="en-GB" dirty="0">
                <a:solidFill>
                  <a:schemeClr val="tx2"/>
                </a:solidFill>
              </a:rPr>
              <a:t> 15:LBA4 (ASCO 2021 oral presentation); </a:t>
            </a: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Sartor O, et al. N </a:t>
            </a:r>
            <a:r>
              <a:rPr lang="en-GB" dirty="0" err="1">
                <a:solidFill>
                  <a:schemeClr val="tx2"/>
                </a:solidFill>
                <a:ea typeface="Aileron" charset="0"/>
                <a:cs typeface="Aileron" charset="0"/>
              </a:rPr>
              <a:t>Eng</a:t>
            </a: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 J Med. 2021;</a:t>
            </a:r>
            <a:r>
              <a:rPr lang="en-GB" dirty="0">
                <a:solidFill>
                  <a:schemeClr val="tx2"/>
                </a:solidFill>
              </a:rPr>
              <a:t>385:1091-103</a:t>
            </a:r>
            <a:endParaRPr lang="en-GB" dirty="0">
              <a:solidFill>
                <a:schemeClr val="tx2"/>
              </a:solidFill>
              <a:ea typeface="Aileron" charset="0"/>
              <a:cs typeface="Aileron" charset="0"/>
            </a:endParaRPr>
          </a:p>
        </p:txBody>
      </p:sp>
      <p:cxnSp>
        <p:nvCxnSpPr>
          <p:cNvPr id="14" name="Google Shape;384;p10">
            <a:extLst>
              <a:ext uri="{FF2B5EF4-FFF2-40B4-BE49-F238E27FC236}">
                <a16:creationId xmlns:a16="http://schemas.microsoft.com/office/drawing/2014/main" id="{80058FCA-EC32-7140-81DE-72B5D47FD208}"/>
              </a:ext>
            </a:extLst>
          </p:cNvPr>
          <p:cNvCxnSpPr/>
          <p:nvPr/>
        </p:nvCxnSpPr>
        <p:spPr>
          <a:xfrm>
            <a:off x="5074463" y="3165107"/>
            <a:ext cx="42595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385;p10">
            <a:extLst>
              <a:ext uri="{FF2B5EF4-FFF2-40B4-BE49-F238E27FC236}">
                <a16:creationId xmlns:a16="http://schemas.microsoft.com/office/drawing/2014/main" id="{AA154030-213B-7549-BC67-CCBDF412ECBB}"/>
              </a:ext>
            </a:extLst>
          </p:cNvPr>
          <p:cNvCxnSpPr/>
          <p:nvPr/>
        </p:nvCxnSpPr>
        <p:spPr>
          <a:xfrm>
            <a:off x="5064930" y="4082959"/>
            <a:ext cx="43866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" name="Google Shape;386;p10">
            <a:extLst>
              <a:ext uri="{FF2B5EF4-FFF2-40B4-BE49-F238E27FC236}">
                <a16:creationId xmlns:a16="http://schemas.microsoft.com/office/drawing/2014/main" id="{E371B2DD-05BA-DD44-87F4-357D7B2EE1E2}"/>
              </a:ext>
            </a:extLst>
          </p:cNvPr>
          <p:cNvCxnSpPr>
            <a:cxnSpLocks/>
          </p:cNvCxnSpPr>
          <p:nvPr/>
        </p:nvCxnSpPr>
        <p:spPr>
          <a:xfrm flipV="1">
            <a:off x="5072052" y="3158938"/>
            <a:ext cx="0" cy="93570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387;p10">
            <a:extLst>
              <a:ext uri="{FF2B5EF4-FFF2-40B4-BE49-F238E27FC236}">
                <a16:creationId xmlns:a16="http://schemas.microsoft.com/office/drawing/2014/main" id="{EC8C0F7E-7EA2-A541-9A92-91C070114DDB}"/>
              </a:ext>
            </a:extLst>
          </p:cNvPr>
          <p:cNvGrpSpPr/>
          <p:nvPr/>
        </p:nvGrpSpPr>
        <p:grpSpPr>
          <a:xfrm>
            <a:off x="4834594" y="3399604"/>
            <a:ext cx="450080" cy="450080"/>
            <a:chOff x="3635896" y="4419080"/>
            <a:chExt cx="450080" cy="450080"/>
          </a:xfrm>
          <a:solidFill>
            <a:schemeClr val="accent6"/>
          </a:solidFill>
        </p:grpSpPr>
        <p:sp>
          <p:nvSpPr>
            <p:cNvPr id="19" name="Google Shape;388;p10">
              <a:extLst>
                <a:ext uri="{FF2B5EF4-FFF2-40B4-BE49-F238E27FC236}">
                  <a16:creationId xmlns:a16="http://schemas.microsoft.com/office/drawing/2014/main" id="{2AF12009-92B7-0448-B892-7E4F90743B63}"/>
                </a:ext>
              </a:extLst>
            </p:cNvPr>
            <p:cNvSpPr/>
            <p:nvPr/>
          </p:nvSpPr>
          <p:spPr>
            <a:xfrm>
              <a:off x="3635896" y="4419080"/>
              <a:ext cx="450080" cy="45008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89;p10">
              <a:extLst>
                <a:ext uri="{FF2B5EF4-FFF2-40B4-BE49-F238E27FC236}">
                  <a16:creationId xmlns:a16="http://schemas.microsoft.com/office/drawing/2014/main" id="{AC2652DA-0015-6642-901A-A589518A2B9D}"/>
                </a:ext>
              </a:extLst>
            </p:cNvPr>
            <p:cNvSpPr txBox="1"/>
            <p:nvPr/>
          </p:nvSpPr>
          <p:spPr>
            <a:xfrm>
              <a:off x="3761550" y="4463724"/>
              <a:ext cx="198772" cy="38779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br>
                <a:rPr lang="en-GB" sz="1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2:1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" name="Google Shape;391;p10">
            <a:extLst>
              <a:ext uri="{FF2B5EF4-FFF2-40B4-BE49-F238E27FC236}">
                <a16:creationId xmlns:a16="http://schemas.microsoft.com/office/drawing/2014/main" id="{EED709DC-5B46-A848-A367-83986C93189E}"/>
              </a:ext>
            </a:extLst>
          </p:cNvPr>
          <p:cNvCxnSpPr/>
          <p:nvPr/>
        </p:nvCxnSpPr>
        <p:spPr>
          <a:xfrm>
            <a:off x="4624186" y="3631130"/>
            <a:ext cx="21040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392;p10">
            <a:extLst>
              <a:ext uri="{FF2B5EF4-FFF2-40B4-BE49-F238E27FC236}">
                <a16:creationId xmlns:a16="http://schemas.microsoft.com/office/drawing/2014/main" id="{6D73048C-9488-F04F-B500-1230B789D795}"/>
              </a:ext>
            </a:extLst>
          </p:cNvPr>
          <p:cNvSpPr/>
          <p:nvPr/>
        </p:nvSpPr>
        <p:spPr>
          <a:xfrm>
            <a:off x="1777440" y="2774764"/>
            <a:ext cx="2888621" cy="2634947"/>
          </a:xfrm>
          <a:prstGeom prst="roundRect">
            <a:avLst>
              <a:gd name="adj" fmla="val 6645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Eligibility:</a:t>
            </a:r>
            <a:endParaRPr dirty="0"/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treatment with </a:t>
            </a:r>
            <a:r>
              <a:rPr lang="en-GB" sz="11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</a:p>
          <a:p>
            <a:pPr marL="401638" lvl="1" indent="-174625">
              <a:buClr>
                <a:schemeClr val="accent1"/>
              </a:buClr>
              <a:buSzPts val="1100"/>
              <a:buFont typeface="System Font Regular"/>
              <a:buChar char="–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≥1 androgen receptor pathway inhibitor</a:t>
            </a:r>
          </a:p>
          <a:p>
            <a:pPr marL="401638" lvl="1" indent="-174625">
              <a:buClr>
                <a:schemeClr val="accent1"/>
              </a:buClr>
              <a:buSzPts val="1100"/>
              <a:buFont typeface="System Font Regular"/>
              <a:buChar char="–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or 2 </a:t>
            </a:r>
            <a:r>
              <a:rPr lang="en-GB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taxane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regimens</a:t>
            </a:r>
          </a:p>
          <a:p>
            <a:pPr marL="180975" indent="-174625">
              <a:buClr>
                <a:schemeClr val="accent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Protocol-permitted SOC planned before randomisation </a:t>
            </a:r>
          </a:p>
          <a:p>
            <a:pPr marL="401638" lvl="1" indent="-174625">
              <a:buClr>
                <a:schemeClr val="accent1"/>
              </a:buClr>
              <a:buSzPts val="1100"/>
              <a:buFont typeface="System Font Regular"/>
              <a:buChar char="–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Excluding chemotherapy, immunotherapy, radium-223, investigational drugs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ECOG performance status 0-2</a:t>
            </a:r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Adequate major organ and bone marrow function</a:t>
            </a:r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PSMA-positive </a:t>
            </a:r>
            <a:r>
              <a:rPr lang="en-GB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mCRPC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PET/CT with </a:t>
            </a:r>
            <a:r>
              <a:rPr lang="en-GB" sz="11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Ga-PSMA-11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3;p10">
            <a:extLst>
              <a:ext uri="{FF2B5EF4-FFF2-40B4-BE49-F238E27FC236}">
                <a16:creationId xmlns:a16="http://schemas.microsoft.com/office/drawing/2014/main" id="{B4BEEA23-45A9-464D-8F4F-907B64395260}"/>
              </a:ext>
            </a:extLst>
          </p:cNvPr>
          <p:cNvSpPr txBox="1"/>
          <p:nvPr/>
        </p:nvSpPr>
        <p:spPr>
          <a:xfrm>
            <a:off x="5073804" y="4580489"/>
            <a:ext cx="25698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primary endpoints:</a:t>
            </a:r>
            <a:endParaRPr dirty="0"/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Radiographic progression-free survival</a:t>
            </a:r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Overall survival</a:t>
            </a:r>
            <a:endParaRPr dirty="0"/>
          </a:p>
        </p:txBody>
      </p:sp>
      <p:sp>
        <p:nvSpPr>
          <p:cNvPr id="30" name="Google Shape;393;p10">
            <a:extLst>
              <a:ext uri="{FF2B5EF4-FFF2-40B4-BE49-F238E27FC236}">
                <a16:creationId xmlns:a16="http://schemas.microsoft.com/office/drawing/2014/main" id="{99323CD6-0266-E949-8AC8-DA59F6DB354E}"/>
              </a:ext>
            </a:extLst>
          </p:cNvPr>
          <p:cNvSpPr txBox="1"/>
          <p:nvPr/>
        </p:nvSpPr>
        <p:spPr>
          <a:xfrm>
            <a:off x="5073804" y="5243429"/>
            <a:ext cx="27643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secondary endpoints:</a:t>
            </a:r>
            <a:endParaRPr dirty="0"/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to first symptomatic skeletal event</a:t>
            </a:r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RECIST v1.1 overall response rate</a:t>
            </a:r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RECIST v1.1 disease control rate</a:t>
            </a:r>
            <a:endParaRPr dirty="0"/>
          </a:p>
        </p:txBody>
      </p:sp>
      <p:sp>
        <p:nvSpPr>
          <p:cNvPr id="31" name="Google Shape;393;p10">
            <a:extLst>
              <a:ext uri="{FF2B5EF4-FFF2-40B4-BE49-F238E27FC236}">
                <a16:creationId xmlns:a16="http://schemas.microsoft.com/office/drawing/2014/main" id="{4FE8E901-1319-0E44-91A7-70E7F320F52A}"/>
              </a:ext>
            </a:extLst>
          </p:cNvPr>
          <p:cNvSpPr txBox="1"/>
          <p:nvPr/>
        </p:nvSpPr>
        <p:spPr>
          <a:xfrm>
            <a:off x="8037984" y="4580489"/>
            <a:ext cx="2569871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secondary endpoints:</a:t>
            </a:r>
            <a:endParaRPr dirty="0"/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and tolerability</a:t>
            </a:r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Biomarkers including PSA</a:t>
            </a:r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Health-related quality of life and pain</a:t>
            </a:r>
          </a:p>
          <a:p>
            <a:pPr marL="401638" lvl="1" indent="-174625">
              <a:buClr>
                <a:schemeClr val="accent1"/>
              </a:buClr>
              <a:buSzPts val="1200"/>
              <a:buFont typeface="System Font Regular"/>
              <a:buChar char="–"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FACT-P</a:t>
            </a:r>
          </a:p>
          <a:p>
            <a:pPr marL="401638" lvl="1" indent="-174625">
              <a:buClr>
                <a:schemeClr val="accent1"/>
              </a:buClr>
              <a:buSzPts val="1200"/>
              <a:buFont typeface="System Font Regular"/>
              <a:buChar char="–"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Brief Pain Inventory – Short Form</a:t>
            </a:r>
          </a:p>
          <a:p>
            <a:pPr marL="401638" lvl="1" indent="-174625">
              <a:buClr>
                <a:schemeClr val="accent1"/>
              </a:buClr>
              <a:buSzPts val="1200"/>
              <a:buFont typeface="System Font Regular"/>
              <a:buChar char="–"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EQ-5D-5L</a:t>
            </a:r>
            <a:endParaRPr sz="1100" dirty="0"/>
          </a:p>
        </p:txBody>
      </p:sp>
      <p:cxnSp>
        <p:nvCxnSpPr>
          <p:cNvPr id="35" name="Google Shape;384;p10">
            <a:extLst>
              <a:ext uri="{FF2B5EF4-FFF2-40B4-BE49-F238E27FC236}">
                <a16:creationId xmlns:a16="http://schemas.microsoft.com/office/drawing/2014/main" id="{6D5F0473-02D3-794C-BEB7-665E09872384}"/>
              </a:ext>
            </a:extLst>
          </p:cNvPr>
          <p:cNvCxnSpPr>
            <a:cxnSpLocks/>
          </p:cNvCxnSpPr>
          <p:nvPr/>
        </p:nvCxnSpPr>
        <p:spPr>
          <a:xfrm>
            <a:off x="6972300" y="3165107"/>
            <a:ext cx="197997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" name="Google Shape;396;p10">
            <a:extLst>
              <a:ext uri="{FF2B5EF4-FFF2-40B4-BE49-F238E27FC236}">
                <a16:creationId xmlns:a16="http://schemas.microsoft.com/office/drawing/2014/main" id="{91D7DB9A-3725-D44F-97E0-C24BEF4C0254}"/>
              </a:ext>
            </a:extLst>
          </p:cNvPr>
          <p:cNvSpPr/>
          <p:nvPr/>
        </p:nvSpPr>
        <p:spPr>
          <a:xfrm>
            <a:off x="5518956" y="2769564"/>
            <a:ext cx="2088000" cy="77221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Protocol-permitted SOC + </a:t>
            </a:r>
            <a:r>
              <a:rPr lang="en-GB" sz="1300" b="1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177</a:t>
            </a:r>
            <a:r>
              <a:rPr lang="en-GB" sz="1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Lu-PSMA-617</a:t>
            </a:r>
            <a:endParaRPr dirty="0"/>
          </a:p>
          <a:p>
            <a:pPr algn="ctr"/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7.4 </a:t>
            </a:r>
            <a:r>
              <a:rPr lang="en-GB" sz="1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GBq</a:t>
            </a: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(200 </a:t>
            </a:r>
            <a:r>
              <a:rPr lang="en-GB" sz="1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mCi</a:t>
            </a: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every 6 weeks</a:t>
            </a:r>
            <a:b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cycles, increasable to 6 cycles</a:t>
            </a:r>
            <a:endParaRPr dirty="0"/>
          </a:p>
        </p:txBody>
      </p:sp>
      <p:cxnSp>
        <p:nvCxnSpPr>
          <p:cNvPr id="36" name="Google Shape;384;p10">
            <a:extLst>
              <a:ext uri="{FF2B5EF4-FFF2-40B4-BE49-F238E27FC236}">
                <a16:creationId xmlns:a16="http://schemas.microsoft.com/office/drawing/2014/main" id="{5465FBA5-FE3C-4746-9091-F3C6CAE8BC8F}"/>
              </a:ext>
            </a:extLst>
          </p:cNvPr>
          <p:cNvCxnSpPr>
            <a:cxnSpLocks/>
          </p:cNvCxnSpPr>
          <p:nvPr/>
        </p:nvCxnSpPr>
        <p:spPr>
          <a:xfrm>
            <a:off x="6972300" y="4082959"/>
            <a:ext cx="197997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" name="Google Shape;390;p10">
            <a:extLst>
              <a:ext uri="{FF2B5EF4-FFF2-40B4-BE49-F238E27FC236}">
                <a16:creationId xmlns:a16="http://schemas.microsoft.com/office/drawing/2014/main" id="{97C93E1F-0119-1849-B63C-8B8BAC2893B4}"/>
              </a:ext>
            </a:extLst>
          </p:cNvPr>
          <p:cNvSpPr/>
          <p:nvPr/>
        </p:nvSpPr>
        <p:spPr>
          <a:xfrm>
            <a:off x="5518956" y="3705668"/>
            <a:ext cx="2088000" cy="77221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Protocol-permitted </a:t>
            </a:r>
            <a:br>
              <a:rPr lang="en-GB" sz="1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 alone</a:t>
            </a:r>
            <a:endParaRPr dirty="0"/>
          </a:p>
        </p:txBody>
      </p:sp>
      <p:sp>
        <p:nvSpPr>
          <p:cNvPr id="34" name="Google Shape;390;p10">
            <a:extLst>
              <a:ext uri="{FF2B5EF4-FFF2-40B4-BE49-F238E27FC236}">
                <a16:creationId xmlns:a16="http://schemas.microsoft.com/office/drawing/2014/main" id="{7BD16828-9CC0-E34F-8C1D-A4196A573944}"/>
              </a:ext>
            </a:extLst>
          </p:cNvPr>
          <p:cNvSpPr/>
          <p:nvPr/>
        </p:nvSpPr>
        <p:spPr>
          <a:xfrm rot="5400000">
            <a:off x="8297097" y="3423003"/>
            <a:ext cx="1713698" cy="406829"/>
          </a:xfrm>
          <a:prstGeom prst="roundRect">
            <a:avLst>
              <a:gd name="adj" fmla="val 2603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 analysis</a:t>
            </a:r>
            <a:endParaRPr dirty="0"/>
          </a:p>
        </p:txBody>
      </p:sp>
      <p:sp>
        <p:nvSpPr>
          <p:cNvPr id="32" name="Google Shape;390;p10">
            <a:extLst>
              <a:ext uri="{FF2B5EF4-FFF2-40B4-BE49-F238E27FC236}">
                <a16:creationId xmlns:a16="http://schemas.microsoft.com/office/drawing/2014/main" id="{B43F1BF1-6900-C041-ABC4-40C11EC372EE}"/>
              </a:ext>
            </a:extLst>
          </p:cNvPr>
          <p:cNvSpPr/>
          <p:nvPr/>
        </p:nvSpPr>
        <p:spPr>
          <a:xfrm rot="5400000">
            <a:off x="7130161" y="3423000"/>
            <a:ext cx="1713698" cy="406829"/>
          </a:xfrm>
          <a:prstGeom prst="roundRect">
            <a:avLst>
              <a:gd name="adj" fmla="val 2603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dirty="0"/>
          </a:p>
        </p:txBody>
      </p:sp>
      <p:sp>
        <p:nvSpPr>
          <p:cNvPr id="33" name="Google Shape;390;p10">
            <a:extLst>
              <a:ext uri="{FF2B5EF4-FFF2-40B4-BE49-F238E27FC236}">
                <a16:creationId xmlns:a16="http://schemas.microsoft.com/office/drawing/2014/main" id="{B966610B-C900-4C4F-81EA-7E60AB704CB8}"/>
              </a:ext>
            </a:extLst>
          </p:cNvPr>
          <p:cNvSpPr/>
          <p:nvPr/>
        </p:nvSpPr>
        <p:spPr>
          <a:xfrm rot="5400000">
            <a:off x="7713629" y="3423001"/>
            <a:ext cx="1713698" cy="406829"/>
          </a:xfrm>
          <a:prstGeom prst="roundRect">
            <a:avLst>
              <a:gd name="adj" fmla="val 2603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Follow-up</a:t>
            </a:r>
            <a:endParaRPr dirty="0"/>
          </a:p>
        </p:txBody>
      </p:sp>
      <p:sp>
        <p:nvSpPr>
          <p:cNvPr id="37" name="Google Shape;393;p10">
            <a:extLst>
              <a:ext uri="{FF2B5EF4-FFF2-40B4-BE49-F238E27FC236}">
                <a16:creationId xmlns:a16="http://schemas.microsoft.com/office/drawing/2014/main" id="{46867D4B-37E2-3540-91E0-F2129377BDF9}"/>
              </a:ext>
            </a:extLst>
          </p:cNvPr>
          <p:cNvSpPr txBox="1"/>
          <p:nvPr/>
        </p:nvSpPr>
        <p:spPr>
          <a:xfrm>
            <a:off x="1777440" y="5614154"/>
            <a:ext cx="2887200" cy="3385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~87% of patients scanned met the VISION</a:t>
            </a:r>
            <a:br>
              <a:rPr lang="en-GB" sz="11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</a:br>
            <a:r>
              <a:rPr lang="en-GB" sz="11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imaging criteria for PSMA-positive </a:t>
            </a:r>
            <a:r>
              <a:rPr lang="en-GB" sz="11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mCRPC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AA9F4D31-2C5D-0040-AD9C-3647FB8751E2}"/>
              </a:ext>
            </a:extLst>
          </p:cNvPr>
          <p:cNvSpPr/>
          <p:nvPr/>
        </p:nvSpPr>
        <p:spPr>
          <a:xfrm flipV="1">
            <a:off x="2815750" y="5461231"/>
            <a:ext cx="812000" cy="118957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1CF717-9958-AC4F-94D4-77C3BB44C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2672"/>
            <a:ext cx="10972800" cy="702470"/>
          </a:xfrm>
        </p:spPr>
        <p:txBody>
          <a:bodyPr/>
          <a:lstStyle/>
          <a:p>
            <a:r>
              <a:rPr lang="en-US" altLang="en-US" dirty="0"/>
              <a:t>ALTERNATE PRIMARY ENDPOINTS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87BFD8-1E2A-40C1-AB8E-75C2D0C7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VISION: results</a:t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97F18-706A-4E71-A947-E50669CFE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2C39B-9512-0E4F-B246-47587A025E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10566220" cy="365125"/>
          </a:xfrm>
        </p:spPr>
        <p:txBody>
          <a:bodyPr/>
          <a:lstStyle/>
          <a:p>
            <a:r>
              <a:rPr lang="en-GB" dirty="0"/>
              <a:t>CI, confidence interval; </a:t>
            </a:r>
            <a:r>
              <a:rPr lang="en-GB" baseline="30000" dirty="0"/>
              <a:t>177</a:t>
            </a:r>
            <a:r>
              <a:rPr lang="en-GB" dirty="0"/>
              <a:t>Lu-PSMA-617, lutetium-177-prostate-specific membrane antigen-617; HR, hazard ratio; OS, overall survival; </a:t>
            </a:r>
            <a:br>
              <a:rPr lang="en-GB" dirty="0"/>
            </a:br>
            <a:r>
              <a:rPr lang="en-GB" dirty="0" err="1"/>
              <a:t>rPFS</a:t>
            </a:r>
            <a:r>
              <a:rPr lang="en-GB" dirty="0"/>
              <a:t>, radiographic progression-free survival; SOC, standard of care</a:t>
            </a:r>
          </a:p>
          <a:p>
            <a:pPr>
              <a:spcBef>
                <a:spcPts val="0"/>
              </a:spcBef>
            </a:pPr>
            <a:r>
              <a:rPr lang="en-GB" dirty="0" err="1"/>
              <a:t>Sartor</a:t>
            </a:r>
            <a:r>
              <a:rPr lang="en-GB" dirty="0"/>
              <a:t> O, et al. </a:t>
            </a: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Med. 2021;</a:t>
            </a:r>
            <a:r>
              <a:rPr lang="en-GB" dirty="0"/>
              <a:t>385:1091-103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BBAFB-3783-F74C-9EEE-815B3CE2ECFB}"/>
              </a:ext>
            </a:extLst>
          </p:cNvPr>
          <p:cNvSpPr txBox="1"/>
          <p:nvPr/>
        </p:nvSpPr>
        <p:spPr>
          <a:xfrm>
            <a:off x="8123257" y="5396605"/>
            <a:ext cx="261462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randomisation (months)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45149-AD63-FB4E-8858-ABE029002BC8}"/>
              </a:ext>
            </a:extLst>
          </p:cNvPr>
          <p:cNvSpPr txBox="1"/>
          <p:nvPr/>
        </p:nvSpPr>
        <p:spPr>
          <a:xfrm rot="16200000">
            <a:off x="5833465" y="3655925"/>
            <a:ext cx="1749517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without</a:t>
            </a:r>
            <a:b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disease progression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678E4-5FC6-FE45-AE33-CB67D8543587}"/>
              </a:ext>
            </a:extLst>
          </p:cNvPr>
          <p:cNvSpPr txBox="1"/>
          <p:nvPr/>
        </p:nvSpPr>
        <p:spPr>
          <a:xfrm>
            <a:off x="6839841" y="2520334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85C192-6326-7E45-93D7-0E95139CE315}"/>
              </a:ext>
            </a:extLst>
          </p:cNvPr>
          <p:cNvCxnSpPr>
            <a:cxnSpLocks/>
          </p:cNvCxnSpPr>
          <p:nvPr/>
        </p:nvCxnSpPr>
        <p:spPr>
          <a:xfrm flipH="1">
            <a:off x="7079134" y="258179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F7F5CF-5135-734E-A9F9-5B0511201C97}"/>
              </a:ext>
            </a:extLst>
          </p:cNvPr>
          <p:cNvSpPr txBox="1"/>
          <p:nvPr/>
        </p:nvSpPr>
        <p:spPr>
          <a:xfrm>
            <a:off x="6905564" y="301880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4B4BAD-8D7D-9543-8BC0-F672F32431EC}"/>
              </a:ext>
            </a:extLst>
          </p:cNvPr>
          <p:cNvCxnSpPr>
            <a:cxnSpLocks/>
          </p:cNvCxnSpPr>
          <p:nvPr/>
        </p:nvCxnSpPr>
        <p:spPr>
          <a:xfrm flipH="1">
            <a:off x="7079134" y="308027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173BFD-C29D-CE4A-A94B-2DCA5DB7CA9D}"/>
              </a:ext>
            </a:extLst>
          </p:cNvPr>
          <p:cNvSpPr txBox="1"/>
          <p:nvPr/>
        </p:nvSpPr>
        <p:spPr>
          <a:xfrm>
            <a:off x="6971287" y="504445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5D2BA7-D094-324D-9C9D-308B2242846C}"/>
              </a:ext>
            </a:extLst>
          </p:cNvPr>
          <p:cNvCxnSpPr>
            <a:cxnSpLocks/>
          </p:cNvCxnSpPr>
          <p:nvPr/>
        </p:nvCxnSpPr>
        <p:spPr>
          <a:xfrm flipH="1">
            <a:off x="7079134" y="510789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B71FE8-89B6-6149-BF74-6F78F437F34C}"/>
              </a:ext>
            </a:extLst>
          </p:cNvPr>
          <p:cNvSpPr txBox="1"/>
          <p:nvPr/>
        </p:nvSpPr>
        <p:spPr>
          <a:xfrm>
            <a:off x="6905564" y="352045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0C46D7-C580-0748-9D8B-9CAD33A5A93F}"/>
              </a:ext>
            </a:extLst>
          </p:cNvPr>
          <p:cNvCxnSpPr>
            <a:cxnSpLocks/>
          </p:cNvCxnSpPr>
          <p:nvPr/>
        </p:nvCxnSpPr>
        <p:spPr>
          <a:xfrm flipH="1">
            <a:off x="7079134" y="358827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3F3E16-136F-0245-AD32-6D43FA2807AE}"/>
              </a:ext>
            </a:extLst>
          </p:cNvPr>
          <p:cNvCxnSpPr>
            <a:cxnSpLocks/>
          </p:cNvCxnSpPr>
          <p:nvPr/>
        </p:nvCxnSpPr>
        <p:spPr>
          <a:xfrm flipH="1">
            <a:off x="7148262" y="5107897"/>
            <a:ext cx="454908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F74FE95-E6FF-7441-AC9F-C2DA9284AB61}"/>
              </a:ext>
            </a:extLst>
          </p:cNvPr>
          <p:cNvSpPr txBox="1"/>
          <p:nvPr/>
        </p:nvSpPr>
        <p:spPr>
          <a:xfrm>
            <a:off x="6905564" y="4025284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B9258C-52B7-AB41-970F-853F8F53D52D}"/>
              </a:ext>
            </a:extLst>
          </p:cNvPr>
          <p:cNvCxnSpPr>
            <a:cxnSpLocks/>
          </p:cNvCxnSpPr>
          <p:nvPr/>
        </p:nvCxnSpPr>
        <p:spPr>
          <a:xfrm flipH="1">
            <a:off x="7079134" y="409309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80123B3-75EC-274D-8CBA-2993DA28BA59}"/>
              </a:ext>
            </a:extLst>
          </p:cNvPr>
          <p:cNvSpPr txBox="1"/>
          <p:nvPr/>
        </p:nvSpPr>
        <p:spPr>
          <a:xfrm>
            <a:off x="6905564" y="478651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47AB23-B9A4-5846-811B-4D45E3F7818D}"/>
              </a:ext>
            </a:extLst>
          </p:cNvPr>
          <p:cNvCxnSpPr>
            <a:cxnSpLocks/>
          </p:cNvCxnSpPr>
          <p:nvPr/>
        </p:nvCxnSpPr>
        <p:spPr>
          <a:xfrm flipH="1">
            <a:off x="7079134" y="48543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B268CF-79CC-BA4F-8EFE-9A163B987F1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02459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78B84B-3DA5-D545-AA66-1CF6D37BA419}"/>
              </a:ext>
            </a:extLst>
          </p:cNvPr>
          <p:cNvSpPr txBox="1"/>
          <p:nvPr/>
        </p:nvSpPr>
        <p:spPr>
          <a:xfrm>
            <a:off x="7309569" y="5207250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BA104D-1374-BB48-93C8-4EBE91843EB8}"/>
              </a:ext>
            </a:extLst>
          </p:cNvPr>
          <p:cNvSpPr txBox="1"/>
          <p:nvPr/>
        </p:nvSpPr>
        <p:spPr>
          <a:xfrm>
            <a:off x="6126189" y="5402461"/>
            <a:ext cx="1059584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of patients 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still at risk</a:t>
            </a:r>
          </a:p>
          <a:p>
            <a:pPr algn="r">
              <a:lnSpc>
                <a:spcPct val="90000"/>
              </a:lnSpc>
            </a:pPr>
            <a:r>
              <a:rPr lang="en-GB" sz="900" b="1" baseline="300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9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</a:t>
            </a:r>
          </a:p>
          <a:p>
            <a:pPr algn="r">
              <a:lnSpc>
                <a:spcPct val="90000"/>
              </a:lnSpc>
            </a:pPr>
            <a:r>
              <a:rPr lang="en-GB" sz="9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2622B6-4C3B-7048-A04F-7618E78072AB}"/>
              </a:ext>
            </a:extLst>
          </p:cNvPr>
          <p:cNvCxnSpPr>
            <a:cxnSpLocks/>
          </p:cNvCxnSpPr>
          <p:nvPr/>
        </p:nvCxnSpPr>
        <p:spPr>
          <a:xfrm>
            <a:off x="7151134" y="2577239"/>
            <a:ext cx="0" cy="253047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15B1DB-7FCA-0C4B-BC5A-5AA20160F5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463847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154576E-A482-3A41-97F4-215CB66ADE33}"/>
              </a:ext>
            </a:extLst>
          </p:cNvPr>
          <p:cNvSpPr txBox="1"/>
          <p:nvPr/>
        </p:nvSpPr>
        <p:spPr>
          <a:xfrm>
            <a:off x="11435958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ED837A6-44FE-AE43-8DA8-9EF40C9A4D4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72307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D7E8CA2-627E-5F4A-B703-24BA96EE71DF}"/>
              </a:ext>
            </a:extLst>
          </p:cNvPr>
          <p:cNvSpPr txBox="1"/>
          <p:nvPr/>
        </p:nvSpPr>
        <p:spPr>
          <a:xfrm>
            <a:off x="9543658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EA2D40-B6C4-354E-8947-542F256A06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37383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0232510-CB4E-DD49-BAE4-E3347F336B0B}"/>
              </a:ext>
            </a:extLst>
          </p:cNvPr>
          <p:cNvSpPr txBox="1"/>
          <p:nvPr/>
        </p:nvSpPr>
        <p:spPr>
          <a:xfrm>
            <a:off x="8443044" y="5207250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5737621-9894-EB46-9225-A81D2DFEC8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80767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8D78965-C433-CC45-BDAF-FEF2BC17240E}"/>
              </a:ext>
            </a:extLst>
          </p:cNvPr>
          <p:cNvSpPr txBox="1"/>
          <p:nvPr/>
        </p:nvSpPr>
        <p:spPr>
          <a:xfrm>
            <a:off x="7653510" y="5207250"/>
            <a:ext cx="13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D58392D-0D1F-B44D-B9BC-538E7246B906}"/>
              </a:ext>
            </a:extLst>
          </p:cNvPr>
          <p:cNvSpPr txBox="1"/>
          <p:nvPr/>
        </p:nvSpPr>
        <p:spPr>
          <a:xfrm>
            <a:off x="7178478" y="1816852"/>
            <a:ext cx="41034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Imaging-based progression-free survival (n=581)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93B186D-EBC6-3E45-9B12-741D105FFD33}"/>
              </a:ext>
            </a:extLst>
          </p:cNvPr>
          <p:cNvCxnSpPr>
            <a:cxnSpLocks/>
          </p:cNvCxnSpPr>
          <p:nvPr/>
        </p:nvCxnSpPr>
        <p:spPr>
          <a:xfrm>
            <a:off x="7354308" y="4761916"/>
            <a:ext cx="225044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A85B11-B04A-4940-8C4E-4688D4E1F19B}"/>
              </a:ext>
            </a:extLst>
          </p:cNvPr>
          <p:cNvSpPr txBox="1"/>
          <p:nvPr/>
        </p:nvSpPr>
        <p:spPr>
          <a:xfrm>
            <a:off x="7689816" y="4679097"/>
            <a:ext cx="192084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 (n=385)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 (n=196)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E422F53-EB41-BA4F-B3D0-F11D2830E56E}"/>
              </a:ext>
            </a:extLst>
          </p:cNvPr>
          <p:cNvCxnSpPr>
            <a:cxnSpLocks/>
          </p:cNvCxnSpPr>
          <p:nvPr/>
        </p:nvCxnSpPr>
        <p:spPr>
          <a:xfrm>
            <a:off x="7354308" y="4914164"/>
            <a:ext cx="225044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BEA14807-8B41-C243-835F-AE66CDD86F59}"/>
              </a:ext>
            </a:extLst>
          </p:cNvPr>
          <p:cNvSpPr/>
          <p:nvPr/>
        </p:nvSpPr>
        <p:spPr>
          <a:xfrm>
            <a:off x="7433138" y="4880472"/>
            <a:ext cx="67384" cy="6738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0DC6DB8-1217-1641-8E5B-82D0E24549F3}"/>
              </a:ext>
            </a:extLst>
          </p:cNvPr>
          <p:cNvCxnSpPr>
            <a:cxnSpLocks/>
          </p:cNvCxnSpPr>
          <p:nvPr/>
        </p:nvCxnSpPr>
        <p:spPr>
          <a:xfrm rot="16200000">
            <a:off x="7436161" y="4761916"/>
            <a:ext cx="61339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F9B0514-B00B-C944-9C28-78A1A1C8CFC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85539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75294FD-900C-7543-94ED-A3D8497BABC0}"/>
              </a:ext>
            </a:extLst>
          </p:cNvPr>
          <p:cNvSpPr txBox="1"/>
          <p:nvPr/>
        </p:nvSpPr>
        <p:spPr>
          <a:xfrm>
            <a:off x="11054958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BD4DF44-859F-6A45-B8C2-1B6267EDD9B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07231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55AC6ED-4CAB-784A-A3C2-F8F43166D2DD}"/>
              </a:ext>
            </a:extLst>
          </p:cNvPr>
          <p:cNvSpPr txBox="1"/>
          <p:nvPr/>
        </p:nvSpPr>
        <p:spPr>
          <a:xfrm>
            <a:off x="10677677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755035-D787-C74E-A523-3BC1CF5FD5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28923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5C86A00-F88F-C344-9D32-2E57562606D2}"/>
              </a:ext>
            </a:extLst>
          </p:cNvPr>
          <p:cNvSpPr txBox="1"/>
          <p:nvPr/>
        </p:nvSpPr>
        <p:spPr>
          <a:xfrm>
            <a:off x="10298173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352D442-0787-8840-B71A-D5109F78AF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50615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00AE278-57F7-ED4F-B479-7747C10A6AA1}"/>
              </a:ext>
            </a:extLst>
          </p:cNvPr>
          <p:cNvSpPr txBox="1"/>
          <p:nvPr/>
        </p:nvSpPr>
        <p:spPr>
          <a:xfrm>
            <a:off x="9924658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C6E8E84-7D3B-D447-9250-E8C5F3AFA37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93999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E7EC098-04CE-574C-A5B6-FFD622A93E0B}"/>
              </a:ext>
            </a:extLst>
          </p:cNvPr>
          <p:cNvSpPr txBox="1"/>
          <p:nvPr/>
        </p:nvSpPr>
        <p:spPr>
          <a:xfrm>
            <a:off x="9165833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B90C97E-E51B-1047-97D5-FBF9DC6E59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15691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C000211B-088F-FE4E-8E8F-D085F4BAD1C3}"/>
              </a:ext>
            </a:extLst>
          </p:cNvPr>
          <p:cNvSpPr txBox="1"/>
          <p:nvPr/>
        </p:nvSpPr>
        <p:spPr>
          <a:xfrm>
            <a:off x="8820869" y="5207250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43CFFD-5CE7-5E45-BA87-D8B7742E7609}"/>
              </a:ext>
            </a:extLst>
          </p:cNvPr>
          <p:cNvSpPr txBox="1"/>
          <p:nvPr/>
        </p:nvSpPr>
        <p:spPr>
          <a:xfrm>
            <a:off x="6905564" y="453568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3C4B25C-DEF6-A748-9363-F7D811DE2372}"/>
              </a:ext>
            </a:extLst>
          </p:cNvPr>
          <p:cNvCxnSpPr>
            <a:cxnSpLocks/>
          </p:cNvCxnSpPr>
          <p:nvPr/>
        </p:nvCxnSpPr>
        <p:spPr>
          <a:xfrm flipH="1">
            <a:off x="7079134" y="460350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3DF811EC-7B70-BF45-8B63-1F77F22C8491}"/>
              </a:ext>
            </a:extLst>
          </p:cNvPr>
          <p:cNvSpPr txBox="1"/>
          <p:nvPr/>
        </p:nvSpPr>
        <p:spPr>
          <a:xfrm>
            <a:off x="6905564" y="428486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E91E00B-7151-B245-8290-6A4EBFC7C7D7}"/>
              </a:ext>
            </a:extLst>
          </p:cNvPr>
          <p:cNvCxnSpPr>
            <a:cxnSpLocks/>
          </p:cNvCxnSpPr>
          <p:nvPr/>
        </p:nvCxnSpPr>
        <p:spPr>
          <a:xfrm flipH="1">
            <a:off x="7079134" y="435267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E3E03534-2362-B447-97A0-6DB417B53E4B}"/>
              </a:ext>
            </a:extLst>
          </p:cNvPr>
          <p:cNvSpPr txBox="1"/>
          <p:nvPr/>
        </p:nvSpPr>
        <p:spPr>
          <a:xfrm>
            <a:off x="6905565" y="277115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D1533BB-6129-1141-A433-984A1963AA54}"/>
              </a:ext>
            </a:extLst>
          </p:cNvPr>
          <p:cNvCxnSpPr>
            <a:cxnSpLocks/>
          </p:cNvCxnSpPr>
          <p:nvPr/>
        </p:nvCxnSpPr>
        <p:spPr>
          <a:xfrm flipH="1">
            <a:off x="7079134" y="28326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C1F6512-A156-D649-9C8A-1D90B6C48CF6}"/>
              </a:ext>
            </a:extLst>
          </p:cNvPr>
          <p:cNvSpPr txBox="1"/>
          <p:nvPr/>
        </p:nvSpPr>
        <p:spPr>
          <a:xfrm>
            <a:off x="6905565" y="3275984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8BE491E-42F4-114B-921B-4287AC559C44}"/>
              </a:ext>
            </a:extLst>
          </p:cNvPr>
          <p:cNvCxnSpPr>
            <a:cxnSpLocks/>
          </p:cNvCxnSpPr>
          <p:nvPr/>
        </p:nvCxnSpPr>
        <p:spPr>
          <a:xfrm flipH="1">
            <a:off x="7079134" y="333744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E222D9D5-AA68-2C44-9E1B-B61DA21A9CED}"/>
              </a:ext>
            </a:extLst>
          </p:cNvPr>
          <p:cNvSpPr txBox="1"/>
          <p:nvPr/>
        </p:nvSpPr>
        <p:spPr>
          <a:xfrm>
            <a:off x="6905564" y="377445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FE7A66E-D425-0742-87DA-06C049DB4F9A}"/>
              </a:ext>
            </a:extLst>
          </p:cNvPr>
          <p:cNvCxnSpPr>
            <a:cxnSpLocks/>
          </p:cNvCxnSpPr>
          <p:nvPr/>
        </p:nvCxnSpPr>
        <p:spPr>
          <a:xfrm flipH="1">
            <a:off x="7079134" y="384227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0BE69D9-8A1E-424D-BECA-B075007EFCD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59075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C052C0A9-E50D-1143-A61D-645802640496}"/>
              </a:ext>
            </a:extLst>
          </p:cNvPr>
          <p:cNvSpPr txBox="1"/>
          <p:nvPr/>
        </p:nvSpPr>
        <p:spPr>
          <a:xfrm>
            <a:off x="8071569" y="5207250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8E67E02-2BD1-B043-87CD-539BB46588DB}"/>
              </a:ext>
            </a:extLst>
          </p:cNvPr>
          <p:cNvSpPr txBox="1"/>
          <p:nvPr/>
        </p:nvSpPr>
        <p:spPr>
          <a:xfrm rot="16200000">
            <a:off x="-40395" y="3752874"/>
            <a:ext cx="190097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Event-free probability (%)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8C77BEE-D33E-6B42-95F4-18BEB8104B1D}"/>
              </a:ext>
            </a:extLst>
          </p:cNvPr>
          <p:cNvSpPr txBox="1"/>
          <p:nvPr/>
        </p:nvSpPr>
        <p:spPr>
          <a:xfrm>
            <a:off x="1041713" y="2520334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414A005-F4B4-7349-B8C0-8D6199B1291B}"/>
              </a:ext>
            </a:extLst>
          </p:cNvPr>
          <p:cNvCxnSpPr>
            <a:cxnSpLocks/>
          </p:cNvCxnSpPr>
          <p:nvPr/>
        </p:nvCxnSpPr>
        <p:spPr>
          <a:xfrm flipH="1">
            <a:off x="1281006" y="258179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D0B8A2B3-6C9E-FE40-8BB8-F32201B78333}"/>
              </a:ext>
            </a:extLst>
          </p:cNvPr>
          <p:cNvSpPr txBox="1"/>
          <p:nvPr/>
        </p:nvSpPr>
        <p:spPr>
          <a:xfrm>
            <a:off x="1107436" y="301880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B6D64F8-5965-1341-A134-F7EFAAD70A0F}"/>
              </a:ext>
            </a:extLst>
          </p:cNvPr>
          <p:cNvCxnSpPr>
            <a:cxnSpLocks/>
          </p:cNvCxnSpPr>
          <p:nvPr/>
        </p:nvCxnSpPr>
        <p:spPr>
          <a:xfrm flipH="1">
            <a:off x="1281006" y="308027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9B084B1A-77E5-264D-A821-F4BA57F10428}"/>
              </a:ext>
            </a:extLst>
          </p:cNvPr>
          <p:cNvSpPr txBox="1"/>
          <p:nvPr/>
        </p:nvSpPr>
        <p:spPr>
          <a:xfrm>
            <a:off x="1107436" y="352045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4915F09-32E8-CB4C-AC2E-37803AA2B80E}"/>
              </a:ext>
            </a:extLst>
          </p:cNvPr>
          <p:cNvCxnSpPr>
            <a:cxnSpLocks/>
          </p:cNvCxnSpPr>
          <p:nvPr/>
        </p:nvCxnSpPr>
        <p:spPr>
          <a:xfrm flipH="1">
            <a:off x="1281006" y="358827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7EAEDEB8-5F1F-8348-B395-A917D6729E95}"/>
              </a:ext>
            </a:extLst>
          </p:cNvPr>
          <p:cNvSpPr txBox="1"/>
          <p:nvPr/>
        </p:nvSpPr>
        <p:spPr>
          <a:xfrm>
            <a:off x="1107436" y="4025284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94DA590-8988-DC40-A079-2FA8A62CB3D4}"/>
              </a:ext>
            </a:extLst>
          </p:cNvPr>
          <p:cNvCxnSpPr>
            <a:cxnSpLocks/>
          </p:cNvCxnSpPr>
          <p:nvPr/>
        </p:nvCxnSpPr>
        <p:spPr>
          <a:xfrm flipH="1">
            <a:off x="1281006" y="409309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EAB2F7C-4B34-B24D-B1EC-BE8102FECD2F}"/>
              </a:ext>
            </a:extLst>
          </p:cNvPr>
          <p:cNvCxnSpPr>
            <a:cxnSpLocks/>
          </p:cNvCxnSpPr>
          <p:nvPr/>
        </p:nvCxnSpPr>
        <p:spPr>
          <a:xfrm>
            <a:off x="1353006" y="2577239"/>
            <a:ext cx="0" cy="253047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A9BCFA57-057C-9243-A06C-9FB48B6A2991}"/>
              </a:ext>
            </a:extLst>
          </p:cNvPr>
          <p:cNvSpPr txBox="1"/>
          <p:nvPr/>
        </p:nvSpPr>
        <p:spPr>
          <a:xfrm>
            <a:off x="1927839" y="1816852"/>
            <a:ext cx="30085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all randomised patients (N=831)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3964EC5-EB1D-3944-946F-A6755D77FE1E}"/>
              </a:ext>
            </a:extLst>
          </p:cNvPr>
          <p:cNvSpPr txBox="1"/>
          <p:nvPr/>
        </p:nvSpPr>
        <p:spPr>
          <a:xfrm>
            <a:off x="1107437" y="277115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2D881A5B-7CA3-274A-BC51-05EBC3FD0759}"/>
              </a:ext>
            </a:extLst>
          </p:cNvPr>
          <p:cNvCxnSpPr>
            <a:cxnSpLocks/>
          </p:cNvCxnSpPr>
          <p:nvPr/>
        </p:nvCxnSpPr>
        <p:spPr>
          <a:xfrm flipH="1">
            <a:off x="1281006" y="28326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63B5DF12-1461-9B4A-BF2C-7614C4A2BCDE}"/>
              </a:ext>
            </a:extLst>
          </p:cNvPr>
          <p:cNvSpPr txBox="1"/>
          <p:nvPr/>
        </p:nvSpPr>
        <p:spPr>
          <a:xfrm>
            <a:off x="1107437" y="3275984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F2BC6790-6AD9-5545-8881-B71882BD558C}"/>
              </a:ext>
            </a:extLst>
          </p:cNvPr>
          <p:cNvCxnSpPr>
            <a:cxnSpLocks/>
          </p:cNvCxnSpPr>
          <p:nvPr/>
        </p:nvCxnSpPr>
        <p:spPr>
          <a:xfrm flipH="1">
            <a:off x="1281006" y="333744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TextBox 221">
            <a:extLst>
              <a:ext uri="{FF2B5EF4-FFF2-40B4-BE49-F238E27FC236}">
                <a16:creationId xmlns:a16="http://schemas.microsoft.com/office/drawing/2014/main" id="{A018AFD4-8388-244F-B78E-A589CE6FDE08}"/>
              </a:ext>
            </a:extLst>
          </p:cNvPr>
          <p:cNvSpPr txBox="1"/>
          <p:nvPr/>
        </p:nvSpPr>
        <p:spPr>
          <a:xfrm>
            <a:off x="1107436" y="377445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4C63124-A615-3E4E-BF9D-82CA7F13C79E}"/>
              </a:ext>
            </a:extLst>
          </p:cNvPr>
          <p:cNvCxnSpPr>
            <a:cxnSpLocks/>
          </p:cNvCxnSpPr>
          <p:nvPr/>
        </p:nvCxnSpPr>
        <p:spPr>
          <a:xfrm flipH="1">
            <a:off x="1281006" y="384227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1" name="Picture 270">
            <a:extLst>
              <a:ext uri="{FF2B5EF4-FFF2-40B4-BE49-F238E27FC236}">
                <a16:creationId xmlns:a16="http://schemas.microsoft.com/office/drawing/2014/main" id="{CB7F0E47-49DF-3E44-B6BA-706543320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13" y="2546569"/>
            <a:ext cx="4330700" cy="23876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640D0459-5AA3-6C4B-84DC-96D712D68ECB}"/>
              </a:ext>
            </a:extLst>
          </p:cNvPr>
          <p:cNvSpPr txBox="1"/>
          <p:nvPr/>
        </p:nvSpPr>
        <p:spPr>
          <a:xfrm>
            <a:off x="7255869" y="565176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196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2A81E7D-8CA4-A047-92F2-6039DCA1AA95}"/>
              </a:ext>
            </a:extLst>
          </p:cNvPr>
          <p:cNvSpPr txBox="1"/>
          <p:nvPr/>
        </p:nvSpPr>
        <p:spPr>
          <a:xfrm>
            <a:off x="11472827" y="5651760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D31ACB0-576F-A444-A805-A8B852EED961}"/>
              </a:ext>
            </a:extLst>
          </p:cNvPr>
          <p:cNvSpPr txBox="1"/>
          <p:nvPr/>
        </p:nvSpPr>
        <p:spPr>
          <a:xfrm>
            <a:off x="9551673" y="565176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88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9C5F03E-C57B-774A-A66D-A690FFC56FCF}"/>
              </a:ext>
            </a:extLst>
          </p:cNvPr>
          <p:cNvSpPr txBox="1"/>
          <p:nvPr/>
        </p:nvSpPr>
        <p:spPr>
          <a:xfrm>
            <a:off x="8389344" y="565176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215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8C6C9E3-1858-A146-BDFD-236C17445F6D}"/>
              </a:ext>
            </a:extLst>
          </p:cNvPr>
          <p:cNvSpPr txBox="1"/>
          <p:nvPr/>
        </p:nvSpPr>
        <p:spPr>
          <a:xfrm>
            <a:off x="7653509" y="5651760"/>
            <a:ext cx="221209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119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D3BED7F-D3C3-6648-8296-6F739E5BCF26}"/>
              </a:ext>
            </a:extLst>
          </p:cNvPr>
          <p:cNvSpPr txBox="1"/>
          <p:nvPr/>
        </p:nvSpPr>
        <p:spPr>
          <a:xfrm>
            <a:off x="11091827" y="5651760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63448077-BC44-8A4E-AF83-47C65E30511E}"/>
              </a:ext>
            </a:extLst>
          </p:cNvPr>
          <p:cNvSpPr txBox="1"/>
          <p:nvPr/>
        </p:nvSpPr>
        <p:spPr>
          <a:xfrm>
            <a:off x="10685692" y="565176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321F4EF9-FF1E-5B46-9EB5-D81C2FAB4445}"/>
              </a:ext>
            </a:extLst>
          </p:cNvPr>
          <p:cNvSpPr txBox="1"/>
          <p:nvPr/>
        </p:nvSpPr>
        <p:spPr>
          <a:xfrm>
            <a:off x="10306188" y="565176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A5695F0-B732-9949-BDA6-120FF7561563}"/>
              </a:ext>
            </a:extLst>
          </p:cNvPr>
          <p:cNvSpPr txBox="1"/>
          <p:nvPr/>
        </p:nvSpPr>
        <p:spPr>
          <a:xfrm>
            <a:off x="9932673" y="565176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B3A6506B-D335-CB4D-9F70-A450C78716E1}"/>
              </a:ext>
            </a:extLst>
          </p:cNvPr>
          <p:cNvSpPr txBox="1"/>
          <p:nvPr/>
        </p:nvSpPr>
        <p:spPr>
          <a:xfrm>
            <a:off x="9144994" y="565176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137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E6E31C6D-CBB9-A849-A36E-2C46E4C8DB60}"/>
              </a:ext>
            </a:extLst>
          </p:cNvPr>
          <p:cNvSpPr txBox="1"/>
          <p:nvPr/>
        </p:nvSpPr>
        <p:spPr>
          <a:xfrm>
            <a:off x="8767169" y="565176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64D5523-393A-C446-9CC6-2147A27BCA37}"/>
              </a:ext>
            </a:extLst>
          </p:cNvPr>
          <p:cNvSpPr txBox="1"/>
          <p:nvPr/>
        </p:nvSpPr>
        <p:spPr>
          <a:xfrm>
            <a:off x="8017869" y="565176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EF1FCE-82D7-164C-B9C7-9C9220FC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972" y="2539161"/>
            <a:ext cx="4390631" cy="2403134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5DFD23D2-A7B3-8144-B31E-F9EB10F1FBF0}"/>
              </a:ext>
            </a:extLst>
          </p:cNvPr>
          <p:cNvSpPr txBox="1"/>
          <p:nvPr/>
        </p:nvSpPr>
        <p:spPr>
          <a:xfrm>
            <a:off x="2325129" y="5396605"/>
            <a:ext cx="261462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randomisation (months)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1B0ADFD-AB5D-C04E-AC0B-0B7D19C001B1}"/>
              </a:ext>
            </a:extLst>
          </p:cNvPr>
          <p:cNvSpPr txBox="1"/>
          <p:nvPr/>
        </p:nvSpPr>
        <p:spPr>
          <a:xfrm>
            <a:off x="1173159" y="504445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BF2B78C-DDED-B746-B6B5-BB109CC44DFC}"/>
              </a:ext>
            </a:extLst>
          </p:cNvPr>
          <p:cNvCxnSpPr>
            <a:cxnSpLocks/>
          </p:cNvCxnSpPr>
          <p:nvPr/>
        </p:nvCxnSpPr>
        <p:spPr>
          <a:xfrm flipH="1">
            <a:off x="1281006" y="510789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66F582D-FDCF-0741-A8DB-DB3FE633EFDE}"/>
              </a:ext>
            </a:extLst>
          </p:cNvPr>
          <p:cNvCxnSpPr>
            <a:cxnSpLocks/>
          </p:cNvCxnSpPr>
          <p:nvPr/>
        </p:nvCxnSpPr>
        <p:spPr>
          <a:xfrm flipH="1">
            <a:off x="1350134" y="5107897"/>
            <a:ext cx="454908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39D58E90-9A48-D141-A6EA-6C5424ED4E12}"/>
              </a:ext>
            </a:extLst>
          </p:cNvPr>
          <p:cNvSpPr txBox="1"/>
          <p:nvPr/>
        </p:nvSpPr>
        <p:spPr>
          <a:xfrm>
            <a:off x="1107436" y="478651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BED3061-34D5-7745-A308-00B2E9129EBE}"/>
              </a:ext>
            </a:extLst>
          </p:cNvPr>
          <p:cNvCxnSpPr>
            <a:cxnSpLocks/>
          </p:cNvCxnSpPr>
          <p:nvPr/>
        </p:nvCxnSpPr>
        <p:spPr>
          <a:xfrm flipH="1">
            <a:off x="1281006" y="48543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F6A7B84-2475-6F49-8A6D-203A936439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04331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3DA0D126-4AB0-964C-943A-14EFC40CFCF6}"/>
              </a:ext>
            </a:extLst>
          </p:cNvPr>
          <p:cNvSpPr txBox="1"/>
          <p:nvPr/>
        </p:nvSpPr>
        <p:spPr>
          <a:xfrm>
            <a:off x="1511441" y="5207250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047F300-DB2A-BD46-865D-268391B59C6D}"/>
              </a:ext>
            </a:extLst>
          </p:cNvPr>
          <p:cNvSpPr txBox="1"/>
          <p:nvPr/>
        </p:nvSpPr>
        <p:spPr>
          <a:xfrm>
            <a:off x="358289" y="5402461"/>
            <a:ext cx="1059584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of patients 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still at risk</a:t>
            </a:r>
          </a:p>
          <a:p>
            <a:pPr algn="r">
              <a:lnSpc>
                <a:spcPct val="90000"/>
              </a:lnSpc>
            </a:pPr>
            <a:r>
              <a:rPr lang="en-GB" sz="900" b="1" baseline="30000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900" b="1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</a:t>
            </a:r>
          </a:p>
          <a:p>
            <a:pPr algn="r">
              <a:lnSpc>
                <a:spcPct val="90000"/>
              </a:lnSpc>
            </a:pPr>
            <a:r>
              <a:rPr lang="en-GB" sz="900" b="1" dirty="0">
                <a:solidFill>
                  <a:srgbClr val="03C74F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4E8CAB5-EE4D-0A4F-B06D-F1F9845D070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54878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4371BCC6-2D36-194A-A8C5-585BBC9E17E0}"/>
              </a:ext>
            </a:extLst>
          </p:cNvPr>
          <p:cNvSpPr txBox="1"/>
          <p:nvPr/>
        </p:nvSpPr>
        <p:spPr>
          <a:xfrm>
            <a:off x="5825155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7D83FF7-EF5E-8F4A-AFA1-D0A6A5354CE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9994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6D977147-2198-3140-8026-D6F2D759F707}"/>
              </a:ext>
            </a:extLst>
          </p:cNvPr>
          <p:cNvSpPr txBox="1"/>
          <p:nvPr/>
        </p:nvSpPr>
        <p:spPr>
          <a:xfrm>
            <a:off x="5552105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2DBE130-F3CC-5148-AC0B-F47D0AF112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24166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A785B98A-0FAA-D240-A975-CC41B5D330D4}"/>
              </a:ext>
            </a:extLst>
          </p:cNvPr>
          <p:cNvSpPr txBox="1"/>
          <p:nvPr/>
        </p:nvSpPr>
        <p:spPr>
          <a:xfrm>
            <a:off x="4196380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080CAFCE-6468-6644-AC34-A2FF0DF246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9179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FA3A8781-FF3B-4F42-8784-AE786CA41254}"/>
              </a:ext>
            </a:extLst>
          </p:cNvPr>
          <p:cNvSpPr txBox="1"/>
          <p:nvPr/>
        </p:nvSpPr>
        <p:spPr>
          <a:xfrm>
            <a:off x="3110530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5F74C0D-51C6-4B48-A239-4ABDA0E6D9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10400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084880C4-FFB5-C843-BAF6-B21316F18059}"/>
              </a:ext>
            </a:extLst>
          </p:cNvPr>
          <p:cNvSpPr txBox="1"/>
          <p:nvPr/>
        </p:nvSpPr>
        <p:spPr>
          <a:xfrm>
            <a:off x="3383580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1D74CE7-5595-B445-85E4-A6C012A0A8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24930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4E2EF16D-5A80-5946-9C57-04E15D27E486}"/>
              </a:ext>
            </a:extLst>
          </p:cNvPr>
          <p:cNvSpPr txBox="1"/>
          <p:nvPr/>
        </p:nvSpPr>
        <p:spPr>
          <a:xfrm>
            <a:off x="2330591" y="5207250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48523CB-629C-914E-84B0-7A87B0254E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81039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6BFE869C-39A3-B544-BCA2-85E4FF4DE36B}"/>
              </a:ext>
            </a:extLst>
          </p:cNvPr>
          <p:cNvSpPr txBox="1"/>
          <p:nvPr/>
        </p:nvSpPr>
        <p:spPr>
          <a:xfrm>
            <a:off x="1753782" y="5207250"/>
            <a:ext cx="13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ACDB2F2-CD2B-2947-BC6C-96E6F2AB5E0B}"/>
              </a:ext>
            </a:extLst>
          </p:cNvPr>
          <p:cNvCxnSpPr>
            <a:cxnSpLocks/>
          </p:cNvCxnSpPr>
          <p:nvPr/>
        </p:nvCxnSpPr>
        <p:spPr>
          <a:xfrm>
            <a:off x="1556180" y="4761916"/>
            <a:ext cx="225044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FB3BA545-904A-FA43-8F18-8B365715B4EB}"/>
              </a:ext>
            </a:extLst>
          </p:cNvPr>
          <p:cNvSpPr txBox="1"/>
          <p:nvPr/>
        </p:nvSpPr>
        <p:spPr>
          <a:xfrm>
            <a:off x="1891688" y="4679097"/>
            <a:ext cx="192084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 (n=551)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 (n=280)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7034015-67C7-5C43-A218-4817AF13DB6B}"/>
              </a:ext>
            </a:extLst>
          </p:cNvPr>
          <p:cNvCxnSpPr>
            <a:cxnSpLocks/>
          </p:cNvCxnSpPr>
          <p:nvPr/>
        </p:nvCxnSpPr>
        <p:spPr>
          <a:xfrm>
            <a:off x="1556180" y="4914164"/>
            <a:ext cx="225044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Oval 187">
            <a:extLst>
              <a:ext uri="{FF2B5EF4-FFF2-40B4-BE49-F238E27FC236}">
                <a16:creationId xmlns:a16="http://schemas.microsoft.com/office/drawing/2014/main" id="{01CE1795-66A9-3B4F-B1EB-6DA92511E26A}"/>
              </a:ext>
            </a:extLst>
          </p:cNvPr>
          <p:cNvSpPr/>
          <p:nvPr/>
        </p:nvSpPr>
        <p:spPr>
          <a:xfrm>
            <a:off x="1635010" y="4880472"/>
            <a:ext cx="67384" cy="6738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2958609-D364-BD44-9BF7-2F3FF68369BD}"/>
              </a:ext>
            </a:extLst>
          </p:cNvPr>
          <p:cNvCxnSpPr>
            <a:cxnSpLocks/>
          </p:cNvCxnSpPr>
          <p:nvPr/>
        </p:nvCxnSpPr>
        <p:spPr>
          <a:xfrm rot="16200000">
            <a:off x="1638033" y="4761916"/>
            <a:ext cx="61339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66172D9-C43C-2347-9E2A-1B4E0E54FF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09636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051B212D-254D-C546-9DD7-A9C3866C2E9E}"/>
              </a:ext>
            </a:extLst>
          </p:cNvPr>
          <p:cNvSpPr txBox="1"/>
          <p:nvPr/>
        </p:nvSpPr>
        <p:spPr>
          <a:xfrm>
            <a:off x="5279055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4F36122-971B-4348-AB88-37F6595DFB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37932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48B8E0D8-47F6-F048-B425-367312AE59C2}"/>
              </a:ext>
            </a:extLst>
          </p:cNvPr>
          <p:cNvSpPr txBox="1"/>
          <p:nvPr/>
        </p:nvSpPr>
        <p:spPr>
          <a:xfrm>
            <a:off x="5012899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6392CE6-3654-A149-997E-DB997ADE4C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67574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9D6BCAD3-F6AE-924E-B352-0C1DF2FA0A22}"/>
              </a:ext>
            </a:extLst>
          </p:cNvPr>
          <p:cNvSpPr txBox="1"/>
          <p:nvPr/>
        </p:nvSpPr>
        <p:spPr>
          <a:xfrm>
            <a:off x="4738170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F8AEA48-4DB3-CB45-A641-CC8B9BA511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92695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1261554B-83E8-794D-A53F-1B6502A345B4}"/>
              </a:ext>
            </a:extLst>
          </p:cNvPr>
          <p:cNvSpPr txBox="1"/>
          <p:nvPr/>
        </p:nvSpPr>
        <p:spPr>
          <a:xfrm>
            <a:off x="4461945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8E786AC8-C89F-564A-BB1C-B3B503AF8AD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53442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57B07AED-03B9-1D4F-B349-A088195B25B3}"/>
              </a:ext>
            </a:extLst>
          </p:cNvPr>
          <p:cNvSpPr txBox="1"/>
          <p:nvPr/>
        </p:nvSpPr>
        <p:spPr>
          <a:xfrm>
            <a:off x="3926139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4D66103-B824-684E-A61B-A123CBA358E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68821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0D5D89C8-3F54-514F-BB36-3476240F0460}"/>
              </a:ext>
            </a:extLst>
          </p:cNvPr>
          <p:cNvSpPr txBox="1"/>
          <p:nvPr/>
        </p:nvSpPr>
        <p:spPr>
          <a:xfrm>
            <a:off x="2840655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69C36EF-F17A-F243-92B3-C123049560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98463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C5D51AE9-BB87-2841-96A1-F6B16EF3BD91}"/>
              </a:ext>
            </a:extLst>
          </p:cNvPr>
          <p:cNvSpPr txBox="1"/>
          <p:nvPr/>
        </p:nvSpPr>
        <p:spPr>
          <a:xfrm>
            <a:off x="2603641" y="5207250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27052C2-2CB6-5D41-ABFB-0FAC6AECC0E9}"/>
              </a:ext>
            </a:extLst>
          </p:cNvPr>
          <p:cNvSpPr txBox="1"/>
          <p:nvPr/>
        </p:nvSpPr>
        <p:spPr>
          <a:xfrm>
            <a:off x="1107436" y="453568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2FC6151-1D51-CA4A-90C7-15F531AE3530}"/>
              </a:ext>
            </a:extLst>
          </p:cNvPr>
          <p:cNvCxnSpPr>
            <a:cxnSpLocks/>
          </p:cNvCxnSpPr>
          <p:nvPr/>
        </p:nvCxnSpPr>
        <p:spPr>
          <a:xfrm flipH="1">
            <a:off x="1281006" y="460350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52B7E006-FEF8-BA42-981D-7922E92A94E0}"/>
              </a:ext>
            </a:extLst>
          </p:cNvPr>
          <p:cNvSpPr txBox="1"/>
          <p:nvPr/>
        </p:nvSpPr>
        <p:spPr>
          <a:xfrm>
            <a:off x="1107436" y="428486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CF04C771-C2D7-F040-BE17-294653CE7234}"/>
              </a:ext>
            </a:extLst>
          </p:cNvPr>
          <p:cNvCxnSpPr>
            <a:cxnSpLocks/>
          </p:cNvCxnSpPr>
          <p:nvPr/>
        </p:nvCxnSpPr>
        <p:spPr>
          <a:xfrm flipH="1">
            <a:off x="1281006" y="435267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6E2F6FAB-EC59-A74F-A6B0-F87F5BA68791}"/>
              </a:ext>
            </a:extLst>
          </p:cNvPr>
          <p:cNvSpPr txBox="1"/>
          <p:nvPr/>
        </p:nvSpPr>
        <p:spPr>
          <a:xfrm>
            <a:off x="5874755" y="5679460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F1DE63B-55C9-A04B-930D-6AFD0BB85EE0}"/>
              </a:ext>
            </a:extLst>
          </p:cNvPr>
          <p:cNvSpPr txBox="1"/>
          <p:nvPr/>
        </p:nvSpPr>
        <p:spPr>
          <a:xfrm>
            <a:off x="5592180" y="5679460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490471B3-07CD-E34F-BAE1-44BC317BEB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54572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TextBox 247">
            <a:extLst>
              <a:ext uri="{FF2B5EF4-FFF2-40B4-BE49-F238E27FC236}">
                <a16:creationId xmlns:a16="http://schemas.microsoft.com/office/drawing/2014/main" id="{51AA05FB-6371-2F48-B913-2BB2984E5CBB}"/>
              </a:ext>
            </a:extLst>
          </p:cNvPr>
          <p:cNvSpPr txBox="1"/>
          <p:nvPr/>
        </p:nvSpPr>
        <p:spPr>
          <a:xfrm>
            <a:off x="2067066" y="5207250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8E1FB8E1-7DDF-A548-B5D6-08AF17078C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80392" y="514402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5CB370E1-E366-9E4E-9589-8A5CCF4C70A5}"/>
              </a:ext>
            </a:extLst>
          </p:cNvPr>
          <p:cNvSpPr txBox="1"/>
          <p:nvPr/>
        </p:nvSpPr>
        <p:spPr>
          <a:xfrm>
            <a:off x="3653089" y="5207250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8ABC99A3-D35F-0F44-8956-E460FF044AEF}"/>
              </a:ext>
            </a:extLst>
          </p:cNvPr>
          <p:cNvSpPr txBox="1"/>
          <p:nvPr/>
        </p:nvSpPr>
        <p:spPr>
          <a:xfrm>
            <a:off x="5322305" y="5679460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A06B5D4B-2A38-AF41-952A-9F1F1CC27437}"/>
              </a:ext>
            </a:extLst>
          </p:cNvPr>
          <p:cNvSpPr txBox="1"/>
          <p:nvPr/>
        </p:nvSpPr>
        <p:spPr>
          <a:xfrm>
            <a:off x="5023607" y="5679460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3A9A35FE-0B42-8746-840E-8AFDEE8C93C9}"/>
              </a:ext>
            </a:extLst>
          </p:cNvPr>
          <p:cNvSpPr txBox="1"/>
          <p:nvPr/>
        </p:nvSpPr>
        <p:spPr>
          <a:xfrm>
            <a:off x="4750557" y="5679460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BFA48CC-E007-584B-8A61-FE2E9AEE820A}"/>
              </a:ext>
            </a:extLst>
          </p:cNvPr>
          <p:cNvSpPr txBox="1"/>
          <p:nvPr/>
        </p:nvSpPr>
        <p:spPr>
          <a:xfrm>
            <a:off x="4467982" y="5679460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39AA2448-9282-B245-981B-57BB1EBED984}"/>
              </a:ext>
            </a:extLst>
          </p:cNvPr>
          <p:cNvSpPr txBox="1"/>
          <p:nvPr/>
        </p:nvSpPr>
        <p:spPr>
          <a:xfrm>
            <a:off x="4178809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283AA6D-CD7F-D84D-800D-FD1784604CCB}"/>
              </a:ext>
            </a:extLst>
          </p:cNvPr>
          <p:cNvSpPr txBox="1"/>
          <p:nvPr/>
        </p:nvSpPr>
        <p:spPr>
          <a:xfrm>
            <a:off x="3902584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C28AD54-1EB0-5847-B17A-A6F39857800D}"/>
              </a:ext>
            </a:extLst>
          </p:cNvPr>
          <p:cNvSpPr txBox="1"/>
          <p:nvPr/>
        </p:nvSpPr>
        <p:spPr>
          <a:xfrm>
            <a:off x="3629534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889A91BD-14F4-0946-A2C0-4F3C52F69B95}"/>
              </a:ext>
            </a:extLst>
          </p:cNvPr>
          <p:cNvSpPr txBox="1"/>
          <p:nvPr/>
        </p:nvSpPr>
        <p:spPr>
          <a:xfrm>
            <a:off x="3353309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A291DF9-6DE2-4B42-ACD7-DECF9AC44A90}"/>
              </a:ext>
            </a:extLst>
          </p:cNvPr>
          <p:cNvSpPr txBox="1"/>
          <p:nvPr/>
        </p:nvSpPr>
        <p:spPr>
          <a:xfrm>
            <a:off x="3096134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117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44A75BA1-DFA8-8F49-A2A6-8D587F87E764}"/>
              </a:ext>
            </a:extLst>
          </p:cNvPr>
          <p:cNvSpPr txBox="1"/>
          <p:nvPr/>
        </p:nvSpPr>
        <p:spPr>
          <a:xfrm>
            <a:off x="2823084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133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19250EEF-7A80-DD42-A898-36631DA6E033}"/>
              </a:ext>
            </a:extLst>
          </p:cNvPr>
          <p:cNvSpPr txBox="1"/>
          <p:nvPr/>
        </p:nvSpPr>
        <p:spPr>
          <a:xfrm>
            <a:off x="2553209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155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92DD2E13-00B7-9747-B789-ACD4745811EA}"/>
              </a:ext>
            </a:extLst>
          </p:cNvPr>
          <p:cNvSpPr txBox="1"/>
          <p:nvPr/>
        </p:nvSpPr>
        <p:spPr>
          <a:xfrm>
            <a:off x="2270634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173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5BF0EFA-9571-394C-87D5-D441E2874DC7}"/>
              </a:ext>
            </a:extLst>
          </p:cNvPr>
          <p:cNvSpPr txBox="1"/>
          <p:nvPr/>
        </p:nvSpPr>
        <p:spPr>
          <a:xfrm>
            <a:off x="1734059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238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313755B6-6627-AA41-9F68-08487796DF2F}"/>
              </a:ext>
            </a:extLst>
          </p:cNvPr>
          <p:cNvSpPr txBox="1"/>
          <p:nvPr/>
        </p:nvSpPr>
        <p:spPr>
          <a:xfrm>
            <a:off x="1997584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203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E1A4F3BB-2612-EB43-A093-D00AC5999713}"/>
              </a:ext>
            </a:extLst>
          </p:cNvPr>
          <p:cNvSpPr txBox="1"/>
          <p:nvPr/>
        </p:nvSpPr>
        <p:spPr>
          <a:xfrm>
            <a:off x="1467359" y="5679460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280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9243232-5C9C-7741-90CD-B278ABB50DFC}"/>
              </a:ext>
            </a:extLst>
          </p:cNvPr>
          <p:cNvSpPr txBox="1"/>
          <p:nvPr/>
        </p:nvSpPr>
        <p:spPr>
          <a:xfrm>
            <a:off x="3880203" y="2828117"/>
            <a:ext cx="2067041" cy="65864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0.62 (95% CI: 0.52-0.74)</a:t>
            </a:r>
            <a:b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p&lt;0.001 (one-sided)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15.3 vs 11.3 months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653BC5F-5861-4220-80BE-84C6F47172BE}"/>
              </a:ext>
            </a:extLst>
          </p:cNvPr>
          <p:cNvSpPr txBox="1"/>
          <p:nvPr/>
        </p:nvSpPr>
        <p:spPr>
          <a:xfrm>
            <a:off x="9704363" y="2824991"/>
            <a:ext cx="2127185" cy="65864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0.40 (99.2% CI: 0.29-0.57)</a:t>
            </a:r>
            <a:b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p&lt;0.001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8.7 vs 3.4 months</a:t>
            </a:r>
          </a:p>
        </p:txBody>
      </p:sp>
    </p:spTree>
    <p:extLst>
      <p:ext uri="{BB962C8B-B14F-4D97-AF65-F5344CB8AC3E}">
        <p14:creationId xmlns:p14="http://schemas.microsoft.com/office/powerpoint/2010/main" val="5508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B31F04-A713-4BEB-8B01-AAC9A8C83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3200"/>
            <a:ext cx="10972800" cy="702470"/>
          </a:xfrm>
        </p:spPr>
        <p:txBody>
          <a:bodyPr/>
          <a:lstStyle/>
          <a:p>
            <a:r>
              <a:rPr lang="en-GB" dirty="0"/>
              <a:t>SECONDARY ENDPOINTS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50FC60-BA21-8A4E-8A25-7B702AA8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VISION: results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37FBA-303D-6743-99E5-F1FFF85EC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F0AC9-44AE-1B42-A943-F91A611CBB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444368" cy="365125"/>
          </a:xfrm>
        </p:spPr>
        <p:txBody>
          <a:bodyPr/>
          <a:lstStyle/>
          <a:p>
            <a:r>
              <a:rPr lang="en-GB" baseline="30000" dirty="0"/>
              <a:t>177</a:t>
            </a:r>
            <a:r>
              <a:rPr lang="en-GB" dirty="0"/>
              <a:t>Lu-PSMA-617, lutetium-177-prostate-specific membrane antigen-617; CI, confidence interval; DCR, disease control rate; </a:t>
            </a:r>
            <a:r>
              <a:rPr lang="en-GB" dirty="0">
                <a:solidFill>
                  <a:schemeClr val="tx2"/>
                </a:solidFill>
              </a:rPr>
              <a:t>HR, hazard ratio; </a:t>
            </a:r>
            <a:r>
              <a:rPr lang="en-GB" dirty="0" err="1">
                <a:solidFill>
                  <a:schemeClr val="tx2"/>
                </a:solidFill>
              </a:rPr>
              <a:t>mo</a:t>
            </a:r>
            <a:r>
              <a:rPr lang="en-GB" dirty="0">
                <a:solidFill>
                  <a:schemeClr val="tx2"/>
                </a:solidFill>
              </a:rPr>
              <a:t>, months; OR, odds ratio; ORR, overall response rate; SOC, standard of care</a:t>
            </a:r>
          </a:p>
          <a:p>
            <a:pPr>
              <a:spcBef>
                <a:spcPts val="0"/>
              </a:spcBef>
            </a:pPr>
            <a:r>
              <a:rPr lang="en-GB" dirty="0"/>
              <a:t>Sartor O, et al. </a:t>
            </a: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Med. 2021;</a:t>
            </a:r>
            <a:r>
              <a:rPr lang="en-GB" dirty="0"/>
              <a:t>385:1091-103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53BA6B5-37B3-2048-8A78-60CDF14B4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655078"/>
              </p:ext>
            </p:extLst>
          </p:nvPr>
        </p:nvGraphicFramePr>
        <p:xfrm>
          <a:off x="619200" y="2717284"/>
          <a:ext cx="4383247" cy="240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65522864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739407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with evaluable disease at baseline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</a:t>
                      </a:r>
                      <a:r>
                        <a:rPr kumimoji="0" lang="de-DE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Lu-PSMA-617 + SOC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(N=319)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(N=120)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1" kern="1200" dirty="0">
                          <a:solidFill>
                            <a:srgbClr val="1E24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ORR, n (%)</a:t>
                      </a:r>
                      <a:endParaRPr lang="de-DE" sz="1200" b="1" kern="1200" dirty="0">
                        <a:solidFill>
                          <a:srgbClr val="1E243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 (29.8)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(1.7)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sz="1200" b="1" kern="1200" dirty="0">
                        <a:solidFill>
                          <a:srgbClr val="1E243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 24.99 (95% CI: 6.05-103.24)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p&lt;0.001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kern="1200" dirty="0">
                        <a:solidFill>
                          <a:srgbClr val="1E243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extLst>
                  <a:ext uri="{0D108BD9-81ED-4DB2-BD59-A6C34878D82A}">
                    <a16:rowId xmlns:a16="http://schemas.microsoft.com/office/drawing/2014/main" val="1484447015"/>
                  </a:ext>
                </a:extLst>
              </a:tr>
              <a:tr h="278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1" kern="1200" dirty="0">
                          <a:solidFill>
                            <a:srgbClr val="1E24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DCR, n (%)</a:t>
                      </a:r>
                      <a:endParaRPr lang="de-DE" sz="1200" b="1" kern="1200" dirty="0">
                        <a:solidFill>
                          <a:srgbClr val="1E243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284 (89.0)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(66.7)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extLst>
                  <a:ext uri="{0D108BD9-81ED-4DB2-BD59-A6C34878D82A}">
                    <a16:rowId xmlns:a16="http://schemas.microsoft.com/office/drawing/2014/main" val="2244176872"/>
                  </a:ext>
                </a:extLst>
              </a:tr>
              <a:tr h="278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sz="1200" b="1" kern="1200" dirty="0">
                        <a:solidFill>
                          <a:srgbClr val="1E243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 5.79 (95% CI: 3.18-10.55)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p&lt;0.001</a:t>
                      </a:r>
                    </a:p>
                  </a:txBody>
                  <a:tcPr marL="78906" marR="78906" marT="34281" marB="3428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sz="1200" b="0" kern="1200" dirty="0">
                        <a:solidFill>
                          <a:srgbClr val="1E243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8906" marR="78906" marT="34281" marB="34281" anchor="ctr" horzOverflow="overflow"/>
                </a:tc>
                <a:extLst>
                  <a:ext uri="{0D108BD9-81ED-4DB2-BD59-A6C34878D82A}">
                    <a16:rowId xmlns:a16="http://schemas.microsoft.com/office/drawing/2014/main" val="327963635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8C4E4CD-41CD-E14B-96F5-5C9C35E43799}"/>
              </a:ext>
            </a:extLst>
          </p:cNvPr>
          <p:cNvSpPr txBox="1"/>
          <p:nvPr/>
        </p:nvSpPr>
        <p:spPr>
          <a:xfrm rot="16200000">
            <a:off x="4982357" y="3519072"/>
            <a:ext cx="1448281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 of patients </a:t>
            </a:r>
            <a:b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free from event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5EC8E1-C55A-7242-86EF-BBC3DFB316DB}"/>
              </a:ext>
            </a:extLst>
          </p:cNvPr>
          <p:cNvCxnSpPr>
            <a:cxnSpLocks/>
          </p:cNvCxnSpPr>
          <p:nvPr/>
        </p:nvCxnSpPr>
        <p:spPr>
          <a:xfrm>
            <a:off x="6298629" y="2768600"/>
            <a:ext cx="0" cy="185328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1C9A5C8-638D-1041-845C-0E1303896AC3}"/>
              </a:ext>
            </a:extLst>
          </p:cNvPr>
          <p:cNvSpPr txBox="1"/>
          <p:nvPr/>
        </p:nvSpPr>
        <p:spPr>
          <a:xfrm>
            <a:off x="6816080" y="4948871"/>
            <a:ext cx="261462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randomisation (months)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CC89D2-5DF8-C04E-9121-6079EA00D54D}"/>
              </a:ext>
            </a:extLst>
          </p:cNvPr>
          <p:cNvSpPr txBox="1"/>
          <p:nvPr/>
        </p:nvSpPr>
        <p:spPr>
          <a:xfrm>
            <a:off x="6105958" y="4558625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8D7FB7-4D65-D643-8F32-46245D5D9D31}"/>
              </a:ext>
            </a:extLst>
          </p:cNvPr>
          <p:cNvCxnSpPr>
            <a:cxnSpLocks/>
          </p:cNvCxnSpPr>
          <p:nvPr/>
        </p:nvCxnSpPr>
        <p:spPr>
          <a:xfrm flipH="1">
            <a:off x="6226629" y="462206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857B15-8100-8642-8959-5AB79D116F08}"/>
              </a:ext>
            </a:extLst>
          </p:cNvPr>
          <p:cNvCxnSpPr>
            <a:cxnSpLocks/>
          </p:cNvCxnSpPr>
          <p:nvPr/>
        </p:nvCxnSpPr>
        <p:spPr>
          <a:xfrm flipH="1">
            <a:off x="6295757" y="4622063"/>
            <a:ext cx="364199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FEF155C-FF79-2146-9A14-A3772738300A}"/>
              </a:ext>
            </a:extLst>
          </p:cNvPr>
          <p:cNvSpPr txBox="1"/>
          <p:nvPr/>
        </p:nvSpPr>
        <p:spPr>
          <a:xfrm>
            <a:off x="6027412" y="437052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2726D2-08EE-8F44-9BE3-4B99E4FECCBE}"/>
              </a:ext>
            </a:extLst>
          </p:cNvPr>
          <p:cNvCxnSpPr>
            <a:cxnSpLocks/>
          </p:cNvCxnSpPr>
          <p:nvPr/>
        </p:nvCxnSpPr>
        <p:spPr>
          <a:xfrm flipH="1">
            <a:off x="6226629" y="443834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9325A4-F0AC-A64D-BA13-B9278C8A8AE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62629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2670A3C-1E87-964E-8851-15A531197B84}"/>
              </a:ext>
            </a:extLst>
          </p:cNvPr>
          <p:cNvSpPr txBox="1"/>
          <p:nvPr/>
        </p:nvSpPr>
        <p:spPr>
          <a:xfrm>
            <a:off x="6266502" y="472141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05C37E-EC4C-4B42-B346-2212A4A97D6E}"/>
              </a:ext>
            </a:extLst>
          </p:cNvPr>
          <p:cNvSpPr txBox="1"/>
          <p:nvPr/>
        </p:nvSpPr>
        <p:spPr>
          <a:xfrm>
            <a:off x="4894730" y="5097105"/>
            <a:ext cx="118301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>
              <a:lnSpc>
                <a:spcPct val="90000"/>
              </a:lnSpc>
            </a:pPr>
            <a:r>
              <a:rPr lang="en-GB" sz="1000" b="1" baseline="30000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000" b="1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rgbClr val="03C74F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7C3D34-25FE-3947-BB34-80FA25D863BD}"/>
              </a:ext>
            </a:extLst>
          </p:cNvPr>
          <p:cNvSpPr txBox="1"/>
          <p:nvPr/>
        </p:nvSpPr>
        <p:spPr>
          <a:xfrm>
            <a:off x="6027412" y="418637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57F59E3-282D-234E-8DD5-A283CB7826D7}"/>
              </a:ext>
            </a:extLst>
          </p:cNvPr>
          <p:cNvCxnSpPr>
            <a:cxnSpLocks/>
          </p:cNvCxnSpPr>
          <p:nvPr/>
        </p:nvCxnSpPr>
        <p:spPr>
          <a:xfrm flipH="1">
            <a:off x="6226629" y="425419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BD5B6A9-7095-8A43-8C64-CB4D063B813F}"/>
              </a:ext>
            </a:extLst>
          </p:cNvPr>
          <p:cNvSpPr txBox="1"/>
          <p:nvPr/>
        </p:nvSpPr>
        <p:spPr>
          <a:xfrm>
            <a:off x="6027412" y="400222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B7CB398-65BC-EB4A-9E7C-DE947ACE27EA}"/>
              </a:ext>
            </a:extLst>
          </p:cNvPr>
          <p:cNvCxnSpPr>
            <a:cxnSpLocks/>
          </p:cNvCxnSpPr>
          <p:nvPr/>
        </p:nvCxnSpPr>
        <p:spPr>
          <a:xfrm flipH="1">
            <a:off x="6226629" y="407004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B75726EB-35DF-2B40-86B1-8BBF50D0F349}"/>
              </a:ext>
            </a:extLst>
          </p:cNvPr>
          <p:cNvSpPr txBox="1"/>
          <p:nvPr/>
        </p:nvSpPr>
        <p:spPr>
          <a:xfrm>
            <a:off x="6899368" y="2044927"/>
            <a:ext cx="339868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first symptomatic skeletal event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F1EDB90-2501-AF47-8CB9-894D49E6C6FA}"/>
              </a:ext>
            </a:extLst>
          </p:cNvPr>
          <p:cNvSpPr txBox="1"/>
          <p:nvPr/>
        </p:nvSpPr>
        <p:spPr>
          <a:xfrm>
            <a:off x="6027412" y="3821252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BD6CD83-997A-C14D-BBE6-2330776DEBAF}"/>
              </a:ext>
            </a:extLst>
          </p:cNvPr>
          <p:cNvCxnSpPr>
            <a:cxnSpLocks/>
          </p:cNvCxnSpPr>
          <p:nvPr/>
        </p:nvCxnSpPr>
        <p:spPr>
          <a:xfrm flipH="1">
            <a:off x="6226629" y="388906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3AC4E12-4498-C046-A211-5E59CB0FA371}"/>
              </a:ext>
            </a:extLst>
          </p:cNvPr>
          <p:cNvSpPr txBox="1"/>
          <p:nvPr/>
        </p:nvSpPr>
        <p:spPr>
          <a:xfrm>
            <a:off x="6027412" y="3630752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5FFB215-5E49-3744-AFF7-DA865FEC45B4}"/>
              </a:ext>
            </a:extLst>
          </p:cNvPr>
          <p:cNvCxnSpPr>
            <a:cxnSpLocks/>
          </p:cNvCxnSpPr>
          <p:nvPr/>
        </p:nvCxnSpPr>
        <p:spPr>
          <a:xfrm flipH="1">
            <a:off x="6226629" y="369856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9580A436-4209-FF4B-B427-1AF6B7AF3F35}"/>
              </a:ext>
            </a:extLst>
          </p:cNvPr>
          <p:cNvSpPr txBox="1"/>
          <p:nvPr/>
        </p:nvSpPr>
        <p:spPr>
          <a:xfrm>
            <a:off x="6027412" y="3446602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B1231E6-C496-0B46-8A11-06BF8FB5FE42}"/>
              </a:ext>
            </a:extLst>
          </p:cNvPr>
          <p:cNvCxnSpPr>
            <a:cxnSpLocks/>
          </p:cNvCxnSpPr>
          <p:nvPr/>
        </p:nvCxnSpPr>
        <p:spPr>
          <a:xfrm flipH="1">
            <a:off x="6226629" y="351441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9299975F-8FA5-9C46-899D-4837343772A9}"/>
              </a:ext>
            </a:extLst>
          </p:cNvPr>
          <p:cNvSpPr txBox="1"/>
          <p:nvPr/>
        </p:nvSpPr>
        <p:spPr>
          <a:xfrm>
            <a:off x="6027412" y="326562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ADD54A3-4914-6548-B98A-B359838E889F}"/>
              </a:ext>
            </a:extLst>
          </p:cNvPr>
          <p:cNvCxnSpPr>
            <a:cxnSpLocks/>
          </p:cNvCxnSpPr>
          <p:nvPr/>
        </p:nvCxnSpPr>
        <p:spPr>
          <a:xfrm flipH="1">
            <a:off x="6226629" y="333344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F121911-AFFF-3943-AA5F-2E02365B80B0}"/>
              </a:ext>
            </a:extLst>
          </p:cNvPr>
          <p:cNvSpPr txBox="1"/>
          <p:nvPr/>
        </p:nvSpPr>
        <p:spPr>
          <a:xfrm>
            <a:off x="6027412" y="307512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0086324-B3BB-C949-9FEF-058D1674519E}"/>
              </a:ext>
            </a:extLst>
          </p:cNvPr>
          <p:cNvCxnSpPr>
            <a:cxnSpLocks/>
          </p:cNvCxnSpPr>
          <p:nvPr/>
        </p:nvCxnSpPr>
        <p:spPr>
          <a:xfrm flipH="1">
            <a:off x="6226629" y="314294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ECBD09A-6F8F-0F42-AA5E-CBA4B235B11A}"/>
              </a:ext>
            </a:extLst>
          </p:cNvPr>
          <p:cNvSpPr txBox="1"/>
          <p:nvPr/>
        </p:nvSpPr>
        <p:spPr>
          <a:xfrm>
            <a:off x="6027412" y="2894152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C4E234-E604-F544-99E2-B242BB6B96BE}"/>
              </a:ext>
            </a:extLst>
          </p:cNvPr>
          <p:cNvCxnSpPr>
            <a:cxnSpLocks/>
          </p:cNvCxnSpPr>
          <p:nvPr/>
        </p:nvCxnSpPr>
        <p:spPr>
          <a:xfrm flipH="1">
            <a:off x="6226629" y="296196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617AA7D-4969-FF49-9BB1-2B1795818A67}"/>
              </a:ext>
            </a:extLst>
          </p:cNvPr>
          <p:cNvSpPr txBox="1"/>
          <p:nvPr/>
        </p:nvSpPr>
        <p:spPr>
          <a:xfrm>
            <a:off x="5948864" y="2710002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EE19A3F-C560-644B-8908-E7C905AB2EC1}"/>
              </a:ext>
            </a:extLst>
          </p:cNvPr>
          <p:cNvCxnSpPr>
            <a:cxnSpLocks/>
          </p:cNvCxnSpPr>
          <p:nvPr/>
        </p:nvCxnSpPr>
        <p:spPr>
          <a:xfrm flipH="1">
            <a:off x="6226629" y="277781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B415E8A-2CA9-3248-9E34-F421A3B90B2E}"/>
              </a:ext>
            </a:extLst>
          </p:cNvPr>
          <p:cNvSpPr txBox="1"/>
          <p:nvPr/>
        </p:nvSpPr>
        <p:spPr>
          <a:xfrm>
            <a:off x="9538878" y="5263304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0D9C432-999F-6C45-919E-6FDB59E78962}"/>
              </a:ext>
            </a:extLst>
          </p:cNvPr>
          <p:cNvSpPr txBox="1"/>
          <p:nvPr/>
        </p:nvSpPr>
        <p:spPr>
          <a:xfrm>
            <a:off x="8481892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E2A2027-2916-A44F-B7A1-664E7007B237}"/>
              </a:ext>
            </a:extLst>
          </p:cNvPr>
          <p:cNvSpPr txBox="1"/>
          <p:nvPr/>
        </p:nvSpPr>
        <p:spPr>
          <a:xfrm>
            <a:off x="9897629" y="5263304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FCB0B-26E5-F643-AA85-B9085685EEBA}"/>
              </a:ext>
            </a:extLst>
          </p:cNvPr>
          <p:cNvSpPr txBox="1"/>
          <p:nvPr/>
        </p:nvSpPr>
        <p:spPr>
          <a:xfrm>
            <a:off x="9208312" y="5263304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BA41037-3E84-044F-8518-276F3779F147}"/>
              </a:ext>
            </a:extLst>
          </p:cNvPr>
          <p:cNvSpPr txBox="1"/>
          <p:nvPr/>
        </p:nvSpPr>
        <p:spPr>
          <a:xfrm>
            <a:off x="8878112" y="5263304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E2A242B-3C9D-324C-B0A0-6DFBE3D922E4}"/>
              </a:ext>
            </a:extLst>
          </p:cNvPr>
          <p:cNvSpPr txBox="1"/>
          <p:nvPr/>
        </p:nvSpPr>
        <p:spPr>
          <a:xfrm>
            <a:off x="8150333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A0E0AAA-1C30-6C43-A2E1-244ED88451CD}"/>
              </a:ext>
            </a:extLst>
          </p:cNvPr>
          <p:cNvSpPr txBox="1"/>
          <p:nvPr/>
        </p:nvSpPr>
        <p:spPr>
          <a:xfrm>
            <a:off x="7818772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5B27116-FE49-9D4F-89D6-88FAC557354F}"/>
              </a:ext>
            </a:extLst>
          </p:cNvPr>
          <p:cNvSpPr txBox="1"/>
          <p:nvPr/>
        </p:nvSpPr>
        <p:spPr>
          <a:xfrm>
            <a:off x="7487211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2B1ECD3-CAF2-3349-A81C-70653621B6BD}"/>
              </a:ext>
            </a:extLst>
          </p:cNvPr>
          <p:cNvSpPr txBox="1"/>
          <p:nvPr/>
        </p:nvSpPr>
        <p:spPr>
          <a:xfrm>
            <a:off x="7155650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78690FC-261B-3A48-9E2A-AB5839BCFE1D}"/>
              </a:ext>
            </a:extLst>
          </p:cNvPr>
          <p:cNvSpPr txBox="1"/>
          <p:nvPr/>
        </p:nvSpPr>
        <p:spPr>
          <a:xfrm>
            <a:off x="6824089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2F5B59-1347-1C4B-8E1C-935E20DB5E98}"/>
              </a:ext>
            </a:extLst>
          </p:cNvPr>
          <p:cNvSpPr txBox="1"/>
          <p:nvPr/>
        </p:nvSpPr>
        <p:spPr>
          <a:xfrm>
            <a:off x="6492528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D757B8A-E8C0-A84B-82B7-518AA5BA0662}"/>
              </a:ext>
            </a:extLst>
          </p:cNvPr>
          <p:cNvSpPr txBox="1"/>
          <p:nvPr/>
        </p:nvSpPr>
        <p:spPr>
          <a:xfrm>
            <a:off x="6160967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196</a:t>
            </a:r>
          </a:p>
        </p:txBody>
      </p:sp>
      <p:graphicFrame>
        <p:nvGraphicFramePr>
          <p:cNvPr id="126" name="Table 125">
            <a:extLst>
              <a:ext uri="{FF2B5EF4-FFF2-40B4-BE49-F238E27FC236}">
                <a16:creationId xmlns:a16="http://schemas.microsoft.com/office/drawing/2014/main" id="{D33D80C2-13BC-934E-B4A4-B0EF1FC00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11544"/>
              </p:ext>
            </p:extLst>
          </p:nvPr>
        </p:nvGraphicFramePr>
        <p:xfrm>
          <a:off x="8693893" y="2545094"/>
          <a:ext cx="3077449" cy="10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273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961327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622849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173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No. of events/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no. of patients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Median</a:t>
                      </a:r>
                      <a:br>
                        <a:rPr lang="en-US" sz="1000" dirty="0"/>
                      </a:br>
                      <a:r>
                        <a:rPr lang="en-US" sz="1000" dirty="0" err="1"/>
                        <a:t>mo</a:t>
                      </a:r>
                      <a:endParaRPr lang="en-US" sz="1000" dirty="0"/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baseline="30000" dirty="0"/>
                        <a:t>177</a:t>
                      </a:r>
                      <a:r>
                        <a:rPr lang="en-US" sz="1000" b="1" dirty="0"/>
                        <a:t>Lu-PSMA-617 + SOC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256/385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11.5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SOC alone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137/196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6.8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HR (95% CI)</a:t>
                      </a:r>
                      <a:endParaRPr lang="en-US" sz="1000" b="1" baseline="30000" dirty="0"/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0.50 (0.40-0.62)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 value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&lt;0.001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pic>
        <p:nvPicPr>
          <p:cNvPr id="130" name="Picture 129">
            <a:extLst>
              <a:ext uri="{FF2B5EF4-FFF2-40B4-BE49-F238E27FC236}">
                <a16:creationId xmlns:a16="http://schemas.microsoft.com/office/drawing/2014/main" id="{D2FBC1F3-82B8-D44E-A4B8-02D1D732E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395" y="2746375"/>
            <a:ext cx="3798294" cy="188277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94CEA3B-1674-D047-B395-0BAC0CDB2D3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66664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D423C42-B75F-584D-BFB8-A44979B6CF8D}"/>
              </a:ext>
            </a:extLst>
          </p:cNvPr>
          <p:cNvSpPr txBox="1"/>
          <p:nvPr/>
        </p:nvSpPr>
        <p:spPr>
          <a:xfrm>
            <a:off x="9526054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D1277AC-9327-3C4B-9D09-558E418B6E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43552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6E74B0E-A863-374D-B4FB-E6F5FF747145}"/>
              </a:ext>
            </a:extLst>
          </p:cNvPr>
          <p:cNvSpPr txBox="1"/>
          <p:nvPr/>
        </p:nvSpPr>
        <p:spPr>
          <a:xfrm>
            <a:off x="8202079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29DCB3-6ADE-DD45-B3DB-F18E7370E56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78273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D44CB3E-4078-5C49-8A39-F523A93CC9EC}"/>
              </a:ext>
            </a:extLst>
          </p:cNvPr>
          <p:cNvSpPr txBox="1"/>
          <p:nvPr/>
        </p:nvSpPr>
        <p:spPr>
          <a:xfrm>
            <a:off x="8538629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EB0117-99B2-1D4A-9E21-B4088BDF6D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64203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AA3A677-EC02-7147-B42D-8140088C2518}"/>
              </a:ext>
            </a:extLst>
          </p:cNvPr>
          <p:cNvSpPr txBox="1"/>
          <p:nvPr/>
        </p:nvSpPr>
        <p:spPr>
          <a:xfrm>
            <a:off x="7263452" y="472141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1CEA481-DBA4-974D-BA55-E3BC502B2F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96487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1B7F73C-8BE2-0147-9EE6-607095F14474}"/>
              </a:ext>
            </a:extLst>
          </p:cNvPr>
          <p:cNvSpPr txBox="1"/>
          <p:nvPr/>
        </p:nvSpPr>
        <p:spPr>
          <a:xfrm>
            <a:off x="6569230" y="4721416"/>
            <a:ext cx="131446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5E9EE2-ED82-BB47-8C36-1D3ABBC14D5C}"/>
              </a:ext>
            </a:extLst>
          </p:cNvPr>
          <p:cNvSpPr txBox="1"/>
          <p:nvPr/>
        </p:nvSpPr>
        <p:spPr>
          <a:xfrm>
            <a:off x="7268062" y="3951439"/>
            <a:ext cx="650819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A21EDB-7F83-5641-BC5F-D7FA9A0F694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95518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B5B5DFD-E35C-064D-A327-158313C2DA1B}"/>
              </a:ext>
            </a:extLst>
          </p:cNvPr>
          <p:cNvSpPr txBox="1"/>
          <p:nvPr/>
        </p:nvSpPr>
        <p:spPr>
          <a:xfrm>
            <a:off x="9851944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9BD80FE-BA8A-E740-BAFB-79B545407CB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35615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0D90204-F48C-6E44-B20C-4BAB28CAB187}"/>
              </a:ext>
            </a:extLst>
          </p:cNvPr>
          <p:cNvSpPr txBox="1"/>
          <p:nvPr/>
        </p:nvSpPr>
        <p:spPr>
          <a:xfrm>
            <a:off x="9195488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6D925B8-E61B-6640-BA88-147E7C52672B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16044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AF5641E-AD14-654F-B07D-82A10B048E37}"/>
              </a:ext>
            </a:extLst>
          </p:cNvPr>
          <p:cNvSpPr txBox="1"/>
          <p:nvPr/>
        </p:nvSpPr>
        <p:spPr>
          <a:xfrm>
            <a:off x="7875054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6E0A11B-1EE3-D94D-A34F-02611CD370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91711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46CBDBC-16F7-0D42-92D5-E1051D046FFF}"/>
              </a:ext>
            </a:extLst>
          </p:cNvPr>
          <p:cNvSpPr txBox="1"/>
          <p:nvPr/>
        </p:nvSpPr>
        <p:spPr>
          <a:xfrm>
            <a:off x="7590477" y="472141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E1C0B9-E3B8-DE49-81B0-EBCA155C820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33520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9BE931C-54AF-8748-8372-0A0CCBE355C4}"/>
              </a:ext>
            </a:extLst>
          </p:cNvPr>
          <p:cNvSpPr txBox="1"/>
          <p:nvPr/>
        </p:nvSpPr>
        <p:spPr>
          <a:xfrm>
            <a:off x="6939602" y="472141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CC0CB66-3295-BB44-8CE5-53D4F1A9D0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05415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8C5FF91-94CD-B748-91A2-E99698F73BAE}"/>
              </a:ext>
            </a:extLst>
          </p:cNvPr>
          <p:cNvSpPr txBox="1"/>
          <p:nvPr/>
        </p:nvSpPr>
        <p:spPr>
          <a:xfrm>
            <a:off x="8865288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727BE58-B224-B94A-BB52-79791539941A}"/>
              </a:ext>
            </a:extLst>
          </p:cNvPr>
          <p:cNvSpPr txBox="1"/>
          <p:nvPr/>
        </p:nvSpPr>
        <p:spPr>
          <a:xfrm>
            <a:off x="7001561" y="2886377"/>
            <a:ext cx="141679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baseline="300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</a:t>
            </a:r>
          </a:p>
        </p:txBody>
      </p:sp>
    </p:spTree>
    <p:extLst>
      <p:ext uri="{BB962C8B-B14F-4D97-AF65-F5344CB8AC3E}">
        <p14:creationId xmlns:p14="http://schemas.microsoft.com/office/powerpoint/2010/main" val="3355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5A48D9-BA03-6442-9011-B84313624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61390"/>
            <a:ext cx="4533517" cy="702470"/>
          </a:xfrm>
        </p:spPr>
        <p:txBody>
          <a:bodyPr>
            <a:normAutofit/>
          </a:bodyPr>
          <a:lstStyle/>
          <a:p>
            <a:r>
              <a:rPr lang="en-GB" dirty="0"/>
              <a:t>FACT-P TOTAL SCORE</a:t>
            </a:r>
          </a:p>
          <a:p>
            <a:pPr>
              <a:spcBef>
                <a:spcPts val="0"/>
              </a:spcBef>
            </a:pPr>
            <a:r>
              <a:rPr lang="en-GB" sz="1600" cap="none" spc="0" dirty="0">
                <a:solidFill>
                  <a:schemeClr val="tx2"/>
                </a:solidFill>
              </a:rPr>
              <a:t>Time to worsening favoured the </a:t>
            </a:r>
            <a:r>
              <a:rPr lang="en-GB" sz="1600" cap="none" spc="0" baseline="30000" dirty="0">
                <a:solidFill>
                  <a:schemeClr val="tx2"/>
                </a:solidFill>
              </a:rPr>
              <a:t>177</a:t>
            </a:r>
            <a:r>
              <a:rPr lang="en-GB" sz="1600" cap="none" spc="0" dirty="0">
                <a:solidFill>
                  <a:schemeClr val="tx2"/>
                </a:solidFill>
              </a:rPr>
              <a:t>Lu-PSMA-617 arm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C6C9315-BF3B-4BB9-954B-2740F1B5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VISION: HEALTH-RELATED QUALITY OF LIFE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BC4B7-2A9B-454A-A5E8-217675BA0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05" name="Content Placeholder 204">
            <a:extLst>
              <a:ext uri="{FF2B5EF4-FFF2-40B4-BE49-F238E27FC236}">
                <a16:creationId xmlns:a16="http://schemas.microsoft.com/office/drawing/2014/main" id="{756CBB98-5DF8-B747-9657-A1FC5B9EB8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732400" cy="365125"/>
          </a:xfrm>
        </p:spPr>
        <p:txBody>
          <a:bodyPr/>
          <a:lstStyle/>
          <a:p>
            <a:r>
              <a:rPr lang="en-GB" baseline="30000" dirty="0">
                <a:solidFill>
                  <a:schemeClr val="tx2"/>
                </a:solidFill>
              </a:rPr>
              <a:t>177</a:t>
            </a:r>
            <a:r>
              <a:rPr lang="en-GB" dirty="0">
                <a:solidFill>
                  <a:schemeClr val="tx2"/>
                </a:solidFill>
              </a:rPr>
              <a:t>Lu-PSMA-617, lutetium-177-prostate-specific membrane antigen-617; BPI-SF, Brief Pain Inventory–Short Form; CI, confidence interval; FACT-P, Functional Assessment of Cancer Therapy– Prostate</a:t>
            </a:r>
            <a:r>
              <a:rPr lang="en-GB" dirty="0"/>
              <a:t>; </a:t>
            </a:r>
            <a:r>
              <a:rPr lang="en-GB" dirty="0">
                <a:solidFill>
                  <a:schemeClr val="tx2"/>
                </a:solidFill>
              </a:rPr>
              <a:t>HR, hazard ratio; </a:t>
            </a:r>
            <a:r>
              <a:rPr lang="en-GB" dirty="0" err="1">
                <a:solidFill>
                  <a:schemeClr val="tx2"/>
                </a:solidFill>
              </a:rPr>
              <a:t>rPFS</a:t>
            </a:r>
            <a:r>
              <a:rPr lang="en-GB" dirty="0">
                <a:solidFill>
                  <a:schemeClr val="tx2"/>
                </a:solidFill>
              </a:rPr>
              <a:t>, radiographic progression-free survival; SOC, standard of care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Sartor O, et al. </a:t>
            </a:r>
            <a:r>
              <a:rPr lang="en-US" dirty="0">
                <a:solidFill>
                  <a:schemeClr val="tx2"/>
                </a:solidFill>
              </a:rPr>
              <a:t>N </a:t>
            </a:r>
            <a:r>
              <a:rPr lang="en-US" dirty="0" err="1">
                <a:solidFill>
                  <a:schemeClr val="tx2"/>
                </a:solidFill>
              </a:rPr>
              <a:t>Engl</a:t>
            </a:r>
            <a:r>
              <a:rPr lang="en-US" dirty="0">
                <a:solidFill>
                  <a:schemeClr val="tx2"/>
                </a:solidFill>
              </a:rPr>
              <a:t> J Med. 2021;</a:t>
            </a:r>
            <a:r>
              <a:rPr lang="en-GB" dirty="0">
                <a:solidFill>
                  <a:schemeClr val="tx2"/>
                </a:solidFill>
              </a:rPr>
              <a:t>385:1091-103; </a:t>
            </a:r>
            <a:r>
              <a:rPr lang="en-GB" dirty="0" err="1">
                <a:solidFill>
                  <a:schemeClr val="tx2"/>
                </a:solidFill>
              </a:rPr>
              <a:t>Fizazi</a:t>
            </a:r>
            <a:r>
              <a:rPr lang="en-GB" dirty="0">
                <a:solidFill>
                  <a:schemeClr val="tx2"/>
                </a:solidFill>
              </a:rPr>
              <a:t> K, et al. </a:t>
            </a:r>
            <a:r>
              <a:rPr lang="en-US" dirty="0">
                <a:solidFill>
                  <a:schemeClr val="tx2"/>
                </a:solidFill>
              </a:rPr>
              <a:t>Ann Oncol. 2021;32 suppl 5:S627-8 (ESMO 2021 oral presentation)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E3E09A-6FD8-5147-B0DB-CAD772C6FC5D}"/>
              </a:ext>
            </a:extLst>
          </p:cNvPr>
          <p:cNvSpPr txBox="1"/>
          <p:nvPr/>
        </p:nvSpPr>
        <p:spPr>
          <a:xfrm rot="16200000">
            <a:off x="-40394" y="3422113"/>
            <a:ext cx="190097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Event-free probability (%)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975546-BEB8-4A4D-8E91-CBBEB48F0796}"/>
              </a:ext>
            </a:extLst>
          </p:cNvPr>
          <p:cNvSpPr txBox="1"/>
          <p:nvPr/>
        </p:nvSpPr>
        <p:spPr>
          <a:xfrm>
            <a:off x="1041713" y="2141447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E99959-8498-8C49-90AB-61977EC5594C}"/>
              </a:ext>
            </a:extLst>
          </p:cNvPr>
          <p:cNvCxnSpPr>
            <a:cxnSpLocks/>
          </p:cNvCxnSpPr>
          <p:nvPr/>
        </p:nvCxnSpPr>
        <p:spPr>
          <a:xfrm flipH="1">
            <a:off x="1281006" y="220291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833FB0B-2970-CB43-830B-8026BF0B3B97}"/>
              </a:ext>
            </a:extLst>
          </p:cNvPr>
          <p:cNvSpPr txBox="1"/>
          <p:nvPr/>
        </p:nvSpPr>
        <p:spPr>
          <a:xfrm>
            <a:off x="1107436" y="269545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F4EDC20-A67A-3640-8911-718C6AEA125D}"/>
              </a:ext>
            </a:extLst>
          </p:cNvPr>
          <p:cNvCxnSpPr>
            <a:cxnSpLocks/>
          </p:cNvCxnSpPr>
          <p:nvPr/>
        </p:nvCxnSpPr>
        <p:spPr>
          <a:xfrm flipH="1">
            <a:off x="1281006" y="275691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3D1630D-FE19-1E4B-B462-847C2399732E}"/>
              </a:ext>
            </a:extLst>
          </p:cNvPr>
          <p:cNvSpPr txBox="1"/>
          <p:nvPr/>
        </p:nvSpPr>
        <p:spPr>
          <a:xfrm>
            <a:off x="1107436" y="3245228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49F044C-0B15-B045-B650-037DDA9F4254}"/>
              </a:ext>
            </a:extLst>
          </p:cNvPr>
          <p:cNvCxnSpPr>
            <a:cxnSpLocks/>
          </p:cNvCxnSpPr>
          <p:nvPr/>
        </p:nvCxnSpPr>
        <p:spPr>
          <a:xfrm flipH="1">
            <a:off x="1281006" y="331304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FFC8ED5-75E2-E941-AF43-77BEFA2DC5E8}"/>
              </a:ext>
            </a:extLst>
          </p:cNvPr>
          <p:cNvSpPr txBox="1"/>
          <p:nvPr/>
        </p:nvSpPr>
        <p:spPr>
          <a:xfrm>
            <a:off x="1107436" y="379818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0F0EC2C-731D-9E4E-90A3-05BB532B547E}"/>
              </a:ext>
            </a:extLst>
          </p:cNvPr>
          <p:cNvCxnSpPr>
            <a:cxnSpLocks/>
          </p:cNvCxnSpPr>
          <p:nvPr/>
        </p:nvCxnSpPr>
        <p:spPr>
          <a:xfrm flipH="1">
            <a:off x="1281006" y="386599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7F5B960-B9C9-EF41-89A3-BDB57A434985}"/>
              </a:ext>
            </a:extLst>
          </p:cNvPr>
          <p:cNvCxnSpPr>
            <a:cxnSpLocks/>
          </p:cNvCxnSpPr>
          <p:nvPr/>
        </p:nvCxnSpPr>
        <p:spPr>
          <a:xfrm>
            <a:off x="1353006" y="2200275"/>
            <a:ext cx="0" cy="279139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58B3367-3820-C240-A3D1-4A42716062D2}"/>
              </a:ext>
            </a:extLst>
          </p:cNvPr>
          <p:cNvSpPr txBox="1"/>
          <p:nvPr/>
        </p:nvSpPr>
        <p:spPr>
          <a:xfrm>
            <a:off x="2115268" y="1767241"/>
            <a:ext cx="211538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rPFS</a:t>
            </a: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analysis set (N=581)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6941D4-B8F7-934D-B67A-A2A8CC15E9F4}"/>
              </a:ext>
            </a:extLst>
          </p:cNvPr>
          <p:cNvSpPr txBox="1"/>
          <p:nvPr/>
        </p:nvSpPr>
        <p:spPr>
          <a:xfrm>
            <a:off x="1107437" y="241818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49AD331-C37D-BE4A-AEA7-C3BDC3D64951}"/>
              </a:ext>
            </a:extLst>
          </p:cNvPr>
          <p:cNvCxnSpPr>
            <a:cxnSpLocks/>
          </p:cNvCxnSpPr>
          <p:nvPr/>
        </p:nvCxnSpPr>
        <p:spPr>
          <a:xfrm flipH="1">
            <a:off x="1281006" y="247965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61A9A123-BE7A-7743-B2C2-55539EDC1380}"/>
              </a:ext>
            </a:extLst>
          </p:cNvPr>
          <p:cNvSpPr txBox="1"/>
          <p:nvPr/>
        </p:nvSpPr>
        <p:spPr>
          <a:xfrm>
            <a:off x="1107437" y="2967435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60E739C-5710-F546-8F22-B18E421D7853}"/>
              </a:ext>
            </a:extLst>
          </p:cNvPr>
          <p:cNvCxnSpPr>
            <a:cxnSpLocks/>
          </p:cNvCxnSpPr>
          <p:nvPr/>
        </p:nvCxnSpPr>
        <p:spPr>
          <a:xfrm flipH="1">
            <a:off x="1281006" y="302890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45A2BED-076D-2345-8777-D4A9DEC993CA}"/>
              </a:ext>
            </a:extLst>
          </p:cNvPr>
          <p:cNvSpPr txBox="1"/>
          <p:nvPr/>
        </p:nvSpPr>
        <p:spPr>
          <a:xfrm>
            <a:off x="1107436" y="352144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DF412AE-2512-764A-B81B-BE34FD2BB1BD}"/>
              </a:ext>
            </a:extLst>
          </p:cNvPr>
          <p:cNvCxnSpPr>
            <a:cxnSpLocks/>
          </p:cNvCxnSpPr>
          <p:nvPr/>
        </p:nvCxnSpPr>
        <p:spPr>
          <a:xfrm flipH="1">
            <a:off x="1281006" y="358925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9A421118-5BC9-D349-9651-5E74E6047CF3}"/>
              </a:ext>
            </a:extLst>
          </p:cNvPr>
          <p:cNvSpPr txBox="1"/>
          <p:nvPr/>
        </p:nvSpPr>
        <p:spPr>
          <a:xfrm>
            <a:off x="2325129" y="5280561"/>
            <a:ext cx="261462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randomisation (months)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D4614A5-409A-394D-BD90-C299936D9AE9}"/>
              </a:ext>
            </a:extLst>
          </p:cNvPr>
          <p:cNvSpPr txBox="1"/>
          <p:nvPr/>
        </p:nvSpPr>
        <p:spPr>
          <a:xfrm>
            <a:off x="1173159" y="4928415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70117B8-2FDD-C449-B591-71F3F15A3E7B}"/>
              </a:ext>
            </a:extLst>
          </p:cNvPr>
          <p:cNvCxnSpPr>
            <a:cxnSpLocks/>
          </p:cNvCxnSpPr>
          <p:nvPr/>
        </p:nvCxnSpPr>
        <p:spPr>
          <a:xfrm flipH="1">
            <a:off x="1281006" y="499185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9B4FD29-586A-7847-B1D4-4C240051474C}"/>
              </a:ext>
            </a:extLst>
          </p:cNvPr>
          <p:cNvCxnSpPr>
            <a:cxnSpLocks/>
          </p:cNvCxnSpPr>
          <p:nvPr/>
        </p:nvCxnSpPr>
        <p:spPr>
          <a:xfrm flipH="1">
            <a:off x="1350134" y="4991853"/>
            <a:ext cx="454908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FBA11F7-A735-DD40-BD71-1E46A7E4A13D}"/>
              </a:ext>
            </a:extLst>
          </p:cNvPr>
          <p:cNvSpPr txBox="1"/>
          <p:nvPr/>
        </p:nvSpPr>
        <p:spPr>
          <a:xfrm>
            <a:off x="1107436" y="464085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A4045DD-EE12-194F-97AE-1ED2D6A3D57D}"/>
              </a:ext>
            </a:extLst>
          </p:cNvPr>
          <p:cNvCxnSpPr>
            <a:cxnSpLocks/>
          </p:cNvCxnSpPr>
          <p:nvPr/>
        </p:nvCxnSpPr>
        <p:spPr>
          <a:xfrm flipH="1">
            <a:off x="1281006" y="470866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6447F50-6272-D04D-B6C7-54EF4438A5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93225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9170CBD0-C276-3545-A14D-595B4C9A8F28}"/>
              </a:ext>
            </a:extLst>
          </p:cNvPr>
          <p:cNvSpPr txBox="1"/>
          <p:nvPr/>
        </p:nvSpPr>
        <p:spPr>
          <a:xfrm>
            <a:off x="1500335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ED7CF14-E5CD-F646-8478-C9D8A6E39289}"/>
              </a:ext>
            </a:extLst>
          </p:cNvPr>
          <p:cNvSpPr txBox="1"/>
          <p:nvPr/>
        </p:nvSpPr>
        <p:spPr>
          <a:xfrm>
            <a:off x="265739" y="5286417"/>
            <a:ext cx="1059584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of patients 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still at risk</a:t>
            </a:r>
          </a:p>
          <a:p>
            <a:pPr algn="r">
              <a:lnSpc>
                <a:spcPct val="90000"/>
              </a:lnSpc>
            </a:pPr>
            <a:r>
              <a:rPr lang="en-GB" sz="900" b="1" baseline="30000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900" b="1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</a:t>
            </a:r>
          </a:p>
          <a:p>
            <a:pPr algn="r">
              <a:lnSpc>
                <a:spcPct val="90000"/>
              </a:lnSpc>
            </a:pPr>
            <a:r>
              <a:rPr lang="en-GB" sz="900" b="1" dirty="0">
                <a:solidFill>
                  <a:srgbClr val="03C74F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D042B89-F636-5045-95A3-B5B6083415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87282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9ED47A57-552D-F047-8ABA-837DAB26C71F}"/>
              </a:ext>
            </a:extLst>
          </p:cNvPr>
          <p:cNvSpPr txBox="1"/>
          <p:nvPr/>
        </p:nvSpPr>
        <p:spPr>
          <a:xfrm>
            <a:off x="3859496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D2B41C5-E9FE-2F45-9CA9-DAFF4D3E3ED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76381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CB268133-9A82-5248-9945-282C96895410}"/>
              </a:ext>
            </a:extLst>
          </p:cNvPr>
          <p:cNvSpPr txBox="1"/>
          <p:nvPr/>
        </p:nvSpPr>
        <p:spPr>
          <a:xfrm>
            <a:off x="2780593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08BD8C4-42EC-C442-AF2E-24B9F016E2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32658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0711D34A-5835-E94A-BF58-8906302996A5}"/>
              </a:ext>
            </a:extLst>
          </p:cNvPr>
          <p:cNvSpPr txBox="1"/>
          <p:nvPr/>
        </p:nvSpPr>
        <p:spPr>
          <a:xfrm>
            <a:off x="3305838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BAB656B-9B75-174E-AF70-F55B4EE8E77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10076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9A3A72E-C472-8245-A729-232246D57563}"/>
              </a:ext>
            </a:extLst>
          </p:cNvPr>
          <p:cNvSpPr txBox="1"/>
          <p:nvPr/>
        </p:nvSpPr>
        <p:spPr>
          <a:xfrm>
            <a:off x="2415737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FB667FC-A1F7-454E-8CBD-9B7807466C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6248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68CE5240-E410-9F44-8C22-C025CD76A53F}"/>
              </a:ext>
            </a:extLst>
          </p:cNvPr>
          <p:cNvSpPr txBox="1"/>
          <p:nvPr/>
        </p:nvSpPr>
        <p:spPr>
          <a:xfrm>
            <a:off x="1835227" y="5091206"/>
            <a:ext cx="13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46B8E4D-303A-904D-B0DC-F9CFC7D61D21}"/>
              </a:ext>
            </a:extLst>
          </p:cNvPr>
          <p:cNvCxnSpPr>
            <a:cxnSpLocks/>
          </p:cNvCxnSpPr>
          <p:nvPr/>
        </p:nvCxnSpPr>
        <p:spPr>
          <a:xfrm>
            <a:off x="1556180" y="4645872"/>
            <a:ext cx="225044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FC6D4AF-AB55-3948-BC0F-5AA4AE4BF6C4}"/>
              </a:ext>
            </a:extLst>
          </p:cNvPr>
          <p:cNvSpPr txBox="1"/>
          <p:nvPr/>
        </p:nvSpPr>
        <p:spPr>
          <a:xfrm>
            <a:off x="1891688" y="4563053"/>
            <a:ext cx="192084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 (n=385)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 (n=196)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C56260E-52F2-5D47-A9DD-F856C0EE3573}"/>
              </a:ext>
            </a:extLst>
          </p:cNvPr>
          <p:cNvCxnSpPr>
            <a:cxnSpLocks/>
          </p:cNvCxnSpPr>
          <p:nvPr/>
        </p:nvCxnSpPr>
        <p:spPr>
          <a:xfrm>
            <a:off x="1556180" y="4798120"/>
            <a:ext cx="225044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D9C5F9C2-0C66-3B4C-B972-77DB027947C9}"/>
              </a:ext>
            </a:extLst>
          </p:cNvPr>
          <p:cNvSpPr/>
          <p:nvPr/>
        </p:nvSpPr>
        <p:spPr>
          <a:xfrm>
            <a:off x="1635010" y="4764428"/>
            <a:ext cx="67384" cy="6738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F5DF0E7-1F1A-5244-9AD2-D0692715993C}"/>
              </a:ext>
            </a:extLst>
          </p:cNvPr>
          <p:cNvCxnSpPr>
            <a:cxnSpLocks/>
          </p:cNvCxnSpPr>
          <p:nvPr/>
        </p:nvCxnSpPr>
        <p:spPr>
          <a:xfrm rot="16200000">
            <a:off x="1638033" y="4645872"/>
            <a:ext cx="61339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55E55FB-8412-F54E-A414-6E8B6200B1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26398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4007F23E-B725-3B4F-9C44-A0AC7535D6A1}"/>
              </a:ext>
            </a:extLst>
          </p:cNvPr>
          <p:cNvSpPr txBox="1"/>
          <p:nvPr/>
        </p:nvSpPr>
        <p:spPr>
          <a:xfrm>
            <a:off x="569699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D769C49-7B24-9640-8BD5-45C9184F4F0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7066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50EDED23-A82F-7F48-9415-062EB05EB93E}"/>
              </a:ext>
            </a:extLst>
          </p:cNvPr>
          <p:cNvSpPr txBox="1"/>
          <p:nvPr/>
        </p:nvSpPr>
        <p:spPr>
          <a:xfrm>
            <a:off x="403991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A34C67E-F66D-FA42-828A-F038D4CB62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98002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29C2D5FF-7FB7-2044-AB42-228A1522A256}"/>
              </a:ext>
            </a:extLst>
          </p:cNvPr>
          <p:cNvSpPr txBox="1"/>
          <p:nvPr/>
        </p:nvSpPr>
        <p:spPr>
          <a:xfrm>
            <a:off x="3670699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34A3C3D-BE39-6A45-982D-1D5FDE19E1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6507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15C9300D-A36D-144E-9274-6FF1F27E18AD}"/>
              </a:ext>
            </a:extLst>
          </p:cNvPr>
          <p:cNvSpPr txBox="1"/>
          <p:nvPr/>
        </p:nvSpPr>
        <p:spPr>
          <a:xfrm>
            <a:off x="2969769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5ACB3E6-F266-3343-9D69-FBD41807FA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9846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80B262D4-BCEE-254F-924E-963D798E0BCE}"/>
              </a:ext>
            </a:extLst>
          </p:cNvPr>
          <p:cNvSpPr txBox="1"/>
          <p:nvPr/>
        </p:nvSpPr>
        <p:spPr>
          <a:xfrm>
            <a:off x="2603641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C5D5E67-7CC4-4246-85B4-8AA8BD4EDA90}"/>
              </a:ext>
            </a:extLst>
          </p:cNvPr>
          <p:cNvSpPr txBox="1"/>
          <p:nvPr/>
        </p:nvSpPr>
        <p:spPr>
          <a:xfrm>
            <a:off x="1107436" y="436041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4ADAAE7-A774-1149-9D89-001F56131548}"/>
              </a:ext>
            </a:extLst>
          </p:cNvPr>
          <p:cNvCxnSpPr>
            <a:cxnSpLocks/>
          </p:cNvCxnSpPr>
          <p:nvPr/>
        </p:nvCxnSpPr>
        <p:spPr>
          <a:xfrm flipH="1">
            <a:off x="1281006" y="442822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8350F686-A912-B54A-9388-C560DF23AD08}"/>
              </a:ext>
            </a:extLst>
          </p:cNvPr>
          <p:cNvSpPr txBox="1"/>
          <p:nvPr/>
        </p:nvSpPr>
        <p:spPr>
          <a:xfrm>
            <a:off x="1107436" y="4079968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AC9E8C6-1466-A74D-A96D-C1C606D4E9E3}"/>
              </a:ext>
            </a:extLst>
          </p:cNvPr>
          <p:cNvCxnSpPr>
            <a:cxnSpLocks/>
          </p:cNvCxnSpPr>
          <p:nvPr/>
        </p:nvCxnSpPr>
        <p:spPr>
          <a:xfrm flipH="1">
            <a:off x="1281006" y="414778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C3CEBEB6-ED1E-4846-BF8A-DE55CB6C8DAB}"/>
              </a:ext>
            </a:extLst>
          </p:cNvPr>
          <p:cNvSpPr txBox="1"/>
          <p:nvPr/>
        </p:nvSpPr>
        <p:spPr>
          <a:xfrm>
            <a:off x="5734078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A3F800C-F9BE-5643-B316-F1D895503E10}"/>
              </a:ext>
            </a:extLst>
          </p:cNvPr>
          <p:cNvSpPr txBox="1"/>
          <p:nvPr/>
        </p:nvSpPr>
        <p:spPr>
          <a:xfrm>
            <a:off x="5555160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A3BC684-7202-FD41-AAD3-265A63E2E41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2269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78F8DFAA-EEE7-EC48-AA2A-6426AD550CCA}"/>
              </a:ext>
            </a:extLst>
          </p:cNvPr>
          <p:cNvSpPr txBox="1"/>
          <p:nvPr/>
        </p:nvSpPr>
        <p:spPr>
          <a:xfrm>
            <a:off x="2244763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CFAA8A7-AB1A-DB4D-892D-82BBA758E4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1750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C70EE802-DEC3-FE46-BD18-619008D61179}"/>
              </a:ext>
            </a:extLst>
          </p:cNvPr>
          <p:cNvSpPr txBox="1"/>
          <p:nvPr/>
        </p:nvSpPr>
        <p:spPr>
          <a:xfrm>
            <a:off x="3490200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502E2BD-CB0F-BF4B-ABDD-4C736C689C44}"/>
              </a:ext>
            </a:extLst>
          </p:cNvPr>
          <p:cNvSpPr txBox="1"/>
          <p:nvPr/>
        </p:nvSpPr>
        <p:spPr>
          <a:xfrm>
            <a:off x="5366730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426B017-4A48-5D4F-A1B8-FA47528BC4DC}"/>
              </a:ext>
            </a:extLst>
          </p:cNvPr>
          <p:cNvSpPr txBox="1"/>
          <p:nvPr/>
        </p:nvSpPr>
        <p:spPr>
          <a:xfrm>
            <a:off x="4993725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A139BB6-BA71-5047-BD42-7F8A06870D27}"/>
              </a:ext>
            </a:extLst>
          </p:cNvPr>
          <p:cNvSpPr txBox="1"/>
          <p:nvPr/>
        </p:nvSpPr>
        <p:spPr>
          <a:xfrm>
            <a:off x="4783875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2459882-4B30-5143-ABE7-ECE2405A76F0}"/>
              </a:ext>
            </a:extLst>
          </p:cNvPr>
          <p:cNvSpPr txBox="1"/>
          <p:nvPr/>
        </p:nvSpPr>
        <p:spPr>
          <a:xfrm>
            <a:off x="4601255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19EE333-B61D-A742-9A69-87BC8E0D8F5D}"/>
              </a:ext>
            </a:extLst>
          </p:cNvPr>
          <p:cNvSpPr txBox="1"/>
          <p:nvPr/>
        </p:nvSpPr>
        <p:spPr>
          <a:xfrm>
            <a:off x="4411771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19940C2-C957-4C4B-9349-45BD926F4953}"/>
              </a:ext>
            </a:extLst>
          </p:cNvPr>
          <p:cNvSpPr txBox="1"/>
          <p:nvPr/>
        </p:nvSpPr>
        <p:spPr>
          <a:xfrm>
            <a:off x="4054101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EC6A0F5-27E1-3148-A24C-58C2CCDED139}"/>
              </a:ext>
            </a:extLst>
          </p:cNvPr>
          <p:cNvSpPr txBox="1"/>
          <p:nvPr/>
        </p:nvSpPr>
        <p:spPr>
          <a:xfrm>
            <a:off x="3866197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C8C84B6-3A6C-6F4E-9E09-A2DBC4B6F5E7}"/>
              </a:ext>
            </a:extLst>
          </p:cNvPr>
          <p:cNvSpPr txBox="1"/>
          <p:nvPr/>
        </p:nvSpPr>
        <p:spPr>
          <a:xfrm>
            <a:off x="3501124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BEA5E43-0463-2B4D-A5E8-C75DABBD500D}"/>
              </a:ext>
            </a:extLst>
          </p:cNvPr>
          <p:cNvSpPr txBox="1"/>
          <p:nvPr/>
        </p:nvSpPr>
        <p:spPr>
          <a:xfrm>
            <a:off x="3306883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43379D0-AB8B-844C-AF56-72B78AB03173}"/>
              </a:ext>
            </a:extLst>
          </p:cNvPr>
          <p:cNvSpPr txBox="1"/>
          <p:nvPr/>
        </p:nvSpPr>
        <p:spPr>
          <a:xfrm>
            <a:off x="3130086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04D12EA-A027-C945-A6B1-1A3C53415C57}"/>
              </a:ext>
            </a:extLst>
          </p:cNvPr>
          <p:cNvSpPr txBox="1"/>
          <p:nvPr/>
        </p:nvSpPr>
        <p:spPr>
          <a:xfrm>
            <a:off x="2734608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80DD95E-18D7-CE4E-ADB5-38C493283B49}"/>
              </a:ext>
            </a:extLst>
          </p:cNvPr>
          <p:cNvSpPr txBox="1"/>
          <p:nvPr/>
        </p:nvSpPr>
        <p:spPr>
          <a:xfrm>
            <a:off x="2551988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73AE658-000A-0540-8D7F-9B28D87DE90A}"/>
              </a:ext>
            </a:extLst>
          </p:cNvPr>
          <p:cNvSpPr txBox="1"/>
          <p:nvPr/>
        </p:nvSpPr>
        <p:spPr>
          <a:xfrm>
            <a:off x="1456253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196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1272847-03CD-AA43-AFC2-F19B5A7EB6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7738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197F9F92-E738-9A4F-BF28-DBEDE832F41A}"/>
              </a:ext>
            </a:extLst>
          </p:cNvPr>
          <p:cNvSpPr txBox="1"/>
          <p:nvPr/>
        </p:nvSpPr>
        <p:spPr>
          <a:xfrm>
            <a:off x="1650126" y="5091206"/>
            <a:ext cx="13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CAAE3FC-2C2C-BE4F-9BA8-3B32AA1D73F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47168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62DEFAB8-4A3C-0846-8F3D-D270D046A932}"/>
              </a:ext>
            </a:extLst>
          </p:cNvPr>
          <p:cNvSpPr txBox="1"/>
          <p:nvPr/>
        </p:nvSpPr>
        <p:spPr>
          <a:xfrm>
            <a:off x="2059662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139069F3-E267-3846-A307-0A01076DC43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4647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4C22CFF7-5993-984E-9BE3-0498EBAF6E97}"/>
              </a:ext>
            </a:extLst>
          </p:cNvPr>
          <p:cNvSpPr txBox="1"/>
          <p:nvPr/>
        </p:nvSpPr>
        <p:spPr>
          <a:xfrm>
            <a:off x="3151168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D038459-EB58-1E4C-AA9D-C10055B4AF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5206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EE6E0F4B-4BDC-0245-AA98-9C78D2F20C39}"/>
              </a:ext>
            </a:extLst>
          </p:cNvPr>
          <p:cNvSpPr txBox="1"/>
          <p:nvPr/>
        </p:nvSpPr>
        <p:spPr>
          <a:xfrm>
            <a:off x="4221313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95BEF3E-178D-1B40-A4DC-9FA1F879956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3716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3A25C514-0195-2942-8487-0DD6AD5E6158}"/>
              </a:ext>
            </a:extLst>
          </p:cNvPr>
          <p:cNvSpPr txBox="1"/>
          <p:nvPr/>
        </p:nvSpPr>
        <p:spPr>
          <a:xfrm>
            <a:off x="440641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0D2E93D-2407-6047-B371-DFF4E7F8B3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22265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D0A40FC7-26DD-5C45-9CED-089A15CB80C8}"/>
              </a:ext>
            </a:extLst>
          </p:cNvPr>
          <p:cNvSpPr txBox="1"/>
          <p:nvPr/>
        </p:nvSpPr>
        <p:spPr>
          <a:xfrm>
            <a:off x="4591515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ECD82AA-63A4-2742-9532-70B9CD950E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0366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1E49CEAE-E23E-F843-8E38-65EAFB74D8EC}"/>
              </a:ext>
            </a:extLst>
          </p:cNvPr>
          <p:cNvSpPr txBox="1"/>
          <p:nvPr/>
        </p:nvSpPr>
        <p:spPr>
          <a:xfrm>
            <a:off x="477291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66158371-104C-1745-B379-CA7ED87CC1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8506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3B60487B-0A25-A64D-8783-B092F97E4377}"/>
              </a:ext>
            </a:extLst>
          </p:cNvPr>
          <p:cNvSpPr txBox="1"/>
          <p:nvPr/>
        </p:nvSpPr>
        <p:spPr>
          <a:xfrm>
            <a:off x="4954313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6B6E11D5-9468-CC47-BF10-5FC11B0858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73867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94220808-93ED-6B4B-B81E-EF46644C23D0}"/>
              </a:ext>
            </a:extLst>
          </p:cNvPr>
          <p:cNvSpPr txBox="1"/>
          <p:nvPr/>
        </p:nvSpPr>
        <p:spPr>
          <a:xfrm>
            <a:off x="5143117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B8EDDC56-7B13-234F-9E77-F0420B1C52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5156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3C8705CD-8B47-B64E-9953-BFCA8752C7EE}"/>
              </a:ext>
            </a:extLst>
          </p:cNvPr>
          <p:cNvSpPr txBox="1"/>
          <p:nvPr/>
        </p:nvSpPr>
        <p:spPr>
          <a:xfrm>
            <a:off x="532081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673E010-48B7-734C-A870-BC34464B43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36665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8C5E8E79-1ED7-8B44-BAC7-67BA59C69630}"/>
              </a:ext>
            </a:extLst>
          </p:cNvPr>
          <p:cNvSpPr txBox="1"/>
          <p:nvPr/>
        </p:nvSpPr>
        <p:spPr>
          <a:xfrm>
            <a:off x="5505915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5407EB4-CB20-0D4D-94B9-2F6EA18AD152}"/>
              </a:ext>
            </a:extLst>
          </p:cNvPr>
          <p:cNvSpPr txBox="1"/>
          <p:nvPr/>
        </p:nvSpPr>
        <p:spPr>
          <a:xfrm>
            <a:off x="5181628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5DBF5CB-2ED4-0241-BC5C-9F4F0ED69F5D}"/>
              </a:ext>
            </a:extLst>
          </p:cNvPr>
          <p:cNvSpPr txBox="1"/>
          <p:nvPr/>
        </p:nvSpPr>
        <p:spPr>
          <a:xfrm>
            <a:off x="4234073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5362C88-20F7-6742-A270-C7F87F73AB1A}"/>
              </a:ext>
            </a:extLst>
          </p:cNvPr>
          <p:cNvSpPr txBox="1"/>
          <p:nvPr/>
        </p:nvSpPr>
        <p:spPr>
          <a:xfrm>
            <a:off x="3684798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93D4927A-F7E3-6B4E-BB4E-BDD12B84BF5D}"/>
              </a:ext>
            </a:extLst>
          </p:cNvPr>
          <p:cNvSpPr txBox="1"/>
          <p:nvPr/>
        </p:nvSpPr>
        <p:spPr>
          <a:xfrm>
            <a:off x="2911933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864A6751-370A-4348-A5DE-1452B461BD1A}"/>
              </a:ext>
            </a:extLst>
          </p:cNvPr>
          <p:cNvSpPr txBox="1"/>
          <p:nvPr/>
        </p:nvSpPr>
        <p:spPr>
          <a:xfrm>
            <a:off x="2363185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321795E-1005-E54A-BB38-9D74FDE63608}"/>
              </a:ext>
            </a:extLst>
          </p:cNvPr>
          <p:cNvSpPr txBox="1"/>
          <p:nvPr/>
        </p:nvSpPr>
        <p:spPr>
          <a:xfrm>
            <a:off x="2178083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AC8F241-2551-054A-8AE6-5FB5A414484C}"/>
              </a:ext>
            </a:extLst>
          </p:cNvPr>
          <p:cNvSpPr txBox="1"/>
          <p:nvPr/>
        </p:nvSpPr>
        <p:spPr>
          <a:xfrm>
            <a:off x="1996684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37DBE3D-EB4C-FF4E-B674-11FE32692181}"/>
              </a:ext>
            </a:extLst>
          </p:cNvPr>
          <p:cNvSpPr txBox="1"/>
          <p:nvPr/>
        </p:nvSpPr>
        <p:spPr>
          <a:xfrm>
            <a:off x="1815285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6F1DDD0-ADB1-BE40-91F5-D1C19A0D07C5}"/>
              </a:ext>
            </a:extLst>
          </p:cNvPr>
          <p:cNvSpPr txBox="1"/>
          <p:nvPr/>
        </p:nvSpPr>
        <p:spPr>
          <a:xfrm>
            <a:off x="1637652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97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1D0DECA-B0BF-A24E-96DC-7AFD5AD3C31B}"/>
              </a:ext>
            </a:extLst>
          </p:cNvPr>
          <p:cNvSpPr txBox="1"/>
          <p:nvPr/>
        </p:nvSpPr>
        <p:spPr>
          <a:xfrm>
            <a:off x="820980" y="5839385"/>
            <a:ext cx="41261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the first occurrence of ≥10-point decrease in FACT-P total from baseline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FBF2549-20C8-C641-9B49-7B516A5192D4}"/>
              </a:ext>
            </a:extLst>
          </p:cNvPr>
          <p:cNvSpPr txBox="1"/>
          <p:nvPr/>
        </p:nvSpPr>
        <p:spPr>
          <a:xfrm rot="16200000">
            <a:off x="5707263" y="3422113"/>
            <a:ext cx="190097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Event-free probability (%)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E8B5A36A-0B40-6749-A770-389EB2553EE5}"/>
              </a:ext>
            </a:extLst>
          </p:cNvPr>
          <p:cNvSpPr txBox="1"/>
          <p:nvPr/>
        </p:nvSpPr>
        <p:spPr>
          <a:xfrm>
            <a:off x="6789370" y="2141447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F20BD27-9A23-874B-B08A-34934992C729}"/>
              </a:ext>
            </a:extLst>
          </p:cNvPr>
          <p:cNvCxnSpPr>
            <a:cxnSpLocks/>
          </p:cNvCxnSpPr>
          <p:nvPr/>
        </p:nvCxnSpPr>
        <p:spPr>
          <a:xfrm flipH="1">
            <a:off x="7028663" y="220291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C9ED754D-14A6-5F4D-B990-0F3C14BA51C4}"/>
              </a:ext>
            </a:extLst>
          </p:cNvPr>
          <p:cNvSpPr txBox="1"/>
          <p:nvPr/>
        </p:nvSpPr>
        <p:spPr>
          <a:xfrm>
            <a:off x="6855093" y="269545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5D990EE6-2AAE-8441-B4A4-F68273AFD0AB}"/>
              </a:ext>
            </a:extLst>
          </p:cNvPr>
          <p:cNvCxnSpPr>
            <a:cxnSpLocks/>
          </p:cNvCxnSpPr>
          <p:nvPr/>
        </p:nvCxnSpPr>
        <p:spPr>
          <a:xfrm flipH="1">
            <a:off x="7028663" y="275691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52235C4F-AAAD-E74C-93CF-557BB2F6F134}"/>
              </a:ext>
            </a:extLst>
          </p:cNvPr>
          <p:cNvSpPr txBox="1"/>
          <p:nvPr/>
        </p:nvSpPr>
        <p:spPr>
          <a:xfrm>
            <a:off x="6855093" y="3245228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B450FCF7-006C-CB4E-B71A-64D95D778BF8}"/>
              </a:ext>
            </a:extLst>
          </p:cNvPr>
          <p:cNvCxnSpPr>
            <a:cxnSpLocks/>
          </p:cNvCxnSpPr>
          <p:nvPr/>
        </p:nvCxnSpPr>
        <p:spPr>
          <a:xfrm flipH="1">
            <a:off x="7028663" y="331304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30651831-95EA-E74C-91B9-E94CB38C9927}"/>
              </a:ext>
            </a:extLst>
          </p:cNvPr>
          <p:cNvSpPr txBox="1"/>
          <p:nvPr/>
        </p:nvSpPr>
        <p:spPr>
          <a:xfrm>
            <a:off x="6855093" y="379818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D51B1A6-B44A-D948-AE78-ED474ABD4798}"/>
              </a:ext>
            </a:extLst>
          </p:cNvPr>
          <p:cNvCxnSpPr>
            <a:cxnSpLocks/>
          </p:cNvCxnSpPr>
          <p:nvPr/>
        </p:nvCxnSpPr>
        <p:spPr>
          <a:xfrm flipH="1">
            <a:off x="7028663" y="386599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86EBC2D1-D4A8-684B-8959-BCF1052F441A}"/>
              </a:ext>
            </a:extLst>
          </p:cNvPr>
          <p:cNvCxnSpPr>
            <a:cxnSpLocks/>
          </p:cNvCxnSpPr>
          <p:nvPr/>
        </p:nvCxnSpPr>
        <p:spPr>
          <a:xfrm>
            <a:off x="7100663" y="2104571"/>
            <a:ext cx="0" cy="288709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E5B8CCEC-CBB7-2B4A-B303-45C186B17776}"/>
              </a:ext>
            </a:extLst>
          </p:cNvPr>
          <p:cNvSpPr txBox="1"/>
          <p:nvPr/>
        </p:nvSpPr>
        <p:spPr>
          <a:xfrm>
            <a:off x="7862925" y="1767241"/>
            <a:ext cx="211538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rPFS</a:t>
            </a: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analysis set (N=581)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DAC7B69-FA69-2449-998B-FDBB302C46BF}"/>
              </a:ext>
            </a:extLst>
          </p:cNvPr>
          <p:cNvSpPr txBox="1"/>
          <p:nvPr/>
        </p:nvSpPr>
        <p:spPr>
          <a:xfrm>
            <a:off x="6855094" y="241818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13F72713-802E-2E4A-AA79-0B1E240CDB57}"/>
              </a:ext>
            </a:extLst>
          </p:cNvPr>
          <p:cNvCxnSpPr>
            <a:cxnSpLocks/>
          </p:cNvCxnSpPr>
          <p:nvPr/>
        </p:nvCxnSpPr>
        <p:spPr>
          <a:xfrm flipH="1">
            <a:off x="7028663" y="247965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E514092B-AFFA-3843-8499-3F1D411ACB70}"/>
              </a:ext>
            </a:extLst>
          </p:cNvPr>
          <p:cNvSpPr txBox="1"/>
          <p:nvPr/>
        </p:nvSpPr>
        <p:spPr>
          <a:xfrm>
            <a:off x="6855094" y="2967435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141B2390-4434-384E-B641-1C42FE20B080}"/>
              </a:ext>
            </a:extLst>
          </p:cNvPr>
          <p:cNvCxnSpPr>
            <a:cxnSpLocks/>
          </p:cNvCxnSpPr>
          <p:nvPr/>
        </p:nvCxnSpPr>
        <p:spPr>
          <a:xfrm flipH="1">
            <a:off x="7028663" y="302890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67F2F058-B677-CB43-80BC-F96268576B55}"/>
              </a:ext>
            </a:extLst>
          </p:cNvPr>
          <p:cNvSpPr txBox="1"/>
          <p:nvPr/>
        </p:nvSpPr>
        <p:spPr>
          <a:xfrm>
            <a:off x="6855093" y="352144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94CD8593-2FEC-8F4F-BAA6-EBECCEB9B8FD}"/>
              </a:ext>
            </a:extLst>
          </p:cNvPr>
          <p:cNvCxnSpPr>
            <a:cxnSpLocks/>
          </p:cNvCxnSpPr>
          <p:nvPr/>
        </p:nvCxnSpPr>
        <p:spPr>
          <a:xfrm flipH="1">
            <a:off x="7028663" y="358925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369A776F-E4F0-554E-BB66-DD041C8AE3F5}"/>
              </a:ext>
            </a:extLst>
          </p:cNvPr>
          <p:cNvSpPr txBox="1"/>
          <p:nvPr/>
        </p:nvSpPr>
        <p:spPr>
          <a:xfrm>
            <a:off x="8072786" y="5280561"/>
            <a:ext cx="261462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randomisation (months)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5AE04A70-2D72-634F-805E-E0E8ADF339F3}"/>
              </a:ext>
            </a:extLst>
          </p:cNvPr>
          <p:cNvSpPr txBox="1"/>
          <p:nvPr/>
        </p:nvSpPr>
        <p:spPr>
          <a:xfrm>
            <a:off x="6920816" y="4928415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1DF63EA2-264D-D44F-9E26-4ABD5610FEBC}"/>
              </a:ext>
            </a:extLst>
          </p:cNvPr>
          <p:cNvCxnSpPr>
            <a:cxnSpLocks/>
          </p:cNvCxnSpPr>
          <p:nvPr/>
        </p:nvCxnSpPr>
        <p:spPr>
          <a:xfrm flipH="1">
            <a:off x="7028663" y="499185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B0A246D1-A471-4B42-A4F8-375A481398AA}"/>
              </a:ext>
            </a:extLst>
          </p:cNvPr>
          <p:cNvCxnSpPr>
            <a:cxnSpLocks/>
          </p:cNvCxnSpPr>
          <p:nvPr/>
        </p:nvCxnSpPr>
        <p:spPr>
          <a:xfrm flipH="1">
            <a:off x="7097791" y="4991853"/>
            <a:ext cx="454908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42819FE7-BCEC-FE48-8643-A4EAC077FCA3}"/>
              </a:ext>
            </a:extLst>
          </p:cNvPr>
          <p:cNvSpPr txBox="1"/>
          <p:nvPr/>
        </p:nvSpPr>
        <p:spPr>
          <a:xfrm>
            <a:off x="6855093" y="464085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231DBC0-568E-7549-978C-C339DD13D582}"/>
              </a:ext>
            </a:extLst>
          </p:cNvPr>
          <p:cNvCxnSpPr>
            <a:cxnSpLocks/>
          </p:cNvCxnSpPr>
          <p:nvPr/>
        </p:nvCxnSpPr>
        <p:spPr>
          <a:xfrm flipH="1">
            <a:off x="7028663" y="470866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5571B54-7CA6-3A40-AF88-86B3B7A35D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40882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A8ACF903-FB2E-6045-B898-D366EBCEF820}"/>
              </a:ext>
            </a:extLst>
          </p:cNvPr>
          <p:cNvSpPr txBox="1"/>
          <p:nvPr/>
        </p:nvSpPr>
        <p:spPr>
          <a:xfrm>
            <a:off x="7247992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FDD04A4E-BD2D-984C-A901-2A04B092E942}"/>
              </a:ext>
            </a:extLst>
          </p:cNvPr>
          <p:cNvSpPr txBox="1"/>
          <p:nvPr/>
        </p:nvSpPr>
        <p:spPr>
          <a:xfrm>
            <a:off x="6013396" y="5286417"/>
            <a:ext cx="1059584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of patients 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still at risk</a:t>
            </a:r>
          </a:p>
          <a:p>
            <a:pPr algn="r">
              <a:lnSpc>
                <a:spcPct val="90000"/>
              </a:lnSpc>
            </a:pPr>
            <a:r>
              <a:rPr lang="en-GB" sz="900" b="1" baseline="30000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900" b="1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</a:t>
            </a:r>
          </a:p>
          <a:p>
            <a:pPr algn="r">
              <a:lnSpc>
                <a:spcPct val="90000"/>
              </a:lnSpc>
            </a:pPr>
            <a:r>
              <a:rPr lang="en-GB" sz="900" b="1" dirty="0">
                <a:solidFill>
                  <a:srgbClr val="03C74F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DF11E4FD-8D79-8641-90F1-D97A455598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34939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AD9ABAF8-FC92-FA47-840A-E9CC40EF0498}"/>
              </a:ext>
            </a:extLst>
          </p:cNvPr>
          <p:cNvSpPr txBox="1"/>
          <p:nvPr/>
        </p:nvSpPr>
        <p:spPr>
          <a:xfrm>
            <a:off x="9607153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0E1608C6-2FFB-9C4B-8516-11E80DC887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24038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TextBox 239">
            <a:extLst>
              <a:ext uri="{FF2B5EF4-FFF2-40B4-BE49-F238E27FC236}">
                <a16:creationId xmlns:a16="http://schemas.microsoft.com/office/drawing/2014/main" id="{033A86AD-E494-E443-AB78-CE1EA6C84EC6}"/>
              </a:ext>
            </a:extLst>
          </p:cNvPr>
          <p:cNvSpPr txBox="1"/>
          <p:nvPr/>
        </p:nvSpPr>
        <p:spPr>
          <a:xfrm>
            <a:off x="8528250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F6CA992-9822-6742-A90C-114EBB40F3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80315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509269F5-DF9B-B44C-B2CD-77EFB9EE2E2B}"/>
              </a:ext>
            </a:extLst>
          </p:cNvPr>
          <p:cNvSpPr txBox="1"/>
          <p:nvPr/>
        </p:nvSpPr>
        <p:spPr>
          <a:xfrm>
            <a:off x="9053495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BDFED103-61FE-F14E-902B-EF4E62D5EE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5773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35CBC7DC-6E2A-1145-9BA9-0484139CB6F0}"/>
              </a:ext>
            </a:extLst>
          </p:cNvPr>
          <p:cNvSpPr txBox="1"/>
          <p:nvPr/>
        </p:nvSpPr>
        <p:spPr>
          <a:xfrm>
            <a:off x="8163394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5DBCC345-6448-C041-9DF7-617642E1678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10141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2B5AC36E-690B-954A-9DA0-2912B9C176DF}"/>
              </a:ext>
            </a:extLst>
          </p:cNvPr>
          <p:cNvSpPr txBox="1"/>
          <p:nvPr/>
        </p:nvSpPr>
        <p:spPr>
          <a:xfrm>
            <a:off x="7582884" y="5091206"/>
            <a:ext cx="13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A4478381-CC63-6C4D-8DA0-341342DF79AA}"/>
              </a:ext>
            </a:extLst>
          </p:cNvPr>
          <p:cNvCxnSpPr>
            <a:cxnSpLocks/>
          </p:cNvCxnSpPr>
          <p:nvPr/>
        </p:nvCxnSpPr>
        <p:spPr>
          <a:xfrm>
            <a:off x="7303837" y="4645872"/>
            <a:ext cx="225044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TextBox 247">
            <a:extLst>
              <a:ext uri="{FF2B5EF4-FFF2-40B4-BE49-F238E27FC236}">
                <a16:creationId xmlns:a16="http://schemas.microsoft.com/office/drawing/2014/main" id="{8E5CFAC6-AD2D-6341-B7C7-8DAB0F435044}"/>
              </a:ext>
            </a:extLst>
          </p:cNvPr>
          <p:cNvSpPr txBox="1"/>
          <p:nvPr/>
        </p:nvSpPr>
        <p:spPr>
          <a:xfrm>
            <a:off x="7639345" y="4563053"/>
            <a:ext cx="192084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 (n=385)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 (n=196)</a:t>
            </a: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B70219AE-1D0A-8F43-B743-16C3FF05E41E}"/>
              </a:ext>
            </a:extLst>
          </p:cNvPr>
          <p:cNvCxnSpPr>
            <a:cxnSpLocks/>
          </p:cNvCxnSpPr>
          <p:nvPr/>
        </p:nvCxnSpPr>
        <p:spPr>
          <a:xfrm>
            <a:off x="7303837" y="4798120"/>
            <a:ext cx="225044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Oval 249">
            <a:extLst>
              <a:ext uri="{FF2B5EF4-FFF2-40B4-BE49-F238E27FC236}">
                <a16:creationId xmlns:a16="http://schemas.microsoft.com/office/drawing/2014/main" id="{CCC26729-8F6E-2244-9F92-0A7F7D2F1A17}"/>
              </a:ext>
            </a:extLst>
          </p:cNvPr>
          <p:cNvSpPr/>
          <p:nvPr/>
        </p:nvSpPr>
        <p:spPr>
          <a:xfrm>
            <a:off x="7382667" y="4764428"/>
            <a:ext cx="67384" cy="6738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C7716651-ECAE-B74B-AD3C-09B152A121F5}"/>
              </a:ext>
            </a:extLst>
          </p:cNvPr>
          <p:cNvCxnSpPr>
            <a:cxnSpLocks/>
          </p:cNvCxnSpPr>
          <p:nvPr/>
        </p:nvCxnSpPr>
        <p:spPr>
          <a:xfrm rot="16200000">
            <a:off x="7385690" y="4645872"/>
            <a:ext cx="61339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482A7F78-5E10-8F43-88A9-3774B40220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474055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21DC473E-4681-AB4C-BBDC-57290DDD6A79}"/>
              </a:ext>
            </a:extLst>
          </p:cNvPr>
          <p:cNvSpPr txBox="1"/>
          <p:nvPr/>
        </p:nvSpPr>
        <p:spPr>
          <a:xfrm>
            <a:off x="11444651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D7C96283-0F4A-C74C-9E4E-8381B7E9B4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18321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28089E5F-9497-BF42-985F-A7BE25657A9A}"/>
              </a:ext>
            </a:extLst>
          </p:cNvPr>
          <p:cNvSpPr txBox="1"/>
          <p:nvPr/>
        </p:nvSpPr>
        <p:spPr>
          <a:xfrm>
            <a:off x="9787571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FD1A57E-D72F-8242-9006-5A5C6F6537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45659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6A0DE1D9-89FF-C849-B0A8-69178E78085E}"/>
              </a:ext>
            </a:extLst>
          </p:cNvPr>
          <p:cNvSpPr txBox="1"/>
          <p:nvPr/>
        </p:nvSpPr>
        <p:spPr>
          <a:xfrm>
            <a:off x="9418356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A213629-CDDB-E24B-894D-7AD194C15F1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12731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6790257D-EC4D-DF4D-A4B4-F10A94015689}"/>
              </a:ext>
            </a:extLst>
          </p:cNvPr>
          <p:cNvSpPr txBox="1"/>
          <p:nvPr/>
        </p:nvSpPr>
        <p:spPr>
          <a:xfrm>
            <a:off x="8717426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6AD3C93C-3581-6C4E-9968-2D5544A4B5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46120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DBB331FD-B540-E84D-B4B0-6D4D702C96A2}"/>
              </a:ext>
            </a:extLst>
          </p:cNvPr>
          <p:cNvSpPr txBox="1"/>
          <p:nvPr/>
        </p:nvSpPr>
        <p:spPr>
          <a:xfrm>
            <a:off x="8351298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2F853E29-2BD3-AD43-990C-7C59CB033226}"/>
              </a:ext>
            </a:extLst>
          </p:cNvPr>
          <p:cNvSpPr txBox="1"/>
          <p:nvPr/>
        </p:nvSpPr>
        <p:spPr>
          <a:xfrm>
            <a:off x="6855093" y="436041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EE3CA78B-2F09-1D47-BF31-C807F7F1A4FF}"/>
              </a:ext>
            </a:extLst>
          </p:cNvPr>
          <p:cNvCxnSpPr>
            <a:cxnSpLocks/>
          </p:cNvCxnSpPr>
          <p:nvPr/>
        </p:nvCxnSpPr>
        <p:spPr>
          <a:xfrm flipH="1">
            <a:off x="7028663" y="442822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4942C1B6-53A1-FD44-8CA5-A1107A62531E}"/>
              </a:ext>
            </a:extLst>
          </p:cNvPr>
          <p:cNvSpPr txBox="1"/>
          <p:nvPr/>
        </p:nvSpPr>
        <p:spPr>
          <a:xfrm>
            <a:off x="6855093" y="4079968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5B642C18-42D1-3C48-9142-4926A7EE3C46}"/>
              </a:ext>
            </a:extLst>
          </p:cNvPr>
          <p:cNvCxnSpPr>
            <a:cxnSpLocks/>
          </p:cNvCxnSpPr>
          <p:nvPr/>
        </p:nvCxnSpPr>
        <p:spPr>
          <a:xfrm flipH="1">
            <a:off x="7028663" y="414778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D3179B00-7AF5-E64B-A20E-A1232161136B}"/>
              </a:ext>
            </a:extLst>
          </p:cNvPr>
          <p:cNvSpPr txBox="1"/>
          <p:nvPr/>
        </p:nvSpPr>
        <p:spPr>
          <a:xfrm>
            <a:off x="11481735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3AD0C931-B145-4D4D-896E-2F656B3361DE}"/>
              </a:ext>
            </a:extLst>
          </p:cNvPr>
          <p:cNvSpPr txBox="1"/>
          <p:nvPr/>
        </p:nvSpPr>
        <p:spPr>
          <a:xfrm>
            <a:off x="11302817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4A59B688-2971-7E4E-B28A-ECDDC264D7A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79926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8D0DE2C3-E9B9-3047-949C-0DB2D454B2DE}"/>
              </a:ext>
            </a:extLst>
          </p:cNvPr>
          <p:cNvSpPr txBox="1"/>
          <p:nvPr/>
        </p:nvSpPr>
        <p:spPr>
          <a:xfrm>
            <a:off x="7992420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DE29CC98-E87D-7B44-AF9F-E5B1E06FB0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65160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B4560B16-3AB5-EA4E-84EE-F015D488C9E0}"/>
              </a:ext>
            </a:extLst>
          </p:cNvPr>
          <p:cNvSpPr txBox="1"/>
          <p:nvPr/>
        </p:nvSpPr>
        <p:spPr>
          <a:xfrm>
            <a:off x="9237857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2BB8DE97-C47C-F844-92AC-5C774EABE020}"/>
              </a:ext>
            </a:extLst>
          </p:cNvPr>
          <p:cNvSpPr txBox="1"/>
          <p:nvPr/>
        </p:nvSpPr>
        <p:spPr>
          <a:xfrm>
            <a:off x="11114387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BFEB8EDB-37B9-E945-A800-5E2809EB000B}"/>
              </a:ext>
            </a:extLst>
          </p:cNvPr>
          <p:cNvSpPr txBox="1"/>
          <p:nvPr/>
        </p:nvSpPr>
        <p:spPr>
          <a:xfrm>
            <a:off x="10741382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01A346C-B0A2-8049-A6B1-B88CC3F5F63E}"/>
              </a:ext>
            </a:extLst>
          </p:cNvPr>
          <p:cNvSpPr txBox="1"/>
          <p:nvPr/>
        </p:nvSpPr>
        <p:spPr>
          <a:xfrm>
            <a:off x="10557180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2C8494D7-42B9-0741-B55F-266BD5764D58}"/>
              </a:ext>
            </a:extLst>
          </p:cNvPr>
          <p:cNvSpPr txBox="1"/>
          <p:nvPr/>
        </p:nvSpPr>
        <p:spPr>
          <a:xfrm>
            <a:off x="10348912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6153C5E-2F77-584B-880F-D568B55EFCEC}"/>
              </a:ext>
            </a:extLst>
          </p:cNvPr>
          <p:cNvSpPr txBox="1"/>
          <p:nvPr/>
        </p:nvSpPr>
        <p:spPr>
          <a:xfrm>
            <a:off x="10159428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329BDC6C-56CE-B243-8FD4-0C33A6130714}"/>
              </a:ext>
            </a:extLst>
          </p:cNvPr>
          <p:cNvSpPr txBox="1"/>
          <p:nvPr/>
        </p:nvSpPr>
        <p:spPr>
          <a:xfrm>
            <a:off x="9801758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FC44118C-A3E5-984D-B382-2F5C68CE7393}"/>
              </a:ext>
            </a:extLst>
          </p:cNvPr>
          <p:cNvSpPr txBox="1"/>
          <p:nvPr/>
        </p:nvSpPr>
        <p:spPr>
          <a:xfrm>
            <a:off x="9613854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9ADCD392-6162-2D46-ABAC-7BD7E591CD3A}"/>
              </a:ext>
            </a:extLst>
          </p:cNvPr>
          <p:cNvSpPr txBox="1"/>
          <p:nvPr/>
        </p:nvSpPr>
        <p:spPr>
          <a:xfrm>
            <a:off x="9248781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DF74CA7C-AA5E-444E-9BBE-EBEFEC245DA5}"/>
              </a:ext>
            </a:extLst>
          </p:cNvPr>
          <p:cNvSpPr txBox="1"/>
          <p:nvPr/>
        </p:nvSpPr>
        <p:spPr>
          <a:xfrm>
            <a:off x="9054540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3DFD8868-7AFE-4542-9C69-3726C19891DD}"/>
              </a:ext>
            </a:extLst>
          </p:cNvPr>
          <p:cNvSpPr txBox="1"/>
          <p:nvPr/>
        </p:nvSpPr>
        <p:spPr>
          <a:xfrm>
            <a:off x="8877743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AEEA29B4-B3DE-5F45-9A40-E3BD732D94C0}"/>
              </a:ext>
            </a:extLst>
          </p:cNvPr>
          <p:cNvSpPr txBox="1"/>
          <p:nvPr/>
        </p:nvSpPr>
        <p:spPr>
          <a:xfrm>
            <a:off x="8482265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D9F7CF0E-8164-9F43-A0DA-AA1349FD87DA}"/>
              </a:ext>
            </a:extLst>
          </p:cNvPr>
          <p:cNvSpPr txBox="1"/>
          <p:nvPr/>
        </p:nvSpPr>
        <p:spPr>
          <a:xfrm>
            <a:off x="8299645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ED44DA9-F164-5546-91E6-7EE0E6C855F6}"/>
              </a:ext>
            </a:extLst>
          </p:cNvPr>
          <p:cNvSpPr txBox="1"/>
          <p:nvPr/>
        </p:nvSpPr>
        <p:spPr>
          <a:xfrm>
            <a:off x="7203910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196</a:t>
            </a: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039831F-F674-484B-AAEA-C6CD895CD6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25040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B0E47CAE-96FE-C14A-B16D-CE7F31821D29}"/>
              </a:ext>
            </a:extLst>
          </p:cNvPr>
          <p:cNvSpPr txBox="1"/>
          <p:nvPr/>
        </p:nvSpPr>
        <p:spPr>
          <a:xfrm>
            <a:off x="7397783" y="5091206"/>
            <a:ext cx="13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21464DD6-413A-A348-BDB8-40F9F08EF0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94825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B3B09D19-571B-2B45-A369-59124332F484}"/>
              </a:ext>
            </a:extLst>
          </p:cNvPr>
          <p:cNvSpPr txBox="1"/>
          <p:nvPr/>
        </p:nvSpPr>
        <p:spPr>
          <a:xfrm>
            <a:off x="7807319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9B0D79F2-5C6C-3E46-898A-7E591F0C64E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94130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0B469FA0-0CB3-1646-99B6-8836B468643B}"/>
              </a:ext>
            </a:extLst>
          </p:cNvPr>
          <p:cNvSpPr txBox="1"/>
          <p:nvPr/>
        </p:nvSpPr>
        <p:spPr>
          <a:xfrm>
            <a:off x="8898825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A99E0A87-0631-1746-A203-51A478ABCA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99720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670709D0-CE32-8049-98A8-7A00FAFD92B8}"/>
              </a:ext>
            </a:extLst>
          </p:cNvPr>
          <p:cNvSpPr txBox="1"/>
          <p:nvPr/>
        </p:nvSpPr>
        <p:spPr>
          <a:xfrm>
            <a:off x="9968970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3002F129-ECC9-264A-BF2E-094CFFD6F2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84821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BBB3C255-3AFF-3C4A-AB26-35892B349ED1}"/>
              </a:ext>
            </a:extLst>
          </p:cNvPr>
          <p:cNvSpPr txBox="1"/>
          <p:nvPr/>
        </p:nvSpPr>
        <p:spPr>
          <a:xfrm>
            <a:off x="10154071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BC6A0E3F-B976-3843-9DA0-A0B43BC2097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9922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CACFD25E-37B6-7941-8329-79E4B86EEC88}"/>
              </a:ext>
            </a:extLst>
          </p:cNvPr>
          <p:cNvSpPr txBox="1"/>
          <p:nvPr/>
        </p:nvSpPr>
        <p:spPr>
          <a:xfrm>
            <a:off x="10339172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079496C8-22F7-8346-8B6A-020916457D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551321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B9D44C9E-8A2F-8E47-8FB4-16F4CDEAB800}"/>
              </a:ext>
            </a:extLst>
          </p:cNvPr>
          <p:cNvSpPr txBox="1"/>
          <p:nvPr/>
        </p:nvSpPr>
        <p:spPr>
          <a:xfrm>
            <a:off x="10520571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05B6A26C-ECA9-6245-985A-C98C5FD4C3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32720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39F24E83-76A3-1A4D-9531-C3FCF22FBB7D}"/>
              </a:ext>
            </a:extLst>
          </p:cNvPr>
          <p:cNvSpPr txBox="1"/>
          <p:nvPr/>
        </p:nvSpPr>
        <p:spPr>
          <a:xfrm>
            <a:off x="10701970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4B63343-4B3C-D546-B4A6-4B994F85F06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92152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DE4636F5-C1ED-A343-983F-AFB9E00495F5}"/>
              </a:ext>
            </a:extLst>
          </p:cNvPr>
          <p:cNvSpPr txBox="1"/>
          <p:nvPr/>
        </p:nvSpPr>
        <p:spPr>
          <a:xfrm>
            <a:off x="1089077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7E810C76-D913-8146-AA79-696FBA9A83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99221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7667F4DC-A7D6-7343-9D2F-AC73725ECC05}"/>
              </a:ext>
            </a:extLst>
          </p:cNvPr>
          <p:cNvSpPr txBox="1"/>
          <p:nvPr/>
        </p:nvSpPr>
        <p:spPr>
          <a:xfrm>
            <a:off x="11068471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B59F6538-5AF0-C246-96DB-FE282B3130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284322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A4C55029-D406-3145-9EBD-1B8B055D916C}"/>
              </a:ext>
            </a:extLst>
          </p:cNvPr>
          <p:cNvSpPr txBox="1"/>
          <p:nvPr/>
        </p:nvSpPr>
        <p:spPr>
          <a:xfrm>
            <a:off x="11253572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5C0BD07C-CB45-A446-9AE9-79322E25AA8B}"/>
              </a:ext>
            </a:extLst>
          </p:cNvPr>
          <p:cNvSpPr txBox="1"/>
          <p:nvPr/>
        </p:nvSpPr>
        <p:spPr>
          <a:xfrm>
            <a:off x="10929285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467C0D50-24A4-3B43-BB09-243DB02203B0}"/>
              </a:ext>
            </a:extLst>
          </p:cNvPr>
          <p:cNvSpPr txBox="1"/>
          <p:nvPr/>
        </p:nvSpPr>
        <p:spPr>
          <a:xfrm>
            <a:off x="9981730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9B36F7CE-BC18-BA4E-B3CC-0F1DB266454B}"/>
              </a:ext>
            </a:extLst>
          </p:cNvPr>
          <p:cNvSpPr txBox="1"/>
          <p:nvPr/>
        </p:nvSpPr>
        <p:spPr>
          <a:xfrm>
            <a:off x="9432455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F3294EE4-DF4C-0C4B-BD8C-01B9A3441A1C}"/>
              </a:ext>
            </a:extLst>
          </p:cNvPr>
          <p:cNvSpPr txBox="1"/>
          <p:nvPr/>
        </p:nvSpPr>
        <p:spPr>
          <a:xfrm>
            <a:off x="8659590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AEC35C77-B372-F04F-A800-2FEF7447426E}"/>
              </a:ext>
            </a:extLst>
          </p:cNvPr>
          <p:cNvSpPr txBox="1"/>
          <p:nvPr/>
        </p:nvSpPr>
        <p:spPr>
          <a:xfrm>
            <a:off x="8110842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C1D4A142-3C93-2A42-95E3-C5EAA0BBDF27}"/>
              </a:ext>
            </a:extLst>
          </p:cNvPr>
          <p:cNvSpPr txBox="1"/>
          <p:nvPr/>
        </p:nvSpPr>
        <p:spPr>
          <a:xfrm>
            <a:off x="7925740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B0BA1C4-2C11-D142-B452-1CFF0E4606A2}"/>
              </a:ext>
            </a:extLst>
          </p:cNvPr>
          <p:cNvSpPr txBox="1"/>
          <p:nvPr/>
        </p:nvSpPr>
        <p:spPr>
          <a:xfrm>
            <a:off x="7744341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04204014-F571-DC4F-B330-C3169EAEAF2D}"/>
              </a:ext>
            </a:extLst>
          </p:cNvPr>
          <p:cNvSpPr txBox="1"/>
          <p:nvPr/>
        </p:nvSpPr>
        <p:spPr>
          <a:xfrm>
            <a:off x="7562942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1B9A950E-9AD7-E44D-8DC8-C9933F3862CF}"/>
              </a:ext>
            </a:extLst>
          </p:cNvPr>
          <p:cNvSpPr txBox="1"/>
          <p:nvPr/>
        </p:nvSpPr>
        <p:spPr>
          <a:xfrm>
            <a:off x="7385309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94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79279F30-6F6C-6A4E-9C80-5EFEA7AACD89}"/>
              </a:ext>
            </a:extLst>
          </p:cNvPr>
          <p:cNvSpPr txBox="1"/>
          <p:nvPr/>
        </p:nvSpPr>
        <p:spPr>
          <a:xfrm>
            <a:off x="6568637" y="5839385"/>
            <a:ext cx="517769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the first occurrence of ≥30-point or ≥2-point increase in BPI-SF pain intensity from baseline</a:t>
            </a:r>
          </a:p>
        </p:txBody>
      </p:sp>
      <p:sp>
        <p:nvSpPr>
          <p:cNvPr id="318" name="Text Placeholder 11">
            <a:extLst>
              <a:ext uri="{FF2B5EF4-FFF2-40B4-BE49-F238E27FC236}">
                <a16:creationId xmlns:a16="http://schemas.microsoft.com/office/drawing/2014/main" id="{AE077D53-1D81-4C41-9672-87717FEA29A0}"/>
              </a:ext>
            </a:extLst>
          </p:cNvPr>
          <p:cNvSpPr txBox="1">
            <a:spLocks/>
          </p:cNvSpPr>
          <p:nvPr/>
        </p:nvSpPr>
        <p:spPr>
          <a:xfrm>
            <a:off x="6611257" y="1061390"/>
            <a:ext cx="4533517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Bpi-sf pain intensity</a:t>
            </a:r>
          </a:p>
          <a:p>
            <a:pPr>
              <a:spcBef>
                <a:spcPts val="0"/>
              </a:spcBef>
            </a:pPr>
            <a:r>
              <a:rPr lang="en-GB" sz="1600" cap="none" spc="0" dirty="0">
                <a:solidFill>
                  <a:schemeClr val="tx2"/>
                </a:solidFill>
              </a:rPr>
              <a:t>Time to worsening favoured the </a:t>
            </a:r>
            <a:r>
              <a:rPr lang="en-GB" sz="1600" cap="none" spc="0" baseline="30000" dirty="0">
                <a:solidFill>
                  <a:schemeClr val="tx2"/>
                </a:solidFill>
              </a:rPr>
              <a:t>177</a:t>
            </a:r>
            <a:r>
              <a:rPr lang="en-GB" sz="1600" cap="none" spc="0" dirty="0">
                <a:solidFill>
                  <a:schemeClr val="tx2"/>
                </a:solidFill>
              </a:rPr>
              <a:t>Lu-PSMA-617 arm</a:t>
            </a:r>
          </a:p>
        </p:txBody>
      </p:sp>
      <p:pic>
        <p:nvPicPr>
          <p:cNvPr id="322" name="Picture 321">
            <a:extLst>
              <a:ext uri="{FF2B5EF4-FFF2-40B4-BE49-F238E27FC236}">
                <a16:creationId xmlns:a16="http://schemas.microsoft.com/office/drawing/2014/main" id="{28DFE061-2BEA-3D4B-8DCB-33BE1770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32" y="2159570"/>
            <a:ext cx="4181318" cy="2832100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EED3833C-68EA-4244-BF5E-E901AECD4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756" y="2169491"/>
            <a:ext cx="4192293" cy="1989759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906826C-E93B-CD4C-9B6A-26905DCC923B}"/>
              </a:ext>
            </a:extLst>
          </p:cNvPr>
          <p:cNvSpPr txBox="1"/>
          <p:nvPr/>
        </p:nvSpPr>
        <p:spPr>
          <a:xfrm>
            <a:off x="3880203" y="2218635"/>
            <a:ext cx="2149563" cy="85254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0.46 (95% CI: 0.35-0.61)</a:t>
            </a:r>
            <a:b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p&lt;0.001 (two-sided; nominal;</a:t>
            </a:r>
            <a:b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non-inferential analysis)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9.7 vs 2.4 months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9035EB3C-28A4-2142-9105-27FF5DD229E4}"/>
              </a:ext>
            </a:extLst>
          </p:cNvPr>
          <p:cNvSpPr txBox="1"/>
          <p:nvPr/>
        </p:nvSpPr>
        <p:spPr>
          <a:xfrm>
            <a:off x="9627860" y="2218635"/>
            <a:ext cx="2149563" cy="85254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0.45 (95% CI: 0.33-0.60)</a:t>
            </a:r>
            <a:b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p&lt;0.001 (two-sided; nominal;</a:t>
            </a:r>
            <a:b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non-inferential analysis)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14.3 vs 2.9 months</a:t>
            </a:r>
          </a:p>
        </p:txBody>
      </p:sp>
    </p:spTree>
    <p:extLst>
      <p:ext uri="{BB962C8B-B14F-4D97-AF65-F5344CB8AC3E}">
        <p14:creationId xmlns:p14="http://schemas.microsoft.com/office/powerpoint/2010/main" val="34703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"/>
          <p:cNvSpPr txBox="1">
            <a:spLocks noGrp="1"/>
          </p:cNvSpPr>
          <p:nvPr>
            <p:ph type="body" idx="1"/>
          </p:nvPr>
        </p:nvSpPr>
        <p:spPr>
          <a:xfrm>
            <a:off x="609600" y="1052736"/>
            <a:ext cx="10972800" cy="702470"/>
          </a:xfrm>
        </p:spPr>
        <p:txBody>
          <a:bodyPr/>
          <a:lstStyle/>
          <a:p>
            <a:r>
              <a:rPr lang="en-GB" dirty="0"/>
              <a:t>TREATMENT-EMERGENT ADVERSE EVENTS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DE13B6F-39D8-AD44-A1E9-FFA04839888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30663291"/>
              </p:ext>
            </p:extLst>
          </p:nvPr>
        </p:nvGraphicFramePr>
        <p:xfrm>
          <a:off x="620713" y="1396328"/>
          <a:ext cx="10963275" cy="465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055">
                  <a:extLst>
                    <a:ext uri="{9D8B030D-6E8A-4147-A177-3AD203B41FA5}">
                      <a16:colId xmlns:a16="http://schemas.microsoft.com/office/drawing/2014/main" val="3504638180"/>
                    </a:ext>
                  </a:extLst>
                </a:gridCol>
                <a:gridCol w="1894055">
                  <a:extLst>
                    <a:ext uri="{9D8B030D-6E8A-4147-A177-3AD203B41FA5}">
                      <a16:colId xmlns:a16="http://schemas.microsoft.com/office/drawing/2014/main" val="71220484"/>
                    </a:ext>
                  </a:extLst>
                </a:gridCol>
                <a:gridCol w="1894055">
                  <a:extLst>
                    <a:ext uri="{9D8B030D-6E8A-4147-A177-3AD203B41FA5}">
                      <a16:colId xmlns:a16="http://schemas.microsoft.com/office/drawing/2014/main" val="690788175"/>
                    </a:ext>
                  </a:extLst>
                </a:gridCol>
                <a:gridCol w="1894055">
                  <a:extLst>
                    <a:ext uri="{9D8B030D-6E8A-4147-A177-3AD203B41FA5}">
                      <a16:colId xmlns:a16="http://schemas.microsoft.com/office/drawing/2014/main" val="767356235"/>
                    </a:ext>
                  </a:extLst>
                </a:gridCol>
                <a:gridCol w="1894055">
                  <a:extLst>
                    <a:ext uri="{9D8B030D-6E8A-4147-A177-3AD203B41FA5}">
                      <a16:colId xmlns:a16="http://schemas.microsoft.com/office/drawing/2014/main" val="1573519941"/>
                    </a:ext>
                  </a:extLst>
                </a:gridCol>
              </a:tblGrid>
              <a:tr h="354377">
                <a:tc rowSpan="2">
                  <a:txBody>
                    <a:bodyPr/>
                    <a:lstStyle/>
                    <a:p>
                      <a:r>
                        <a:rPr lang="en-GB" sz="1400" noProof="0"/>
                        <a:t>Patients, n (%)</a:t>
                      </a:r>
                    </a:p>
                  </a:txBody>
                  <a:tcPr marT="18000" marB="1800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aseline="30000" noProof="0" dirty="0"/>
                        <a:t>177</a:t>
                      </a:r>
                      <a:r>
                        <a:rPr lang="en-GB" sz="1400" noProof="0" dirty="0"/>
                        <a:t>Lu-PSMA-617 + SOC</a:t>
                      </a:r>
                      <a:br>
                        <a:rPr lang="en-GB" sz="1400" noProof="0" dirty="0"/>
                      </a:br>
                      <a:r>
                        <a:rPr lang="en-GB" sz="1400" noProof="0" dirty="0"/>
                        <a:t>(N=529)</a:t>
                      </a:r>
                    </a:p>
                  </a:txBody>
                  <a:tcPr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SOC alone</a:t>
                      </a:r>
                      <a:br>
                        <a:rPr lang="en-GB" sz="1400" noProof="0"/>
                      </a:br>
                      <a:r>
                        <a:rPr lang="en-GB" sz="1400" noProof="0"/>
                        <a:t>(N=205)</a:t>
                      </a:r>
                    </a:p>
                  </a:txBody>
                  <a:tcPr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320627"/>
                  </a:ext>
                </a:extLst>
              </a:tr>
              <a:tr h="205165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bg1"/>
                          </a:solidFill>
                        </a:rPr>
                        <a:t>All grades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bg1"/>
                          </a:solidFill>
                        </a:rPr>
                        <a:t>Grade 3-5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bg1"/>
                          </a:solidFill>
                        </a:rPr>
                        <a:t>All grades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bg1"/>
                          </a:solidFill>
                        </a:rPr>
                        <a:t>Grade 3-5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79717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r>
                        <a:rPr lang="en-GB" sz="1400" b="1" noProof="0"/>
                        <a:t>Any drug-related TEAE</a:t>
                      </a:r>
                    </a:p>
                  </a:txBody>
                  <a:tcPr marT="180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451 (85.3)</a:t>
                      </a:r>
                    </a:p>
                  </a:txBody>
                  <a:tcPr marT="180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150 (28.4)</a:t>
                      </a:r>
                    </a:p>
                  </a:txBody>
                  <a:tcPr marT="180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59 (28.8)</a:t>
                      </a:r>
                    </a:p>
                  </a:txBody>
                  <a:tcPr marT="180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8 (3.9)</a:t>
                      </a:r>
                    </a:p>
                  </a:txBody>
                  <a:tcPr marT="180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3860957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400" noProof="0"/>
                        <a:t>Serious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49 (9.3)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43 (8.1)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5 (2.4)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5 (2.4)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545653911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400" noProof="0" dirty="0"/>
                        <a:t>Grade 5</a:t>
                      </a:r>
                      <a:r>
                        <a:rPr lang="en-GB" sz="1400" baseline="30000" noProof="0" dirty="0"/>
                        <a:t>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5 (0.9)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5 (0.9)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0 (0.0)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0 (0.0)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4082531578"/>
                  </a:ext>
                </a:extLst>
              </a:tr>
              <a:tr h="205165">
                <a:tc gridSpan="5"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400" b="1" noProof="0"/>
                        <a:t>TEAEs grouped by topics of interest</a:t>
                      </a:r>
                    </a:p>
                  </a:txBody>
                  <a:tcPr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980587300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400" noProof="0"/>
                        <a:t>Fatigue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260 (49.1)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37 (7.0)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60 (29.3)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5 (2.4)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67708406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400" noProof="0" dirty="0"/>
                        <a:t>Bone marrow suppression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251 (47.4)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124 (23.4)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36 (17.6)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14 (6.8)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828023386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400" noProof="0"/>
                        <a:t>Leukopenia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66 (12.5)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13 (2.5)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4 (2.0)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1 (0.5)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917015732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400" noProof="0"/>
                        <a:t>Lymphopenia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75 (14.2)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41 (7.8)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8 (3.9)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1 (0.5)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454347654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400" noProof="0"/>
                        <a:t>Anaemia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168 (31.8)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68 (12.9)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27 (13.2)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10 (4.9)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527962126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400" noProof="0"/>
                        <a:t>Thrombocytopenia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91 (17.2)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42 (7.9)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9 (4.4)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2 (1.0)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609022241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400" noProof="0" dirty="0"/>
                        <a:t>Dry mouth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208 (39.3)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0 (0.0)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2 (1.0)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0 (0.0)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997354559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400" noProof="0"/>
                        <a:t>Nausea and vomiting</a:t>
                      </a:r>
                    </a:p>
                  </a:txBody>
                  <a:tcPr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208 (39.3)</a:t>
                      </a:r>
                    </a:p>
                  </a:txBody>
                  <a:tcPr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8 (1.5)</a:t>
                      </a:r>
                    </a:p>
                  </a:txBody>
                  <a:tcPr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35 (17.1)</a:t>
                      </a:r>
                    </a:p>
                  </a:txBody>
                  <a:tcPr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1 (0.5)</a:t>
                      </a:r>
                    </a:p>
                  </a:txBody>
                  <a:tcPr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00599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400" noProof="0" dirty="0"/>
                        <a:t>Renal effects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46 (8.7)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18 (3.4)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12 (5.9)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6 (2.9)</a:t>
                      </a:r>
                    </a:p>
                  </a:txBody>
                  <a:tcPr marT="18000" marB="1800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19472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400" noProof="0"/>
                        <a:t>Second primary malignancies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11 (2.1)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4 (0.8)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2 (1.0)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1 (0.5)</a:t>
                      </a: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099033"/>
                  </a:ext>
                </a:extLst>
              </a:tr>
              <a:tr h="205165">
                <a:tc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400" noProof="0"/>
                        <a:t>Intracranial haemorrhage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7 (1.3)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5 (0.9)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3 (1.5)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2 (1.0)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47474562"/>
                  </a:ext>
                </a:extLst>
              </a:tr>
              <a:tr h="205165">
                <a:tc gridSpan="5"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000" spc="-20" baseline="30000" noProof="0" dirty="0"/>
                        <a:t>a</a:t>
                      </a:r>
                      <a:r>
                        <a:rPr lang="en-GB" sz="1000" spc="-20" noProof="0" dirty="0"/>
                        <a:t> There were five drug-related treatment-emergent adverse events leading to death in the </a:t>
                      </a:r>
                      <a:r>
                        <a:rPr lang="en-GB" sz="1000" spc="-20" baseline="30000" noProof="0" dirty="0"/>
                        <a:t>177</a:t>
                      </a:r>
                      <a:r>
                        <a:rPr lang="en-GB" sz="1000" spc="-20" noProof="0" dirty="0"/>
                        <a:t>Lu-PSMA-617 arm: pancytopenia, n=2; bone-marrow failure, n=1; subdural haematoma, n=1; intracranial haemorrhage, n=1</a:t>
                      </a:r>
                    </a:p>
                  </a:txBody>
                  <a:tcPr marT="18000" marB="1800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18000" marB="18000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232886685"/>
                  </a:ext>
                </a:extLst>
              </a:tr>
            </a:tbl>
          </a:graphicData>
        </a:graphic>
      </p:graphicFrame>
      <p:sp>
        <p:nvSpPr>
          <p:cNvPr id="415" name="Google Shape;415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VISION: RESULTS</a:t>
            </a:r>
          </a:p>
        </p:txBody>
      </p:sp>
      <p:sp>
        <p:nvSpPr>
          <p:cNvPr id="416" name="Google Shape;416;p1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09B966-125C-AA43-A679-F4E1AE48A1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7600"/>
            <a:ext cx="10732400" cy="365125"/>
          </a:xfrm>
        </p:spPr>
        <p:txBody>
          <a:bodyPr/>
          <a:lstStyle/>
          <a:p>
            <a:r>
              <a:rPr lang="en-GB" baseline="30000" dirty="0">
                <a:solidFill>
                  <a:schemeClr val="tx2"/>
                </a:solidFill>
              </a:rPr>
              <a:t>177</a:t>
            </a:r>
            <a:r>
              <a:rPr lang="en-GB" dirty="0">
                <a:solidFill>
                  <a:schemeClr val="tx2"/>
                </a:solidFill>
              </a:rPr>
              <a:t>Lu-PSMA-617, lutetium-177-prostate-specific membrane antigen-617; Lu-PSMA; SOC, standard of care; TEAE, treatment-emergent adverse event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Sartor</a:t>
            </a:r>
            <a:r>
              <a:rPr lang="en-GB" dirty="0">
                <a:solidFill>
                  <a:schemeClr val="tx2"/>
                </a:solidFill>
              </a:rPr>
              <a:t> O, et al. </a:t>
            </a:r>
            <a:r>
              <a:rPr lang="en-US" dirty="0">
                <a:solidFill>
                  <a:schemeClr val="tx2"/>
                </a:solidFill>
              </a:rPr>
              <a:t>N </a:t>
            </a:r>
            <a:r>
              <a:rPr lang="en-US" dirty="0" err="1">
                <a:solidFill>
                  <a:schemeClr val="tx2"/>
                </a:solidFill>
              </a:rPr>
              <a:t>Engl</a:t>
            </a:r>
            <a:r>
              <a:rPr lang="en-US" dirty="0">
                <a:solidFill>
                  <a:schemeClr val="tx2"/>
                </a:solidFill>
              </a:rPr>
              <a:t> J Med. 2021; </a:t>
            </a:r>
            <a:r>
              <a:rPr lang="en-GB" dirty="0">
                <a:solidFill>
                  <a:schemeClr val="tx2"/>
                </a:solidFill>
              </a:rPr>
              <a:t>385:1091-103; </a:t>
            </a:r>
            <a:r>
              <a:rPr lang="en-GB" dirty="0" err="1">
                <a:solidFill>
                  <a:schemeClr val="tx2"/>
                </a:solidFill>
              </a:rPr>
              <a:t>Fizazi</a:t>
            </a:r>
            <a:r>
              <a:rPr lang="en-GB" dirty="0">
                <a:solidFill>
                  <a:schemeClr val="tx2"/>
                </a:solidFill>
              </a:rPr>
              <a:t> K, et al. </a:t>
            </a:r>
            <a:r>
              <a:rPr lang="en-US" dirty="0">
                <a:solidFill>
                  <a:schemeClr val="tx2"/>
                </a:solidFill>
              </a:rPr>
              <a:t>Ann Oncol. 2021;32 suppl 5:S627-8 (ESMO 2021 oral presentation)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14B167-06D5-A24F-9A37-115DB6357047}"/>
              </a:ext>
            </a:extLst>
          </p:cNvPr>
          <p:cNvSpPr/>
          <p:nvPr/>
        </p:nvSpPr>
        <p:spPr>
          <a:xfrm>
            <a:off x="619200" y="5118100"/>
            <a:ext cx="10963200" cy="21907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125795-F736-A349-95C0-0F6A6BF788B9}"/>
              </a:ext>
            </a:extLst>
          </p:cNvPr>
          <p:cNvSpPr/>
          <p:nvPr/>
        </p:nvSpPr>
        <p:spPr>
          <a:xfrm>
            <a:off x="619200" y="3376386"/>
            <a:ext cx="10963200" cy="12065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19EA3C-9365-AF47-88E4-882EB982D42A}"/>
              </a:ext>
            </a:extLst>
          </p:cNvPr>
          <p:cNvSpPr/>
          <p:nvPr/>
        </p:nvSpPr>
        <p:spPr>
          <a:xfrm>
            <a:off x="619200" y="4626202"/>
            <a:ext cx="10963200" cy="44858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84EFCA-4813-4032-AE06-F327DC43AD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923280"/>
          </a:xfrm>
        </p:spPr>
        <p:txBody>
          <a:bodyPr/>
          <a:lstStyle/>
          <a:p>
            <a:r>
              <a:rPr lang="en-GB" dirty="0"/>
              <a:t>Radio-ligand therapy + standard of care </a:t>
            </a:r>
            <a:r>
              <a:rPr lang="en-GB" dirty="0">
                <a:solidFill>
                  <a:schemeClr val="tx2"/>
                </a:solidFill>
              </a:rPr>
              <a:t>was well tolerated </a:t>
            </a:r>
            <a:r>
              <a:rPr lang="en-GB" dirty="0"/>
              <a:t>in patients with advanced prostate cancer </a:t>
            </a:r>
          </a:p>
          <a:p>
            <a:r>
              <a:rPr lang="en-GB" dirty="0"/>
              <a:t>Time interval to worsening of quality of life and pain is increased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5081DE-803C-48EE-9A22-45FD97E7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VISION: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93528-C5FD-4AB2-88D1-137B982AA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942D7-CC73-4E75-AFC2-C9251FDDC5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660392" cy="36512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CRPC, castration-resistant prostate cancer; OS, overall survival; PFS, progression-free survival</a:t>
            </a:r>
          </a:p>
          <a:p>
            <a:r>
              <a:rPr lang="en-GB" dirty="0" err="1"/>
              <a:t>Sartor</a:t>
            </a:r>
            <a:r>
              <a:rPr lang="en-GB" dirty="0"/>
              <a:t> O, et al. </a:t>
            </a: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Med. 2021;</a:t>
            </a:r>
            <a:r>
              <a:rPr lang="en-GB" dirty="0"/>
              <a:t>385:1091-103; </a:t>
            </a:r>
            <a:r>
              <a:rPr lang="en-GB" dirty="0" err="1"/>
              <a:t>Fizazi</a:t>
            </a:r>
            <a:r>
              <a:rPr lang="en-GB" dirty="0"/>
              <a:t> K, et al. </a:t>
            </a:r>
            <a:r>
              <a:rPr lang="en-US" dirty="0"/>
              <a:t>Ann Oncol. 2021;32 suppl 5</a:t>
            </a:r>
            <a:r>
              <a:rPr lang="en-US" dirty="0">
                <a:solidFill>
                  <a:schemeClr val="tx2"/>
                </a:solidFill>
              </a:rPr>
              <a:t>:S627-8 (ESMO 2021 oral presentation)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3F0696E-D203-9A41-B115-19FF3ACC2E46}"/>
              </a:ext>
            </a:extLst>
          </p:cNvPr>
          <p:cNvSpPr/>
          <p:nvPr/>
        </p:nvSpPr>
        <p:spPr>
          <a:xfrm>
            <a:off x="1835708" y="2879643"/>
            <a:ext cx="8520584" cy="18722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9525" lvl="1" indent="-9525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Take-home messages: </a:t>
            </a:r>
          </a:p>
          <a:p>
            <a:pPr marL="357188" lvl="2" indent="-347663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Low negative side effects </a:t>
            </a:r>
          </a:p>
          <a:p>
            <a:pPr marL="357188" lvl="2" indent="-347663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Prolonging PFS and OS</a:t>
            </a:r>
          </a:p>
          <a:p>
            <a:pPr marL="357188" lvl="2" indent="-347663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Integration in therapy sequence of CRPC after results of randomised trials</a:t>
            </a:r>
          </a:p>
          <a:p>
            <a:pPr marL="357188" lvl="2" indent="-347663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Improved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24494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phase 3 trial with a 2x2 factorial </a:t>
            </a:r>
            <a:br>
              <a:rPr lang="en-GB" dirty="0"/>
            </a:br>
            <a:r>
              <a:rPr lang="en-GB" dirty="0"/>
              <a:t>design in men with </a:t>
            </a:r>
            <a:r>
              <a:rPr lang="en-GB" i="1" dirty="0"/>
              <a:t>de novo </a:t>
            </a:r>
            <a:r>
              <a:rPr lang="en-GB" cap="none" dirty="0"/>
              <a:t>m</a:t>
            </a:r>
            <a:r>
              <a:rPr lang="en-GB" dirty="0"/>
              <a:t>cspc: </a:t>
            </a:r>
            <a:br>
              <a:rPr lang="en-GB" dirty="0"/>
            </a:br>
            <a:r>
              <a:rPr lang="en-GB" dirty="0"/>
              <a:t>overall survival with Abiraterone plus </a:t>
            </a:r>
            <a:br>
              <a:rPr lang="en-GB" dirty="0"/>
            </a:br>
            <a:r>
              <a:rPr lang="en-GB" dirty="0"/>
              <a:t>prednisone in peace-1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Fizazi K, et al. </a:t>
            </a:r>
            <a:br>
              <a:rPr lang="en-GB" sz="2200" b="1" dirty="0"/>
            </a:br>
            <a:r>
              <a:rPr lang="en-GB" sz="2200" b="1" dirty="0"/>
              <a:t>ESMO 2021. Abstract #LBA5_PR. Oral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9C57D-0966-47D7-BC6F-60EBF6A6329C}"/>
              </a:ext>
            </a:extLst>
          </p:cNvPr>
          <p:cNvSpPr txBox="1"/>
          <p:nvPr/>
        </p:nvSpPr>
        <p:spPr>
          <a:xfrm>
            <a:off x="619200" y="6361300"/>
            <a:ext cx="8280920" cy="276999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a typeface="Aileron" charset="0"/>
              </a:rPr>
              <a:t>mCSPC, metastatic castration-sensitive prostate cancer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6BA98A-9DF8-CD45-A6ED-3CA40D2938A3}"/>
              </a:ext>
            </a:extLst>
          </p:cNvPr>
          <p:cNvCxnSpPr>
            <a:cxnSpLocks/>
          </p:cNvCxnSpPr>
          <p:nvPr/>
        </p:nvCxnSpPr>
        <p:spPr>
          <a:xfrm flipH="1">
            <a:off x="3862453" y="4267276"/>
            <a:ext cx="684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3899" y="1164600"/>
            <a:ext cx="10963200" cy="4528800"/>
          </a:xfrm>
        </p:spPr>
        <p:txBody>
          <a:bodyPr/>
          <a:lstStyle/>
          <a:p>
            <a:r>
              <a:rPr lang="en-US" sz="1800" dirty="0"/>
              <a:t>ADT was SOC for men </a:t>
            </a:r>
            <a:r>
              <a:rPr lang="en-US" sz="1800" b="1" dirty="0">
                <a:solidFill>
                  <a:schemeClr val="accent1"/>
                </a:solidFill>
              </a:rPr>
              <a:t>with </a:t>
            </a:r>
            <a:r>
              <a:rPr lang="en-GB" sz="1800" b="1" dirty="0">
                <a:solidFill>
                  <a:schemeClr val="accent1"/>
                </a:solidFill>
              </a:rPr>
              <a:t>metastatic castration-sensitive prostate cancer</a:t>
            </a:r>
            <a:r>
              <a:rPr lang="en-GB" sz="1800" dirty="0"/>
              <a:t> (</a:t>
            </a:r>
            <a:r>
              <a:rPr lang="en-US" sz="1800" dirty="0"/>
              <a:t>mCSPC) for many years</a:t>
            </a:r>
          </a:p>
          <a:p>
            <a:r>
              <a:rPr lang="en-US" sz="1800" dirty="0"/>
              <a:t> Since 2015, </a:t>
            </a:r>
            <a:r>
              <a:rPr lang="en-US" sz="1800" b="1" dirty="0">
                <a:solidFill>
                  <a:schemeClr val="accent1"/>
                </a:solidFill>
              </a:rPr>
              <a:t>combining ADT with either docetaxel, novel hormonal therapies, or RT </a:t>
            </a:r>
            <a:r>
              <a:rPr lang="en-US" sz="1800" dirty="0"/>
              <a:t>to the primary tumor (for those with low-burden metastases) was shown to improve OS and </a:t>
            </a:r>
            <a:r>
              <a:rPr lang="en-US" sz="1800" b="1" dirty="0">
                <a:solidFill>
                  <a:schemeClr val="accent1"/>
                </a:solidFill>
              </a:rPr>
              <a:t>is now the new SOC 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PEACE-1 </a:t>
            </a:r>
            <a:r>
              <a:rPr lang="en-US" sz="1800" dirty="0">
                <a:solidFill>
                  <a:schemeClr val="tx2"/>
                </a:solidFill>
              </a:rPr>
              <a:t>e</a:t>
            </a:r>
            <a:r>
              <a:rPr lang="en-US" sz="1800" dirty="0"/>
              <a:t>valuates whether combining these new treatments on top of ADT leads to improved outcomes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Peace-1: 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660392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AAP, abiraterone and prednisone; ADT, androgen deprivation therapy; ECOG PS, Eastern Cooperative Oncology Group performance status; LHRH, luteinising hormone releasing hormone; mCSPC, metastatic castration-sensitive prostate cancer; OS, overall survival; PCWG 2, Prostate Cancer Working Group 2; PSA, prostate specific antigen; rPFS, radiographic progression-free survival; RT, radiotherapy; SOC, standard of care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 err="1"/>
              <a:t>Fizazi</a:t>
            </a:r>
            <a:r>
              <a:rPr lang="en-GB" dirty="0"/>
              <a:t> K, et al. </a:t>
            </a:r>
            <a:r>
              <a:rPr lang="en-US" dirty="0">
                <a:solidFill>
                  <a:schemeClr val="tx2"/>
                </a:solidFill>
              </a:rPr>
              <a:t>Ann Oncol. 2021;32 suppl 5:S1299 (ESMO 2021 oral presentation)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2FC1A-9335-4EF1-812D-5F2A1605822E}"/>
              </a:ext>
            </a:extLst>
          </p:cNvPr>
          <p:cNvSpPr txBox="1"/>
          <p:nvPr/>
        </p:nvSpPr>
        <p:spPr>
          <a:xfrm>
            <a:off x="3959027" y="5281936"/>
            <a:ext cx="1883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a typeface="Aileron" charset="0"/>
                <a:cs typeface="Aileron" charset="0"/>
              </a:rPr>
              <a:t>2x2 factorial design</a:t>
            </a:r>
            <a:endParaRPr lang="en-GB" sz="1600" b="1" dirty="0">
              <a:ea typeface="Aileron" charset="0"/>
              <a:cs typeface="Aileron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50BBA-6348-4BD3-AFF0-39104EE3B5A9}"/>
              </a:ext>
            </a:extLst>
          </p:cNvPr>
          <p:cNvSpPr txBox="1"/>
          <p:nvPr/>
        </p:nvSpPr>
        <p:spPr>
          <a:xfrm>
            <a:off x="4578451" y="5587279"/>
            <a:ext cx="406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ea typeface="Aileron" charset="0"/>
                <a:cs typeface="Aileron" charset="0"/>
              </a:rPr>
              <a:t>SOC = ADT and docetaxel 75 mg/m</a:t>
            </a:r>
            <a:r>
              <a:rPr lang="en-GB" sz="1200" baseline="30000" dirty="0">
                <a:ea typeface="Aileron" charset="0"/>
                <a:cs typeface="Aileron" charset="0"/>
              </a:rPr>
              <a:t>2</a:t>
            </a:r>
            <a:r>
              <a:rPr lang="en-GB" sz="1200" dirty="0">
                <a:ea typeface="Aileron" charset="0"/>
                <a:cs typeface="Aileron" charset="0"/>
              </a:rPr>
              <a:t> every 3 weeks for 6 cycles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3EF2BA-9B57-EB49-8108-EEB702AE920E}"/>
              </a:ext>
            </a:extLst>
          </p:cNvPr>
          <p:cNvSpPr/>
          <p:nvPr/>
        </p:nvSpPr>
        <p:spPr>
          <a:xfrm>
            <a:off x="6075499" y="3054911"/>
            <a:ext cx="1560753" cy="4490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SOC</a:t>
            </a:r>
            <a:br>
              <a:rPr lang="en-GB" sz="1200" b="1" dirty="0"/>
            </a:br>
            <a:r>
              <a:rPr lang="en-GB" sz="1200" b="1" dirty="0"/>
              <a:t>(N=296)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9D517C-A688-BE45-A511-E21D587FD554}"/>
              </a:ext>
            </a:extLst>
          </p:cNvPr>
          <p:cNvSpPr/>
          <p:nvPr/>
        </p:nvSpPr>
        <p:spPr>
          <a:xfrm>
            <a:off x="1312670" y="2780928"/>
            <a:ext cx="2586125" cy="3083349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spcBef>
                <a:spcPts val="200"/>
              </a:spcBef>
            </a:pPr>
            <a:r>
              <a:rPr lang="en-GB" sz="1100" b="1" dirty="0">
                <a:solidFill>
                  <a:schemeClr val="accent1"/>
                </a:solidFill>
              </a:rPr>
              <a:t>Key eligibility criteria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i="1" dirty="0">
                <a:solidFill>
                  <a:schemeClr val="tx1"/>
                </a:solidFill>
              </a:rPr>
              <a:t>De novo </a:t>
            </a:r>
            <a:r>
              <a:rPr lang="en-GB" sz="1100" dirty="0">
                <a:solidFill>
                  <a:schemeClr val="tx1"/>
                </a:solidFill>
              </a:rPr>
              <a:t>mCSPC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Distant metastatic disease by ≥1 lesion on bone scan and/or CT scan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ECOG PS 0-2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100" b="1" dirty="0">
                <a:solidFill>
                  <a:schemeClr val="accent1"/>
                </a:solidFill>
              </a:rPr>
              <a:t>On-study requirement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ADT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Permitted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ADT ≤3 months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Stratification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ECOG PS (0 vs 1-2)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Metastatic sites (lymph node vs bone vs visceral)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of castration (orchidectomy vs LHRH agonist vs LHRH antagonist)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Docetaxel (yes vs no)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B824991-5D24-E444-8E9D-76B99CBAF4AA}"/>
              </a:ext>
            </a:extLst>
          </p:cNvPr>
          <p:cNvSpPr/>
          <p:nvPr/>
        </p:nvSpPr>
        <p:spPr>
          <a:xfrm>
            <a:off x="6075499" y="3661790"/>
            <a:ext cx="1560753" cy="44903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SOC + AAP</a:t>
            </a:r>
            <a:br>
              <a:rPr lang="en-GB" sz="1200" b="1" dirty="0"/>
            </a:br>
            <a:r>
              <a:rPr lang="en-GB" sz="1200" b="1" dirty="0"/>
              <a:t>(N=292)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DCD5CBD-3ED7-A74A-824F-5647EC74A48D}"/>
              </a:ext>
            </a:extLst>
          </p:cNvPr>
          <p:cNvSpPr/>
          <p:nvPr/>
        </p:nvSpPr>
        <p:spPr>
          <a:xfrm>
            <a:off x="6075499" y="4268669"/>
            <a:ext cx="1560753" cy="44903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SOC + RT</a:t>
            </a:r>
            <a:br>
              <a:rPr lang="en-GB" sz="1200" b="1" dirty="0"/>
            </a:br>
            <a:r>
              <a:rPr lang="en-GB" sz="1200" b="1" dirty="0"/>
              <a:t>(N=293)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DBB3AD8-91AE-1E41-BDFC-44E0B1A92461}"/>
              </a:ext>
            </a:extLst>
          </p:cNvPr>
          <p:cNvSpPr/>
          <p:nvPr/>
        </p:nvSpPr>
        <p:spPr>
          <a:xfrm>
            <a:off x="6075499" y="4875547"/>
            <a:ext cx="1560753" cy="62865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SOC + AAP +</a:t>
            </a:r>
            <a:br>
              <a:rPr lang="en-GB" sz="1200" b="1" dirty="0"/>
            </a:br>
            <a:r>
              <a:rPr lang="en-GB" sz="1200" b="1" dirty="0"/>
              <a:t>RT</a:t>
            </a:r>
            <a:br>
              <a:rPr lang="en-GB" sz="1200" b="1" dirty="0"/>
            </a:br>
            <a:r>
              <a:rPr lang="en-GB" sz="1200" b="1" dirty="0"/>
              <a:t>(N=292)</a:t>
            </a: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94D2DE49-370B-4344-8161-A2941C381DC2}"/>
              </a:ext>
            </a:extLst>
          </p:cNvPr>
          <p:cNvSpPr/>
          <p:nvPr/>
        </p:nvSpPr>
        <p:spPr>
          <a:xfrm>
            <a:off x="8096206" y="3674028"/>
            <a:ext cx="2968346" cy="1175860"/>
          </a:xfrm>
          <a:prstGeom prst="roundRect">
            <a:avLst>
              <a:gd name="adj" fmla="val 10305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GB" sz="1200" b="1" dirty="0"/>
              <a:t>Co-primary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Radiographic progression-free survival (rPFS):</a:t>
            </a:r>
          </a:p>
          <a:p>
            <a:pPr marL="355600" lvl="1" indent="-131763">
              <a:buFont typeface="System Font Regular"/>
              <a:buChar char="–"/>
            </a:pPr>
            <a:r>
              <a:rPr lang="en-GB" sz="1100" dirty="0"/>
              <a:t>PCWG 2 criteria</a:t>
            </a:r>
          </a:p>
          <a:p>
            <a:pPr marL="355600" lvl="1" indent="-131763">
              <a:buFont typeface="System Font Regular"/>
              <a:buChar char="–"/>
            </a:pPr>
            <a:r>
              <a:rPr lang="en-GB" sz="1100" dirty="0"/>
              <a:t>Imaging at least every 6 months after PSA rise</a:t>
            </a:r>
          </a:p>
          <a:p>
            <a:pPr indent="-233363">
              <a:buFont typeface="Arial" panose="020B0604020202020204" pitchFamily="34" charset="0"/>
              <a:buChar char="•"/>
            </a:pPr>
            <a:r>
              <a:rPr lang="en-GB" sz="1100" dirty="0"/>
              <a:t>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B6E25-EB0E-7940-A23F-0F76049978B6}"/>
              </a:ext>
            </a:extLst>
          </p:cNvPr>
          <p:cNvSpPr txBox="1"/>
          <p:nvPr/>
        </p:nvSpPr>
        <p:spPr>
          <a:xfrm>
            <a:off x="4092077" y="2821369"/>
            <a:ext cx="16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ea typeface="Aileron" charset="0"/>
                <a:cs typeface="Aileron" charset="0"/>
              </a:rPr>
              <a:t>Nov 2013–Dec 2018</a:t>
            </a:r>
            <a:endParaRPr lang="en-GB" sz="1400" b="1" dirty="0">
              <a:ea typeface="Aileron" charset="0"/>
              <a:cs typeface="Ailer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D9222D-18C2-EB47-87C3-AE902E0E94DF}"/>
              </a:ext>
            </a:extLst>
          </p:cNvPr>
          <p:cNvSpPr txBox="1"/>
          <p:nvPr/>
        </p:nvSpPr>
        <p:spPr>
          <a:xfrm>
            <a:off x="4521425" y="4691733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ea typeface="Aileron" charset="0"/>
                <a:cs typeface="Aileron" charset="0"/>
              </a:rPr>
              <a:t>N=1,173</a:t>
            </a:r>
            <a:endParaRPr lang="en-GB" sz="1400" b="1" dirty="0">
              <a:ea typeface="Aileron" charset="0"/>
              <a:cs typeface="Aileron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CA3EA0-4C06-E84F-9534-DAD16496634F}"/>
              </a:ext>
            </a:extLst>
          </p:cNvPr>
          <p:cNvCxnSpPr>
            <a:cxnSpLocks/>
          </p:cNvCxnSpPr>
          <p:nvPr/>
        </p:nvCxnSpPr>
        <p:spPr>
          <a:xfrm>
            <a:off x="5741125" y="3292373"/>
            <a:ext cx="0" cy="190475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4A99C0-9FD1-C64D-9EBF-D8AF4849A332}"/>
              </a:ext>
            </a:extLst>
          </p:cNvPr>
          <p:cNvCxnSpPr>
            <a:cxnSpLocks/>
          </p:cNvCxnSpPr>
          <p:nvPr/>
        </p:nvCxnSpPr>
        <p:spPr>
          <a:xfrm flipH="1">
            <a:off x="5745111" y="3295726"/>
            <a:ext cx="315207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A5E01D-2EC0-5040-95E2-FB92E8018693}"/>
              </a:ext>
            </a:extLst>
          </p:cNvPr>
          <p:cNvCxnSpPr>
            <a:cxnSpLocks/>
          </p:cNvCxnSpPr>
          <p:nvPr/>
        </p:nvCxnSpPr>
        <p:spPr>
          <a:xfrm flipH="1">
            <a:off x="5745111" y="3894300"/>
            <a:ext cx="315207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3A6D8C-CBF9-C54C-B7C6-F7B0C75D3938}"/>
              </a:ext>
            </a:extLst>
          </p:cNvPr>
          <p:cNvCxnSpPr>
            <a:cxnSpLocks/>
          </p:cNvCxnSpPr>
          <p:nvPr/>
        </p:nvCxnSpPr>
        <p:spPr>
          <a:xfrm flipH="1">
            <a:off x="5745111" y="4511462"/>
            <a:ext cx="315207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EE4D87-7C7E-3B46-8A42-6044CE58CDB6}"/>
              </a:ext>
            </a:extLst>
          </p:cNvPr>
          <p:cNvCxnSpPr>
            <a:cxnSpLocks/>
          </p:cNvCxnSpPr>
          <p:nvPr/>
        </p:nvCxnSpPr>
        <p:spPr>
          <a:xfrm flipH="1">
            <a:off x="5745111" y="5184851"/>
            <a:ext cx="315207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FC3998-26C3-F54B-85BF-94DD82BAAB8B}"/>
              </a:ext>
            </a:extLst>
          </p:cNvPr>
          <p:cNvCxnSpPr>
            <a:cxnSpLocks/>
          </p:cNvCxnSpPr>
          <p:nvPr/>
        </p:nvCxnSpPr>
        <p:spPr>
          <a:xfrm flipH="1">
            <a:off x="5242364" y="4267276"/>
            <a:ext cx="496931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2452ACD-4BE7-5D45-A2DE-95B0B7BBCD51}"/>
              </a:ext>
            </a:extLst>
          </p:cNvPr>
          <p:cNvSpPr/>
          <p:nvPr/>
        </p:nvSpPr>
        <p:spPr>
          <a:xfrm>
            <a:off x="4534800" y="3848428"/>
            <a:ext cx="778278" cy="7782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</a:t>
            </a:r>
            <a:br>
              <a:rPr lang="en-US" dirty="0"/>
            </a:br>
            <a:r>
              <a:rPr lang="en-US" sz="1000" b="1" dirty="0"/>
              <a:t>1:1:1:1</a:t>
            </a:r>
          </a:p>
        </p:txBody>
      </p:sp>
    </p:spTree>
    <p:extLst>
      <p:ext uri="{BB962C8B-B14F-4D97-AF65-F5344CB8AC3E}">
        <p14:creationId xmlns:p14="http://schemas.microsoft.com/office/powerpoint/2010/main" val="34254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of 2021</a:t>
            </a:r>
            <a:br>
              <a:rPr lang="en-GB" dirty="0"/>
            </a:br>
            <a:r>
              <a:rPr lang="en-GB" dirty="0"/>
              <a:t>from gu connect</a:t>
            </a:r>
            <a:br>
              <a:rPr lang="en-US" sz="3200" dirty="0"/>
            </a:br>
            <a:br>
              <a:rPr lang="en-GB" dirty="0"/>
            </a:br>
            <a:r>
              <a:rPr lang="en-GB" sz="3200" cap="none" dirty="0"/>
              <a:t>Prof.</a:t>
            </a:r>
            <a:r>
              <a:rPr lang="en-GB" sz="3200" dirty="0"/>
              <a:t> </a:t>
            </a:r>
            <a:r>
              <a:rPr lang="en-GB" sz="3200" cap="none" dirty="0"/>
              <a:t>David Pfister, MD</a:t>
            </a:r>
            <a:br>
              <a:rPr lang="en-GB" sz="3200" cap="none" dirty="0"/>
            </a:br>
            <a:r>
              <a:rPr lang="en-GB" sz="2200" cap="none" dirty="0"/>
              <a:t>Professor and Deputy Director of The Department of Urology, </a:t>
            </a:r>
            <a:br>
              <a:rPr lang="en-GB" sz="2200" cap="none" dirty="0"/>
            </a:br>
            <a:r>
              <a:rPr lang="en-GB" sz="2200" cap="none" dirty="0"/>
              <a:t>University Hospital of Cologne, Germany</a:t>
            </a:r>
            <a:br>
              <a:rPr lang="en-GB" sz="2200" cap="none" dirty="0"/>
            </a:br>
            <a:br>
              <a:rPr lang="en-GB" sz="3200" cap="none" dirty="0"/>
            </a:br>
            <a:r>
              <a:rPr lang="en-GB" sz="2400" cap="none" dirty="0"/>
              <a:t>DECEMBER 2021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F13951-682B-0342-9419-39A79022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D2701B-E646-42A2-B403-6B4EC93312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96752"/>
            <a:ext cx="10963200" cy="1230999"/>
          </a:xfrm>
        </p:spPr>
        <p:txBody>
          <a:bodyPr/>
          <a:lstStyle/>
          <a:p>
            <a:r>
              <a:rPr lang="en-GB" dirty="0"/>
              <a:t>Previous results from PEACE-1, showed that </a:t>
            </a:r>
            <a:r>
              <a:rPr lang="en-GB" b="1" dirty="0">
                <a:solidFill>
                  <a:schemeClr val="accent1"/>
                </a:solidFill>
              </a:rPr>
              <a:t>AAP + ADT + docetaxel significantly improved rPFS </a:t>
            </a:r>
            <a:r>
              <a:rPr lang="en-GB" dirty="0"/>
              <a:t>in men with mCSPC (HR 0.50; (95% CI: 0.40-0.62), p&lt;0.0001)</a:t>
            </a:r>
            <a:r>
              <a:rPr lang="en-GB" baseline="30000" dirty="0"/>
              <a:t>1</a:t>
            </a:r>
          </a:p>
          <a:p>
            <a:r>
              <a:rPr lang="en-GB" dirty="0"/>
              <a:t>Low and high volume disease data were presented at ESMO</a:t>
            </a:r>
            <a:r>
              <a:rPr lang="en-GB" baseline="30000" dirty="0"/>
              <a:t>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16E05-8CD7-40EF-8E73-32DE5A9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Peace-1: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0CCCF-D851-4169-BF25-98C153D80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C97387-2324-4B37-B01F-DAD1D1D79E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516376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AAP, abiraterone and prednisone; ADT, androgen deprivation therapy; CI, confidence interval; HR, hazard ratio; mCSPC, metastatic castration sensitive prostate cancer; NE, not estimable; rPFS, radiographic progression-free survival; RXT, radiotherapy to primary tumour; SOC, standard of care</a:t>
            </a:r>
          </a:p>
          <a:p>
            <a:pPr>
              <a:spcBef>
                <a:spcPts val="0"/>
              </a:spcBef>
            </a:pPr>
            <a:r>
              <a:rPr lang="en-GB" dirty="0"/>
              <a:t>1. Fizazi K, et al. Abstract #5000. ASCO 2021; 2. </a:t>
            </a:r>
            <a:r>
              <a:rPr lang="en-GB" dirty="0" err="1"/>
              <a:t>Fizazi</a:t>
            </a:r>
            <a:r>
              <a:rPr lang="en-GB" dirty="0"/>
              <a:t> K, et al. </a:t>
            </a:r>
            <a:r>
              <a:rPr lang="en-US" dirty="0">
                <a:solidFill>
                  <a:schemeClr val="tx2"/>
                </a:solidFill>
              </a:rPr>
              <a:t>Ann Oncol. 2021;32 suppl 5:S1299 (ESMO 2021 oral presentation)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276BB-2211-6441-A2D7-84C78D779EA1}"/>
              </a:ext>
            </a:extLst>
          </p:cNvPr>
          <p:cNvSpPr txBox="1"/>
          <p:nvPr/>
        </p:nvSpPr>
        <p:spPr>
          <a:xfrm>
            <a:off x="1429894" y="3669741"/>
            <a:ext cx="25487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48E71B-0C50-1D46-86C9-B512A29A9217}"/>
              </a:ext>
            </a:extLst>
          </p:cNvPr>
          <p:cNvCxnSpPr>
            <a:cxnSpLocks/>
          </p:cNvCxnSpPr>
          <p:nvPr/>
        </p:nvCxnSpPr>
        <p:spPr>
          <a:xfrm>
            <a:off x="1714088" y="372401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96EA53-7229-1E41-9F4C-2CE39ED323DF}"/>
              </a:ext>
            </a:extLst>
          </p:cNvPr>
          <p:cNvSpPr txBox="1"/>
          <p:nvPr/>
        </p:nvSpPr>
        <p:spPr>
          <a:xfrm>
            <a:off x="1487602" y="3917391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0DD388-296D-F54A-B76B-AABF4DE30CCD}"/>
              </a:ext>
            </a:extLst>
          </p:cNvPr>
          <p:cNvCxnSpPr>
            <a:cxnSpLocks/>
          </p:cNvCxnSpPr>
          <p:nvPr/>
        </p:nvCxnSpPr>
        <p:spPr>
          <a:xfrm>
            <a:off x="1714088" y="397166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A3134F7-1C15-EA41-AF1A-92479FA9CE1C}"/>
              </a:ext>
            </a:extLst>
          </p:cNvPr>
          <p:cNvSpPr txBox="1"/>
          <p:nvPr/>
        </p:nvSpPr>
        <p:spPr>
          <a:xfrm>
            <a:off x="1487602" y="4158691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87E495-6682-2A42-A0A8-2F217025E53B}"/>
              </a:ext>
            </a:extLst>
          </p:cNvPr>
          <p:cNvCxnSpPr>
            <a:cxnSpLocks/>
          </p:cNvCxnSpPr>
          <p:nvPr/>
        </p:nvCxnSpPr>
        <p:spPr>
          <a:xfrm>
            <a:off x="1714088" y="421296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C3365CC-FE21-8F41-951A-08D349361623}"/>
              </a:ext>
            </a:extLst>
          </p:cNvPr>
          <p:cNvSpPr txBox="1"/>
          <p:nvPr/>
        </p:nvSpPr>
        <p:spPr>
          <a:xfrm>
            <a:off x="1487602" y="4406341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E4BEF-6010-A145-9B07-6E3B4330B3F0}"/>
              </a:ext>
            </a:extLst>
          </p:cNvPr>
          <p:cNvCxnSpPr>
            <a:cxnSpLocks/>
          </p:cNvCxnSpPr>
          <p:nvPr/>
        </p:nvCxnSpPr>
        <p:spPr>
          <a:xfrm>
            <a:off x="1714088" y="446061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4A25093-BEDD-3042-AA24-4A92FA3BEE66}"/>
              </a:ext>
            </a:extLst>
          </p:cNvPr>
          <p:cNvSpPr txBox="1"/>
          <p:nvPr/>
        </p:nvSpPr>
        <p:spPr>
          <a:xfrm>
            <a:off x="1545311" y="4898466"/>
            <a:ext cx="13946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0%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726E24-A78A-FD4B-9D45-DDE8E4E70E70}"/>
              </a:ext>
            </a:extLst>
          </p:cNvPr>
          <p:cNvCxnSpPr>
            <a:cxnSpLocks/>
          </p:cNvCxnSpPr>
          <p:nvPr/>
        </p:nvCxnSpPr>
        <p:spPr>
          <a:xfrm>
            <a:off x="1714088" y="49527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DCD81F-DC2F-9749-AE48-B40BD3BC5ACF}"/>
              </a:ext>
            </a:extLst>
          </p:cNvPr>
          <p:cNvCxnSpPr>
            <a:cxnSpLocks/>
          </p:cNvCxnSpPr>
          <p:nvPr/>
        </p:nvCxnSpPr>
        <p:spPr>
          <a:xfrm flipH="1" flipV="1">
            <a:off x="1771239" y="3618059"/>
            <a:ext cx="3230" cy="136159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ED1245-E56A-B547-A4AA-965BFB889243}"/>
              </a:ext>
            </a:extLst>
          </p:cNvPr>
          <p:cNvSpPr txBox="1"/>
          <p:nvPr/>
        </p:nvSpPr>
        <p:spPr>
          <a:xfrm rot="16200000">
            <a:off x="578266" y="4185161"/>
            <a:ext cx="13192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Radiographic</a:t>
            </a:r>
            <a:b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progression-free survival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B8EC2B-3958-F744-9D23-F77A33DD050D}"/>
              </a:ext>
            </a:extLst>
          </p:cNvPr>
          <p:cNvSpPr txBox="1"/>
          <p:nvPr/>
        </p:nvSpPr>
        <p:spPr>
          <a:xfrm>
            <a:off x="2936791" y="5219328"/>
            <a:ext cx="17520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randomization (years)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7A00DF-EB28-D443-B557-CBD96233A387}"/>
              </a:ext>
            </a:extLst>
          </p:cNvPr>
          <p:cNvSpPr txBox="1"/>
          <p:nvPr/>
        </p:nvSpPr>
        <p:spPr>
          <a:xfrm>
            <a:off x="1944807" y="5059030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F24FBB-477E-F545-B5BD-5647D94F6130}"/>
              </a:ext>
            </a:extLst>
          </p:cNvPr>
          <p:cNvCxnSpPr>
            <a:cxnSpLocks/>
          </p:cNvCxnSpPr>
          <p:nvPr/>
        </p:nvCxnSpPr>
        <p:spPr>
          <a:xfrm>
            <a:off x="1768063" y="4987663"/>
            <a:ext cx="40294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CF0A92-3648-3440-97B4-1140397B4814}"/>
              </a:ext>
            </a:extLst>
          </p:cNvPr>
          <p:cNvSpPr txBox="1"/>
          <p:nvPr/>
        </p:nvSpPr>
        <p:spPr>
          <a:xfrm>
            <a:off x="1544207" y="5405997"/>
            <a:ext cx="1827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794D5F-F542-D249-93F4-864C4552BB92}"/>
              </a:ext>
            </a:extLst>
          </p:cNvPr>
          <p:cNvSpPr txBox="1"/>
          <p:nvPr/>
        </p:nvSpPr>
        <p:spPr>
          <a:xfrm>
            <a:off x="1085845" y="2751924"/>
            <a:ext cx="1070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High volume</a:t>
            </a:r>
            <a:endParaRPr lang="en-US" sz="16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1C8F30-2B59-DD4D-B821-B08474405E5F}"/>
              </a:ext>
            </a:extLst>
          </p:cNvPr>
          <p:cNvSpPr txBox="1"/>
          <p:nvPr/>
        </p:nvSpPr>
        <p:spPr>
          <a:xfrm>
            <a:off x="1487602" y="4650816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20%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9B6B257-06CA-E940-A790-75CA8211CDE2}"/>
              </a:ext>
            </a:extLst>
          </p:cNvPr>
          <p:cNvCxnSpPr>
            <a:cxnSpLocks/>
          </p:cNvCxnSpPr>
          <p:nvPr/>
        </p:nvCxnSpPr>
        <p:spPr>
          <a:xfrm>
            <a:off x="1714088" y="470508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46C532-0D9C-A642-9B60-27A9AE15552D}"/>
              </a:ext>
            </a:extLst>
          </p:cNvPr>
          <p:cNvCxnSpPr>
            <a:cxnSpLocks/>
          </p:cNvCxnSpPr>
          <p:nvPr/>
        </p:nvCxnSpPr>
        <p:spPr>
          <a:xfrm rot="16200000">
            <a:off x="1949094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4E4C134-DBFE-AD4A-882D-6DE1B54EB6CB}"/>
              </a:ext>
            </a:extLst>
          </p:cNvPr>
          <p:cNvSpPr txBox="1"/>
          <p:nvPr/>
        </p:nvSpPr>
        <p:spPr>
          <a:xfrm>
            <a:off x="2852857" y="5059030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C6A89C-E640-664A-9EF6-26C93A7EC41F}"/>
              </a:ext>
            </a:extLst>
          </p:cNvPr>
          <p:cNvCxnSpPr>
            <a:cxnSpLocks/>
          </p:cNvCxnSpPr>
          <p:nvPr/>
        </p:nvCxnSpPr>
        <p:spPr>
          <a:xfrm rot="16200000">
            <a:off x="2857144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B664779-AC1F-EC42-9F00-FE2C5EF643AC}"/>
              </a:ext>
            </a:extLst>
          </p:cNvPr>
          <p:cNvSpPr txBox="1"/>
          <p:nvPr/>
        </p:nvSpPr>
        <p:spPr>
          <a:xfrm>
            <a:off x="3770432" y="5059030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A59A06-EFBA-3E43-91F4-274B1523C373}"/>
              </a:ext>
            </a:extLst>
          </p:cNvPr>
          <p:cNvCxnSpPr>
            <a:cxnSpLocks/>
          </p:cNvCxnSpPr>
          <p:nvPr/>
        </p:nvCxnSpPr>
        <p:spPr>
          <a:xfrm rot="16200000">
            <a:off x="3774719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BAEF4CD-0DCB-5644-B846-A2C10FDB9AC3}"/>
              </a:ext>
            </a:extLst>
          </p:cNvPr>
          <p:cNvSpPr txBox="1"/>
          <p:nvPr/>
        </p:nvSpPr>
        <p:spPr>
          <a:xfrm>
            <a:off x="1868057" y="540599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231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3C1FCF-BAC5-4342-9A24-DBAA174A0BFE}"/>
              </a:ext>
            </a:extLst>
          </p:cNvPr>
          <p:cNvSpPr txBox="1"/>
          <p:nvPr/>
        </p:nvSpPr>
        <p:spPr>
          <a:xfrm>
            <a:off x="2779282" y="540599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162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0A5302-C451-764D-AB76-F3A5111759DD}"/>
              </a:ext>
            </a:extLst>
          </p:cNvPr>
          <p:cNvSpPr txBox="1"/>
          <p:nvPr/>
        </p:nvSpPr>
        <p:spPr>
          <a:xfrm>
            <a:off x="3722257" y="540599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359D05-EB2D-724A-933B-FD60B6155BBB}"/>
              </a:ext>
            </a:extLst>
          </p:cNvPr>
          <p:cNvSpPr txBox="1"/>
          <p:nvPr/>
        </p:nvSpPr>
        <p:spPr>
          <a:xfrm>
            <a:off x="4659994" y="540599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9AB569-48DE-C84F-8CBB-10D087C4731A}"/>
              </a:ext>
            </a:extLst>
          </p:cNvPr>
          <p:cNvSpPr txBox="1"/>
          <p:nvPr/>
        </p:nvSpPr>
        <p:spPr>
          <a:xfrm>
            <a:off x="5583919" y="540599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0CFA12-3337-A443-85CD-076D25A34991}"/>
              </a:ext>
            </a:extLst>
          </p:cNvPr>
          <p:cNvSpPr txBox="1"/>
          <p:nvPr/>
        </p:nvSpPr>
        <p:spPr>
          <a:xfrm>
            <a:off x="4688007" y="5059030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1D4E37-9FA8-E44B-8603-691504694FD4}"/>
              </a:ext>
            </a:extLst>
          </p:cNvPr>
          <p:cNvCxnSpPr>
            <a:cxnSpLocks/>
          </p:cNvCxnSpPr>
          <p:nvPr/>
        </p:nvCxnSpPr>
        <p:spPr>
          <a:xfrm rot="16200000">
            <a:off x="4692294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996AEB7-2BB0-6F49-A7AC-F044571F7FBD}"/>
              </a:ext>
            </a:extLst>
          </p:cNvPr>
          <p:cNvSpPr txBox="1"/>
          <p:nvPr/>
        </p:nvSpPr>
        <p:spPr>
          <a:xfrm>
            <a:off x="5602407" y="5059030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6A920B-DFBF-0249-8F7F-954DCB4B2E61}"/>
              </a:ext>
            </a:extLst>
          </p:cNvPr>
          <p:cNvCxnSpPr>
            <a:cxnSpLocks/>
          </p:cNvCxnSpPr>
          <p:nvPr/>
        </p:nvCxnSpPr>
        <p:spPr>
          <a:xfrm rot="16200000">
            <a:off x="5606694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0870859-5C1A-1E44-97A8-01ED330B25CE}"/>
              </a:ext>
            </a:extLst>
          </p:cNvPr>
          <p:cNvSpPr txBox="1"/>
          <p:nvPr/>
        </p:nvSpPr>
        <p:spPr>
          <a:xfrm>
            <a:off x="5824971" y="4628122"/>
            <a:ext cx="1538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F99DFD-537E-6549-BA15-E7030D8B8D0D}"/>
              </a:ext>
            </a:extLst>
          </p:cNvPr>
          <p:cNvSpPr txBox="1"/>
          <p:nvPr/>
        </p:nvSpPr>
        <p:spPr>
          <a:xfrm>
            <a:off x="5824971" y="4266172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AB4C8452-A7B8-1C44-A139-298C41F69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25596"/>
              </p:ext>
            </p:extLst>
          </p:nvPr>
        </p:nvGraphicFramePr>
        <p:xfrm>
          <a:off x="2750085" y="2653732"/>
          <a:ext cx="3415926" cy="10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714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1053106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1053106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173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 + AAP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(N=225)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(N=231)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Median, y (95% CI)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4.1 (2.7-NE)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1.6 (1.4-2.0)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Events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97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156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HR (95% CI)</a:t>
                      </a:r>
                      <a:r>
                        <a:rPr lang="en-US" sz="1000" b="1" baseline="30000" dirty="0"/>
                        <a:t>a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0.47 (0.36-0.60)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 value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&lt;0.0001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0427CC-DA3D-864B-A56C-867A0B150AD2}"/>
              </a:ext>
            </a:extLst>
          </p:cNvPr>
          <p:cNvCxnSpPr>
            <a:cxnSpLocks/>
          </p:cNvCxnSpPr>
          <p:nvPr/>
        </p:nvCxnSpPr>
        <p:spPr>
          <a:xfrm>
            <a:off x="1771238" y="4336788"/>
            <a:ext cx="401678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087A5666-AC4C-CD4D-99CB-FAA3B48A5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3702157"/>
            <a:ext cx="3854450" cy="103609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8575EDB-832C-8A48-88EE-72B9E24DC0AA}"/>
              </a:ext>
            </a:extLst>
          </p:cNvPr>
          <p:cNvSpPr txBox="1"/>
          <p:nvPr/>
        </p:nvSpPr>
        <p:spPr>
          <a:xfrm>
            <a:off x="6666912" y="3669741"/>
            <a:ext cx="25487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100%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BE10E38-8EFA-AA43-9192-2E7BD7ED1FF6}"/>
              </a:ext>
            </a:extLst>
          </p:cNvPr>
          <p:cNvCxnSpPr>
            <a:cxnSpLocks/>
          </p:cNvCxnSpPr>
          <p:nvPr/>
        </p:nvCxnSpPr>
        <p:spPr>
          <a:xfrm>
            <a:off x="6951106" y="372401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0A4EEB3-5C9B-1045-94F7-75A7843636D6}"/>
              </a:ext>
            </a:extLst>
          </p:cNvPr>
          <p:cNvSpPr txBox="1"/>
          <p:nvPr/>
        </p:nvSpPr>
        <p:spPr>
          <a:xfrm>
            <a:off x="6724620" y="3917391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891641B-469D-314E-9BF7-9844EE60070D}"/>
              </a:ext>
            </a:extLst>
          </p:cNvPr>
          <p:cNvCxnSpPr>
            <a:cxnSpLocks/>
          </p:cNvCxnSpPr>
          <p:nvPr/>
        </p:nvCxnSpPr>
        <p:spPr>
          <a:xfrm>
            <a:off x="6951106" y="397166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45A6555-73AB-7446-B394-8EE5AF526AF0}"/>
              </a:ext>
            </a:extLst>
          </p:cNvPr>
          <p:cNvSpPr txBox="1"/>
          <p:nvPr/>
        </p:nvSpPr>
        <p:spPr>
          <a:xfrm>
            <a:off x="6724620" y="4158691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60%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2A43691-4CA5-B846-B58E-EDACCDEE2D0A}"/>
              </a:ext>
            </a:extLst>
          </p:cNvPr>
          <p:cNvCxnSpPr>
            <a:cxnSpLocks/>
          </p:cNvCxnSpPr>
          <p:nvPr/>
        </p:nvCxnSpPr>
        <p:spPr>
          <a:xfrm>
            <a:off x="6951106" y="421296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B6C24EB-F928-2A4B-8CBA-33638839CE65}"/>
              </a:ext>
            </a:extLst>
          </p:cNvPr>
          <p:cNvSpPr txBox="1"/>
          <p:nvPr/>
        </p:nvSpPr>
        <p:spPr>
          <a:xfrm>
            <a:off x="6724620" y="4406341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40%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6031884-1A28-C54E-A4DE-F0FFF796376B}"/>
              </a:ext>
            </a:extLst>
          </p:cNvPr>
          <p:cNvCxnSpPr>
            <a:cxnSpLocks/>
          </p:cNvCxnSpPr>
          <p:nvPr/>
        </p:nvCxnSpPr>
        <p:spPr>
          <a:xfrm>
            <a:off x="6951106" y="446061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2B20F15-A04E-9142-88AB-7934A5315259}"/>
              </a:ext>
            </a:extLst>
          </p:cNvPr>
          <p:cNvSpPr txBox="1"/>
          <p:nvPr/>
        </p:nvSpPr>
        <p:spPr>
          <a:xfrm>
            <a:off x="6782329" y="4898466"/>
            <a:ext cx="13946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0%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41D73AB-8177-0E43-98B9-142CAEEB572A}"/>
              </a:ext>
            </a:extLst>
          </p:cNvPr>
          <p:cNvCxnSpPr>
            <a:cxnSpLocks/>
          </p:cNvCxnSpPr>
          <p:nvPr/>
        </p:nvCxnSpPr>
        <p:spPr>
          <a:xfrm>
            <a:off x="6951106" y="49527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AB2B70-DA54-5449-B38E-65FC5DF96A3E}"/>
              </a:ext>
            </a:extLst>
          </p:cNvPr>
          <p:cNvCxnSpPr>
            <a:cxnSpLocks/>
          </p:cNvCxnSpPr>
          <p:nvPr/>
        </p:nvCxnSpPr>
        <p:spPr>
          <a:xfrm flipH="1" flipV="1">
            <a:off x="7008257" y="3618059"/>
            <a:ext cx="3230" cy="136159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066FB7F-3568-364B-86FB-39610ECCF6E1}"/>
              </a:ext>
            </a:extLst>
          </p:cNvPr>
          <p:cNvSpPr txBox="1"/>
          <p:nvPr/>
        </p:nvSpPr>
        <p:spPr>
          <a:xfrm rot="16200000">
            <a:off x="5815284" y="4185161"/>
            <a:ext cx="13192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Radiographic</a:t>
            </a:r>
            <a:b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progression-free survival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3FF3D67-BC17-A646-9B25-9B5D03A365A5}"/>
              </a:ext>
            </a:extLst>
          </p:cNvPr>
          <p:cNvSpPr txBox="1"/>
          <p:nvPr/>
        </p:nvSpPr>
        <p:spPr>
          <a:xfrm>
            <a:off x="8173809" y="5219328"/>
            <a:ext cx="17520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randomization (years)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A11DB09-EED5-464F-98A5-F36D09CA0E40}"/>
              </a:ext>
            </a:extLst>
          </p:cNvPr>
          <p:cNvSpPr txBox="1"/>
          <p:nvPr/>
        </p:nvSpPr>
        <p:spPr>
          <a:xfrm>
            <a:off x="7181825" y="5059030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DD0C7F8-9049-DD41-B831-C4383E833D4A}"/>
              </a:ext>
            </a:extLst>
          </p:cNvPr>
          <p:cNvCxnSpPr>
            <a:cxnSpLocks/>
          </p:cNvCxnSpPr>
          <p:nvPr/>
        </p:nvCxnSpPr>
        <p:spPr>
          <a:xfrm>
            <a:off x="7005081" y="4987663"/>
            <a:ext cx="40294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F15F6A4-13B9-AF4C-B769-7E8BEB0D3367}"/>
              </a:ext>
            </a:extLst>
          </p:cNvPr>
          <p:cNvSpPr txBox="1"/>
          <p:nvPr/>
        </p:nvSpPr>
        <p:spPr>
          <a:xfrm>
            <a:off x="6781225" y="5405997"/>
            <a:ext cx="1827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BBEF84-E5C3-6544-94B9-2B5525C9280B}"/>
              </a:ext>
            </a:extLst>
          </p:cNvPr>
          <p:cNvSpPr txBox="1"/>
          <p:nvPr/>
        </p:nvSpPr>
        <p:spPr>
          <a:xfrm>
            <a:off x="6514055" y="2751924"/>
            <a:ext cx="10316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Low volume</a:t>
            </a:r>
            <a:endParaRPr lang="en-US" sz="16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3838031-2869-0049-8594-56363715E8A8}"/>
              </a:ext>
            </a:extLst>
          </p:cNvPr>
          <p:cNvSpPr txBox="1"/>
          <p:nvPr/>
        </p:nvSpPr>
        <p:spPr>
          <a:xfrm>
            <a:off x="6724620" y="4650816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20%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AD04422-EED2-2B4C-AAFB-75A737405172}"/>
              </a:ext>
            </a:extLst>
          </p:cNvPr>
          <p:cNvCxnSpPr>
            <a:cxnSpLocks/>
          </p:cNvCxnSpPr>
          <p:nvPr/>
        </p:nvCxnSpPr>
        <p:spPr>
          <a:xfrm>
            <a:off x="6951106" y="470508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DA70B7B-784E-F844-B957-5110C4E02328}"/>
              </a:ext>
            </a:extLst>
          </p:cNvPr>
          <p:cNvCxnSpPr>
            <a:cxnSpLocks/>
          </p:cNvCxnSpPr>
          <p:nvPr/>
        </p:nvCxnSpPr>
        <p:spPr>
          <a:xfrm rot="16200000">
            <a:off x="7186112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0D06480-DEFA-B246-858F-04560AFF4944}"/>
              </a:ext>
            </a:extLst>
          </p:cNvPr>
          <p:cNvSpPr txBox="1"/>
          <p:nvPr/>
        </p:nvSpPr>
        <p:spPr>
          <a:xfrm>
            <a:off x="8089875" y="5059030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F187C4F-EC96-2D47-8C99-41FF1FD6565A}"/>
              </a:ext>
            </a:extLst>
          </p:cNvPr>
          <p:cNvCxnSpPr>
            <a:cxnSpLocks/>
          </p:cNvCxnSpPr>
          <p:nvPr/>
        </p:nvCxnSpPr>
        <p:spPr>
          <a:xfrm rot="16200000">
            <a:off x="8094162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9160186-D855-5E46-8FEC-DB1ED0706434}"/>
              </a:ext>
            </a:extLst>
          </p:cNvPr>
          <p:cNvSpPr txBox="1"/>
          <p:nvPr/>
        </p:nvSpPr>
        <p:spPr>
          <a:xfrm>
            <a:off x="9007450" y="5059030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B161C84-8704-4F44-90F2-D8C40566F6F7}"/>
              </a:ext>
            </a:extLst>
          </p:cNvPr>
          <p:cNvCxnSpPr>
            <a:cxnSpLocks/>
          </p:cNvCxnSpPr>
          <p:nvPr/>
        </p:nvCxnSpPr>
        <p:spPr>
          <a:xfrm rot="16200000">
            <a:off x="9011737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D83AE89-76CA-3D4D-A667-860A07D1E9FD}"/>
              </a:ext>
            </a:extLst>
          </p:cNvPr>
          <p:cNvSpPr txBox="1"/>
          <p:nvPr/>
        </p:nvSpPr>
        <p:spPr>
          <a:xfrm>
            <a:off x="7105075" y="540599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122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129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09E606C-9D67-6E4B-BE48-4308DD763FD6}"/>
              </a:ext>
            </a:extLst>
          </p:cNvPr>
          <p:cNvSpPr txBox="1"/>
          <p:nvPr/>
        </p:nvSpPr>
        <p:spPr>
          <a:xfrm>
            <a:off x="8016300" y="540599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110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B806688-B6AA-AC4C-AC42-3405D21B7FD3}"/>
              </a:ext>
            </a:extLst>
          </p:cNvPr>
          <p:cNvSpPr txBox="1"/>
          <p:nvPr/>
        </p:nvSpPr>
        <p:spPr>
          <a:xfrm>
            <a:off x="8992137" y="540599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65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9B2C6BD-48D5-A74B-A60B-B5A8C81DCD99}"/>
              </a:ext>
            </a:extLst>
          </p:cNvPr>
          <p:cNvSpPr txBox="1"/>
          <p:nvPr/>
        </p:nvSpPr>
        <p:spPr>
          <a:xfrm>
            <a:off x="9897012" y="540599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7B70F64-BBA1-B54F-90CC-DDD976085CC6}"/>
              </a:ext>
            </a:extLst>
          </p:cNvPr>
          <p:cNvSpPr txBox="1"/>
          <p:nvPr/>
        </p:nvSpPr>
        <p:spPr>
          <a:xfrm>
            <a:off x="10820937" y="540599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36FB7CB-F7E8-DB47-8602-042C44DE12C4}"/>
              </a:ext>
            </a:extLst>
          </p:cNvPr>
          <p:cNvSpPr txBox="1"/>
          <p:nvPr/>
        </p:nvSpPr>
        <p:spPr>
          <a:xfrm>
            <a:off x="9925025" y="5059030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5262B3-DFD9-C447-A906-3034530B01A1}"/>
              </a:ext>
            </a:extLst>
          </p:cNvPr>
          <p:cNvCxnSpPr>
            <a:cxnSpLocks/>
          </p:cNvCxnSpPr>
          <p:nvPr/>
        </p:nvCxnSpPr>
        <p:spPr>
          <a:xfrm rot="16200000">
            <a:off x="9929312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013F52A8-D06E-FF4F-A82F-B69EF307B793}"/>
              </a:ext>
            </a:extLst>
          </p:cNvPr>
          <p:cNvSpPr txBox="1"/>
          <p:nvPr/>
        </p:nvSpPr>
        <p:spPr>
          <a:xfrm>
            <a:off x="10839425" y="5059030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8043ED3-E07C-1B43-A240-0B66CA4A5E13}"/>
              </a:ext>
            </a:extLst>
          </p:cNvPr>
          <p:cNvCxnSpPr>
            <a:cxnSpLocks/>
          </p:cNvCxnSpPr>
          <p:nvPr/>
        </p:nvCxnSpPr>
        <p:spPr>
          <a:xfrm rot="16200000">
            <a:off x="10843712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B6A0904-F339-2249-93A9-9EC012E45227}"/>
              </a:ext>
            </a:extLst>
          </p:cNvPr>
          <p:cNvSpPr txBox="1"/>
          <p:nvPr/>
        </p:nvSpPr>
        <p:spPr>
          <a:xfrm>
            <a:off x="11061989" y="4328864"/>
            <a:ext cx="1538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37F2715-5E81-FF45-B988-5870E36072CC}"/>
              </a:ext>
            </a:extLst>
          </p:cNvPr>
          <p:cNvSpPr txBox="1"/>
          <p:nvPr/>
        </p:nvSpPr>
        <p:spPr>
          <a:xfrm>
            <a:off x="11061989" y="4199670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1729D86-3A66-724D-A809-3C8ED3286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83833"/>
              </p:ext>
            </p:extLst>
          </p:nvPr>
        </p:nvGraphicFramePr>
        <p:xfrm>
          <a:off x="7987103" y="2520728"/>
          <a:ext cx="3415926" cy="10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714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1053106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1053106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173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 + AAP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(N=129)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(N=122)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Median, y (95% CI)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NE (3.1-NE)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1.6 (1.4-2.0)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Events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41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55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HR (95% CI)</a:t>
                      </a:r>
                      <a:r>
                        <a:rPr lang="en-US" sz="1000" b="1" baseline="30000" dirty="0"/>
                        <a:t>a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0.58 (0.39-0.87)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 value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0.006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A7369E9-8F15-FF4E-A92B-340227213AC0}"/>
              </a:ext>
            </a:extLst>
          </p:cNvPr>
          <p:cNvCxnSpPr>
            <a:cxnSpLocks/>
          </p:cNvCxnSpPr>
          <p:nvPr/>
        </p:nvCxnSpPr>
        <p:spPr>
          <a:xfrm>
            <a:off x="7008256" y="4336788"/>
            <a:ext cx="401678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D30E01E-FD56-1E48-8557-98EA529447AA}"/>
              </a:ext>
            </a:extLst>
          </p:cNvPr>
          <p:cNvSpPr txBox="1"/>
          <p:nvPr/>
        </p:nvSpPr>
        <p:spPr>
          <a:xfrm>
            <a:off x="5649720" y="5757158"/>
            <a:ext cx="5529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aseline="30000" dirty="0">
                <a:ea typeface="Aileron" charset="0"/>
                <a:cs typeface="Aileron" charset="0"/>
              </a:rPr>
              <a:t>a</a:t>
            </a:r>
            <a:r>
              <a:rPr lang="en-GB" sz="1200" dirty="0">
                <a:ea typeface="Aileron" charset="0"/>
                <a:cs typeface="Aileron" charset="0"/>
              </a:rPr>
              <a:t>Adjusted on stratification parameters (RXT, PS, type of castration, metastatic burden)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94E650BF-89D7-5143-8841-E22F1BB0D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820" y="3703665"/>
            <a:ext cx="3831130" cy="7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4319228"/>
            <a:ext cx="10963200" cy="172661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OS effect seen across subgroups</a:t>
            </a:r>
            <a:r>
              <a:rPr lang="en-US" dirty="0"/>
              <a:t>, including those with </a:t>
            </a:r>
            <a:r>
              <a:rPr lang="en-US" b="1" dirty="0">
                <a:solidFill>
                  <a:schemeClr val="accent1"/>
                </a:solidFill>
              </a:rPr>
              <a:t>high volume disease </a:t>
            </a:r>
            <a:r>
              <a:rPr lang="en-US" dirty="0"/>
              <a:t>(HR 0.72, 95% CI 0.55-0.95) and </a:t>
            </a:r>
            <a:r>
              <a:rPr lang="en-US" b="1" dirty="0">
                <a:solidFill>
                  <a:schemeClr val="accent1"/>
                </a:solidFill>
              </a:rPr>
              <a:t>low volume disease </a:t>
            </a:r>
            <a:r>
              <a:rPr lang="en-US" dirty="0"/>
              <a:t>(HR 0.83, 95% CI 0.50-1.38; data immature)</a:t>
            </a:r>
          </a:p>
          <a:p>
            <a:r>
              <a:rPr lang="en-US" dirty="0"/>
              <a:t>Combination of </a:t>
            </a:r>
            <a:r>
              <a:rPr lang="en-GB" b="1" dirty="0">
                <a:solidFill>
                  <a:schemeClr val="accent1"/>
                </a:solidFill>
              </a:rPr>
              <a:t>AAP + ADT + docetaxel was well tolerated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No difference in rates of grade 3 to 5 neutropenia or febrile neutropenia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Grade 3 to 5 liver toxicity (6% vs 1%) and hypertension (22% vs 13%) with SOC + AAP compared to SOC alone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Peace-1: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300352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AAP, abiraterone and prednisone; ADT, androgen deprivation therapy; CI, confidence interval; HR, hazard ratio; OS, overall survival; RXT, radiotherapy to primary tumour; SOC, standard of care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 err="1"/>
              <a:t>Fizazi</a:t>
            </a:r>
            <a:r>
              <a:rPr lang="en-GB" dirty="0"/>
              <a:t> K, et al. </a:t>
            </a:r>
            <a:r>
              <a:rPr lang="en-US" dirty="0">
                <a:solidFill>
                  <a:schemeClr val="tx2"/>
                </a:solidFill>
              </a:rPr>
              <a:t>Ann Oncol. 2021;32 suppl 5:S1299 (ESMO 2021 oral presentation)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A90B7-3BC7-4220-BA2F-2925BD382D2E}"/>
              </a:ext>
            </a:extLst>
          </p:cNvPr>
          <p:cNvSpPr/>
          <p:nvPr/>
        </p:nvSpPr>
        <p:spPr>
          <a:xfrm>
            <a:off x="3726086" y="2567205"/>
            <a:ext cx="1584177" cy="209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372B31-9D00-4981-A2C4-33168927C5CF}"/>
              </a:ext>
            </a:extLst>
          </p:cNvPr>
          <p:cNvSpPr/>
          <p:nvPr/>
        </p:nvSpPr>
        <p:spPr>
          <a:xfrm>
            <a:off x="9889872" y="2549522"/>
            <a:ext cx="1584177" cy="209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6C7518-8875-E04D-8509-EC1B98EAF2B0}"/>
              </a:ext>
            </a:extLst>
          </p:cNvPr>
          <p:cNvSpPr txBox="1"/>
          <p:nvPr/>
        </p:nvSpPr>
        <p:spPr>
          <a:xfrm>
            <a:off x="831607" y="2064061"/>
            <a:ext cx="25487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910C65-5D78-0A41-AAC9-BA760ED7181F}"/>
              </a:ext>
            </a:extLst>
          </p:cNvPr>
          <p:cNvCxnSpPr>
            <a:cxnSpLocks/>
          </p:cNvCxnSpPr>
          <p:nvPr/>
        </p:nvCxnSpPr>
        <p:spPr>
          <a:xfrm>
            <a:off x="1115801" y="211833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9F21F3-13B8-D142-828B-C2DED7460471}"/>
              </a:ext>
            </a:extLst>
          </p:cNvPr>
          <p:cNvSpPr txBox="1"/>
          <p:nvPr/>
        </p:nvSpPr>
        <p:spPr>
          <a:xfrm>
            <a:off x="889315" y="2321236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E526FB-9928-5A47-94BA-C55163439713}"/>
              </a:ext>
            </a:extLst>
          </p:cNvPr>
          <p:cNvCxnSpPr>
            <a:cxnSpLocks/>
          </p:cNvCxnSpPr>
          <p:nvPr/>
        </p:nvCxnSpPr>
        <p:spPr>
          <a:xfrm>
            <a:off x="1115801" y="237550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EFD53D-E6FB-2A4F-8C19-AB91B59D7EE2}"/>
              </a:ext>
            </a:extLst>
          </p:cNvPr>
          <p:cNvSpPr txBox="1"/>
          <p:nvPr/>
        </p:nvSpPr>
        <p:spPr>
          <a:xfrm>
            <a:off x="889315" y="2575236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BA00DD-FB80-CE41-9B8C-4B60D49BE4C6}"/>
              </a:ext>
            </a:extLst>
          </p:cNvPr>
          <p:cNvCxnSpPr>
            <a:cxnSpLocks/>
          </p:cNvCxnSpPr>
          <p:nvPr/>
        </p:nvCxnSpPr>
        <p:spPr>
          <a:xfrm>
            <a:off x="1115801" y="262950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EEB1237-E25D-FC4D-A8D0-B84A7A49A9ED}"/>
              </a:ext>
            </a:extLst>
          </p:cNvPr>
          <p:cNvSpPr txBox="1"/>
          <p:nvPr/>
        </p:nvSpPr>
        <p:spPr>
          <a:xfrm>
            <a:off x="889315" y="2826061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649C5D-C29D-6D4B-863F-AEB0DFDCAC8D}"/>
              </a:ext>
            </a:extLst>
          </p:cNvPr>
          <p:cNvCxnSpPr>
            <a:cxnSpLocks/>
          </p:cNvCxnSpPr>
          <p:nvPr/>
        </p:nvCxnSpPr>
        <p:spPr>
          <a:xfrm>
            <a:off x="1115801" y="288033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DD619F-600F-DF4D-B0BF-0FD6FDEB9C3E}"/>
              </a:ext>
            </a:extLst>
          </p:cNvPr>
          <p:cNvSpPr txBox="1"/>
          <p:nvPr/>
        </p:nvSpPr>
        <p:spPr>
          <a:xfrm>
            <a:off x="947024" y="3343586"/>
            <a:ext cx="13946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0%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6B26AB-1742-7E4A-929D-E430F3F53DAF}"/>
              </a:ext>
            </a:extLst>
          </p:cNvPr>
          <p:cNvCxnSpPr>
            <a:cxnSpLocks/>
          </p:cNvCxnSpPr>
          <p:nvPr/>
        </p:nvCxnSpPr>
        <p:spPr>
          <a:xfrm>
            <a:off x="1115801" y="33978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B72384-E06D-C74A-B2C6-31D97328AF40}"/>
              </a:ext>
            </a:extLst>
          </p:cNvPr>
          <p:cNvCxnSpPr>
            <a:cxnSpLocks/>
          </p:cNvCxnSpPr>
          <p:nvPr/>
        </p:nvCxnSpPr>
        <p:spPr>
          <a:xfrm flipH="1" flipV="1">
            <a:off x="1172952" y="2063179"/>
            <a:ext cx="3230" cy="136159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0CE7622-CA51-E343-851D-53E1E9080609}"/>
              </a:ext>
            </a:extLst>
          </p:cNvPr>
          <p:cNvSpPr txBox="1"/>
          <p:nvPr/>
        </p:nvSpPr>
        <p:spPr>
          <a:xfrm rot="16200000">
            <a:off x="301661" y="2707225"/>
            <a:ext cx="8255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848035-FC9A-204F-91AF-357AAAFEDF23}"/>
              </a:ext>
            </a:extLst>
          </p:cNvPr>
          <p:cNvSpPr txBox="1"/>
          <p:nvPr/>
        </p:nvSpPr>
        <p:spPr>
          <a:xfrm>
            <a:off x="1798754" y="3654282"/>
            <a:ext cx="17520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randomization (years)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DFA84-EBF7-C24C-B004-1D37F301C507}"/>
              </a:ext>
            </a:extLst>
          </p:cNvPr>
          <p:cNvSpPr txBox="1"/>
          <p:nvPr/>
        </p:nvSpPr>
        <p:spPr>
          <a:xfrm>
            <a:off x="1290203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CFFA2B-7FD5-9E40-A82D-316036C2EB73}"/>
              </a:ext>
            </a:extLst>
          </p:cNvPr>
          <p:cNvCxnSpPr>
            <a:cxnSpLocks/>
          </p:cNvCxnSpPr>
          <p:nvPr/>
        </p:nvCxnSpPr>
        <p:spPr>
          <a:xfrm>
            <a:off x="1169776" y="3432783"/>
            <a:ext cx="293626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963F336-B63B-1F41-BDF1-85333AC68CAC}"/>
              </a:ext>
            </a:extLst>
          </p:cNvPr>
          <p:cNvSpPr txBox="1"/>
          <p:nvPr/>
        </p:nvSpPr>
        <p:spPr>
          <a:xfrm>
            <a:off x="945920" y="3851117"/>
            <a:ext cx="1827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5978B5-6279-BA41-B51C-55A608D29739}"/>
              </a:ext>
            </a:extLst>
          </p:cNvPr>
          <p:cNvSpPr txBox="1"/>
          <p:nvPr/>
        </p:nvSpPr>
        <p:spPr>
          <a:xfrm>
            <a:off x="619200" y="1197044"/>
            <a:ext cx="1445332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in the overall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population</a:t>
            </a:r>
            <a:endParaRPr lang="en-US" sz="16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0EB22-F83D-6C47-82CA-C6869EC4AEB1}"/>
              </a:ext>
            </a:extLst>
          </p:cNvPr>
          <p:cNvSpPr txBox="1"/>
          <p:nvPr/>
        </p:nvSpPr>
        <p:spPr>
          <a:xfrm>
            <a:off x="889315" y="3086411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20%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484184-304E-2F47-9C27-CDFC919EFBB0}"/>
              </a:ext>
            </a:extLst>
          </p:cNvPr>
          <p:cNvCxnSpPr>
            <a:cxnSpLocks/>
          </p:cNvCxnSpPr>
          <p:nvPr/>
        </p:nvCxnSpPr>
        <p:spPr>
          <a:xfrm>
            <a:off x="1115801" y="314068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AB02936-953F-7A46-8BE5-6A8A935D87CC}"/>
              </a:ext>
            </a:extLst>
          </p:cNvPr>
          <p:cNvCxnSpPr>
            <a:cxnSpLocks/>
          </p:cNvCxnSpPr>
          <p:nvPr/>
        </p:nvCxnSpPr>
        <p:spPr>
          <a:xfrm rot="16200000">
            <a:off x="1290482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1D749BF-BFCD-0444-8CE1-D54144B9D3DC}"/>
              </a:ext>
            </a:extLst>
          </p:cNvPr>
          <p:cNvSpPr txBox="1"/>
          <p:nvPr/>
        </p:nvSpPr>
        <p:spPr>
          <a:xfrm>
            <a:off x="1674378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A7BE94-F9C6-CA48-9C98-7F7DF076CAD9}"/>
              </a:ext>
            </a:extLst>
          </p:cNvPr>
          <p:cNvCxnSpPr>
            <a:cxnSpLocks/>
          </p:cNvCxnSpPr>
          <p:nvPr/>
        </p:nvCxnSpPr>
        <p:spPr>
          <a:xfrm rot="16200000">
            <a:off x="1674657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7EDC8A-7638-B140-9D3F-EEA1E82D97F1}"/>
              </a:ext>
            </a:extLst>
          </p:cNvPr>
          <p:cNvSpPr txBox="1"/>
          <p:nvPr/>
        </p:nvSpPr>
        <p:spPr>
          <a:xfrm>
            <a:off x="2052203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DD9E56-C7CE-7449-9EE8-6EF01179A327}"/>
              </a:ext>
            </a:extLst>
          </p:cNvPr>
          <p:cNvCxnSpPr>
            <a:cxnSpLocks/>
          </p:cNvCxnSpPr>
          <p:nvPr/>
        </p:nvCxnSpPr>
        <p:spPr>
          <a:xfrm rot="16200000">
            <a:off x="2052482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6C257D9-5327-DD41-AD01-81FDDDE5A5B6}"/>
              </a:ext>
            </a:extLst>
          </p:cNvPr>
          <p:cNvSpPr txBox="1"/>
          <p:nvPr/>
        </p:nvSpPr>
        <p:spPr>
          <a:xfrm>
            <a:off x="1228495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589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DFFDF3-9C43-FE4C-A0E6-2FFD64CD8512}"/>
              </a:ext>
            </a:extLst>
          </p:cNvPr>
          <p:cNvSpPr txBox="1"/>
          <p:nvPr/>
        </p:nvSpPr>
        <p:spPr>
          <a:xfrm>
            <a:off x="2371495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334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351920-17B9-1247-AFF1-C39EE2C8675A}"/>
              </a:ext>
            </a:extLst>
          </p:cNvPr>
          <p:cNvSpPr txBox="1"/>
          <p:nvPr/>
        </p:nvSpPr>
        <p:spPr>
          <a:xfrm>
            <a:off x="3550532" y="385111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2E7ACA-BC42-7E41-89CE-D62AEAD92B0A}"/>
              </a:ext>
            </a:extLst>
          </p:cNvPr>
          <p:cNvSpPr txBox="1"/>
          <p:nvPr/>
        </p:nvSpPr>
        <p:spPr>
          <a:xfrm>
            <a:off x="3980268" y="3851117"/>
            <a:ext cx="657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319259-F6D6-F54E-B25D-7989679DB35D}"/>
              </a:ext>
            </a:extLst>
          </p:cNvPr>
          <p:cNvSpPr txBox="1"/>
          <p:nvPr/>
        </p:nvSpPr>
        <p:spPr>
          <a:xfrm>
            <a:off x="3149370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101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4E6513-D3F6-FA47-98B3-D6024502F7A0}"/>
              </a:ext>
            </a:extLst>
          </p:cNvPr>
          <p:cNvSpPr txBox="1"/>
          <p:nvPr/>
        </p:nvSpPr>
        <p:spPr>
          <a:xfrm>
            <a:off x="2439553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F22321-6D85-EF47-8636-D2AD5C5BFB97}"/>
              </a:ext>
            </a:extLst>
          </p:cNvPr>
          <p:cNvCxnSpPr>
            <a:cxnSpLocks/>
          </p:cNvCxnSpPr>
          <p:nvPr/>
        </p:nvCxnSpPr>
        <p:spPr>
          <a:xfrm rot="16200000">
            <a:off x="2439832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E274D06-FC9E-344B-832D-827EE64E4B08}"/>
              </a:ext>
            </a:extLst>
          </p:cNvPr>
          <p:cNvSpPr txBox="1"/>
          <p:nvPr/>
        </p:nvSpPr>
        <p:spPr>
          <a:xfrm>
            <a:off x="4188980" y="2897794"/>
            <a:ext cx="1538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549E1B-E5AF-0C46-8D72-F4EFFD71D55F}"/>
              </a:ext>
            </a:extLst>
          </p:cNvPr>
          <p:cNvSpPr txBox="1"/>
          <p:nvPr/>
        </p:nvSpPr>
        <p:spPr>
          <a:xfrm>
            <a:off x="4179066" y="2760034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BE11933-C21F-9349-B7D4-206D3B2A7C24}"/>
              </a:ext>
            </a:extLst>
          </p:cNvPr>
          <p:cNvCxnSpPr>
            <a:cxnSpLocks/>
          </p:cNvCxnSpPr>
          <p:nvPr/>
        </p:nvCxnSpPr>
        <p:spPr>
          <a:xfrm>
            <a:off x="1172951" y="2753333"/>
            <a:ext cx="2952143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3CA308D-902E-8B4D-A307-BCF279DDE158}"/>
              </a:ext>
            </a:extLst>
          </p:cNvPr>
          <p:cNvSpPr txBox="1"/>
          <p:nvPr/>
        </p:nvSpPr>
        <p:spPr>
          <a:xfrm>
            <a:off x="6183739" y="1981511"/>
            <a:ext cx="25487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100%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845BD2A-14D9-3F49-B6CC-1671D369B6F0}"/>
              </a:ext>
            </a:extLst>
          </p:cNvPr>
          <p:cNvCxnSpPr>
            <a:cxnSpLocks/>
          </p:cNvCxnSpPr>
          <p:nvPr/>
        </p:nvCxnSpPr>
        <p:spPr>
          <a:xfrm>
            <a:off x="6467933" y="203578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073DCC4-C32B-4D48-862F-FBC6472E49C0}"/>
              </a:ext>
            </a:extLst>
          </p:cNvPr>
          <p:cNvSpPr txBox="1"/>
          <p:nvPr/>
        </p:nvSpPr>
        <p:spPr>
          <a:xfrm>
            <a:off x="6241447" y="2245036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80%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111576A-B275-6146-8DC5-D8E9323E0246}"/>
              </a:ext>
            </a:extLst>
          </p:cNvPr>
          <p:cNvCxnSpPr>
            <a:cxnSpLocks/>
          </p:cNvCxnSpPr>
          <p:nvPr/>
        </p:nvCxnSpPr>
        <p:spPr>
          <a:xfrm>
            <a:off x="6467933" y="229930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386A3B3-6F87-D043-971E-DEFDEFBAC4F3}"/>
              </a:ext>
            </a:extLst>
          </p:cNvPr>
          <p:cNvSpPr txBox="1"/>
          <p:nvPr/>
        </p:nvSpPr>
        <p:spPr>
          <a:xfrm>
            <a:off x="6241447" y="2524436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60%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8037BF3-B00C-D94B-A315-CE4FB5A5B337}"/>
              </a:ext>
            </a:extLst>
          </p:cNvPr>
          <p:cNvCxnSpPr>
            <a:cxnSpLocks/>
          </p:cNvCxnSpPr>
          <p:nvPr/>
        </p:nvCxnSpPr>
        <p:spPr>
          <a:xfrm>
            <a:off x="6467933" y="257870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A1202B0-03DA-5D49-9ACF-EA08BB36E001}"/>
              </a:ext>
            </a:extLst>
          </p:cNvPr>
          <p:cNvSpPr txBox="1"/>
          <p:nvPr/>
        </p:nvSpPr>
        <p:spPr>
          <a:xfrm>
            <a:off x="6241447" y="2794311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40%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DB4FC9D-96B7-C84C-9F44-625F9FEDC652}"/>
              </a:ext>
            </a:extLst>
          </p:cNvPr>
          <p:cNvCxnSpPr>
            <a:cxnSpLocks/>
          </p:cNvCxnSpPr>
          <p:nvPr/>
        </p:nvCxnSpPr>
        <p:spPr>
          <a:xfrm>
            <a:off x="6467933" y="284858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4A57152-2B7E-2840-A8B6-B6CBC193956B}"/>
              </a:ext>
            </a:extLst>
          </p:cNvPr>
          <p:cNvSpPr txBox="1"/>
          <p:nvPr/>
        </p:nvSpPr>
        <p:spPr>
          <a:xfrm>
            <a:off x="6299156" y="3343586"/>
            <a:ext cx="13946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0%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720800-392E-6349-96A3-2182CC2396D2}"/>
              </a:ext>
            </a:extLst>
          </p:cNvPr>
          <p:cNvCxnSpPr>
            <a:cxnSpLocks/>
          </p:cNvCxnSpPr>
          <p:nvPr/>
        </p:nvCxnSpPr>
        <p:spPr>
          <a:xfrm>
            <a:off x="6467933" y="33978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31CBE58-286E-4346-9C15-0324A405D403}"/>
              </a:ext>
            </a:extLst>
          </p:cNvPr>
          <p:cNvCxnSpPr>
            <a:cxnSpLocks/>
          </p:cNvCxnSpPr>
          <p:nvPr/>
        </p:nvCxnSpPr>
        <p:spPr>
          <a:xfrm flipV="1">
            <a:off x="6528314" y="1994181"/>
            <a:ext cx="0" cy="143059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608B7B2-B7EE-8543-88A4-32E7FBD992A3}"/>
              </a:ext>
            </a:extLst>
          </p:cNvPr>
          <p:cNvSpPr txBox="1"/>
          <p:nvPr/>
        </p:nvSpPr>
        <p:spPr>
          <a:xfrm rot="16200000">
            <a:off x="5653794" y="2599159"/>
            <a:ext cx="8255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975DEE7-6ABA-B743-A8AE-39288A833486}"/>
              </a:ext>
            </a:extLst>
          </p:cNvPr>
          <p:cNvSpPr txBox="1"/>
          <p:nvPr/>
        </p:nvSpPr>
        <p:spPr>
          <a:xfrm>
            <a:off x="7227086" y="3654282"/>
            <a:ext cx="17520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randomization (years)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6034EC-E020-744C-A510-8BAECD31BE04}"/>
              </a:ext>
            </a:extLst>
          </p:cNvPr>
          <p:cNvSpPr txBox="1"/>
          <p:nvPr/>
        </p:nvSpPr>
        <p:spPr>
          <a:xfrm>
            <a:off x="6664560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EF60D45-600E-074F-BD0B-B6305B291C5F}"/>
              </a:ext>
            </a:extLst>
          </p:cNvPr>
          <p:cNvCxnSpPr>
            <a:cxnSpLocks/>
          </p:cNvCxnSpPr>
          <p:nvPr/>
        </p:nvCxnSpPr>
        <p:spPr>
          <a:xfrm>
            <a:off x="6521908" y="3432783"/>
            <a:ext cx="31316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FAB3765-0BF9-3D47-8E21-FCDEF0A2D3CD}"/>
              </a:ext>
            </a:extLst>
          </p:cNvPr>
          <p:cNvSpPr txBox="1"/>
          <p:nvPr/>
        </p:nvSpPr>
        <p:spPr>
          <a:xfrm>
            <a:off x="6298052" y="3851117"/>
            <a:ext cx="1827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EDC6A12-61AE-2B45-9340-427D6CC95B55}"/>
              </a:ext>
            </a:extLst>
          </p:cNvPr>
          <p:cNvSpPr txBox="1"/>
          <p:nvPr/>
        </p:nvSpPr>
        <p:spPr>
          <a:xfrm>
            <a:off x="5931129" y="1197044"/>
            <a:ext cx="1737335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with AAP in the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docetaxel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(+/- RXT) population</a:t>
            </a:r>
            <a:endParaRPr lang="en-US" sz="16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2F76F9-0E7D-6A48-89FB-7602D148DDB4}"/>
              </a:ext>
            </a:extLst>
          </p:cNvPr>
          <p:cNvSpPr txBox="1"/>
          <p:nvPr/>
        </p:nvSpPr>
        <p:spPr>
          <a:xfrm>
            <a:off x="6241447" y="3064186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20%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9425AF1-9D58-9747-8A4B-5F8CE6D2AEFA}"/>
              </a:ext>
            </a:extLst>
          </p:cNvPr>
          <p:cNvCxnSpPr>
            <a:cxnSpLocks/>
          </p:cNvCxnSpPr>
          <p:nvPr/>
        </p:nvCxnSpPr>
        <p:spPr>
          <a:xfrm>
            <a:off x="6467933" y="31184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BA2526E-908B-614B-ABFB-9F1212028DED}"/>
              </a:ext>
            </a:extLst>
          </p:cNvPr>
          <p:cNvCxnSpPr>
            <a:cxnSpLocks/>
          </p:cNvCxnSpPr>
          <p:nvPr/>
        </p:nvCxnSpPr>
        <p:spPr>
          <a:xfrm rot="16200000">
            <a:off x="6664839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5A87011-83CE-B44B-A652-B5170E0E8766}"/>
              </a:ext>
            </a:extLst>
          </p:cNvPr>
          <p:cNvSpPr txBox="1"/>
          <p:nvPr/>
        </p:nvSpPr>
        <p:spPr>
          <a:xfrm>
            <a:off x="7229710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EE21833-B119-094F-9B38-FBFAB53D8B6F}"/>
              </a:ext>
            </a:extLst>
          </p:cNvPr>
          <p:cNvCxnSpPr>
            <a:cxnSpLocks/>
          </p:cNvCxnSpPr>
          <p:nvPr/>
        </p:nvCxnSpPr>
        <p:spPr>
          <a:xfrm rot="16200000">
            <a:off x="7229989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43D0EF4-011C-9745-8B71-A8140F7B161D}"/>
              </a:ext>
            </a:extLst>
          </p:cNvPr>
          <p:cNvSpPr txBox="1"/>
          <p:nvPr/>
        </p:nvSpPr>
        <p:spPr>
          <a:xfrm>
            <a:off x="7801210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D6ED955-2ABC-D44D-AA08-521988E3FE26}"/>
              </a:ext>
            </a:extLst>
          </p:cNvPr>
          <p:cNvCxnSpPr>
            <a:cxnSpLocks/>
          </p:cNvCxnSpPr>
          <p:nvPr/>
        </p:nvCxnSpPr>
        <p:spPr>
          <a:xfrm rot="16200000">
            <a:off x="7801489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2BB5BA6-BC5A-BC4C-9754-5D359645FC71}"/>
              </a:ext>
            </a:extLst>
          </p:cNvPr>
          <p:cNvSpPr txBox="1"/>
          <p:nvPr/>
        </p:nvSpPr>
        <p:spPr>
          <a:xfrm>
            <a:off x="6606027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355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3EE04C7-AF4B-B146-AAFC-3F9821A43B58}"/>
              </a:ext>
            </a:extLst>
          </p:cNvPr>
          <p:cNvSpPr txBox="1"/>
          <p:nvPr/>
        </p:nvSpPr>
        <p:spPr>
          <a:xfrm>
            <a:off x="7720452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281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23A53C-4CF2-BE40-8F54-5649006D647A}"/>
              </a:ext>
            </a:extLst>
          </p:cNvPr>
          <p:cNvSpPr txBox="1"/>
          <p:nvPr/>
        </p:nvSpPr>
        <p:spPr>
          <a:xfrm>
            <a:off x="8285602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172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215C78C-AC87-484D-8D63-64391AF690E2}"/>
              </a:ext>
            </a:extLst>
          </p:cNvPr>
          <p:cNvSpPr txBox="1"/>
          <p:nvPr/>
        </p:nvSpPr>
        <p:spPr>
          <a:xfrm>
            <a:off x="9470989" y="385111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3FB5E67-9C33-CF4B-9917-24EF1A4DB2E7}"/>
              </a:ext>
            </a:extLst>
          </p:cNvPr>
          <p:cNvSpPr txBox="1"/>
          <p:nvPr/>
        </p:nvSpPr>
        <p:spPr>
          <a:xfrm>
            <a:off x="8369535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1F9C1BA-BB0B-5848-8A8D-CE77B2876FDF}"/>
              </a:ext>
            </a:extLst>
          </p:cNvPr>
          <p:cNvCxnSpPr>
            <a:cxnSpLocks/>
          </p:cNvCxnSpPr>
          <p:nvPr/>
        </p:nvCxnSpPr>
        <p:spPr>
          <a:xfrm rot="16200000">
            <a:off x="8369814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0B168DB7-DC2F-1F40-AC46-9803C371551D}"/>
              </a:ext>
            </a:extLst>
          </p:cNvPr>
          <p:cNvSpPr txBox="1"/>
          <p:nvPr/>
        </p:nvSpPr>
        <p:spPr>
          <a:xfrm>
            <a:off x="9730918" y="2823860"/>
            <a:ext cx="1538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C98ABE7-76C6-864D-ABBE-C8C96842AE39}"/>
              </a:ext>
            </a:extLst>
          </p:cNvPr>
          <p:cNvSpPr txBox="1"/>
          <p:nvPr/>
        </p:nvSpPr>
        <p:spPr>
          <a:xfrm>
            <a:off x="9722605" y="2553350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D7677A19-C1B3-514E-8991-3AB00617CB91}"/>
              </a:ext>
            </a:extLst>
          </p:cNvPr>
          <p:cNvGraphicFramePr>
            <a:graphicFrameLocks noGrp="1"/>
          </p:cNvGraphicFramePr>
          <p:nvPr/>
        </p:nvGraphicFramePr>
        <p:xfrm>
          <a:off x="8941102" y="1238078"/>
          <a:ext cx="2856330" cy="10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586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794158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880586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498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 + AAP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(N=355)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(N=355)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Median, y (95% CI)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NE (4.5-NE)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4.4 (3.8-4.9)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Events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121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151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HR (95% CI)</a:t>
                      </a:r>
                      <a:r>
                        <a:rPr lang="en-US" sz="1000" b="1" baseline="30000" dirty="0"/>
                        <a:t>a</a:t>
                      </a:r>
                    </a:p>
                  </a:txBody>
                  <a:tcPr marL="55440" marR="55440"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0.75 (0.59-0.95)</a:t>
                      </a:r>
                    </a:p>
                  </a:txBody>
                  <a:tcPr marL="55440" marR="55440"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 value</a:t>
                      </a:r>
                    </a:p>
                  </a:txBody>
                  <a:tcPr marL="55440" marR="55440"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0.017</a:t>
                      </a:r>
                    </a:p>
                  </a:txBody>
                  <a:tcPr marL="55440" marR="55440"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A92B605-4998-3943-A5D9-918A45670519}"/>
              </a:ext>
            </a:extLst>
          </p:cNvPr>
          <p:cNvCxnSpPr>
            <a:cxnSpLocks/>
          </p:cNvCxnSpPr>
          <p:nvPr/>
        </p:nvCxnSpPr>
        <p:spPr>
          <a:xfrm>
            <a:off x="6525083" y="2718408"/>
            <a:ext cx="31539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6B3E1197-25AF-1745-AE82-14B726BD95C7}"/>
              </a:ext>
            </a:extLst>
          </p:cNvPr>
          <p:cNvGraphicFramePr>
            <a:graphicFrameLocks noGrp="1"/>
          </p:cNvGraphicFramePr>
          <p:nvPr/>
        </p:nvGraphicFramePr>
        <p:xfrm>
          <a:off x="2692925" y="1238078"/>
          <a:ext cx="2777450" cy="10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955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772227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856268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498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 + AAP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(N=583)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(N=589)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Median, y (95% CI)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5.7 (5.1-NE)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4.7 (4.3-5.3)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Events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228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268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HR (95% CI)</a:t>
                      </a:r>
                      <a:r>
                        <a:rPr lang="en-US" sz="1000" b="1" baseline="30000" dirty="0"/>
                        <a:t>a</a:t>
                      </a:r>
                    </a:p>
                  </a:txBody>
                  <a:tcPr marL="55440" marR="55440"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0.82 (0.69-0.98)</a:t>
                      </a:r>
                    </a:p>
                  </a:txBody>
                  <a:tcPr marL="55440" marR="55440"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 value</a:t>
                      </a:r>
                    </a:p>
                  </a:txBody>
                  <a:tcPr marL="55440" marR="55440"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0.030</a:t>
                      </a:r>
                    </a:p>
                  </a:txBody>
                  <a:tcPr marL="55440" marR="55440"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F260665B-7CF2-F343-8DCF-9E08BD62BB9A}"/>
              </a:ext>
            </a:extLst>
          </p:cNvPr>
          <p:cNvSpPr txBox="1"/>
          <p:nvPr/>
        </p:nvSpPr>
        <p:spPr>
          <a:xfrm>
            <a:off x="2817378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BCD1EA0-5BF3-FC4A-8848-58031FE61218}"/>
              </a:ext>
            </a:extLst>
          </p:cNvPr>
          <p:cNvCxnSpPr>
            <a:cxnSpLocks/>
          </p:cNvCxnSpPr>
          <p:nvPr/>
        </p:nvCxnSpPr>
        <p:spPr>
          <a:xfrm rot="16200000">
            <a:off x="2817657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0D6D2D7-8BEF-2A4C-B64B-3DA422875555}"/>
              </a:ext>
            </a:extLst>
          </p:cNvPr>
          <p:cNvSpPr txBox="1"/>
          <p:nvPr/>
        </p:nvSpPr>
        <p:spPr>
          <a:xfrm>
            <a:off x="3198378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6B0B0B2-8090-364B-BCC8-ACA590F38566}"/>
              </a:ext>
            </a:extLst>
          </p:cNvPr>
          <p:cNvCxnSpPr>
            <a:cxnSpLocks/>
          </p:cNvCxnSpPr>
          <p:nvPr/>
        </p:nvCxnSpPr>
        <p:spPr>
          <a:xfrm rot="16200000">
            <a:off x="3198657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1195D1B-DB25-5745-80F8-489875CA0B04}"/>
              </a:ext>
            </a:extLst>
          </p:cNvPr>
          <p:cNvSpPr txBox="1"/>
          <p:nvPr/>
        </p:nvSpPr>
        <p:spPr>
          <a:xfrm>
            <a:off x="3582553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4F45AB7-1980-B143-88ED-A9626E909172}"/>
              </a:ext>
            </a:extLst>
          </p:cNvPr>
          <p:cNvCxnSpPr>
            <a:cxnSpLocks/>
          </p:cNvCxnSpPr>
          <p:nvPr/>
        </p:nvCxnSpPr>
        <p:spPr>
          <a:xfrm rot="16200000">
            <a:off x="3582832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9CDC8AF-5A53-7F4E-9195-1026D1585211}"/>
              </a:ext>
            </a:extLst>
          </p:cNvPr>
          <p:cNvSpPr txBox="1"/>
          <p:nvPr/>
        </p:nvSpPr>
        <p:spPr>
          <a:xfrm>
            <a:off x="3969903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878AC1C-A62A-FB4C-90BF-5337638435E9}"/>
              </a:ext>
            </a:extLst>
          </p:cNvPr>
          <p:cNvCxnSpPr>
            <a:cxnSpLocks/>
          </p:cNvCxnSpPr>
          <p:nvPr/>
        </p:nvCxnSpPr>
        <p:spPr>
          <a:xfrm rot="16200000">
            <a:off x="3970182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E78CA2A-5CE9-C441-A71D-71A97F6E9A30}"/>
              </a:ext>
            </a:extLst>
          </p:cNvPr>
          <p:cNvSpPr txBox="1"/>
          <p:nvPr/>
        </p:nvSpPr>
        <p:spPr>
          <a:xfrm>
            <a:off x="2752495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207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EA3AA0-6279-CE4B-8434-6D5DB2A44A44}"/>
              </a:ext>
            </a:extLst>
          </p:cNvPr>
          <p:cNvSpPr txBox="1"/>
          <p:nvPr/>
        </p:nvSpPr>
        <p:spPr>
          <a:xfrm>
            <a:off x="1996845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480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59BB797-A642-7148-8DC8-32FA945240C8}"/>
              </a:ext>
            </a:extLst>
          </p:cNvPr>
          <p:cNvSpPr txBox="1"/>
          <p:nvPr/>
        </p:nvSpPr>
        <p:spPr>
          <a:xfrm>
            <a:off x="1603145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556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D8874E2-18A0-8742-AE4E-29224295ADB6}"/>
              </a:ext>
            </a:extLst>
          </p:cNvPr>
          <p:cNvSpPr txBox="1"/>
          <p:nvPr/>
        </p:nvSpPr>
        <p:spPr>
          <a:xfrm>
            <a:off x="4284716" y="3419798"/>
            <a:ext cx="1413849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aseline="30000" dirty="0">
                <a:ea typeface="Aileron" charset="0"/>
                <a:cs typeface="Aileron" charset="0"/>
              </a:rPr>
              <a:t>a</a:t>
            </a:r>
            <a:r>
              <a:rPr lang="en-GB" sz="900" dirty="0">
                <a:ea typeface="Aileron" charset="0"/>
                <a:cs typeface="Aileron" charset="0"/>
              </a:rPr>
              <a:t>Adjusted on stratification </a:t>
            </a:r>
            <a:br>
              <a:rPr lang="en-GB" sz="900" dirty="0">
                <a:ea typeface="Aileron" charset="0"/>
                <a:cs typeface="Aileron" charset="0"/>
              </a:rPr>
            </a:br>
            <a:r>
              <a:rPr lang="en-GB" sz="900" dirty="0">
                <a:ea typeface="Aileron" charset="0"/>
                <a:cs typeface="Aileron" charset="0"/>
              </a:rPr>
              <a:t>parameters (RXT, PS, type of </a:t>
            </a:r>
            <a:br>
              <a:rPr lang="en-GB" sz="900" dirty="0">
                <a:ea typeface="Aileron" charset="0"/>
                <a:cs typeface="Aileron" charset="0"/>
              </a:rPr>
            </a:br>
            <a:r>
              <a:rPr lang="en-GB" sz="900" dirty="0">
                <a:ea typeface="Aileron" charset="0"/>
                <a:cs typeface="Aileron" charset="0"/>
              </a:rPr>
              <a:t>castration, metastatic burden,</a:t>
            </a:r>
            <a:br>
              <a:rPr lang="en-GB" sz="900" dirty="0">
                <a:ea typeface="Aileron" charset="0"/>
                <a:cs typeface="Aileron" charset="0"/>
              </a:rPr>
            </a:br>
            <a:r>
              <a:rPr lang="en-GB" sz="900" dirty="0">
                <a:ea typeface="Aileron" charset="0"/>
                <a:cs typeface="Aileron" charset="0"/>
              </a:rPr>
              <a:t>doxetaxel)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48EDC-3DE5-BF4D-A942-5BC6CF7CB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91" y="2106031"/>
            <a:ext cx="2799559" cy="831126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EC3CE61C-EF1A-0D42-B750-E55B323D1760}"/>
              </a:ext>
            </a:extLst>
          </p:cNvPr>
          <p:cNvSpPr txBox="1"/>
          <p:nvPr/>
        </p:nvSpPr>
        <p:spPr>
          <a:xfrm>
            <a:off x="9911995" y="3419798"/>
            <a:ext cx="1449115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aseline="30000" dirty="0">
                <a:ea typeface="Aileron" charset="0"/>
                <a:cs typeface="Aileron" charset="0"/>
              </a:rPr>
              <a:t>a</a:t>
            </a:r>
            <a:r>
              <a:rPr lang="en-GB" sz="900" dirty="0">
                <a:ea typeface="Aileron" charset="0"/>
                <a:cs typeface="Aileron" charset="0"/>
              </a:rPr>
              <a:t>Adjusted on stratification </a:t>
            </a:r>
            <a:br>
              <a:rPr lang="en-GB" sz="900" dirty="0">
                <a:ea typeface="Aileron" charset="0"/>
                <a:cs typeface="Aileron" charset="0"/>
              </a:rPr>
            </a:br>
            <a:r>
              <a:rPr lang="en-GB" sz="900" dirty="0">
                <a:ea typeface="Aileron" charset="0"/>
                <a:cs typeface="Aileron" charset="0"/>
              </a:rPr>
              <a:t>parameters (RXT, PS, type of </a:t>
            </a:r>
            <a:br>
              <a:rPr lang="en-GB" sz="900" dirty="0">
                <a:ea typeface="Aileron" charset="0"/>
                <a:cs typeface="Aileron" charset="0"/>
              </a:rPr>
            </a:br>
            <a:r>
              <a:rPr lang="en-GB" sz="900" dirty="0">
                <a:ea typeface="Aileron" charset="0"/>
                <a:cs typeface="Aileron" charset="0"/>
              </a:rPr>
              <a:t>castration, metastatic burden)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B3CFD84-075B-5E44-814A-6F12E4F39681}"/>
              </a:ext>
            </a:extLst>
          </p:cNvPr>
          <p:cNvSpPr txBox="1"/>
          <p:nvPr/>
        </p:nvSpPr>
        <p:spPr>
          <a:xfrm>
            <a:off x="8931510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E96ED65-8D7E-294D-B479-25809F990B79}"/>
              </a:ext>
            </a:extLst>
          </p:cNvPr>
          <p:cNvCxnSpPr>
            <a:cxnSpLocks/>
          </p:cNvCxnSpPr>
          <p:nvPr/>
        </p:nvCxnSpPr>
        <p:spPr>
          <a:xfrm rot="16200000">
            <a:off x="8931789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5FEFEE4-15A1-154E-8348-29E9222BC452}"/>
              </a:ext>
            </a:extLst>
          </p:cNvPr>
          <p:cNvSpPr txBox="1"/>
          <p:nvPr/>
        </p:nvSpPr>
        <p:spPr>
          <a:xfrm>
            <a:off x="9503010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277329B-340A-974B-9DF7-8363E095BA09}"/>
              </a:ext>
            </a:extLst>
          </p:cNvPr>
          <p:cNvCxnSpPr>
            <a:cxnSpLocks/>
          </p:cNvCxnSpPr>
          <p:nvPr/>
        </p:nvCxnSpPr>
        <p:spPr>
          <a:xfrm rot="16200000">
            <a:off x="9503289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BE14DE1-5329-EC4F-A0A7-E943F12B6793}"/>
              </a:ext>
            </a:extLst>
          </p:cNvPr>
          <p:cNvSpPr txBox="1"/>
          <p:nvPr/>
        </p:nvSpPr>
        <p:spPr>
          <a:xfrm>
            <a:off x="8899489" y="385111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78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3E159B7-74F9-CB4C-9F88-36DFDCB6EE86}"/>
              </a:ext>
            </a:extLst>
          </p:cNvPr>
          <p:cNvSpPr txBox="1"/>
          <p:nvPr/>
        </p:nvSpPr>
        <p:spPr>
          <a:xfrm>
            <a:off x="7142602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329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328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571B7108-F9D9-8445-BDD7-45048824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218" y="2014825"/>
            <a:ext cx="2971800" cy="8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TREATMENTS BEYOND PROGRESSION (ADT + DOCETAXEL POPULATION)</a:t>
            </a:r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97D8DF1-4AC4-D34E-B300-A9B052AD710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52834646"/>
              </p:ext>
            </p:extLst>
          </p:nvPr>
        </p:nvGraphicFramePr>
        <p:xfrm>
          <a:off x="620713" y="1916832"/>
          <a:ext cx="10963275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425">
                  <a:extLst>
                    <a:ext uri="{9D8B030D-6E8A-4147-A177-3AD203B41FA5}">
                      <a16:colId xmlns:a16="http://schemas.microsoft.com/office/drawing/2014/main" val="3472725230"/>
                    </a:ext>
                  </a:extLst>
                </a:gridCol>
                <a:gridCol w="3654425">
                  <a:extLst>
                    <a:ext uri="{9D8B030D-6E8A-4147-A177-3AD203B41FA5}">
                      <a16:colId xmlns:a16="http://schemas.microsoft.com/office/drawing/2014/main" val="1262758519"/>
                    </a:ext>
                  </a:extLst>
                </a:gridCol>
                <a:gridCol w="3654425">
                  <a:extLst>
                    <a:ext uri="{9D8B030D-6E8A-4147-A177-3AD203B41FA5}">
                      <a16:colId xmlns:a16="http://schemas.microsoft.com/office/drawing/2014/main" val="3453397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 least one treatment,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 (± RXT) + abiraterone</a:t>
                      </a:r>
                      <a:br>
                        <a:rPr lang="en-US" dirty="0"/>
                      </a:br>
                      <a:r>
                        <a:rPr lang="en-US" dirty="0" err="1"/>
                        <a:t>n</a:t>
                      </a:r>
                      <a:r>
                        <a:rPr lang="en-US" baseline="-25000" dirty="0" err="1"/>
                        <a:t>CRPC</a:t>
                      </a:r>
                      <a:r>
                        <a:rPr lang="en-US" dirty="0"/>
                        <a:t>=141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SOC (± RXT)</a:t>
                      </a:r>
                      <a:br>
                        <a:rPr lang="en-US" dirty="0"/>
                      </a:br>
                      <a:r>
                        <a:rPr lang="en-US" dirty="0" err="1"/>
                        <a:t>n</a:t>
                      </a:r>
                      <a:r>
                        <a:rPr lang="en-US" baseline="-25000" dirty="0" err="1"/>
                        <a:t>CRPC</a:t>
                      </a:r>
                      <a:r>
                        <a:rPr lang="en-US" dirty="0"/>
                        <a:t>=263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4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Life-prolonging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104 (74)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221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65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Next gen. hormonal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 (46)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4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Abiraterone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 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153 (58)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1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Enzalutamide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 (40)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 (45)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425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Docetaxel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 (21)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(10)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2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Cabazitaxel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84 (60)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114 (43)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17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Radium-223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6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Lu-PSMA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007750"/>
                  </a:ext>
                </a:extLst>
              </a:tr>
            </a:tbl>
          </a:graphicData>
        </a:graphic>
      </p:graphicFrame>
      <p:sp>
        <p:nvSpPr>
          <p:cNvPr id="415" name="Google Shape;415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PEACE-1: RESULTS</a:t>
            </a:r>
            <a:endParaRPr lang="en-GB" dirty="0"/>
          </a:p>
        </p:txBody>
      </p:sp>
      <p:sp>
        <p:nvSpPr>
          <p:cNvPr id="416" name="Google Shape;416;p1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244B8-646E-6747-B7E4-B699F41E58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10732400" cy="365125"/>
          </a:xfrm>
        </p:spPr>
        <p:txBody>
          <a:bodyPr/>
          <a:lstStyle/>
          <a:p>
            <a:r>
              <a:rPr lang="en-GB" dirty="0"/>
              <a:t>ADT, androgen deprivation therapy; Lu-PSMA, lutetium-PSMA; </a:t>
            </a:r>
            <a:r>
              <a:rPr lang="en-GB" dirty="0" err="1"/>
              <a:t>nCRPC</a:t>
            </a:r>
            <a:r>
              <a:rPr lang="en-GB" dirty="0"/>
              <a:t>, numbers developing castration-resistant prostate cancer; PSMA, prostate-specific membrane antigen; RXT, radiotherapy; SOC, standard of care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Fizazi</a:t>
            </a:r>
            <a:r>
              <a:rPr lang="en-GB" dirty="0">
                <a:solidFill>
                  <a:schemeClr val="tx2"/>
                </a:solidFill>
              </a:rPr>
              <a:t> K, et al. </a:t>
            </a:r>
            <a:r>
              <a:rPr lang="en-US" dirty="0">
                <a:solidFill>
                  <a:schemeClr val="tx2"/>
                </a:solidFill>
              </a:rPr>
              <a:t>Ann Oncol. 2021;32 suppl 5:S1299 (ESMO 2021 oral presentation)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G3-5 TOXICITY ON STUDY TREATMENTS (ADT + DOCETAXEL SAFETY POPULATION)</a:t>
            </a:r>
            <a:endParaRPr lang="en-GB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E7FD20E-66F0-3B4A-9D89-2DEBEC7A892E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22216919"/>
              </p:ext>
            </p:extLst>
          </p:nvPr>
        </p:nvGraphicFramePr>
        <p:xfrm>
          <a:off x="620713" y="1916832"/>
          <a:ext cx="10963275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425">
                  <a:extLst>
                    <a:ext uri="{9D8B030D-6E8A-4147-A177-3AD203B41FA5}">
                      <a16:colId xmlns:a16="http://schemas.microsoft.com/office/drawing/2014/main" val="1870040611"/>
                    </a:ext>
                  </a:extLst>
                </a:gridCol>
                <a:gridCol w="3654425">
                  <a:extLst>
                    <a:ext uri="{9D8B030D-6E8A-4147-A177-3AD203B41FA5}">
                      <a16:colId xmlns:a16="http://schemas.microsoft.com/office/drawing/2014/main" val="2874266622"/>
                    </a:ext>
                  </a:extLst>
                </a:gridCol>
                <a:gridCol w="3654425">
                  <a:extLst>
                    <a:ext uri="{9D8B030D-6E8A-4147-A177-3AD203B41FA5}">
                      <a16:colId xmlns:a16="http://schemas.microsoft.com/office/drawing/2014/main" val="655392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Toxicity, </a:t>
                      </a:r>
                      <a:r>
                        <a:rPr lang="en-US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 (± RXT) + abiraterone</a:t>
                      </a:r>
                      <a:br>
                        <a:rPr lang="en-US" dirty="0"/>
                      </a:br>
                      <a:r>
                        <a:rPr lang="en-US" dirty="0"/>
                        <a:t>(N=346)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SOC (± RXT)</a:t>
                      </a:r>
                      <a:br>
                        <a:rPr lang="en-US" dirty="0"/>
                      </a:br>
                      <a:r>
                        <a:rPr lang="en-US" dirty="0"/>
                        <a:t>(N=350)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28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 (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9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0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Febrile 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4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29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 (22)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 (13)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Hypokalemia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43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Cardiac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0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99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Gastro-intestinal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8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Grade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069865"/>
                  </a:ext>
                </a:extLst>
              </a:tr>
            </a:tbl>
          </a:graphicData>
        </a:graphic>
      </p:graphicFrame>
      <p:sp>
        <p:nvSpPr>
          <p:cNvPr id="415" name="Google Shape;415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PEACE-1: RESULTS</a:t>
            </a:r>
            <a:endParaRPr lang="en-GB" dirty="0"/>
          </a:p>
        </p:txBody>
      </p:sp>
      <p:sp>
        <p:nvSpPr>
          <p:cNvPr id="416" name="Google Shape;416;p1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996C6B-71CF-DF44-9E62-191F90246B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8116800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ADT, androgen deprivation therapy; g, GRADE; RXT, radiotherapy; SOC, standard of care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Fizazi</a:t>
            </a:r>
            <a:r>
              <a:rPr lang="en-GB" dirty="0">
                <a:solidFill>
                  <a:schemeClr val="tx2"/>
                </a:solidFill>
              </a:rPr>
              <a:t> K, et al. </a:t>
            </a:r>
            <a:r>
              <a:rPr lang="en-US" dirty="0">
                <a:solidFill>
                  <a:schemeClr val="tx2"/>
                </a:solidFill>
              </a:rPr>
              <a:t>Ann Oncol. 2021;32 suppl 5:S1299 (ESMO 2021 oral presentation)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1715368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Adding AAP to ADT plus docetaxel improve both </a:t>
            </a:r>
            <a:r>
              <a:rPr lang="en-GB" b="1" dirty="0" err="1">
                <a:solidFill>
                  <a:schemeClr val="accent1"/>
                </a:solidFill>
              </a:rPr>
              <a:t>rPFS</a:t>
            </a:r>
            <a:r>
              <a:rPr lang="en-GB" b="1" dirty="0">
                <a:solidFill>
                  <a:schemeClr val="accent1"/>
                </a:solidFill>
              </a:rPr>
              <a:t> and OS </a:t>
            </a:r>
            <a:r>
              <a:rPr lang="en-GB" dirty="0"/>
              <a:t>in </a:t>
            </a:r>
            <a:r>
              <a:rPr lang="en-GB" dirty="0" err="1"/>
              <a:t>mCSPC</a:t>
            </a:r>
            <a:r>
              <a:rPr lang="en-GB" dirty="0"/>
              <a:t> men, even when 84% of </a:t>
            </a:r>
            <a:r>
              <a:rPr lang="en-GB" dirty="0" err="1"/>
              <a:t>mCRPC</a:t>
            </a:r>
            <a:r>
              <a:rPr lang="en-GB" dirty="0"/>
              <a:t> men from the control arm receive an androgen signalling inhibitor</a:t>
            </a:r>
          </a:p>
          <a:p>
            <a:r>
              <a:rPr lang="en-GB" dirty="0"/>
              <a:t>Toxicity was as expected – </a:t>
            </a:r>
            <a:r>
              <a:rPr lang="en-GB" b="1" dirty="0">
                <a:solidFill>
                  <a:schemeClr val="accent1"/>
                </a:solidFill>
              </a:rPr>
              <a:t>no safety concerns </a:t>
            </a:r>
            <a:r>
              <a:rPr lang="en-GB" dirty="0"/>
              <a:t>from combination treatment</a:t>
            </a:r>
          </a:p>
          <a:p>
            <a:r>
              <a:rPr lang="en-GB" dirty="0"/>
              <a:t>Triple therapy can be recommended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Peace-1: summary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10732400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AAP, abiraterone and prednisone; ADT, androgen deprivation therapy; </a:t>
            </a:r>
            <a:r>
              <a:rPr lang="en-GB" dirty="0" err="1">
                <a:solidFill>
                  <a:schemeClr val="tx2"/>
                </a:solidFill>
              </a:rPr>
              <a:t>mCRPC</a:t>
            </a:r>
            <a:r>
              <a:rPr lang="en-GB" dirty="0">
                <a:solidFill>
                  <a:schemeClr val="tx2"/>
                </a:solidFill>
              </a:rPr>
              <a:t>, metastatic castration-resistant prostate cancer; </a:t>
            </a:r>
            <a:r>
              <a:rPr lang="en-GB" dirty="0" err="1">
                <a:solidFill>
                  <a:schemeClr val="tx2"/>
                </a:solidFill>
              </a:rPr>
              <a:t>mCSPC</a:t>
            </a:r>
            <a:r>
              <a:rPr lang="en-GB" dirty="0">
                <a:solidFill>
                  <a:schemeClr val="tx2"/>
                </a:solidFill>
              </a:rPr>
              <a:t>, metastatic castration-sensitive prostate cancer; </a:t>
            </a:r>
            <a:r>
              <a:rPr lang="en-GB" dirty="0" err="1">
                <a:solidFill>
                  <a:schemeClr val="tx2"/>
                </a:solidFill>
              </a:rPr>
              <a:t>mo</a:t>
            </a:r>
            <a:r>
              <a:rPr lang="en-GB" dirty="0">
                <a:solidFill>
                  <a:schemeClr val="tx2"/>
                </a:solidFill>
              </a:rPr>
              <a:t>, months; OS, overall survival; </a:t>
            </a:r>
            <a:r>
              <a:rPr lang="en-GB" dirty="0" err="1">
                <a:solidFill>
                  <a:schemeClr val="tx2"/>
                </a:solidFill>
              </a:rPr>
              <a:t>rPFS</a:t>
            </a:r>
            <a:r>
              <a:rPr lang="en-GB" dirty="0">
                <a:solidFill>
                  <a:schemeClr val="tx2"/>
                </a:solidFill>
              </a:rPr>
              <a:t>, radiographic progression free survival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Fizazi</a:t>
            </a:r>
            <a:r>
              <a:rPr lang="en-GB" dirty="0">
                <a:solidFill>
                  <a:schemeClr val="tx2"/>
                </a:solidFill>
              </a:rPr>
              <a:t> K, et al. </a:t>
            </a:r>
            <a:r>
              <a:rPr lang="en-US" dirty="0">
                <a:solidFill>
                  <a:schemeClr val="tx2"/>
                </a:solidFill>
              </a:rPr>
              <a:t>Ann Oncol. 2021;32 suppl 5:S1299 (ESMO 2021 oral presentation)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CDAA4D-8A60-C94E-A7CD-44BA33344B25}"/>
              </a:ext>
            </a:extLst>
          </p:cNvPr>
          <p:cNvSpPr/>
          <p:nvPr/>
        </p:nvSpPr>
        <p:spPr>
          <a:xfrm>
            <a:off x="1835708" y="3201268"/>
            <a:ext cx="8520584" cy="18722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9525" lvl="1" indent="-9525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Clinical perspective: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Benefit of a median </a:t>
            </a:r>
            <a:r>
              <a:rPr lang="en-GB" sz="2000" b="1" dirty="0">
                <a:solidFill>
                  <a:schemeClr val="bg1"/>
                </a:solidFill>
                <a:ea typeface="Aileron" charset="0"/>
                <a:cs typeface="Aileron" charset="0"/>
              </a:rPr>
              <a:t>lifetime gain of more than 1.5 years </a:t>
            </a: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for </a:t>
            </a:r>
            <a:r>
              <a:rPr lang="en-GB" sz="2000" dirty="0" err="1">
                <a:solidFill>
                  <a:schemeClr val="bg1"/>
                </a:solidFill>
                <a:ea typeface="Aileron" charset="0"/>
                <a:cs typeface="Aileron" charset="0"/>
              </a:rPr>
              <a:t>mCSPC</a:t>
            </a: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 men with high volume disease (5.1 vs 3.5 years)</a:t>
            </a:r>
          </a:p>
        </p:txBody>
      </p:sp>
    </p:spTree>
    <p:extLst>
      <p:ext uri="{BB962C8B-B14F-4D97-AF65-F5344CB8AC3E}">
        <p14:creationId xmlns:p14="http://schemas.microsoft.com/office/powerpoint/2010/main" val="39801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Abiraterone acetate plus prednisolone without enzalutamide added to ADT compared to ADT alone for men with high-risk </a:t>
            </a:r>
            <a:r>
              <a:rPr lang="en-GB" cap="none" dirty="0"/>
              <a:t>M0 PCa</a:t>
            </a:r>
            <a:r>
              <a:rPr lang="en-GB" dirty="0"/>
              <a:t>: Combined analysis from TWO comparisons in the stampede platform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Attard G, et al. </a:t>
            </a:r>
            <a:br>
              <a:rPr lang="en-GB" sz="2200" b="1" dirty="0"/>
            </a:br>
            <a:r>
              <a:rPr lang="en-GB" sz="2200" b="1" dirty="0"/>
              <a:t>ESMO 2021, Abstract #LBA4_PR. Oral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9C57D-0966-47D7-BC6F-60EBF6A6329C}"/>
              </a:ext>
            </a:extLst>
          </p:cNvPr>
          <p:cNvSpPr txBox="1"/>
          <p:nvPr/>
        </p:nvSpPr>
        <p:spPr>
          <a:xfrm>
            <a:off x="619200" y="6361300"/>
            <a:ext cx="10369152" cy="276999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Aileron" charset="0"/>
                <a:cs typeface="Aileron" charset="0"/>
              </a:rPr>
              <a:t>ADT, androgen deprivation therapy; </a:t>
            </a:r>
            <a:r>
              <a:rPr lang="en-GB" sz="1200" dirty="0">
                <a:solidFill>
                  <a:schemeClr val="bg1"/>
                </a:solidFill>
                <a:ea typeface="Aileron" charset="0"/>
                <a:cs typeface="Aileron" charset="0"/>
              </a:rPr>
              <a:t>M0</a:t>
            </a:r>
            <a:r>
              <a:rPr lang="en-GB" sz="1200" dirty="0">
                <a:solidFill>
                  <a:schemeClr val="bg1"/>
                </a:solidFill>
                <a:ea typeface="Aileron" charset="0"/>
              </a:rPr>
              <a:t>, non-metastatic; Pca, prostate cancer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433ABA-D90A-4282-BDB6-E76F0D950E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462" y="1049531"/>
            <a:ext cx="11007495" cy="2584461"/>
          </a:xfrm>
        </p:spPr>
        <p:txBody>
          <a:bodyPr/>
          <a:lstStyle/>
          <a:p>
            <a:r>
              <a:rPr lang="en-GB" dirty="0"/>
              <a:t>Patients with </a:t>
            </a:r>
            <a:r>
              <a:rPr lang="en-GB" b="1" dirty="0">
                <a:solidFill>
                  <a:schemeClr val="accent1"/>
                </a:solidFill>
              </a:rPr>
              <a:t>high-risk non-metastatic prostate cancer </a:t>
            </a:r>
            <a:r>
              <a:rPr lang="en-GB" dirty="0"/>
              <a:t>(M0 PCa) are treated with androgen deprivation therapy (ADT) and local radiotherapy (RT), where indicated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Intensifying hormone treatment </a:t>
            </a:r>
            <a:r>
              <a:rPr lang="en-US" dirty="0"/>
              <a:t>with abiraterone acetate plus prednisone (AAP), enzalutamide (ENZ) or apalutamide (APA) </a:t>
            </a:r>
            <a:r>
              <a:rPr lang="en-US" b="1" dirty="0">
                <a:solidFill>
                  <a:schemeClr val="accent1"/>
                </a:solidFill>
              </a:rPr>
              <a:t>continuous to progression improves outcomes of metastatic PCa </a:t>
            </a:r>
            <a:r>
              <a:rPr lang="en-US" dirty="0"/>
              <a:t>but its efficacy in M0 PCa starting ADT is unknown</a:t>
            </a:r>
          </a:p>
          <a:p>
            <a:r>
              <a:rPr lang="en-GB" dirty="0"/>
              <a:t>This analysis of </a:t>
            </a:r>
            <a:r>
              <a:rPr lang="en-GB" b="1" dirty="0">
                <a:solidFill>
                  <a:schemeClr val="accent1"/>
                </a:solidFill>
              </a:rPr>
              <a:t>STAMPEDE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evaluated</a:t>
            </a:r>
            <a:r>
              <a:rPr lang="en-GB" dirty="0"/>
              <a:t> whether there is a benefit for abiraterone acetate and prednisone </a:t>
            </a:r>
            <a:r>
              <a:rPr lang="en-GB" b="1" dirty="0">
                <a:solidFill>
                  <a:schemeClr val="accent1"/>
                </a:solidFill>
              </a:rPr>
              <a:t>(AAP) in high-risk M0 PCa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623D69-5304-4377-8ABC-EDE48CFD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7"/>
            <a:ext cx="8740800" cy="590146"/>
          </a:xfrm>
        </p:spPr>
        <p:txBody>
          <a:bodyPr/>
          <a:lstStyle/>
          <a:p>
            <a:r>
              <a:rPr lang="en-GB" dirty="0"/>
              <a:t>STAMPEDE: Background and study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A7B3-A11E-4626-A54A-A14E299B7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C4FA137-EB45-45B4-BDF4-63A17C825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2" y="6319093"/>
            <a:ext cx="10875887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AAP, abiraterone and prednisone; ADT, androgen deprivation therapy; APA, apalutamide; ENZ, enzalutamide; M0, non-metastatic; M1, metastatic; MFS, metastasis-free survival; OS, overall survival; PCa, prostate cancer; RT, radiotherapy; SOC, standard of care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Attard G, et al. </a:t>
            </a:r>
            <a:r>
              <a:rPr lang="en-US" dirty="0">
                <a:solidFill>
                  <a:schemeClr val="tx2"/>
                </a:solidFill>
              </a:rPr>
              <a:t>Ann Oncol. 2021;32 suppl 5:</a:t>
            </a:r>
            <a:r>
              <a:rPr lang="en-GB" dirty="0">
                <a:solidFill>
                  <a:schemeClr val="tx2"/>
                </a:solidFill>
              </a:rPr>
              <a:t>S1298 (ESMO 2021 oral presentation)</a:t>
            </a:r>
            <a:endParaRPr lang="en-GB" dirty="0">
              <a:solidFill>
                <a:schemeClr val="tx2"/>
              </a:solidFill>
              <a:highlight>
                <a:srgbClr val="FF0000"/>
              </a:highlight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93E078-9D74-4A70-8948-76193DDE0719}"/>
              </a:ext>
            </a:extLst>
          </p:cNvPr>
          <p:cNvGrpSpPr/>
          <p:nvPr/>
        </p:nvGrpSpPr>
        <p:grpSpPr>
          <a:xfrm>
            <a:off x="695400" y="3893671"/>
            <a:ext cx="9817818" cy="2138676"/>
            <a:chOff x="839416" y="3320114"/>
            <a:chExt cx="9817818" cy="2138676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DBD67993-817F-4C22-A1A2-9B804FFF808F}"/>
                </a:ext>
              </a:extLst>
            </p:cNvPr>
            <p:cNvSpPr/>
            <p:nvPr/>
          </p:nvSpPr>
          <p:spPr>
            <a:xfrm>
              <a:off x="1799268" y="4599553"/>
              <a:ext cx="5220483" cy="6024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SOC + AAP (2y)</a:t>
              </a:r>
              <a:endParaRPr lang="en-GB" sz="1600" baseline="30000" dirty="0">
                <a:solidFill>
                  <a:schemeClr val="tx1"/>
                </a:solidFill>
              </a:endParaRPr>
            </a:p>
            <a:p>
              <a:endParaRPr lang="en-GB" sz="1600" baseline="30000" dirty="0">
                <a:solidFill>
                  <a:schemeClr val="tx1"/>
                </a:solidFill>
              </a:endParaRPr>
            </a:p>
            <a:p>
              <a:r>
                <a:rPr lang="en-GB" sz="1600" dirty="0">
                  <a:solidFill>
                    <a:schemeClr val="tx1"/>
                  </a:solidFill>
                </a:rPr>
                <a:t>		SOC + AAP + ENZ (2y)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3257E69-4E3C-476B-8456-A1BE25C5594E}"/>
                </a:ext>
              </a:extLst>
            </p:cNvPr>
            <p:cNvSpPr/>
            <p:nvPr/>
          </p:nvSpPr>
          <p:spPr>
            <a:xfrm>
              <a:off x="1820005" y="3554755"/>
              <a:ext cx="5220483" cy="6024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SOC: ADT x 3 years +RT</a:t>
              </a:r>
              <a:r>
                <a:rPr lang="en-GB" sz="1600" baseline="30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046026-6C26-7D41-B028-B250C3B2CFA5}"/>
                </a:ext>
              </a:extLst>
            </p:cNvPr>
            <p:cNvSpPr txBox="1"/>
            <p:nvPr/>
          </p:nvSpPr>
          <p:spPr>
            <a:xfrm>
              <a:off x="5975465" y="5279881"/>
              <a:ext cx="91691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* When indicated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11A38CD-5DD4-4FCF-BD85-0F7C3BD2C505}"/>
                </a:ext>
              </a:extLst>
            </p:cNvPr>
            <p:cNvGrpSpPr/>
            <p:nvPr/>
          </p:nvGrpSpPr>
          <p:grpSpPr>
            <a:xfrm>
              <a:off x="1975046" y="5320291"/>
              <a:ext cx="1269580" cy="138499"/>
              <a:chOff x="1376735" y="5408997"/>
              <a:chExt cx="1269580" cy="13849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8BADFF-4829-DA40-BD54-C4E69AAC9659}"/>
                  </a:ext>
                </a:extLst>
              </p:cNvPr>
              <p:cNvSpPr txBox="1"/>
              <p:nvPr/>
            </p:nvSpPr>
            <p:spPr>
              <a:xfrm>
                <a:off x="1722985" y="5408997"/>
                <a:ext cx="923330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Periods of accrual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D18BA23-E985-B24B-BBAC-D5BF2F991026}"/>
                  </a:ext>
                </a:extLst>
              </p:cNvPr>
              <p:cNvSpPr/>
              <p:nvPr/>
            </p:nvSpPr>
            <p:spPr>
              <a:xfrm>
                <a:off x="1376735" y="5428189"/>
                <a:ext cx="86940" cy="7612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B82920-D907-8542-BB32-9AA08992DEE1}"/>
                  </a:ext>
                </a:extLst>
              </p:cNvPr>
              <p:cNvSpPr/>
              <p:nvPr/>
            </p:nvSpPr>
            <p:spPr>
              <a:xfrm>
                <a:off x="1487488" y="5428189"/>
                <a:ext cx="86940" cy="7612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FDB660-6CA6-43E4-ADF2-271DF11FBEBF}"/>
                </a:ext>
              </a:extLst>
            </p:cNvPr>
            <p:cNvGrpSpPr/>
            <p:nvPr/>
          </p:nvGrpSpPr>
          <p:grpSpPr>
            <a:xfrm>
              <a:off x="5167908" y="3320114"/>
              <a:ext cx="1936204" cy="180894"/>
              <a:chOff x="2935660" y="3320114"/>
              <a:chExt cx="1936204" cy="180894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52308FA-BF4C-5B48-8C21-DA93ACCE8A9F}"/>
                  </a:ext>
                </a:extLst>
              </p:cNvPr>
              <p:cNvSpPr txBox="1"/>
              <p:nvPr/>
            </p:nvSpPr>
            <p:spPr>
              <a:xfrm>
                <a:off x="2935660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2011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136A50F-0EAA-DC42-8F04-CEBE8EC7C03C}"/>
                  </a:ext>
                </a:extLst>
              </p:cNvPr>
              <p:cNvSpPr txBox="1"/>
              <p:nvPr/>
            </p:nvSpPr>
            <p:spPr>
              <a:xfrm>
                <a:off x="3272210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2012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5B6166-7A54-A44A-9F9A-5208116F9E9A}"/>
                  </a:ext>
                </a:extLst>
              </p:cNvPr>
              <p:cNvSpPr txBox="1"/>
              <p:nvPr/>
            </p:nvSpPr>
            <p:spPr>
              <a:xfrm>
                <a:off x="3596060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2013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169A8AE-A860-EC4C-9506-766152A616C8}"/>
                  </a:ext>
                </a:extLst>
              </p:cNvPr>
              <p:cNvSpPr txBox="1"/>
              <p:nvPr/>
            </p:nvSpPr>
            <p:spPr>
              <a:xfrm>
                <a:off x="4577135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2016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043F084-7E4E-8B4C-A6B0-206CA0759E96}"/>
                  </a:ext>
                </a:extLst>
              </p:cNvPr>
              <p:cNvSpPr txBox="1"/>
              <p:nvPr/>
            </p:nvSpPr>
            <p:spPr>
              <a:xfrm>
                <a:off x="4250110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2015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B8E27DC-D0E5-224B-8D5F-95C167DF8CA8}"/>
                  </a:ext>
                </a:extLst>
              </p:cNvPr>
              <p:cNvSpPr txBox="1"/>
              <p:nvPr/>
            </p:nvSpPr>
            <p:spPr>
              <a:xfrm>
                <a:off x="3919910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2014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6F7C3E3-6B3C-2A4A-87F9-3E788C1CCF2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20841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E58BCE2-5170-FB4E-8705-41C0DDCCD1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53420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42F2114B-4AA7-0E40-BB08-ED92980C9C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85999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9CEADB9-870D-6F47-B6BC-29F8E97F7F9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8578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AF0D176-9623-F04D-8D06-988FACFA4DB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51157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72EC4C7-D38B-824A-A378-45C946DE93E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83736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8676AEE-60BB-4C05-8872-CDD53D5E8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7497" y="3501008"/>
                <a:ext cx="190436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B5C9D2-0297-1F4E-933B-A766E06FE95B}"/>
                </a:ext>
              </a:extLst>
            </p:cNvPr>
            <p:cNvSpPr/>
            <p:nvPr/>
          </p:nvSpPr>
          <p:spPr>
            <a:xfrm>
              <a:off x="6283604" y="3650133"/>
              <a:ext cx="604484" cy="2435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0BDE1C-7C03-AA42-8E9C-F9C1C1920AE6}"/>
                </a:ext>
              </a:extLst>
            </p:cNvPr>
            <p:cNvSpPr/>
            <p:nvPr/>
          </p:nvSpPr>
          <p:spPr>
            <a:xfrm>
              <a:off x="5400954" y="3650132"/>
              <a:ext cx="751204" cy="2435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D790F86-66EB-4672-9C21-AEBC5AA130DC}"/>
                </a:ext>
              </a:extLst>
            </p:cNvPr>
            <p:cNvSpPr/>
            <p:nvPr/>
          </p:nvSpPr>
          <p:spPr>
            <a:xfrm>
              <a:off x="6304344" y="4900755"/>
              <a:ext cx="604484" cy="2435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0B9A26-679D-465C-A8A5-F76DBBF894BA}"/>
                </a:ext>
              </a:extLst>
            </p:cNvPr>
            <p:cNvSpPr/>
            <p:nvPr/>
          </p:nvSpPr>
          <p:spPr>
            <a:xfrm>
              <a:off x="5419422" y="4657241"/>
              <a:ext cx="751204" cy="24353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/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F99CCB3C-3554-4AE0-8215-E7064FA2E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534" y="3933056"/>
              <a:ext cx="660079" cy="448889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CDB453E-7CAA-4CAD-AA5D-BD1BCAB08C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9534" y="4373629"/>
              <a:ext cx="660079" cy="448889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95EE7C7A-6D7B-407A-8FC7-E4835EF01BD5}"/>
                </a:ext>
              </a:extLst>
            </p:cNvPr>
            <p:cNvSpPr/>
            <p:nvPr/>
          </p:nvSpPr>
          <p:spPr>
            <a:xfrm>
              <a:off x="839416" y="4076882"/>
              <a:ext cx="602465" cy="6024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R</a:t>
              </a:r>
              <a:br>
                <a:rPr lang="en-US" dirty="0"/>
              </a:br>
              <a:r>
                <a:rPr lang="en-US" sz="1000" b="1" dirty="0"/>
                <a:t>1:1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CB2CCFC-1C74-4FA8-8CBB-7B15B2A6ECD3}"/>
                </a:ext>
              </a:extLst>
            </p:cNvPr>
            <p:cNvSpPr txBox="1"/>
            <p:nvPr/>
          </p:nvSpPr>
          <p:spPr>
            <a:xfrm>
              <a:off x="1463675" y="4188745"/>
              <a:ext cx="1060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N=1,974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CF67694-7248-4956-B75A-E8E14023E04C}"/>
                </a:ext>
              </a:extLst>
            </p:cNvPr>
            <p:cNvSpPr/>
            <p:nvPr/>
          </p:nvSpPr>
          <p:spPr>
            <a:xfrm>
              <a:off x="7327412" y="3554754"/>
              <a:ext cx="3312493" cy="164725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FA38E5-3E2A-2541-804B-F92297009535}"/>
                </a:ext>
              </a:extLst>
            </p:cNvPr>
            <p:cNvSpPr txBox="1"/>
            <p:nvPr/>
          </p:nvSpPr>
          <p:spPr>
            <a:xfrm>
              <a:off x="7344741" y="3753607"/>
              <a:ext cx="331249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US" sz="14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US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Primary endpoint: metastasis-free survival (MFS)</a:t>
              </a:r>
            </a:p>
            <a:p>
              <a:r>
                <a:rPr lang="en-US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Secondary endpoint: Overall survival (OS)</a:t>
              </a:r>
            </a:p>
            <a:p>
              <a:endPara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3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9EF264-C74F-994B-8ADB-CA7591929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36712"/>
            <a:ext cx="10972800" cy="70247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Metastasis-free survival</a:t>
            </a:r>
            <a:endParaRPr lang="en-US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5348134"/>
            <a:ext cx="10963200" cy="601146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MFS: treatment effect was consistent </a:t>
            </a:r>
            <a:r>
              <a:rPr lang="en-GB" dirty="0"/>
              <a:t>in major subgroups and between AAP and AAP + ENZ randomisation periods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STAMPEDE: results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11020432" cy="365125"/>
          </a:xfrm>
        </p:spPr>
        <p:txBody>
          <a:bodyPr/>
          <a:lstStyle/>
          <a:p>
            <a:r>
              <a:rPr lang="en-GB" dirty="0"/>
              <a:t>AAP, abiraterone and prednisone; ADT, androgen deprivation therapy; APA, </a:t>
            </a:r>
            <a:r>
              <a:rPr lang="en-GB" dirty="0" err="1"/>
              <a:t>apalutamide</a:t>
            </a:r>
            <a:r>
              <a:rPr lang="en-GB" dirty="0"/>
              <a:t>; CI, confidence interval; ENZ, enzalutamide; HR, hazard ratio; </a:t>
            </a:r>
            <a:br>
              <a:rPr lang="en-GB" dirty="0"/>
            </a:br>
            <a:r>
              <a:rPr lang="en-GB" dirty="0"/>
              <a:t>MFS, metastasis-free survival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Attard G, et al. </a:t>
            </a:r>
            <a:r>
              <a:rPr lang="en-US" dirty="0">
                <a:solidFill>
                  <a:schemeClr val="tx2"/>
                </a:solidFill>
              </a:rPr>
              <a:t>Ann Oncol. 2021;32 suppl 5:</a:t>
            </a:r>
            <a:r>
              <a:rPr lang="en-GB" dirty="0">
                <a:solidFill>
                  <a:schemeClr val="tx2"/>
                </a:solidFill>
              </a:rPr>
              <a:t>S1298 (ESMO 2021 oral presentation); </a:t>
            </a:r>
            <a:r>
              <a:rPr lang="en-GB" dirty="0" err="1"/>
              <a:t>Efstathiou</a:t>
            </a:r>
            <a:r>
              <a:rPr lang="en-GB" dirty="0"/>
              <a:t>, E. Discussant Abstract #LBA4_PR. ESMO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F8D82-46E4-0E47-A218-E8BFF24F063F}"/>
              </a:ext>
            </a:extLst>
          </p:cNvPr>
          <p:cNvSpPr txBox="1"/>
          <p:nvPr/>
        </p:nvSpPr>
        <p:spPr>
          <a:xfrm>
            <a:off x="2176735" y="1258872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1987BD-49B5-CB44-8766-7AA27CE3CE04}"/>
              </a:ext>
            </a:extLst>
          </p:cNvPr>
          <p:cNvCxnSpPr>
            <a:cxnSpLocks/>
          </p:cNvCxnSpPr>
          <p:nvPr/>
        </p:nvCxnSpPr>
        <p:spPr>
          <a:xfrm>
            <a:off x="2419610" y="1311529"/>
            <a:ext cx="9222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65DE24C-3636-8043-94B7-06EC80EF1DC1}"/>
              </a:ext>
            </a:extLst>
          </p:cNvPr>
          <p:cNvSpPr txBox="1"/>
          <p:nvPr/>
        </p:nvSpPr>
        <p:spPr>
          <a:xfrm>
            <a:off x="2176735" y="1665593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055366-5504-9042-BA3B-94501B7AA842}"/>
              </a:ext>
            </a:extLst>
          </p:cNvPr>
          <p:cNvCxnSpPr>
            <a:cxnSpLocks/>
          </p:cNvCxnSpPr>
          <p:nvPr/>
        </p:nvCxnSpPr>
        <p:spPr>
          <a:xfrm>
            <a:off x="2419610" y="1721426"/>
            <a:ext cx="9222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B788DA5-4FFC-9142-AF2D-807E478806D9}"/>
              </a:ext>
            </a:extLst>
          </p:cNvPr>
          <p:cNvSpPr txBox="1"/>
          <p:nvPr/>
        </p:nvSpPr>
        <p:spPr>
          <a:xfrm>
            <a:off x="2176735" y="2096488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696524F-D80B-B94E-AEF1-303AE7FCB8DC}"/>
              </a:ext>
            </a:extLst>
          </p:cNvPr>
          <p:cNvCxnSpPr>
            <a:cxnSpLocks/>
          </p:cNvCxnSpPr>
          <p:nvPr/>
        </p:nvCxnSpPr>
        <p:spPr>
          <a:xfrm>
            <a:off x="2419610" y="2136445"/>
            <a:ext cx="9222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A76A133-1D38-4A41-9124-3E4DD8CB754E}"/>
              </a:ext>
            </a:extLst>
          </p:cNvPr>
          <p:cNvSpPr txBox="1"/>
          <p:nvPr/>
        </p:nvSpPr>
        <p:spPr>
          <a:xfrm>
            <a:off x="2139483" y="2525653"/>
            <a:ext cx="232818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A7067CA-FC99-7F4F-B93E-5C6BD5542446}"/>
              </a:ext>
            </a:extLst>
          </p:cNvPr>
          <p:cNvCxnSpPr>
            <a:cxnSpLocks/>
          </p:cNvCxnSpPr>
          <p:nvPr/>
        </p:nvCxnSpPr>
        <p:spPr>
          <a:xfrm>
            <a:off x="2419610" y="2571960"/>
            <a:ext cx="9222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13D41F4-548C-9445-8014-4305431CB9D9}"/>
              </a:ext>
            </a:extLst>
          </p:cNvPr>
          <p:cNvSpPr txBox="1"/>
          <p:nvPr/>
        </p:nvSpPr>
        <p:spPr>
          <a:xfrm>
            <a:off x="2176735" y="2943344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C95D59-9535-BF47-83D3-644507FC3AEC}"/>
              </a:ext>
            </a:extLst>
          </p:cNvPr>
          <p:cNvCxnSpPr>
            <a:cxnSpLocks/>
          </p:cNvCxnSpPr>
          <p:nvPr/>
        </p:nvCxnSpPr>
        <p:spPr>
          <a:xfrm>
            <a:off x="2419610" y="3002351"/>
            <a:ext cx="9222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198753A-0DE0-6B44-A303-5E499755F244}"/>
              </a:ext>
            </a:extLst>
          </p:cNvPr>
          <p:cNvCxnSpPr>
            <a:cxnSpLocks/>
          </p:cNvCxnSpPr>
          <p:nvPr/>
        </p:nvCxnSpPr>
        <p:spPr>
          <a:xfrm flipH="1" flipV="1">
            <a:off x="2511839" y="1274265"/>
            <a:ext cx="5213" cy="219729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8C3AF64-7DB1-644F-9269-5DBCAED69F43}"/>
              </a:ext>
            </a:extLst>
          </p:cNvPr>
          <p:cNvSpPr txBox="1"/>
          <p:nvPr/>
        </p:nvSpPr>
        <p:spPr>
          <a:xfrm rot="16200000">
            <a:off x="1217264" y="2196348"/>
            <a:ext cx="15133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Metastasis-free survival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D80DEE-E5F0-524E-9300-5D1A18DC35E5}"/>
              </a:ext>
            </a:extLst>
          </p:cNvPr>
          <p:cNvSpPr txBox="1"/>
          <p:nvPr/>
        </p:nvSpPr>
        <p:spPr>
          <a:xfrm>
            <a:off x="4576604" y="3642053"/>
            <a:ext cx="18244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since randomisation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2142B4-543F-F746-9270-F0F4A71774D2}"/>
              </a:ext>
            </a:extLst>
          </p:cNvPr>
          <p:cNvSpPr txBox="1"/>
          <p:nvPr/>
        </p:nvSpPr>
        <p:spPr>
          <a:xfrm>
            <a:off x="3068719" y="348426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DBF902-C4B7-BD4C-8DDA-2E5E4E5C4EE0}"/>
              </a:ext>
            </a:extLst>
          </p:cNvPr>
          <p:cNvSpPr txBox="1"/>
          <p:nvPr/>
        </p:nvSpPr>
        <p:spPr>
          <a:xfrm>
            <a:off x="3688687" y="348426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FB1044-CEEC-BA4D-BEB1-62DF5D421386}"/>
              </a:ext>
            </a:extLst>
          </p:cNvPr>
          <p:cNvSpPr txBox="1"/>
          <p:nvPr/>
        </p:nvSpPr>
        <p:spPr>
          <a:xfrm>
            <a:off x="2477777" y="3484260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8A5DC41-5A77-C947-B558-EA349CE0D784}"/>
              </a:ext>
            </a:extLst>
          </p:cNvPr>
          <p:cNvCxnSpPr>
            <a:cxnSpLocks/>
          </p:cNvCxnSpPr>
          <p:nvPr/>
        </p:nvCxnSpPr>
        <p:spPr>
          <a:xfrm>
            <a:off x="2419610" y="3468608"/>
            <a:ext cx="568993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B0607CE-617E-4E4A-8B20-CDBA4940AF1C}"/>
              </a:ext>
            </a:extLst>
          </p:cNvPr>
          <p:cNvSpPr txBox="1"/>
          <p:nvPr/>
        </p:nvSpPr>
        <p:spPr>
          <a:xfrm>
            <a:off x="4298408" y="348426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5D5759B-9342-3F46-895A-655F0F1758CA}"/>
              </a:ext>
            </a:extLst>
          </p:cNvPr>
          <p:cNvSpPr txBox="1"/>
          <p:nvPr/>
        </p:nvSpPr>
        <p:spPr>
          <a:xfrm>
            <a:off x="4923500" y="348426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78325E-F9A5-FD40-90BC-5DD4BDC04C8A}"/>
              </a:ext>
            </a:extLst>
          </p:cNvPr>
          <p:cNvSpPr txBox="1"/>
          <p:nvPr/>
        </p:nvSpPr>
        <p:spPr>
          <a:xfrm>
            <a:off x="5528097" y="348426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AB3F76E-BB77-F543-9275-ED0EC46C0198}"/>
              </a:ext>
            </a:extLst>
          </p:cNvPr>
          <p:cNvSpPr txBox="1"/>
          <p:nvPr/>
        </p:nvSpPr>
        <p:spPr>
          <a:xfrm>
            <a:off x="6137817" y="348426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C215B18-990D-104E-9E17-881856C9F3E7}"/>
              </a:ext>
            </a:extLst>
          </p:cNvPr>
          <p:cNvSpPr txBox="1"/>
          <p:nvPr/>
        </p:nvSpPr>
        <p:spPr>
          <a:xfrm>
            <a:off x="6752662" y="348426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CDB60E-D04F-794E-B177-FA7D9FE47058}"/>
              </a:ext>
            </a:extLst>
          </p:cNvPr>
          <p:cNvSpPr txBox="1"/>
          <p:nvPr/>
        </p:nvSpPr>
        <p:spPr>
          <a:xfrm>
            <a:off x="7372630" y="348426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2E9C17-A774-D441-B1EA-3FADE18042B4}"/>
              </a:ext>
            </a:extLst>
          </p:cNvPr>
          <p:cNvSpPr txBox="1"/>
          <p:nvPr/>
        </p:nvSpPr>
        <p:spPr>
          <a:xfrm>
            <a:off x="7943076" y="3484260"/>
            <a:ext cx="235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108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221599-4FA4-0448-A90F-BC32712A56E4}"/>
              </a:ext>
            </a:extLst>
          </p:cNvPr>
          <p:cNvSpPr txBox="1"/>
          <p:nvPr/>
        </p:nvSpPr>
        <p:spPr>
          <a:xfrm>
            <a:off x="1848743" y="3764755"/>
            <a:ext cx="493726" cy="4955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B0B0C0-0722-E940-8DBE-7F4827DAB1C6}"/>
              </a:ext>
            </a:extLst>
          </p:cNvPr>
          <p:cNvSpPr txBox="1"/>
          <p:nvPr/>
        </p:nvSpPr>
        <p:spPr>
          <a:xfrm>
            <a:off x="2419560" y="3866543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375C22-75DE-964D-AEF0-C0716872BC4A}"/>
              </a:ext>
            </a:extLst>
          </p:cNvPr>
          <p:cNvSpPr txBox="1"/>
          <p:nvPr/>
        </p:nvSpPr>
        <p:spPr>
          <a:xfrm>
            <a:off x="5776078" y="2123924"/>
            <a:ext cx="2655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endParaRPr lang="en-US" sz="1200" b="1" u="sng" dirty="0">
              <a:solidFill>
                <a:schemeClr val="tx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857FA7-054B-6C48-9D83-183642FDAD6F}"/>
              </a:ext>
            </a:extLst>
          </p:cNvPr>
          <p:cNvSpPr txBox="1"/>
          <p:nvPr/>
        </p:nvSpPr>
        <p:spPr>
          <a:xfrm>
            <a:off x="5708472" y="1350185"/>
            <a:ext cx="11904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 +/- ENZ</a:t>
            </a:r>
            <a:endParaRPr lang="en-US" sz="12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D29C1BC-F5AA-794F-AC3F-D4B2E30EC0E4}"/>
              </a:ext>
            </a:extLst>
          </p:cNvPr>
          <p:cNvSpPr txBox="1"/>
          <p:nvPr/>
        </p:nvSpPr>
        <p:spPr>
          <a:xfrm>
            <a:off x="3051249" y="3866543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950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615BD8B-FE0E-1148-A574-48F736AB85B0}"/>
              </a:ext>
            </a:extLst>
          </p:cNvPr>
          <p:cNvSpPr txBox="1"/>
          <p:nvPr/>
        </p:nvSpPr>
        <p:spPr>
          <a:xfrm>
            <a:off x="3653659" y="3866543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E0F831B-012B-0A40-B319-99E7F9C7F3AD}"/>
              </a:ext>
            </a:extLst>
          </p:cNvPr>
          <p:cNvSpPr txBox="1"/>
          <p:nvPr/>
        </p:nvSpPr>
        <p:spPr>
          <a:xfrm>
            <a:off x="4283702" y="3866543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241B21-50DC-CB41-88A9-3934B26BEE61}"/>
              </a:ext>
            </a:extLst>
          </p:cNvPr>
          <p:cNvSpPr txBox="1"/>
          <p:nvPr/>
        </p:nvSpPr>
        <p:spPr>
          <a:xfrm>
            <a:off x="4886110" y="3866543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767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1C7D5C-0EEA-D146-A0D7-A86A35C90E0F}"/>
              </a:ext>
            </a:extLst>
          </p:cNvPr>
          <p:cNvSpPr txBox="1"/>
          <p:nvPr/>
        </p:nvSpPr>
        <p:spPr>
          <a:xfrm>
            <a:off x="5516151" y="3866543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0A592C-CEDF-4146-8B29-39DB76F53FB9}"/>
              </a:ext>
            </a:extLst>
          </p:cNvPr>
          <p:cNvSpPr txBox="1"/>
          <p:nvPr/>
        </p:nvSpPr>
        <p:spPr>
          <a:xfrm>
            <a:off x="6124087" y="3866543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390ED9-6A21-F145-98C9-01DCA2AEFC23}"/>
              </a:ext>
            </a:extLst>
          </p:cNvPr>
          <p:cNvSpPr txBox="1"/>
          <p:nvPr/>
        </p:nvSpPr>
        <p:spPr>
          <a:xfrm>
            <a:off x="6754130" y="3866543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BF42206-2BE6-B94F-8CEF-A26481177238}"/>
              </a:ext>
            </a:extLst>
          </p:cNvPr>
          <p:cNvSpPr txBox="1"/>
          <p:nvPr/>
        </p:nvSpPr>
        <p:spPr>
          <a:xfrm>
            <a:off x="7367593" y="3866543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7C4C558-38E6-3746-8F83-0B43C74C243C}"/>
              </a:ext>
            </a:extLst>
          </p:cNvPr>
          <p:cNvSpPr txBox="1"/>
          <p:nvPr/>
        </p:nvSpPr>
        <p:spPr>
          <a:xfrm>
            <a:off x="7958951" y="3866543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673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31BF5E-08CC-2C44-9E5E-EAE4CADD4232}"/>
              </a:ext>
            </a:extLst>
          </p:cNvPr>
          <p:cNvSpPr txBox="1"/>
          <p:nvPr/>
        </p:nvSpPr>
        <p:spPr>
          <a:xfrm>
            <a:off x="1353352" y="4250529"/>
            <a:ext cx="989117" cy="6186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 +/- ENZ</a:t>
            </a:r>
            <a:endParaRPr lang="en-US" sz="10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279CC1B-8747-3E49-AB03-02D8384438B0}"/>
              </a:ext>
            </a:extLst>
          </p:cNvPr>
          <p:cNvSpPr txBox="1"/>
          <p:nvPr/>
        </p:nvSpPr>
        <p:spPr>
          <a:xfrm>
            <a:off x="2432260" y="445391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A7860D0-FBDD-4049-83B9-6AC6FF5248D3}"/>
              </a:ext>
            </a:extLst>
          </p:cNvPr>
          <p:cNvSpPr txBox="1"/>
          <p:nvPr/>
        </p:nvSpPr>
        <p:spPr>
          <a:xfrm>
            <a:off x="3051249" y="445391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948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C15FF94-FB25-6F41-AB92-6CAC335202E8}"/>
              </a:ext>
            </a:extLst>
          </p:cNvPr>
          <p:cNvSpPr txBox="1"/>
          <p:nvPr/>
        </p:nvSpPr>
        <p:spPr>
          <a:xfrm>
            <a:off x="3653659" y="445391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EA9C45-2DE6-3049-8E9A-B903E813D318}"/>
              </a:ext>
            </a:extLst>
          </p:cNvPr>
          <p:cNvSpPr txBox="1"/>
          <p:nvPr/>
        </p:nvSpPr>
        <p:spPr>
          <a:xfrm>
            <a:off x="4283702" y="445391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884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C7A301-0C33-1F46-94C8-1AF448A18EB2}"/>
              </a:ext>
            </a:extLst>
          </p:cNvPr>
          <p:cNvSpPr txBox="1"/>
          <p:nvPr/>
        </p:nvSpPr>
        <p:spPr>
          <a:xfrm>
            <a:off x="4886110" y="445391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E09C6D8-1732-6649-9AA1-B42C5DE36A1D}"/>
              </a:ext>
            </a:extLst>
          </p:cNvPr>
          <p:cNvSpPr txBox="1"/>
          <p:nvPr/>
        </p:nvSpPr>
        <p:spPr>
          <a:xfrm>
            <a:off x="5516151" y="445391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622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146C568-63C5-4544-8EFD-082D3C09B9DE}"/>
              </a:ext>
            </a:extLst>
          </p:cNvPr>
          <p:cNvSpPr txBox="1"/>
          <p:nvPr/>
        </p:nvSpPr>
        <p:spPr>
          <a:xfrm>
            <a:off x="6124087" y="445391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10CC2DA-E7CD-7D4E-8A4E-28F592CAF554}"/>
              </a:ext>
            </a:extLst>
          </p:cNvPr>
          <p:cNvSpPr txBox="1"/>
          <p:nvPr/>
        </p:nvSpPr>
        <p:spPr>
          <a:xfrm>
            <a:off x="6754130" y="445391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9D75C5-0696-B14D-B2E3-222A07AC08F3}"/>
              </a:ext>
            </a:extLst>
          </p:cNvPr>
          <p:cNvSpPr txBox="1"/>
          <p:nvPr/>
        </p:nvSpPr>
        <p:spPr>
          <a:xfrm>
            <a:off x="7367593" y="445391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E17A96C-4FD4-5544-BD59-8623C07439D4}"/>
              </a:ext>
            </a:extLst>
          </p:cNvPr>
          <p:cNvSpPr txBox="1"/>
          <p:nvPr/>
        </p:nvSpPr>
        <p:spPr>
          <a:xfrm>
            <a:off x="7958951" y="445391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8A119C9-00B2-CF45-9F1E-968A917D8AAB}"/>
              </a:ext>
            </a:extLst>
          </p:cNvPr>
          <p:cNvSpPr/>
          <p:nvPr/>
        </p:nvSpPr>
        <p:spPr>
          <a:xfrm>
            <a:off x="8358417" y="1905232"/>
            <a:ext cx="1913342" cy="729111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04850" algn="l"/>
              </a:tabLst>
            </a:pPr>
            <a:r>
              <a:rPr lang="en-US" sz="1200" b="1" dirty="0"/>
              <a:t>HR:	0.53</a:t>
            </a:r>
          </a:p>
          <a:p>
            <a:pPr>
              <a:tabLst>
                <a:tab pos="704850" algn="l"/>
              </a:tabLst>
            </a:pPr>
            <a:r>
              <a:rPr lang="en-US" sz="1200" dirty="0"/>
              <a:t>95% CI:	0.44-0.64</a:t>
            </a:r>
          </a:p>
          <a:p>
            <a:pPr>
              <a:tabLst>
                <a:tab pos="704850" algn="l"/>
              </a:tabLst>
            </a:pPr>
            <a:r>
              <a:rPr lang="en-US" sz="1200" dirty="0"/>
              <a:t>P value:	2.9 × 10</a:t>
            </a:r>
            <a:r>
              <a:rPr lang="en-US" sz="1200" baseline="30000" dirty="0"/>
              <a:t>-11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3B83CA-7391-014B-8648-37220F9D2976}"/>
              </a:ext>
            </a:extLst>
          </p:cNvPr>
          <p:cNvSpPr/>
          <p:nvPr/>
        </p:nvSpPr>
        <p:spPr>
          <a:xfrm>
            <a:off x="8358417" y="3537106"/>
            <a:ext cx="1777925" cy="751865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6-year MFS</a:t>
            </a:r>
            <a:br>
              <a:rPr lang="en-US" sz="1200" dirty="0"/>
            </a:br>
            <a:r>
              <a:rPr lang="en-US" sz="1200" dirty="0"/>
              <a:t>improved from</a:t>
            </a:r>
            <a:br>
              <a:rPr lang="en-US" sz="1200" dirty="0"/>
            </a:br>
            <a:r>
              <a:rPr lang="en-US" sz="1200" dirty="0"/>
              <a:t>69% to 82%</a:t>
            </a:r>
            <a:endParaRPr lang="en-US" sz="1200" baseline="30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8256BD6-2441-9E40-A1E2-85962C19EB7A}"/>
              </a:ext>
            </a:extLst>
          </p:cNvPr>
          <p:cNvSpPr/>
          <p:nvPr/>
        </p:nvSpPr>
        <p:spPr>
          <a:xfrm>
            <a:off x="8286668" y="1074521"/>
            <a:ext cx="2273828" cy="80828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Events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180 ADT + AAP +/- ENZ</a:t>
            </a:r>
          </a:p>
          <a:p>
            <a:r>
              <a:rPr lang="en-US" sz="1200" dirty="0">
                <a:solidFill>
                  <a:schemeClr val="tx1"/>
                </a:solidFill>
              </a:rPr>
              <a:t>306 ADT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E7A331-8169-F24D-B0D7-53DC7C1F91EE}"/>
              </a:ext>
            </a:extLst>
          </p:cNvPr>
          <p:cNvSpPr txBox="1"/>
          <p:nvPr/>
        </p:nvSpPr>
        <p:spPr>
          <a:xfrm>
            <a:off x="1840213" y="4999046"/>
            <a:ext cx="2734723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Kaplan–Meier estimates with 95% CI in lighter shade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33402CDF-817B-BC4B-9CA9-FD6510FE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778" y="1320602"/>
            <a:ext cx="5533599" cy="12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B32FA6-8FF4-CD43-97CF-DA736B6E5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35200"/>
            <a:ext cx="10972800" cy="702470"/>
          </a:xfrm>
        </p:spPr>
        <p:txBody>
          <a:bodyPr/>
          <a:lstStyle/>
          <a:p>
            <a:r>
              <a:rPr lang="en-US" dirty="0"/>
              <a:t>MFS BY RANDOMISATION PERIOD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STAMPEDE: results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1604E3-BE1A-D34E-9AF4-307D200736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11092440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AAP, abiraterone and prednisolone; ADT, androgen deprivation therapy; CI, confidence interval; ENZ, enzalutamide; HR, hazard ratio; MFS, metastasis-free survival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Attard G, et al. </a:t>
            </a:r>
            <a:r>
              <a:rPr lang="en-US" dirty="0">
                <a:solidFill>
                  <a:schemeClr val="tx2"/>
                </a:solidFill>
              </a:rPr>
              <a:t>Ann Oncol. 2021;32 suppl 5:</a:t>
            </a:r>
            <a:r>
              <a:rPr lang="en-GB" dirty="0">
                <a:solidFill>
                  <a:schemeClr val="tx2"/>
                </a:solidFill>
              </a:rPr>
              <a:t>S1298 (ESMO 2021 oral presentation); </a:t>
            </a:r>
            <a:r>
              <a:rPr lang="en-GB" dirty="0" err="1"/>
              <a:t>Efstathiou</a:t>
            </a:r>
            <a:r>
              <a:rPr lang="en-GB" dirty="0"/>
              <a:t>, E. Discussant abstract #LBA4_PR. ESMO 2021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895003-2CD7-2147-898D-B3FB93EE11D2}"/>
              </a:ext>
            </a:extLst>
          </p:cNvPr>
          <p:cNvSpPr txBox="1"/>
          <p:nvPr/>
        </p:nvSpPr>
        <p:spPr>
          <a:xfrm>
            <a:off x="764065" y="1262599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E68B0F-385A-1D45-844D-7C61BA90BA98}"/>
              </a:ext>
            </a:extLst>
          </p:cNvPr>
          <p:cNvCxnSpPr>
            <a:cxnSpLocks/>
          </p:cNvCxnSpPr>
          <p:nvPr/>
        </p:nvCxnSpPr>
        <p:spPr>
          <a:xfrm>
            <a:off x="990694" y="1336232"/>
            <a:ext cx="796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5A250D0-A476-5348-A33B-CB27E21FCB15}"/>
              </a:ext>
            </a:extLst>
          </p:cNvPr>
          <p:cNvSpPr txBox="1"/>
          <p:nvPr/>
        </p:nvSpPr>
        <p:spPr>
          <a:xfrm rot="16200000">
            <a:off x="-224251" y="2616752"/>
            <a:ext cx="15133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Metastasis-free survival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C2A6E4-C612-6943-AABD-35B6B3532529}"/>
              </a:ext>
            </a:extLst>
          </p:cNvPr>
          <p:cNvSpPr txBox="1"/>
          <p:nvPr/>
        </p:nvSpPr>
        <p:spPr>
          <a:xfrm>
            <a:off x="3129065" y="4318391"/>
            <a:ext cx="18244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since randomisation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8CB7FC-11D6-E040-9FAF-5FA5BB5CCD3E}"/>
              </a:ext>
            </a:extLst>
          </p:cNvPr>
          <p:cNvSpPr txBox="1"/>
          <p:nvPr/>
        </p:nvSpPr>
        <p:spPr>
          <a:xfrm>
            <a:off x="1502452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ED1DB9-D7BF-3C4B-976E-2E46E8E33FE9}"/>
              </a:ext>
            </a:extLst>
          </p:cNvPr>
          <p:cNvSpPr txBox="1"/>
          <p:nvPr/>
        </p:nvSpPr>
        <p:spPr>
          <a:xfrm>
            <a:off x="2031566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468701-D10E-0B42-8D19-048E8BA7FC61}"/>
              </a:ext>
            </a:extLst>
          </p:cNvPr>
          <p:cNvSpPr txBox="1"/>
          <p:nvPr/>
        </p:nvSpPr>
        <p:spPr>
          <a:xfrm>
            <a:off x="1036239" y="4130077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497836A-3968-EA4D-B950-478B3E9E60D6}"/>
              </a:ext>
            </a:extLst>
          </p:cNvPr>
          <p:cNvCxnSpPr>
            <a:cxnSpLocks/>
          </p:cNvCxnSpPr>
          <p:nvPr/>
        </p:nvCxnSpPr>
        <p:spPr>
          <a:xfrm>
            <a:off x="990694" y="4117007"/>
            <a:ext cx="495438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3310867-8827-8C46-B0B7-1C2C259CF062}"/>
              </a:ext>
            </a:extLst>
          </p:cNvPr>
          <p:cNvSpPr txBox="1"/>
          <p:nvPr/>
        </p:nvSpPr>
        <p:spPr>
          <a:xfrm>
            <a:off x="2524887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6A3EE9-1B2C-5E40-83C4-FA3928B423CE}"/>
              </a:ext>
            </a:extLst>
          </p:cNvPr>
          <p:cNvSpPr txBox="1"/>
          <p:nvPr/>
        </p:nvSpPr>
        <p:spPr>
          <a:xfrm>
            <a:off x="3022786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788E76-B944-9346-8962-F2B0EB848DC6}"/>
              </a:ext>
            </a:extLst>
          </p:cNvPr>
          <p:cNvSpPr txBox="1"/>
          <p:nvPr/>
        </p:nvSpPr>
        <p:spPr>
          <a:xfrm>
            <a:off x="3541674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5E89A6-67D0-3F42-8FB6-60FF5462972E}"/>
              </a:ext>
            </a:extLst>
          </p:cNvPr>
          <p:cNvSpPr txBox="1"/>
          <p:nvPr/>
        </p:nvSpPr>
        <p:spPr>
          <a:xfrm>
            <a:off x="4095486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261630-EE5D-5E45-AEB7-D18667460FCB}"/>
              </a:ext>
            </a:extLst>
          </p:cNvPr>
          <p:cNvSpPr txBox="1"/>
          <p:nvPr/>
        </p:nvSpPr>
        <p:spPr>
          <a:xfrm>
            <a:off x="4742610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BEE61E-0E92-6D45-A6B4-69265734B863}"/>
              </a:ext>
            </a:extLst>
          </p:cNvPr>
          <p:cNvSpPr txBox="1"/>
          <p:nvPr/>
        </p:nvSpPr>
        <p:spPr>
          <a:xfrm>
            <a:off x="5247561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717454-FD02-5549-A769-6B85DDD2B29C}"/>
              </a:ext>
            </a:extLst>
          </p:cNvPr>
          <p:cNvSpPr txBox="1"/>
          <p:nvPr/>
        </p:nvSpPr>
        <p:spPr>
          <a:xfrm>
            <a:off x="5700538" y="4130077"/>
            <a:ext cx="235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108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454706-FE71-D84F-A87D-371919A08BBF}"/>
              </a:ext>
            </a:extLst>
          </p:cNvPr>
          <p:cNvSpPr txBox="1"/>
          <p:nvPr/>
        </p:nvSpPr>
        <p:spPr>
          <a:xfrm>
            <a:off x="407559" y="4439585"/>
            <a:ext cx="493725" cy="4955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623D84-3F0A-F040-8F2F-501FE683D4C2}"/>
              </a:ext>
            </a:extLst>
          </p:cNvPr>
          <p:cNvSpPr txBox="1"/>
          <p:nvPr/>
        </p:nvSpPr>
        <p:spPr>
          <a:xfrm>
            <a:off x="990694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11C8025-4AEF-9F45-803C-384E69F78528}"/>
              </a:ext>
            </a:extLst>
          </p:cNvPr>
          <p:cNvSpPr txBox="1"/>
          <p:nvPr/>
        </p:nvSpPr>
        <p:spPr>
          <a:xfrm>
            <a:off x="1484976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125609-9586-984E-9BB0-C23DC1CD8278}"/>
              </a:ext>
            </a:extLst>
          </p:cNvPr>
          <p:cNvSpPr txBox="1"/>
          <p:nvPr/>
        </p:nvSpPr>
        <p:spPr>
          <a:xfrm>
            <a:off x="1996567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51DAA8-1E3B-B141-9951-0F9622C62A5A}"/>
              </a:ext>
            </a:extLst>
          </p:cNvPr>
          <p:cNvSpPr txBox="1"/>
          <p:nvPr/>
        </p:nvSpPr>
        <p:spPr>
          <a:xfrm>
            <a:off x="2510169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70FC8E-3946-9740-B85E-A29C26C32BD7}"/>
              </a:ext>
            </a:extLst>
          </p:cNvPr>
          <p:cNvSpPr txBox="1"/>
          <p:nvPr/>
        </p:nvSpPr>
        <p:spPr>
          <a:xfrm>
            <a:off x="2985431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11C6B9-BA34-664A-A5A7-75F4682C4104}"/>
              </a:ext>
            </a:extLst>
          </p:cNvPr>
          <p:cNvSpPr txBox="1"/>
          <p:nvPr/>
        </p:nvSpPr>
        <p:spPr>
          <a:xfrm>
            <a:off x="3529712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577A8A-A67C-F84F-8DE9-9BA88BDB72C6}"/>
              </a:ext>
            </a:extLst>
          </p:cNvPr>
          <p:cNvSpPr txBox="1"/>
          <p:nvPr/>
        </p:nvSpPr>
        <p:spPr>
          <a:xfrm>
            <a:off x="4081743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E00B0E-99EB-CF4B-B747-F61EEAE4EA48}"/>
              </a:ext>
            </a:extLst>
          </p:cNvPr>
          <p:cNvSpPr txBox="1"/>
          <p:nvPr/>
        </p:nvSpPr>
        <p:spPr>
          <a:xfrm>
            <a:off x="4744035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380743-8542-0E44-82B5-2D9C7B92CA9E}"/>
              </a:ext>
            </a:extLst>
          </p:cNvPr>
          <p:cNvSpPr txBox="1"/>
          <p:nvPr/>
        </p:nvSpPr>
        <p:spPr>
          <a:xfrm>
            <a:off x="5242494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BA87CB-C524-504F-A4E2-F7EC3CF313A9}"/>
              </a:ext>
            </a:extLst>
          </p:cNvPr>
          <p:cNvSpPr txBox="1"/>
          <p:nvPr/>
        </p:nvSpPr>
        <p:spPr>
          <a:xfrm>
            <a:off x="5716419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28A06B-7748-3D45-8F83-EC50EB8CD4D1}"/>
              </a:ext>
            </a:extLst>
          </p:cNvPr>
          <p:cNvSpPr txBox="1"/>
          <p:nvPr/>
        </p:nvSpPr>
        <p:spPr>
          <a:xfrm>
            <a:off x="335360" y="4882726"/>
            <a:ext cx="565924" cy="6186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</a:t>
            </a:r>
            <a:endParaRPr lang="en-US" sz="10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50E7C2B-B939-7548-A74A-B8F075537516}"/>
              </a:ext>
            </a:extLst>
          </p:cNvPr>
          <p:cNvSpPr txBox="1"/>
          <p:nvPr/>
        </p:nvSpPr>
        <p:spPr>
          <a:xfrm>
            <a:off x="990694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2C3AC8-AD4C-2C4C-BED8-8FB56CAB9DB8}"/>
              </a:ext>
            </a:extLst>
          </p:cNvPr>
          <p:cNvSpPr txBox="1"/>
          <p:nvPr/>
        </p:nvSpPr>
        <p:spPr>
          <a:xfrm>
            <a:off x="1484976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E3515C-FB8F-E44E-9922-7218D5B426A6}"/>
              </a:ext>
            </a:extLst>
          </p:cNvPr>
          <p:cNvSpPr txBox="1"/>
          <p:nvPr/>
        </p:nvSpPr>
        <p:spPr>
          <a:xfrm>
            <a:off x="1996567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571324-B0B8-9B45-9607-8DA7C0A4C2A9}"/>
              </a:ext>
            </a:extLst>
          </p:cNvPr>
          <p:cNvSpPr txBox="1"/>
          <p:nvPr/>
        </p:nvSpPr>
        <p:spPr>
          <a:xfrm>
            <a:off x="2510169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388E96B-4E1E-EE44-A4E1-9E30CF8833D3}"/>
              </a:ext>
            </a:extLst>
          </p:cNvPr>
          <p:cNvSpPr txBox="1"/>
          <p:nvPr/>
        </p:nvSpPr>
        <p:spPr>
          <a:xfrm>
            <a:off x="2985431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627C7D-52B6-4945-93D9-0AF84B5E0C10}"/>
              </a:ext>
            </a:extLst>
          </p:cNvPr>
          <p:cNvSpPr txBox="1"/>
          <p:nvPr/>
        </p:nvSpPr>
        <p:spPr>
          <a:xfrm>
            <a:off x="3529712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5B7BEA0-BAA3-6347-8C74-6BFB75E7E1CA}"/>
              </a:ext>
            </a:extLst>
          </p:cNvPr>
          <p:cNvSpPr txBox="1"/>
          <p:nvPr/>
        </p:nvSpPr>
        <p:spPr>
          <a:xfrm>
            <a:off x="4081743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8ECA91-4BB5-DE4A-A091-2B61138C3D14}"/>
              </a:ext>
            </a:extLst>
          </p:cNvPr>
          <p:cNvSpPr txBox="1"/>
          <p:nvPr/>
        </p:nvSpPr>
        <p:spPr>
          <a:xfrm>
            <a:off x="4744035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196FE8-52B6-8F43-A9AE-1BC59F60AA0D}"/>
              </a:ext>
            </a:extLst>
          </p:cNvPr>
          <p:cNvSpPr txBox="1"/>
          <p:nvPr/>
        </p:nvSpPr>
        <p:spPr>
          <a:xfrm>
            <a:off x="5242494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109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E176B9E-D65B-6744-91B8-CD10131DACC7}"/>
              </a:ext>
            </a:extLst>
          </p:cNvPr>
          <p:cNvSpPr txBox="1"/>
          <p:nvPr/>
        </p:nvSpPr>
        <p:spPr>
          <a:xfrm>
            <a:off x="5716419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9CD581-5B6C-684A-96C7-C05D19D2DA94}"/>
              </a:ext>
            </a:extLst>
          </p:cNvPr>
          <p:cNvSpPr txBox="1"/>
          <p:nvPr/>
        </p:nvSpPr>
        <p:spPr>
          <a:xfrm>
            <a:off x="396709" y="5605796"/>
            <a:ext cx="2734723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Kaplan–Meier estimates with 95% CI in lighter shade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31B5A36-60C6-894D-8970-C02CE71ABBD5}"/>
              </a:ext>
            </a:extLst>
          </p:cNvPr>
          <p:cNvCxnSpPr>
            <a:cxnSpLocks/>
          </p:cNvCxnSpPr>
          <p:nvPr/>
        </p:nvCxnSpPr>
        <p:spPr>
          <a:xfrm flipV="1">
            <a:off x="1075513" y="1328057"/>
            <a:ext cx="0" cy="27844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BFA19EC-2539-7344-AB05-0274F0F283D3}"/>
              </a:ext>
            </a:extLst>
          </p:cNvPr>
          <p:cNvSpPr txBox="1"/>
          <p:nvPr/>
        </p:nvSpPr>
        <p:spPr>
          <a:xfrm>
            <a:off x="3022786" y="2291432"/>
            <a:ext cx="2655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endParaRPr lang="en-US" sz="1200" b="1" u="sng" dirty="0">
              <a:solidFill>
                <a:schemeClr val="tx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40B71F-8C0F-3D4A-A0F2-E004B84EFC9C}"/>
              </a:ext>
            </a:extLst>
          </p:cNvPr>
          <p:cNvSpPr txBox="1"/>
          <p:nvPr/>
        </p:nvSpPr>
        <p:spPr>
          <a:xfrm>
            <a:off x="5110911" y="1594120"/>
            <a:ext cx="6806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</a:t>
            </a:r>
            <a:endParaRPr lang="en-US" sz="12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3282E59-F9F6-D343-85A0-B944AC338ABD}"/>
              </a:ext>
            </a:extLst>
          </p:cNvPr>
          <p:cNvSpPr txBox="1"/>
          <p:nvPr/>
        </p:nvSpPr>
        <p:spPr>
          <a:xfrm>
            <a:off x="764064" y="1818224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CCBC42E-9B01-DB4E-B4D9-5211AADC9A4C}"/>
              </a:ext>
            </a:extLst>
          </p:cNvPr>
          <p:cNvCxnSpPr>
            <a:cxnSpLocks/>
          </p:cNvCxnSpPr>
          <p:nvPr/>
        </p:nvCxnSpPr>
        <p:spPr>
          <a:xfrm>
            <a:off x="990694" y="1891857"/>
            <a:ext cx="796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CA6AD4F-41BC-CF4D-A19C-87A1E7C30F28}"/>
              </a:ext>
            </a:extLst>
          </p:cNvPr>
          <p:cNvSpPr txBox="1"/>
          <p:nvPr/>
        </p:nvSpPr>
        <p:spPr>
          <a:xfrm>
            <a:off x="764064" y="2357974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ADFAAA5-F1FF-634E-8EBE-B7FC5A930337}"/>
              </a:ext>
            </a:extLst>
          </p:cNvPr>
          <p:cNvCxnSpPr>
            <a:cxnSpLocks/>
          </p:cNvCxnSpPr>
          <p:nvPr/>
        </p:nvCxnSpPr>
        <p:spPr>
          <a:xfrm>
            <a:off x="990694" y="2431607"/>
            <a:ext cx="796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B427C66D-072C-AC46-8055-F513AAB669E7}"/>
              </a:ext>
            </a:extLst>
          </p:cNvPr>
          <p:cNvSpPr txBox="1"/>
          <p:nvPr/>
        </p:nvSpPr>
        <p:spPr>
          <a:xfrm>
            <a:off x="764064" y="2907249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136BE12-8913-9C41-83DA-078753A045B5}"/>
              </a:ext>
            </a:extLst>
          </p:cNvPr>
          <p:cNvCxnSpPr>
            <a:cxnSpLocks/>
          </p:cNvCxnSpPr>
          <p:nvPr/>
        </p:nvCxnSpPr>
        <p:spPr>
          <a:xfrm>
            <a:off x="990694" y="2980882"/>
            <a:ext cx="796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CD46645-2750-694B-8A3E-378A37329DBF}"/>
              </a:ext>
            </a:extLst>
          </p:cNvPr>
          <p:cNvSpPr txBox="1"/>
          <p:nvPr/>
        </p:nvSpPr>
        <p:spPr>
          <a:xfrm>
            <a:off x="764064" y="3453349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225067A-ADA9-C14A-BEFF-53F4ACF1D073}"/>
              </a:ext>
            </a:extLst>
          </p:cNvPr>
          <p:cNvCxnSpPr>
            <a:cxnSpLocks/>
          </p:cNvCxnSpPr>
          <p:nvPr/>
        </p:nvCxnSpPr>
        <p:spPr>
          <a:xfrm>
            <a:off x="990694" y="3526982"/>
            <a:ext cx="796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3E7EEC2-6B99-8340-A434-6755D805FA2D}"/>
              </a:ext>
            </a:extLst>
          </p:cNvPr>
          <p:cNvSpPr txBox="1"/>
          <p:nvPr/>
        </p:nvSpPr>
        <p:spPr>
          <a:xfrm>
            <a:off x="764064" y="4037549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54EABB2-8B23-6548-A30E-D9133E549487}"/>
              </a:ext>
            </a:extLst>
          </p:cNvPr>
          <p:cNvSpPr/>
          <p:nvPr/>
        </p:nvSpPr>
        <p:spPr>
          <a:xfrm>
            <a:off x="1220681" y="3207136"/>
            <a:ext cx="1551772" cy="729111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04850" algn="l"/>
              </a:tabLst>
            </a:pPr>
            <a:r>
              <a:rPr lang="en-US" sz="1200" b="1" dirty="0"/>
              <a:t>HR:	0.54</a:t>
            </a:r>
          </a:p>
          <a:p>
            <a:pPr>
              <a:tabLst>
                <a:tab pos="704850" algn="l"/>
              </a:tabLst>
            </a:pPr>
            <a:r>
              <a:rPr lang="en-US" sz="1200" dirty="0"/>
              <a:t>95% CI:	0.43-0.68</a:t>
            </a:r>
          </a:p>
          <a:p>
            <a:pPr>
              <a:tabLst>
                <a:tab pos="704850" algn="l"/>
              </a:tabLst>
            </a:pPr>
            <a:r>
              <a:rPr lang="en-US" sz="1200" dirty="0"/>
              <a:t>P value:	3.2 × 10</a:t>
            </a:r>
            <a:r>
              <a:rPr lang="en-US" sz="1200" baseline="30000" dirty="0"/>
              <a:t>-7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4AE86D-5FA2-5642-BF29-D2E108CD786F}"/>
              </a:ext>
            </a:extLst>
          </p:cNvPr>
          <p:cNvSpPr/>
          <p:nvPr/>
        </p:nvSpPr>
        <p:spPr>
          <a:xfrm>
            <a:off x="4507031" y="3230572"/>
            <a:ext cx="1131335" cy="80828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Events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111 ADT + AAP</a:t>
            </a:r>
          </a:p>
          <a:p>
            <a:r>
              <a:rPr lang="en-US" sz="1200" dirty="0">
                <a:solidFill>
                  <a:schemeClr val="tx1"/>
                </a:solidFill>
              </a:rPr>
              <a:t>183 ADT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703E453-AB15-D745-99BB-84522DE58E1F}"/>
              </a:ext>
            </a:extLst>
          </p:cNvPr>
          <p:cNvSpPr txBox="1"/>
          <p:nvPr/>
        </p:nvSpPr>
        <p:spPr>
          <a:xfrm>
            <a:off x="6878200" y="1262599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7F5546B-5411-8B4C-BD89-30F275691E23}"/>
              </a:ext>
            </a:extLst>
          </p:cNvPr>
          <p:cNvCxnSpPr>
            <a:cxnSpLocks/>
          </p:cNvCxnSpPr>
          <p:nvPr/>
        </p:nvCxnSpPr>
        <p:spPr>
          <a:xfrm>
            <a:off x="7104829" y="1336232"/>
            <a:ext cx="796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582BF79-DE26-0440-A75F-C8CDEFFD0BF4}"/>
              </a:ext>
            </a:extLst>
          </p:cNvPr>
          <p:cNvSpPr txBox="1"/>
          <p:nvPr/>
        </p:nvSpPr>
        <p:spPr>
          <a:xfrm rot="16200000">
            <a:off x="5889884" y="2616752"/>
            <a:ext cx="15133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Metastasis-free survival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689EC1-3F2B-F34B-809D-019B9CB2FA53}"/>
              </a:ext>
            </a:extLst>
          </p:cNvPr>
          <p:cNvSpPr txBox="1"/>
          <p:nvPr/>
        </p:nvSpPr>
        <p:spPr>
          <a:xfrm>
            <a:off x="9243200" y="4318391"/>
            <a:ext cx="18244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since randomisation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6A5CD26-D311-7641-8BF0-B4692E327E9F}"/>
              </a:ext>
            </a:extLst>
          </p:cNvPr>
          <p:cNvSpPr txBox="1"/>
          <p:nvPr/>
        </p:nvSpPr>
        <p:spPr>
          <a:xfrm>
            <a:off x="7616587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6395058-447C-8D46-8807-3A926380AFF0}"/>
              </a:ext>
            </a:extLst>
          </p:cNvPr>
          <p:cNvSpPr txBox="1"/>
          <p:nvPr/>
        </p:nvSpPr>
        <p:spPr>
          <a:xfrm>
            <a:off x="8117126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E9F3836-CC13-034C-A9D5-2F7F283E2675}"/>
              </a:ext>
            </a:extLst>
          </p:cNvPr>
          <p:cNvSpPr txBox="1"/>
          <p:nvPr/>
        </p:nvSpPr>
        <p:spPr>
          <a:xfrm>
            <a:off x="7150374" y="4130077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AA4988E-81CE-F344-84FA-0221A97D6389}"/>
              </a:ext>
            </a:extLst>
          </p:cNvPr>
          <p:cNvCxnSpPr>
            <a:cxnSpLocks/>
          </p:cNvCxnSpPr>
          <p:nvPr/>
        </p:nvCxnSpPr>
        <p:spPr>
          <a:xfrm>
            <a:off x="7104829" y="4117007"/>
            <a:ext cx="469448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B808B192-14C2-B74F-B3FC-207180921BE6}"/>
              </a:ext>
            </a:extLst>
          </p:cNvPr>
          <p:cNvSpPr txBox="1"/>
          <p:nvPr/>
        </p:nvSpPr>
        <p:spPr>
          <a:xfrm>
            <a:off x="8616797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9B2885D-88F2-0E49-877B-DD3F29F2097F}"/>
              </a:ext>
            </a:extLst>
          </p:cNvPr>
          <p:cNvSpPr txBox="1"/>
          <p:nvPr/>
        </p:nvSpPr>
        <p:spPr>
          <a:xfrm>
            <a:off x="9117871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01AD87D-40EE-E44A-A3D7-887F51BF0B40}"/>
              </a:ext>
            </a:extLst>
          </p:cNvPr>
          <p:cNvSpPr txBox="1"/>
          <p:nvPr/>
        </p:nvSpPr>
        <p:spPr>
          <a:xfrm>
            <a:off x="9633584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55CF622-0A57-F34F-B8C7-2629C063D2C1}"/>
              </a:ext>
            </a:extLst>
          </p:cNvPr>
          <p:cNvSpPr txBox="1"/>
          <p:nvPr/>
        </p:nvSpPr>
        <p:spPr>
          <a:xfrm>
            <a:off x="10130246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FBA42F6-F67C-D341-A4E7-7DA8FC60536E}"/>
              </a:ext>
            </a:extLst>
          </p:cNvPr>
          <p:cNvSpPr txBox="1"/>
          <p:nvPr/>
        </p:nvSpPr>
        <p:spPr>
          <a:xfrm>
            <a:off x="10631320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51C3685-3139-414C-BC73-3D5F16241397}"/>
              </a:ext>
            </a:extLst>
          </p:cNvPr>
          <p:cNvSpPr txBox="1"/>
          <p:nvPr/>
        </p:nvSpPr>
        <p:spPr>
          <a:xfrm>
            <a:off x="11126746" y="4130077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ED66B33-79F9-294A-9C57-12D9FA8E5824}"/>
              </a:ext>
            </a:extLst>
          </p:cNvPr>
          <p:cNvSpPr txBox="1"/>
          <p:nvPr/>
        </p:nvSpPr>
        <p:spPr>
          <a:xfrm>
            <a:off x="11620998" y="4130077"/>
            <a:ext cx="235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108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40E4F9D-EDEC-434F-9D58-49811983563F}"/>
              </a:ext>
            </a:extLst>
          </p:cNvPr>
          <p:cNvSpPr txBox="1"/>
          <p:nvPr/>
        </p:nvSpPr>
        <p:spPr>
          <a:xfrm>
            <a:off x="6521694" y="4439585"/>
            <a:ext cx="493725" cy="4955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b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258961C-A9E9-E54D-B804-ED894AD0B9AA}"/>
              </a:ext>
            </a:extLst>
          </p:cNvPr>
          <p:cNvSpPr txBox="1"/>
          <p:nvPr/>
        </p:nvSpPr>
        <p:spPr>
          <a:xfrm>
            <a:off x="7104829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31505B0-5CD2-D747-A4EF-83E22CAB7A38}"/>
              </a:ext>
            </a:extLst>
          </p:cNvPr>
          <p:cNvSpPr txBox="1"/>
          <p:nvPr/>
        </p:nvSpPr>
        <p:spPr>
          <a:xfrm>
            <a:off x="7599111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7F01B72-8075-2546-BDDA-7B5337E02E6A}"/>
              </a:ext>
            </a:extLst>
          </p:cNvPr>
          <p:cNvSpPr txBox="1"/>
          <p:nvPr/>
        </p:nvSpPr>
        <p:spPr>
          <a:xfrm>
            <a:off x="8082127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3B4E424-C7E9-2F4D-B353-2E8ED226C900}"/>
              </a:ext>
            </a:extLst>
          </p:cNvPr>
          <p:cNvSpPr txBox="1"/>
          <p:nvPr/>
        </p:nvSpPr>
        <p:spPr>
          <a:xfrm>
            <a:off x="8602079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CC8D082-6F17-844C-96F3-42BC6B33CD41}"/>
              </a:ext>
            </a:extLst>
          </p:cNvPr>
          <p:cNvSpPr txBox="1"/>
          <p:nvPr/>
        </p:nvSpPr>
        <p:spPr>
          <a:xfrm>
            <a:off x="9080516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99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3099CD4-A910-7342-A6A5-8E6210B4B5FD}"/>
              </a:ext>
            </a:extLst>
          </p:cNvPr>
          <p:cNvSpPr txBox="1"/>
          <p:nvPr/>
        </p:nvSpPr>
        <p:spPr>
          <a:xfrm>
            <a:off x="9621622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BE55A09-C866-F045-9A0F-8AE7A91D5989}"/>
              </a:ext>
            </a:extLst>
          </p:cNvPr>
          <p:cNvSpPr txBox="1"/>
          <p:nvPr/>
        </p:nvSpPr>
        <p:spPr>
          <a:xfrm>
            <a:off x="10116503" y="4562695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5338368-EF5F-9648-8786-5AB537EA3602}"/>
              </a:ext>
            </a:extLst>
          </p:cNvPr>
          <p:cNvSpPr txBox="1"/>
          <p:nvPr/>
        </p:nvSpPr>
        <p:spPr>
          <a:xfrm>
            <a:off x="6119275" y="4882726"/>
            <a:ext cx="896144" cy="6186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 + ENZ</a:t>
            </a:r>
            <a:endParaRPr lang="en-US" sz="10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7968424-8E0F-0447-BFAF-BC259766B0D3}"/>
              </a:ext>
            </a:extLst>
          </p:cNvPr>
          <p:cNvSpPr txBox="1"/>
          <p:nvPr/>
        </p:nvSpPr>
        <p:spPr>
          <a:xfrm>
            <a:off x="7104829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BBC08DC-A8E5-5845-BE21-85FA83BD6BB2}"/>
              </a:ext>
            </a:extLst>
          </p:cNvPr>
          <p:cNvSpPr txBox="1"/>
          <p:nvPr/>
        </p:nvSpPr>
        <p:spPr>
          <a:xfrm>
            <a:off x="7599111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DD4D28F-3DB6-8A43-AA24-6F6AC9EB89D8}"/>
              </a:ext>
            </a:extLst>
          </p:cNvPr>
          <p:cNvSpPr txBox="1"/>
          <p:nvPr/>
        </p:nvSpPr>
        <p:spPr>
          <a:xfrm>
            <a:off x="8082127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B837274-8571-3847-ABA3-CF41B8933A27}"/>
              </a:ext>
            </a:extLst>
          </p:cNvPr>
          <p:cNvSpPr txBox="1"/>
          <p:nvPr/>
        </p:nvSpPr>
        <p:spPr>
          <a:xfrm>
            <a:off x="8602079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E39C00F-493E-4A4B-9933-5115129BE3B6}"/>
              </a:ext>
            </a:extLst>
          </p:cNvPr>
          <p:cNvSpPr txBox="1"/>
          <p:nvPr/>
        </p:nvSpPr>
        <p:spPr>
          <a:xfrm>
            <a:off x="9080516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80677AA-5FDA-5443-B05C-DEBDC1E79F84}"/>
              </a:ext>
            </a:extLst>
          </p:cNvPr>
          <p:cNvSpPr txBox="1"/>
          <p:nvPr/>
        </p:nvSpPr>
        <p:spPr>
          <a:xfrm>
            <a:off x="9621622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2732C6A-23FD-624A-A481-3C87AF6C15D5}"/>
              </a:ext>
            </a:extLst>
          </p:cNvPr>
          <p:cNvSpPr txBox="1"/>
          <p:nvPr/>
        </p:nvSpPr>
        <p:spPr>
          <a:xfrm>
            <a:off x="10116503" y="5128947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15EE2C2-7BC2-B74E-BA36-C201D1C8C42E}"/>
              </a:ext>
            </a:extLst>
          </p:cNvPr>
          <p:cNvSpPr txBox="1"/>
          <p:nvPr/>
        </p:nvSpPr>
        <p:spPr>
          <a:xfrm>
            <a:off x="6510844" y="5605796"/>
            <a:ext cx="2734723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Kaplan–Meier estimates with 95% CI in lighter shade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F502A7C-63F1-9045-9CE9-6AF2B73CB7B5}"/>
              </a:ext>
            </a:extLst>
          </p:cNvPr>
          <p:cNvCxnSpPr>
            <a:cxnSpLocks/>
          </p:cNvCxnSpPr>
          <p:nvPr/>
        </p:nvCxnSpPr>
        <p:spPr>
          <a:xfrm flipV="1">
            <a:off x="7189648" y="1328057"/>
            <a:ext cx="0" cy="27844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41E20642-C9CB-9743-818F-3F799CEF7282}"/>
              </a:ext>
            </a:extLst>
          </p:cNvPr>
          <p:cNvSpPr txBox="1"/>
          <p:nvPr/>
        </p:nvSpPr>
        <p:spPr>
          <a:xfrm>
            <a:off x="8505550" y="1993889"/>
            <a:ext cx="2655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endParaRPr lang="en-US" sz="1200" b="1" u="sng" dirty="0">
              <a:solidFill>
                <a:schemeClr val="tx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D67F03C-8DAF-E647-8B04-22844E84D455}"/>
              </a:ext>
            </a:extLst>
          </p:cNvPr>
          <p:cNvSpPr txBox="1"/>
          <p:nvPr/>
        </p:nvSpPr>
        <p:spPr>
          <a:xfrm>
            <a:off x="10107446" y="1383662"/>
            <a:ext cx="10782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 + ENZ</a:t>
            </a:r>
            <a:endParaRPr lang="en-US" sz="12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0D974C7-10D5-624E-A245-F73DC9AB80A1}"/>
              </a:ext>
            </a:extLst>
          </p:cNvPr>
          <p:cNvSpPr txBox="1"/>
          <p:nvPr/>
        </p:nvSpPr>
        <p:spPr>
          <a:xfrm>
            <a:off x="6878199" y="1818224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6D22FB8-4D2F-FD40-A22C-63E34F53BDD1}"/>
              </a:ext>
            </a:extLst>
          </p:cNvPr>
          <p:cNvCxnSpPr>
            <a:cxnSpLocks/>
          </p:cNvCxnSpPr>
          <p:nvPr/>
        </p:nvCxnSpPr>
        <p:spPr>
          <a:xfrm>
            <a:off x="7104829" y="1891857"/>
            <a:ext cx="796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03A4E2B2-AA86-E445-9DD8-69035A8B0E67}"/>
              </a:ext>
            </a:extLst>
          </p:cNvPr>
          <p:cNvSpPr txBox="1"/>
          <p:nvPr/>
        </p:nvSpPr>
        <p:spPr>
          <a:xfrm>
            <a:off x="6878199" y="2357974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481B978-08E3-DD42-BA6D-E1ACDF6A59BA}"/>
              </a:ext>
            </a:extLst>
          </p:cNvPr>
          <p:cNvCxnSpPr>
            <a:cxnSpLocks/>
          </p:cNvCxnSpPr>
          <p:nvPr/>
        </p:nvCxnSpPr>
        <p:spPr>
          <a:xfrm>
            <a:off x="7104829" y="2431607"/>
            <a:ext cx="796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E20A5F08-67F1-A24C-94AE-254A6607FFA4}"/>
              </a:ext>
            </a:extLst>
          </p:cNvPr>
          <p:cNvSpPr txBox="1"/>
          <p:nvPr/>
        </p:nvSpPr>
        <p:spPr>
          <a:xfrm>
            <a:off x="6878199" y="2907249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CABF3DE-B41F-9841-821B-F6091A208F33}"/>
              </a:ext>
            </a:extLst>
          </p:cNvPr>
          <p:cNvCxnSpPr>
            <a:cxnSpLocks/>
          </p:cNvCxnSpPr>
          <p:nvPr/>
        </p:nvCxnSpPr>
        <p:spPr>
          <a:xfrm>
            <a:off x="7104829" y="2980882"/>
            <a:ext cx="796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D9B8AA98-3922-A84C-B5DC-0AF0F8CA9835}"/>
              </a:ext>
            </a:extLst>
          </p:cNvPr>
          <p:cNvSpPr txBox="1"/>
          <p:nvPr/>
        </p:nvSpPr>
        <p:spPr>
          <a:xfrm>
            <a:off x="6878199" y="3453349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B1AA846-C128-8445-8134-D25D1F5D45CD}"/>
              </a:ext>
            </a:extLst>
          </p:cNvPr>
          <p:cNvCxnSpPr>
            <a:cxnSpLocks/>
          </p:cNvCxnSpPr>
          <p:nvPr/>
        </p:nvCxnSpPr>
        <p:spPr>
          <a:xfrm>
            <a:off x="7104829" y="3526982"/>
            <a:ext cx="796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283D889C-84D6-AF41-87E0-C1515A7B9847}"/>
              </a:ext>
            </a:extLst>
          </p:cNvPr>
          <p:cNvSpPr txBox="1"/>
          <p:nvPr/>
        </p:nvSpPr>
        <p:spPr>
          <a:xfrm>
            <a:off x="6878199" y="4037549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6B2BCD1-4B5A-CA40-93B4-157F17129A31}"/>
              </a:ext>
            </a:extLst>
          </p:cNvPr>
          <p:cNvSpPr/>
          <p:nvPr/>
        </p:nvSpPr>
        <p:spPr>
          <a:xfrm>
            <a:off x="7334816" y="3207136"/>
            <a:ext cx="1551772" cy="729111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04850" algn="l"/>
              </a:tabLst>
            </a:pPr>
            <a:r>
              <a:rPr lang="en-US" sz="1200" b="1" dirty="0"/>
              <a:t>HR:	0.53</a:t>
            </a:r>
          </a:p>
          <a:p>
            <a:pPr>
              <a:tabLst>
                <a:tab pos="704850" algn="l"/>
              </a:tabLst>
            </a:pPr>
            <a:r>
              <a:rPr lang="en-US" sz="1200" dirty="0"/>
              <a:t>95% CI:	0.39-0.71</a:t>
            </a:r>
          </a:p>
          <a:p>
            <a:pPr>
              <a:tabLst>
                <a:tab pos="704850" algn="l"/>
              </a:tabLst>
            </a:pPr>
            <a:r>
              <a:rPr lang="en-US" sz="1200" dirty="0"/>
              <a:t>P value:	2.1 × 10</a:t>
            </a:r>
            <a:r>
              <a:rPr lang="en-US" sz="1200" baseline="30000" dirty="0"/>
              <a:t>-5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0703524-3CC0-BC48-A791-A10C5CE1696F}"/>
              </a:ext>
            </a:extLst>
          </p:cNvPr>
          <p:cNvSpPr/>
          <p:nvPr/>
        </p:nvSpPr>
        <p:spPr>
          <a:xfrm>
            <a:off x="10068716" y="3230572"/>
            <a:ext cx="1552282" cy="80828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Events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69 ADT + AAP + ENZ</a:t>
            </a:r>
          </a:p>
          <a:p>
            <a:r>
              <a:rPr lang="en-US" sz="1200" dirty="0">
                <a:solidFill>
                  <a:schemeClr val="tx1"/>
                </a:solidFill>
              </a:rPr>
              <a:t>123 ADT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A3F0403-C999-2842-8B83-17FB502B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98" y="1383519"/>
            <a:ext cx="4811843" cy="1693056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165A126F-D6BF-7642-8823-A84DEF804C6F}"/>
              </a:ext>
            </a:extLst>
          </p:cNvPr>
          <p:cNvSpPr txBox="1"/>
          <p:nvPr/>
        </p:nvSpPr>
        <p:spPr>
          <a:xfrm>
            <a:off x="8076699" y="5803262"/>
            <a:ext cx="35604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Interaction HR: 1.02 (95% CI: 0.70-1.50) p=0.908</a:t>
            </a:r>
            <a:endParaRPr lang="en-US" sz="1400" b="1" u="sng" dirty="0">
              <a:solidFill>
                <a:schemeClr val="accent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AC9BA9E3-61AD-A445-A740-26434D20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295" y="1317584"/>
            <a:ext cx="3035300" cy="9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2385E-96E0-4045-A6C5-E9BF4D7B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35200"/>
            <a:ext cx="10972800" cy="702470"/>
          </a:xfrm>
        </p:spPr>
        <p:txBody>
          <a:bodyPr/>
          <a:lstStyle/>
          <a:p>
            <a:r>
              <a:rPr lang="en-US" dirty="0"/>
              <a:t>Overall survival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/>
              <a:t>STAMPEDE: results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58753-17F7-D24F-9BAF-6455575C6D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10516376" cy="365125"/>
          </a:xfrm>
        </p:spPr>
        <p:txBody>
          <a:bodyPr/>
          <a:lstStyle/>
          <a:p>
            <a:r>
              <a:rPr lang="en-GB" dirty="0"/>
              <a:t>AAP, abiraterone and prednisone; ADT, androgen deprivation therapy; APA, </a:t>
            </a:r>
            <a:r>
              <a:rPr lang="en-GB" dirty="0" err="1"/>
              <a:t>apalutamide</a:t>
            </a:r>
            <a:r>
              <a:rPr lang="en-GB" dirty="0"/>
              <a:t>; CI, confidence interval; ENZ, enzalutamide; HR, hazard ratio; OS, overall survival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Attard G, et al. </a:t>
            </a:r>
            <a:r>
              <a:rPr lang="en-US" dirty="0">
                <a:solidFill>
                  <a:schemeClr val="tx2"/>
                </a:solidFill>
              </a:rPr>
              <a:t>Ann Oncol. 2021;32 suppl 5:</a:t>
            </a:r>
            <a:r>
              <a:rPr lang="en-GB" dirty="0">
                <a:solidFill>
                  <a:schemeClr val="tx2"/>
                </a:solidFill>
              </a:rPr>
              <a:t>S1298 (ESMO 2021 oral presentation); </a:t>
            </a:r>
            <a:r>
              <a:rPr lang="en-GB" dirty="0" err="1"/>
              <a:t>Efstathiou</a:t>
            </a:r>
            <a:r>
              <a:rPr lang="en-GB" dirty="0"/>
              <a:t>, E. Discussant Abstract #LBA4_PR. ESMO 2021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D5585A8-960C-49F7-8E9A-44B28C6A0258}"/>
              </a:ext>
            </a:extLst>
          </p:cNvPr>
          <p:cNvSpPr txBox="1">
            <a:spLocks/>
          </p:cNvSpPr>
          <p:nvPr/>
        </p:nvSpPr>
        <p:spPr>
          <a:xfrm>
            <a:off x="619200" y="4775431"/>
            <a:ext cx="10968725" cy="1365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OS: treatment effect was consistent </a:t>
            </a:r>
            <a:r>
              <a:rPr lang="en-GB" dirty="0"/>
              <a:t>between AAP and AAP + ENZ randomisation periods:</a:t>
            </a:r>
          </a:p>
          <a:p>
            <a:pPr lvl="1">
              <a:spcBef>
                <a:spcPts val="300"/>
              </a:spcBef>
            </a:pPr>
            <a:r>
              <a:rPr lang="en-GB" b="1" dirty="0">
                <a:solidFill>
                  <a:schemeClr val="accent1"/>
                </a:solidFill>
              </a:rPr>
              <a:t>ADT + AAP: </a:t>
            </a:r>
            <a:r>
              <a:rPr lang="en-GB" dirty="0"/>
              <a:t>HR 0.63 (95% CI: 0.48-0.82), p=0.0005</a:t>
            </a:r>
          </a:p>
          <a:p>
            <a:pPr lvl="1">
              <a:spcBef>
                <a:spcPts val="300"/>
              </a:spcBef>
            </a:pPr>
            <a:r>
              <a:rPr lang="en-GB" b="1" dirty="0">
                <a:solidFill>
                  <a:schemeClr val="accent1"/>
                </a:solidFill>
              </a:rPr>
              <a:t>ADT + AAP + ENZ: </a:t>
            </a:r>
            <a:r>
              <a:rPr lang="en-GB" dirty="0"/>
              <a:t>HR 0.54 (95% CI: 0.39-0.76), p=0.00043</a:t>
            </a:r>
          </a:p>
          <a:p>
            <a:pPr lvl="2"/>
            <a:r>
              <a:rPr lang="en-GB" dirty="0"/>
              <a:t>Interaction between comparisons p=0.5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A500F71-3741-CB4A-8417-CC5EAE2A2500}"/>
              </a:ext>
            </a:extLst>
          </p:cNvPr>
          <p:cNvSpPr txBox="1"/>
          <p:nvPr/>
        </p:nvSpPr>
        <p:spPr>
          <a:xfrm>
            <a:off x="2453050" y="1220417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7613CD5-2BF2-6147-9547-A152A43E2E8F}"/>
              </a:ext>
            </a:extLst>
          </p:cNvPr>
          <p:cNvCxnSpPr>
            <a:cxnSpLocks/>
          </p:cNvCxnSpPr>
          <p:nvPr/>
        </p:nvCxnSpPr>
        <p:spPr>
          <a:xfrm>
            <a:off x="2695829" y="1294050"/>
            <a:ext cx="920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9F87ED5-E449-F74D-AD73-443F17F5FB97}"/>
              </a:ext>
            </a:extLst>
          </p:cNvPr>
          <p:cNvSpPr txBox="1"/>
          <p:nvPr/>
        </p:nvSpPr>
        <p:spPr>
          <a:xfrm>
            <a:off x="2453050" y="1552105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BBEE74-F25D-1C4B-80DD-F4B0AF467F09}"/>
              </a:ext>
            </a:extLst>
          </p:cNvPr>
          <p:cNvCxnSpPr>
            <a:cxnSpLocks/>
          </p:cNvCxnSpPr>
          <p:nvPr/>
        </p:nvCxnSpPr>
        <p:spPr>
          <a:xfrm>
            <a:off x="2695829" y="1625738"/>
            <a:ext cx="920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19842049-87AB-494B-8DBA-B636E971CAE3}"/>
              </a:ext>
            </a:extLst>
          </p:cNvPr>
          <p:cNvSpPr txBox="1"/>
          <p:nvPr/>
        </p:nvSpPr>
        <p:spPr>
          <a:xfrm>
            <a:off x="2453050" y="1905331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22D298B-5065-324C-B4CF-0D30CDBDDB44}"/>
              </a:ext>
            </a:extLst>
          </p:cNvPr>
          <p:cNvCxnSpPr>
            <a:cxnSpLocks/>
          </p:cNvCxnSpPr>
          <p:nvPr/>
        </p:nvCxnSpPr>
        <p:spPr>
          <a:xfrm>
            <a:off x="2695829" y="1978964"/>
            <a:ext cx="920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D209482-653C-574F-BD05-B728F3A2911B}"/>
              </a:ext>
            </a:extLst>
          </p:cNvPr>
          <p:cNvSpPr txBox="1"/>
          <p:nvPr/>
        </p:nvSpPr>
        <p:spPr>
          <a:xfrm>
            <a:off x="2416268" y="2258557"/>
            <a:ext cx="232348" cy="1691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7BEA213-CCF2-A741-A19F-31DBCD1D250E}"/>
              </a:ext>
            </a:extLst>
          </p:cNvPr>
          <p:cNvCxnSpPr>
            <a:cxnSpLocks/>
          </p:cNvCxnSpPr>
          <p:nvPr/>
        </p:nvCxnSpPr>
        <p:spPr>
          <a:xfrm>
            <a:off x="2695829" y="2332190"/>
            <a:ext cx="920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255E78A5-E2FA-BF40-BB6E-ED17583CF37B}"/>
              </a:ext>
            </a:extLst>
          </p:cNvPr>
          <p:cNvSpPr txBox="1"/>
          <p:nvPr/>
        </p:nvSpPr>
        <p:spPr>
          <a:xfrm>
            <a:off x="2453050" y="2598860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1D3E2D4-16A8-2B40-AFEE-77919BFD3406}"/>
              </a:ext>
            </a:extLst>
          </p:cNvPr>
          <p:cNvCxnSpPr>
            <a:cxnSpLocks/>
          </p:cNvCxnSpPr>
          <p:nvPr/>
        </p:nvCxnSpPr>
        <p:spPr>
          <a:xfrm>
            <a:off x="2695829" y="2672493"/>
            <a:ext cx="920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1503120-A4C3-7C4B-8680-5567EBB7E001}"/>
              </a:ext>
            </a:extLst>
          </p:cNvPr>
          <p:cNvSpPr txBox="1"/>
          <p:nvPr/>
        </p:nvSpPr>
        <p:spPr>
          <a:xfrm rot="16200000">
            <a:off x="1758596" y="1958620"/>
            <a:ext cx="9849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7DBC18F-EBF2-8D47-A6B2-5A5C30D095B5}"/>
              </a:ext>
            </a:extLst>
          </p:cNvPr>
          <p:cNvSpPr txBox="1"/>
          <p:nvPr/>
        </p:nvSpPr>
        <p:spPr>
          <a:xfrm>
            <a:off x="4846625" y="3244334"/>
            <a:ext cx="18244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since randomisation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AFA89D6-CE8D-1542-8ED4-2873695CC82A}"/>
              </a:ext>
            </a:extLst>
          </p:cNvPr>
          <p:cNvSpPr txBox="1"/>
          <p:nvPr/>
        </p:nvSpPr>
        <p:spPr>
          <a:xfrm>
            <a:off x="3302562" y="305602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75EF50B-9C75-8641-81C1-1AC0D6CE8DE8}"/>
              </a:ext>
            </a:extLst>
          </p:cNvPr>
          <p:cNvSpPr txBox="1"/>
          <p:nvPr/>
        </p:nvSpPr>
        <p:spPr>
          <a:xfrm>
            <a:off x="3911051" y="305602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ACBE337-ECE6-8E46-8369-36885DE5E186}"/>
              </a:ext>
            </a:extLst>
          </p:cNvPr>
          <p:cNvSpPr txBox="1"/>
          <p:nvPr/>
        </p:nvSpPr>
        <p:spPr>
          <a:xfrm>
            <a:off x="2753799" y="3056020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A12E9C2-BE88-9C49-BB44-51040EAFAD59}"/>
              </a:ext>
            </a:extLst>
          </p:cNvPr>
          <p:cNvCxnSpPr>
            <a:cxnSpLocks/>
          </p:cNvCxnSpPr>
          <p:nvPr/>
        </p:nvCxnSpPr>
        <p:spPr>
          <a:xfrm>
            <a:off x="2695829" y="3042950"/>
            <a:ext cx="56784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870E84BD-879A-2944-897B-DCDCD7E4A43B}"/>
              </a:ext>
            </a:extLst>
          </p:cNvPr>
          <p:cNvSpPr txBox="1"/>
          <p:nvPr/>
        </p:nvSpPr>
        <p:spPr>
          <a:xfrm>
            <a:off x="4483747" y="305602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67B295-FAA1-E94C-BED1-E226DE1DF563}"/>
              </a:ext>
            </a:extLst>
          </p:cNvPr>
          <p:cNvSpPr txBox="1"/>
          <p:nvPr/>
        </p:nvSpPr>
        <p:spPr>
          <a:xfrm>
            <a:off x="5076896" y="305602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487BC47-7094-3E48-8544-55EACFBBA9D2}"/>
              </a:ext>
            </a:extLst>
          </p:cNvPr>
          <p:cNvSpPr txBox="1"/>
          <p:nvPr/>
        </p:nvSpPr>
        <p:spPr>
          <a:xfrm>
            <a:off x="5675159" y="305602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E3422AA-6D25-D346-BE6F-6B3E68F87871}"/>
              </a:ext>
            </a:extLst>
          </p:cNvPr>
          <p:cNvSpPr txBox="1"/>
          <p:nvPr/>
        </p:nvSpPr>
        <p:spPr>
          <a:xfrm>
            <a:off x="6273421" y="305602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B8D18D3-62C9-8947-8EA4-01BC886605B7}"/>
              </a:ext>
            </a:extLst>
          </p:cNvPr>
          <p:cNvSpPr txBox="1"/>
          <p:nvPr/>
        </p:nvSpPr>
        <p:spPr>
          <a:xfrm>
            <a:off x="6866570" y="305602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2BC1634-08AB-594F-A93B-F3F2728192D2}"/>
              </a:ext>
            </a:extLst>
          </p:cNvPr>
          <p:cNvSpPr txBox="1"/>
          <p:nvPr/>
        </p:nvSpPr>
        <p:spPr>
          <a:xfrm>
            <a:off x="7469946" y="3056020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DA85BD7-4018-3D43-A776-64341F4E7D31}"/>
              </a:ext>
            </a:extLst>
          </p:cNvPr>
          <p:cNvSpPr txBox="1"/>
          <p:nvPr/>
        </p:nvSpPr>
        <p:spPr>
          <a:xfrm>
            <a:off x="8034048" y="3056020"/>
            <a:ext cx="235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108</a:t>
            </a:r>
            <a:endParaRPr lang="en-US" sz="12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D584437-CD75-A044-91CE-F61D17CE23A5}"/>
              </a:ext>
            </a:extLst>
          </p:cNvPr>
          <p:cNvSpPr txBox="1"/>
          <p:nvPr/>
        </p:nvSpPr>
        <p:spPr>
          <a:xfrm>
            <a:off x="2125119" y="3365528"/>
            <a:ext cx="493725" cy="4955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b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E15720C-C160-B245-9DCF-ED5CF8485293}"/>
              </a:ext>
            </a:extLst>
          </p:cNvPr>
          <p:cNvSpPr txBox="1"/>
          <p:nvPr/>
        </p:nvSpPr>
        <p:spPr>
          <a:xfrm>
            <a:off x="2708254" y="3488638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2E8531A-70CF-2D42-8160-168AB0AB97A4}"/>
              </a:ext>
            </a:extLst>
          </p:cNvPr>
          <p:cNvSpPr txBox="1"/>
          <p:nvPr/>
        </p:nvSpPr>
        <p:spPr>
          <a:xfrm>
            <a:off x="3285086" y="3488638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974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BE13FE2-2737-194B-96D9-60BFDE99B3A8}"/>
              </a:ext>
            </a:extLst>
          </p:cNvPr>
          <p:cNvSpPr txBox="1"/>
          <p:nvPr/>
        </p:nvSpPr>
        <p:spPr>
          <a:xfrm>
            <a:off x="3876052" y="3488638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947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3857F5C-3B9B-B448-9114-5C0C76DF1CED}"/>
              </a:ext>
            </a:extLst>
          </p:cNvPr>
          <p:cNvSpPr txBox="1"/>
          <p:nvPr/>
        </p:nvSpPr>
        <p:spPr>
          <a:xfrm>
            <a:off x="4469029" y="3488638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B48BF4A-D7FD-5445-9B6F-2A1E025BA053}"/>
              </a:ext>
            </a:extLst>
          </p:cNvPr>
          <p:cNvSpPr txBox="1"/>
          <p:nvPr/>
        </p:nvSpPr>
        <p:spPr>
          <a:xfrm>
            <a:off x="5039541" y="3488638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327316B-0921-E542-8F6B-02B117E8EB6B}"/>
              </a:ext>
            </a:extLst>
          </p:cNvPr>
          <p:cNvSpPr txBox="1"/>
          <p:nvPr/>
        </p:nvSpPr>
        <p:spPr>
          <a:xfrm>
            <a:off x="5663197" y="3488638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D602676-449B-E04F-9C72-AF7ABF08FF41}"/>
              </a:ext>
            </a:extLst>
          </p:cNvPr>
          <p:cNvSpPr txBox="1"/>
          <p:nvPr/>
        </p:nvSpPr>
        <p:spPr>
          <a:xfrm>
            <a:off x="6259678" y="3488638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199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25063E5-E98F-E849-AB01-1EB74A914565}"/>
              </a:ext>
            </a:extLst>
          </p:cNvPr>
          <p:cNvSpPr txBox="1"/>
          <p:nvPr/>
        </p:nvSpPr>
        <p:spPr>
          <a:xfrm>
            <a:off x="6867995" y="3488638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0055079-8052-A246-A454-85204DFE6B7D}"/>
              </a:ext>
            </a:extLst>
          </p:cNvPr>
          <p:cNvSpPr txBox="1"/>
          <p:nvPr/>
        </p:nvSpPr>
        <p:spPr>
          <a:xfrm>
            <a:off x="7464879" y="3488638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693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E0A7CCC-0EF1-324D-8CFC-8654B90B4A11}"/>
              </a:ext>
            </a:extLst>
          </p:cNvPr>
          <p:cNvSpPr txBox="1"/>
          <p:nvPr/>
        </p:nvSpPr>
        <p:spPr>
          <a:xfrm>
            <a:off x="8049929" y="3488638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742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B8BBE51-19F6-3A4F-8945-55745A6034D8}"/>
              </a:ext>
            </a:extLst>
          </p:cNvPr>
          <p:cNvSpPr txBox="1"/>
          <p:nvPr/>
        </p:nvSpPr>
        <p:spPr>
          <a:xfrm>
            <a:off x="1629727" y="3808669"/>
            <a:ext cx="989117" cy="6186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br>
              <a:rPr lang="en-US" sz="10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 +/- ENZ</a:t>
            </a:r>
            <a:endParaRPr lang="en-US" sz="10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D6557B8-35A5-0649-B499-7062AB818AA1}"/>
              </a:ext>
            </a:extLst>
          </p:cNvPr>
          <p:cNvSpPr txBox="1"/>
          <p:nvPr/>
        </p:nvSpPr>
        <p:spPr>
          <a:xfrm>
            <a:off x="2708254" y="405489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880899B-623F-174B-9083-A4558A2C127A}"/>
              </a:ext>
            </a:extLst>
          </p:cNvPr>
          <p:cNvSpPr txBox="1"/>
          <p:nvPr/>
        </p:nvSpPr>
        <p:spPr>
          <a:xfrm>
            <a:off x="3285086" y="405489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956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9A61872-90B2-B843-8B2A-878405062D87}"/>
              </a:ext>
            </a:extLst>
          </p:cNvPr>
          <p:cNvSpPr txBox="1"/>
          <p:nvPr/>
        </p:nvSpPr>
        <p:spPr>
          <a:xfrm>
            <a:off x="3876052" y="405489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928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875520B-4A02-F845-8B8F-9DA9E56664BF}"/>
              </a:ext>
            </a:extLst>
          </p:cNvPr>
          <p:cNvSpPr txBox="1"/>
          <p:nvPr/>
        </p:nvSpPr>
        <p:spPr>
          <a:xfrm>
            <a:off x="4469029" y="405489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899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DD56457-0DD4-2A41-B59E-2B07FAA9916F}"/>
              </a:ext>
            </a:extLst>
          </p:cNvPr>
          <p:cNvSpPr txBox="1"/>
          <p:nvPr/>
        </p:nvSpPr>
        <p:spPr>
          <a:xfrm>
            <a:off x="5039541" y="405489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861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9889339-A8D4-6643-91E0-A694ACBB9FBA}"/>
              </a:ext>
            </a:extLst>
          </p:cNvPr>
          <p:cNvSpPr txBox="1"/>
          <p:nvPr/>
        </p:nvSpPr>
        <p:spPr>
          <a:xfrm>
            <a:off x="5663197" y="405489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107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73FE71E-4B6A-F345-87E5-01532FCED085}"/>
              </a:ext>
            </a:extLst>
          </p:cNvPr>
          <p:cNvSpPr txBox="1"/>
          <p:nvPr/>
        </p:nvSpPr>
        <p:spPr>
          <a:xfrm>
            <a:off x="6259678" y="405489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62E5A38-88FF-C84F-9DC7-62F7D135CF5A}"/>
              </a:ext>
            </a:extLst>
          </p:cNvPr>
          <p:cNvSpPr txBox="1"/>
          <p:nvPr/>
        </p:nvSpPr>
        <p:spPr>
          <a:xfrm>
            <a:off x="6867995" y="405489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205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641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2546A39-AC7A-0B46-8112-F02D5E941E4D}"/>
              </a:ext>
            </a:extLst>
          </p:cNvPr>
          <p:cNvSpPr txBox="1"/>
          <p:nvPr/>
        </p:nvSpPr>
        <p:spPr>
          <a:xfrm>
            <a:off x="7464879" y="405489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766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146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D4D5455-1B39-C847-806D-727A8FD03B50}"/>
              </a:ext>
            </a:extLst>
          </p:cNvPr>
          <p:cNvSpPr txBox="1"/>
          <p:nvPr/>
        </p:nvSpPr>
        <p:spPr>
          <a:xfrm>
            <a:off x="8049929" y="405489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147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B2C0C28-A6A4-6C4F-A2DA-36695A4E1A1D}"/>
              </a:ext>
            </a:extLst>
          </p:cNvPr>
          <p:cNvSpPr txBox="1"/>
          <p:nvPr/>
        </p:nvSpPr>
        <p:spPr>
          <a:xfrm>
            <a:off x="2114269" y="4531739"/>
            <a:ext cx="2734723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Kaplan–Meier estimates with 95% CI in lighter shade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0BB697C-EAD7-6144-9A5A-786407BBF1F7}"/>
              </a:ext>
            </a:extLst>
          </p:cNvPr>
          <p:cNvSpPr txBox="1"/>
          <p:nvPr/>
        </p:nvSpPr>
        <p:spPr>
          <a:xfrm>
            <a:off x="8348337" y="4466425"/>
            <a:ext cx="1667123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Non-proportional hazards p=0.1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951E101F-3634-DB45-BB6A-5315F6E4D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"/>
          <a:stretch/>
        </p:blipFill>
        <p:spPr>
          <a:xfrm>
            <a:off x="2790483" y="1277834"/>
            <a:ext cx="5338715" cy="986610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001419E-7FEF-214C-AA06-22D5B815895F}"/>
              </a:ext>
            </a:extLst>
          </p:cNvPr>
          <p:cNvCxnSpPr>
            <a:cxnSpLocks/>
          </p:cNvCxnSpPr>
          <p:nvPr/>
        </p:nvCxnSpPr>
        <p:spPr>
          <a:xfrm flipV="1">
            <a:off x="2793073" y="1222375"/>
            <a:ext cx="0" cy="18160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0F13F2E-5682-A247-ADFD-C8303B29291F}"/>
              </a:ext>
            </a:extLst>
          </p:cNvPr>
          <p:cNvSpPr/>
          <p:nvPr/>
        </p:nvSpPr>
        <p:spPr>
          <a:xfrm>
            <a:off x="8574441" y="1905232"/>
            <a:ext cx="1913342" cy="729111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04850" algn="l"/>
              </a:tabLst>
            </a:pPr>
            <a:r>
              <a:rPr lang="en-US" sz="1200" b="1" dirty="0"/>
              <a:t>HR:	0.60</a:t>
            </a:r>
          </a:p>
          <a:p>
            <a:pPr>
              <a:tabLst>
                <a:tab pos="704850" algn="l"/>
              </a:tabLst>
            </a:pPr>
            <a:r>
              <a:rPr lang="en-US" sz="1200" dirty="0"/>
              <a:t>95% CI:	0.48-0.73</a:t>
            </a:r>
          </a:p>
          <a:p>
            <a:pPr>
              <a:tabLst>
                <a:tab pos="704850" algn="l"/>
              </a:tabLst>
            </a:pPr>
            <a:r>
              <a:rPr lang="en-US" sz="1200" dirty="0"/>
              <a:t>P value:	9.3 × 10</a:t>
            </a:r>
            <a:r>
              <a:rPr lang="en-US" sz="1200" baseline="30000" dirty="0"/>
              <a:t>-7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0B859A-9B0E-404B-9C88-4C17B9A9FA77}"/>
              </a:ext>
            </a:extLst>
          </p:cNvPr>
          <p:cNvSpPr/>
          <p:nvPr/>
        </p:nvSpPr>
        <p:spPr>
          <a:xfrm>
            <a:off x="8574441" y="3090792"/>
            <a:ext cx="1777925" cy="751865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6-year survival</a:t>
            </a:r>
            <a:br>
              <a:rPr lang="en-US" sz="1200" dirty="0"/>
            </a:br>
            <a:r>
              <a:rPr lang="en-US" sz="1200" dirty="0"/>
              <a:t>improved from</a:t>
            </a:r>
            <a:br>
              <a:rPr lang="en-US" sz="1200" dirty="0"/>
            </a:br>
            <a:r>
              <a:rPr lang="en-US" sz="1200" dirty="0"/>
              <a:t>77% to 86%</a:t>
            </a:r>
            <a:endParaRPr lang="en-US" sz="1200" baseline="30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767A16F-4737-C946-A4E9-67CC255E12BD}"/>
              </a:ext>
            </a:extLst>
          </p:cNvPr>
          <p:cNvSpPr/>
          <p:nvPr/>
        </p:nvSpPr>
        <p:spPr>
          <a:xfrm>
            <a:off x="8502692" y="1074521"/>
            <a:ext cx="2273828" cy="80828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Events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147 ADT + AAP +/- ENZ</a:t>
            </a:r>
          </a:p>
          <a:p>
            <a:r>
              <a:rPr lang="en-US" sz="1200" dirty="0">
                <a:solidFill>
                  <a:schemeClr val="tx1"/>
                </a:solidFill>
              </a:rPr>
              <a:t>236 ADT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7576925-42A2-2E40-993B-F2B4477EB8E4}"/>
              </a:ext>
            </a:extLst>
          </p:cNvPr>
          <p:cNvSpPr txBox="1"/>
          <p:nvPr/>
        </p:nvSpPr>
        <p:spPr>
          <a:xfrm>
            <a:off x="5907190" y="1778901"/>
            <a:ext cx="2655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endParaRPr lang="en-US" sz="1200" b="1" u="sng" dirty="0">
              <a:solidFill>
                <a:schemeClr val="tx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09153D-0DBE-2C41-AA76-16F5FC05904F}"/>
              </a:ext>
            </a:extLst>
          </p:cNvPr>
          <p:cNvSpPr txBox="1"/>
          <p:nvPr/>
        </p:nvSpPr>
        <p:spPr>
          <a:xfrm>
            <a:off x="6443364" y="1326549"/>
            <a:ext cx="11904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 +/- ENZ</a:t>
            </a:r>
            <a:endParaRPr lang="en-US" sz="12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822D01A-A9CB-054C-90BC-A534A81102D4}"/>
              </a:ext>
            </a:extLst>
          </p:cNvPr>
          <p:cNvSpPr txBox="1"/>
          <p:nvPr/>
        </p:nvSpPr>
        <p:spPr>
          <a:xfrm>
            <a:off x="2453050" y="2951285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34530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Please note: </a:t>
            </a:r>
            <a:r>
              <a:rPr lang="en-GB"/>
              <a:t>The views expressed within this presentation are the personal opinions of the author. </a:t>
            </a:r>
            <a:br>
              <a:rPr lang="en-GB"/>
            </a:br>
            <a:r>
              <a:rPr lang="en-GB"/>
              <a:t>They do not necessarily represent the views of the author’s academic institution or the rest of the </a:t>
            </a:r>
            <a:br>
              <a:rPr lang="en-GB"/>
            </a:br>
            <a:r>
              <a:rPr lang="en-GB"/>
              <a:t>GU CONNECT group.</a:t>
            </a:r>
          </a:p>
          <a:p>
            <a:pPr marL="0" indent="0">
              <a:buNone/>
            </a:pPr>
            <a:r>
              <a:rPr lang="en-GB"/>
              <a:t>This content is supported by an Independent Educational Grant from Bayer.</a:t>
            </a:r>
          </a:p>
          <a:p>
            <a:pPr marL="0" indent="0">
              <a:buNone/>
            </a:pPr>
            <a:r>
              <a:rPr lang="en-GB" b="1">
                <a:solidFill>
                  <a:schemeClr val="accent1"/>
                </a:solidFill>
              </a:rPr>
              <a:t>Prof. David Pfister </a:t>
            </a:r>
            <a:r>
              <a:rPr lang="en-GB"/>
              <a:t>has received financial support/sponsorship for research support, consultation or speaker fees from the following companies: </a:t>
            </a:r>
          </a:p>
          <a:p>
            <a:r>
              <a:rPr lang="en-GB"/>
              <a:t> Astellas, AstraZeneca, Bayer, Janssen, Merck, MSD, Pfizer</a:t>
            </a:r>
            <a:endParaRPr lang="en-GB"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AND DISCLOSURES</a:t>
            </a:r>
          </a:p>
        </p:txBody>
      </p:sp>
      <p:sp>
        <p:nvSpPr>
          <p:cNvPr id="118" name="Google Shape;118;p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/>
            <a:fld id="{00000000-1234-1234-1234-123412341234}" type="slidenum">
              <a:rPr lang="en-GB" smtClean="0">
                <a:latin typeface="Calibri" panose="020F0502020204030204"/>
              </a:rPr>
              <a:pPr defTabSz="342900"/>
              <a:t>3</a:t>
            </a:fld>
            <a:endParaRPr lang="en-GB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36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2 years of AAP-based therapy </a:t>
            </a:r>
            <a:r>
              <a:rPr lang="en-GB" dirty="0"/>
              <a:t>significantly improved MFS and OS of high-risk M0 PCa patients starting ADT and </a:t>
            </a:r>
            <a:r>
              <a:rPr lang="en-GB" b="1" dirty="0">
                <a:solidFill>
                  <a:schemeClr val="accent1"/>
                </a:solidFill>
              </a:rPr>
              <a:t>should be considered a new standard of </a:t>
            </a:r>
            <a:r>
              <a:rPr lang="en-GB" dirty="0"/>
              <a:t>care</a:t>
            </a:r>
          </a:p>
          <a:p>
            <a:r>
              <a:rPr lang="en-GB" dirty="0"/>
              <a:t>Adding ENZA to AAP increased toxicity but has </a:t>
            </a:r>
            <a:r>
              <a:rPr lang="en-GB" b="1" dirty="0">
                <a:solidFill>
                  <a:schemeClr val="accent1"/>
                </a:solidFill>
              </a:rPr>
              <a:t>no apparent effect on efficacy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STAMPEDE: summary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10660392" cy="365125"/>
          </a:xfrm>
        </p:spPr>
        <p:txBody>
          <a:bodyPr/>
          <a:lstStyle/>
          <a:p>
            <a:r>
              <a:rPr lang="en-GB" dirty="0"/>
              <a:t>AAP, abiraterone and prednisone; ADT, androgen deprivation therapy; ENZA, enzalutamide; M0, non-metastatic; M1, metastatic; </a:t>
            </a:r>
            <a:r>
              <a:rPr lang="en-GB" dirty="0">
                <a:solidFill>
                  <a:schemeClr val="tx2"/>
                </a:solidFill>
              </a:rPr>
              <a:t>MFS, metastasis-free survival; OS, overall survival; PCa, prostate cancer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Attard G, et al. </a:t>
            </a:r>
            <a:r>
              <a:rPr lang="en-US" dirty="0">
                <a:solidFill>
                  <a:schemeClr val="tx2"/>
                </a:solidFill>
              </a:rPr>
              <a:t>Ann Oncol. 2021;32 suppl 5:</a:t>
            </a:r>
            <a:r>
              <a:rPr lang="en-GB" dirty="0">
                <a:solidFill>
                  <a:schemeClr val="tx2"/>
                </a:solidFill>
              </a:rPr>
              <a:t>S1298 (ESMO 2021 oral presentation); </a:t>
            </a:r>
            <a:r>
              <a:rPr lang="en-GB" dirty="0" err="1"/>
              <a:t>Efstathiou</a:t>
            </a:r>
            <a:r>
              <a:rPr lang="en-GB" dirty="0"/>
              <a:t>, E. Discussant Abstract #LBA4_PR. ESMO 2021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5ECF7AF-CB0F-3C41-A442-091D1BEB3064}"/>
              </a:ext>
            </a:extLst>
          </p:cNvPr>
          <p:cNvSpPr/>
          <p:nvPr/>
        </p:nvSpPr>
        <p:spPr>
          <a:xfrm>
            <a:off x="1835708" y="2933746"/>
            <a:ext cx="8520584" cy="21744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9525" lvl="1" indent="-9525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Clinical perspective: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Addressed an unmet need for high-risk M0 </a:t>
            </a:r>
            <a:r>
              <a:rPr lang="en-GB" sz="2000" dirty="0" err="1">
                <a:solidFill>
                  <a:schemeClr val="bg1"/>
                </a:solidFill>
                <a:ea typeface="Aileron" charset="0"/>
                <a:cs typeface="Aileron" charset="0"/>
              </a:rPr>
              <a:t>PCa</a:t>
            </a: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 patients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MFS and OS results are clinically meaningful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No quality of life data or long-term adverse event data at this stage</a:t>
            </a:r>
          </a:p>
        </p:txBody>
      </p:sp>
    </p:spTree>
    <p:extLst>
      <p:ext uri="{BB962C8B-B14F-4D97-AF65-F5344CB8AC3E}">
        <p14:creationId xmlns:p14="http://schemas.microsoft.com/office/powerpoint/2010/main" val="25421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Urothelial carcinoma</a:t>
            </a:r>
            <a:br>
              <a:rPr lang="en-GB"/>
            </a:br>
            <a:r>
              <a:rPr lang="en-GB"/>
              <a:t>2021 Highlights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2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6486755-761B-4122-9D3C-65C08D612C2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266669"/>
            <a:ext cx="10963200" cy="45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Patients with advanced urothelial carcinoma have poor overall survival after platinum-containing chemotherapy and programmed cell death protein 1 (PD-1) or programmed death ligand 1 (PD-L1) inhibitor treatment</a:t>
            </a:r>
          </a:p>
          <a:p>
            <a:pPr>
              <a:lnSpc>
                <a:spcPct val="90000"/>
              </a:lnSpc>
            </a:pPr>
            <a:r>
              <a:rPr lang="en-GB" dirty="0" err="1"/>
              <a:t>Enfortumab</a:t>
            </a:r>
            <a:r>
              <a:rPr lang="en-GB" dirty="0"/>
              <a:t> </a:t>
            </a:r>
            <a:r>
              <a:rPr lang="en-GB" dirty="0" err="1"/>
              <a:t>vedotin</a:t>
            </a:r>
            <a:r>
              <a:rPr lang="en-GB" dirty="0"/>
              <a:t> is an antibody-drug conjugate directed to </a:t>
            </a:r>
            <a:r>
              <a:rPr lang="en-GB" dirty="0">
                <a:solidFill>
                  <a:schemeClr val="tx2"/>
                </a:solidFill>
              </a:rPr>
              <a:t>necti</a:t>
            </a:r>
            <a:r>
              <a:rPr lang="en-GB" dirty="0"/>
              <a:t>n-4, a cell adhesion molecule highly expressed in urothelial carcinoma</a:t>
            </a:r>
          </a:p>
          <a:p>
            <a:pPr>
              <a:lnSpc>
                <a:spcPct val="90000"/>
              </a:lnSpc>
            </a:pPr>
            <a:r>
              <a:rPr lang="en-GB" dirty="0"/>
              <a:t>EV-301 was a phase </a:t>
            </a:r>
            <a:r>
              <a:rPr lang="en-GB" dirty="0">
                <a:solidFill>
                  <a:schemeClr val="tx2"/>
                </a:solidFill>
              </a:rPr>
              <a:t>3 trial </a:t>
            </a:r>
            <a:r>
              <a:rPr lang="en-GB" dirty="0"/>
              <a:t>of </a:t>
            </a:r>
            <a:r>
              <a:rPr lang="en-GB" dirty="0" err="1"/>
              <a:t>enfortumab</a:t>
            </a:r>
            <a:r>
              <a:rPr lang="en-GB" dirty="0"/>
              <a:t> </a:t>
            </a:r>
            <a:r>
              <a:rPr lang="en-GB" dirty="0" err="1"/>
              <a:t>vedotin</a:t>
            </a:r>
            <a:r>
              <a:rPr lang="en-GB" dirty="0"/>
              <a:t> versus chemotherapy in patients with previously treated locally advanced or metastatic urothelial carcinoma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A2C284-0571-F64B-826C-2C4EDB00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EV-301: BACKGROUND AND study DESIGN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6C644-5EE8-AD4B-8D4E-1E9F078BB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4DAAEBF-B035-437F-B99A-0110542321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10800"/>
            <a:ext cx="10460763" cy="365125"/>
          </a:xfrm>
        </p:spPr>
        <p:txBody>
          <a:bodyPr/>
          <a:lstStyle/>
          <a:p>
            <a:r>
              <a:rPr lang="en-GB" dirty="0"/>
              <a:t>ECOG PS, Eastern Cooperative Oncology Group performance status; PD-1, programmed cell death protein 1; PD-L1, </a:t>
            </a:r>
            <a:r>
              <a:rPr lang="en-US" dirty="0"/>
              <a:t>programmed death ligand 1</a:t>
            </a:r>
            <a:r>
              <a:rPr lang="en-GB" dirty="0"/>
              <a:t>; RECIST, Response Evaluation Criteria in Solid Tumours; UC, urothelial cell carcinoma</a:t>
            </a:r>
          </a:p>
          <a:p>
            <a:pPr>
              <a:spcBef>
                <a:spcPts val="0"/>
              </a:spcBef>
            </a:pPr>
            <a:r>
              <a:rPr lang="en-GB" dirty="0"/>
              <a:t>Powles T, et al. N </a:t>
            </a:r>
            <a:r>
              <a:rPr lang="en-GB" dirty="0" err="1"/>
              <a:t>Engl</a:t>
            </a:r>
            <a:r>
              <a:rPr lang="en-GB" dirty="0"/>
              <a:t> J Med. 2021;384:1125-35; Powles T, et al. J </a:t>
            </a:r>
            <a:r>
              <a:rPr lang="en-GB" dirty="0" err="1"/>
              <a:t>Clin</a:t>
            </a:r>
            <a:r>
              <a:rPr lang="en-GB" dirty="0"/>
              <a:t> Oncol. 2021;39 </a:t>
            </a:r>
            <a:r>
              <a:rPr lang="en-GB" dirty="0" err="1"/>
              <a:t>suppl</a:t>
            </a:r>
            <a:r>
              <a:rPr lang="en-GB" dirty="0"/>
              <a:t> 6:393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2A32EA-C472-DB48-9356-3A92D8CD401C}"/>
              </a:ext>
            </a:extLst>
          </p:cNvPr>
          <p:cNvCxnSpPr>
            <a:cxnSpLocks/>
          </p:cNvCxnSpPr>
          <p:nvPr/>
        </p:nvCxnSpPr>
        <p:spPr>
          <a:xfrm flipH="1">
            <a:off x="3862453" y="4787436"/>
            <a:ext cx="1220087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72E0A8E-BFB8-DF46-B219-90939108596F}"/>
              </a:ext>
            </a:extLst>
          </p:cNvPr>
          <p:cNvSpPr/>
          <p:nvPr/>
        </p:nvSpPr>
        <p:spPr>
          <a:xfrm>
            <a:off x="1312670" y="3821826"/>
            <a:ext cx="2586125" cy="1931220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spcBef>
                <a:spcPts val="2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Key eligibility criteria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Histologically/cytologically confirmed UC, including with squamous differentiation or mixed cell types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Radiographic progression or relapse during or after PD-1/PD-L1 treatment for advanced UC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platinum-containing regimen for advanced UC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ECOG PS 0 or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CB3181-2A4F-0744-B9F8-59243B5264AD}"/>
              </a:ext>
            </a:extLst>
          </p:cNvPr>
          <p:cNvSpPr txBox="1"/>
          <p:nvPr/>
        </p:nvSpPr>
        <p:spPr>
          <a:xfrm>
            <a:off x="3875090" y="4364072"/>
            <a:ext cx="12298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ea typeface="Aileron" charset="0"/>
                <a:cs typeface="Aileron" charset="0"/>
              </a:rPr>
              <a:t>1:1 </a:t>
            </a:r>
            <a:r>
              <a:rPr lang="en-US" sz="1100" dirty="0" err="1">
                <a:ea typeface="Aileron" charset="0"/>
                <a:cs typeface="Aileron" charset="0"/>
              </a:rPr>
              <a:t>randomisation</a:t>
            </a:r>
            <a:br>
              <a:rPr lang="en-US" sz="1100" dirty="0">
                <a:ea typeface="Aileron" charset="0"/>
                <a:cs typeface="Aileron" charset="0"/>
              </a:rPr>
            </a:br>
            <a:r>
              <a:rPr lang="en-US" sz="1100" dirty="0">
                <a:ea typeface="Aileron" charset="0"/>
                <a:cs typeface="Aileron" charset="0"/>
              </a:rPr>
              <a:t>with stratification</a:t>
            </a:r>
            <a:endParaRPr lang="en-GB" sz="1100" dirty="0">
              <a:ea typeface="Aileron" charset="0"/>
              <a:cs typeface="Aileron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CA3E2-1D70-3C4D-AAB7-0B1C62C3E659}"/>
              </a:ext>
            </a:extLst>
          </p:cNvPr>
          <p:cNvCxnSpPr>
            <a:cxnSpLocks/>
          </p:cNvCxnSpPr>
          <p:nvPr/>
        </p:nvCxnSpPr>
        <p:spPr>
          <a:xfrm>
            <a:off x="5078185" y="4316522"/>
            <a:ext cx="0" cy="105941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AFE914-F926-AC41-9FD5-082E212C761D}"/>
              </a:ext>
            </a:extLst>
          </p:cNvPr>
          <p:cNvCxnSpPr>
            <a:cxnSpLocks/>
          </p:cNvCxnSpPr>
          <p:nvPr/>
        </p:nvCxnSpPr>
        <p:spPr>
          <a:xfrm flipH="1">
            <a:off x="7789911" y="4792974"/>
            <a:ext cx="315207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Google Shape;384;p10">
            <a:extLst>
              <a:ext uri="{FF2B5EF4-FFF2-40B4-BE49-F238E27FC236}">
                <a16:creationId xmlns:a16="http://schemas.microsoft.com/office/drawing/2014/main" id="{7F42527B-39AA-5D4B-8A88-E8C17DED5E6E}"/>
              </a:ext>
            </a:extLst>
          </p:cNvPr>
          <p:cNvCxnSpPr/>
          <p:nvPr/>
        </p:nvCxnSpPr>
        <p:spPr>
          <a:xfrm>
            <a:off x="5074463" y="4327181"/>
            <a:ext cx="42595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" name="Google Shape;385;p10">
            <a:extLst>
              <a:ext uri="{FF2B5EF4-FFF2-40B4-BE49-F238E27FC236}">
                <a16:creationId xmlns:a16="http://schemas.microsoft.com/office/drawing/2014/main" id="{16973B2F-5E8E-BE42-A923-9984A7214438}"/>
              </a:ext>
            </a:extLst>
          </p:cNvPr>
          <p:cNvCxnSpPr/>
          <p:nvPr/>
        </p:nvCxnSpPr>
        <p:spPr>
          <a:xfrm>
            <a:off x="5064930" y="5374974"/>
            <a:ext cx="43866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217EED2-FBCE-144A-B538-4FFBE9943BD7}"/>
              </a:ext>
            </a:extLst>
          </p:cNvPr>
          <p:cNvGrpSpPr/>
          <p:nvPr/>
        </p:nvGrpSpPr>
        <p:grpSpPr>
          <a:xfrm>
            <a:off x="8103826" y="4147799"/>
            <a:ext cx="2977121" cy="1276871"/>
            <a:chOff x="8096206" y="3717032"/>
            <a:chExt cx="2977121" cy="1276871"/>
          </a:xfrm>
        </p:grpSpPr>
        <p:sp>
          <p:nvSpPr>
            <p:cNvPr id="18" name="Rounded Rectangle 23">
              <a:extLst>
                <a:ext uri="{FF2B5EF4-FFF2-40B4-BE49-F238E27FC236}">
                  <a16:creationId xmlns:a16="http://schemas.microsoft.com/office/drawing/2014/main" id="{7F054FA3-183F-AA46-A925-059D6AE73E9C}"/>
                </a:ext>
              </a:extLst>
            </p:cNvPr>
            <p:cNvSpPr/>
            <p:nvPr/>
          </p:nvSpPr>
          <p:spPr>
            <a:xfrm>
              <a:off x="8096206" y="3717032"/>
              <a:ext cx="2968346" cy="1276871"/>
            </a:xfrm>
            <a:prstGeom prst="roundRect">
              <a:avLst>
                <a:gd name="adj" fmla="val 10305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GB" sz="1300" b="1" dirty="0"/>
                <a:t>Primary endpoint: Overall survival</a:t>
              </a:r>
            </a:p>
            <a:p>
              <a:pPr>
                <a:spcBef>
                  <a:spcPts val="600"/>
                </a:spcBef>
              </a:pPr>
              <a:r>
                <a:rPr lang="en-GB" sz="1200" b="1" dirty="0"/>
                <a:t>Secondary endpoints: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/>
                <a:t>Progression-free survival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/>
                <a:t>Disease control rate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/>
                <a:t>Overall response rate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/>
                <a:t>Safety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EC47C9-81FA-664D-A827-AF40B7CF4EF6}"/>
                </a:ext>
              </a:extLst>
            </p:cNvPr>
            <p:cNvSpPr txBox="1"/>
            <p:nvPr/>
          </p:nvSpPr>
          <p:spPr>
            <a:xfrm>
              <a:off x="10228224" y="4255463"/>
              <a:ext cx="84510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  <a:ea typeface="Aileron" charset="0"/>
                  <a:cs typeface="Aileron" charset="0"/>
                </a:rPr>
                <a:t>Investigator-</a:t>
              </a:r>
              <a:br>
                <a:rPr lang="en-US" sz="1000" dirty="0">
                  <a:solidFill>
                    <a:schemeClr val="bg1"/>
                  </a:solidFill>
                  <a:ea typeface="Aileron" charset="0"/>
                  <a:cs typeface="Aileron" charset="0"/>
                </a:rPr>
              </a:br>
              <a:r>
                <a:rPr lang="en-US" sz="1000" dirty="0">
                  <a:solidFill>
                    <a:schemeClr val="bg1"/>
                  </a:solidFill>
                  <a:ea typeface="Aileron" charset="0"/>
                  <a:cs typeface="Aileron" charset="0"/>
                </a:rPr>
                <a:t>assessed per</a:t>
              </a:r>
              <a:br>
                <a:rPr lang="en-US" sz="1000" dirty="0">
                  <a:solidFill>
                    <a:schemeClr val="bg1"/>
                  </a:solidFill>
                  <a:ea typeface="Aileron" charset="0"/>
                  <a:cs typeface="Aileron" charset="0"/>
                </a:rPr>
              </a:br>
              <a:r>
                <a:rPr lang="en-US" sz="1000" dirty="0">
                  <a:solidFill>
                    <a:schemeClr val="bg1"/>
                  </a:solidFill>
                  <a:ea typeface="Aileron" charset="0"/>
                  <a:cs typeface="Aileron" charset="0"/>
                </a:rPr>
                <a:t>RECIST v1.1</a:t>
              </a:r>
              <a:endParaRPr lang="en-GB" sz="1000" dirty="0">
                <a:solidFill>
                  <a:schemeClr val="bg1"/>
                </a:solidFill>
                <a:ea typeface="Aileron" charset="0"/>
                <a:cs typeface="Aileron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F5FBEDC-C520-CF4E-BBF0-930AA208FE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36534" y="4341642"/>
              <a:ext cx="237106" cy="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928931B-4EAB-1847-A424-A207D2B15A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46920" y="4684542"/>
              <a:ext cx="426720" cy="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47E02C-FEC4-FD4E-AE8A-F51A21977682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387" y="4337389"/>
              <a:ext cx="0" cy="35280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87531B5-5940-A746-A5CE-0C1D0D90CA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1100" y="4519442"/>
              <a:ext cx="202565" cy="0"/>
            </a:xfrm>
            <a:prstGeom prst="line">
              <a:avLst/>
            </a:prstGeom>
            <a:ln w="12700">
              <a:solidFill>
                <a:schemeClr val="bg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EC8BE1-2245-D14A-923C-316E123DBC5A}"/>
              </a:ext>
            </a:extLst>
          </p:cNvPr>
          <p:cNvCxnSpPr>
            <a:cxnSpLocks/>
          </p:cNvCxnSpPr>
          <p:nvPr/>
        </p:nvCxnSpPr>
        <p:spPr>
          <a:xfrm>
            <a:off x="7798525" y="4316522"/>
            <a:ext cx="0" cy="105941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Google Shape;384;p10">
            <a:extLst>
              <a:ext uri="{FF2B5EF4-FFF2-40B4-BE49-F238E27FC236}">
                <a16:creationId xmlns:a16="http://schemas.microsoft.com/office/drawing/2014/main" id="{D84415E3-8FB1-EF4B-A9BE-6E645C82FC51}"/>
              </a:ext>
            </a:extLst>
          </p:cNvPr>
          <p:cNvCxnSpPr/>
          <p:nvPr/>
        </p:nvCxnSpPr>
        <p:spPr>
          <a:xfrm>
            <a:off x="7368083" y="4327181"/>
            <a:ext cx="42595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med" len="med"/>
          </a:ln>
        </p:spPr>
      </p:cxnSp>
      <p:cxnSp>
        <p:nvCxnSpPr>
          <p:cNvPr id="45" name="Google Shape;385;p10">
            <a:extLst>
              <a:ext uri="{FF2B5EF4-FFF2-40B4-BE49-F238E27FC236}">
                <a16:creationId xmlns:a16="http://schemas.microsoft.com/office/drawing/2014/main" id="{90B0D04F-8160-1B4C-AA91-F8C9BF8EF957}"/>
              </a:ext>
            </a:extLst>
          </p:cNvPr>
          <p:cNvCxnSpPr/>
          <p:nvPr/>
        </p:nvCxnSpPr>
        <p:spPr>
          <a:xfrm>
            <a:off x="7358550" y="5374974"/>
            <a:ext cx="43866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med" len="med"/>
          </a:ln>
        </p:spPr>
      </p:cxnSp>
      <p:sp>
        <p:nvSpPr>
          <p:cNvPr id="29" name="Google Shape;396;p10">
            <a:extLst>
              <a:ext uri="{FF2B5EF4-FFF2-40B4-BE49-F238E27FC236}">
                <a16:creationId xmlns:a16="http://schemas.microsoft.com/office/drawing/2014/main" id="{1BD9F477-8D2E-E146-B8AF-6593D6A2B6E4}"/>
              </a:ext>
            </a:extLst>
          </p:cNvPr>
          <p:cNvSpPr/>
          <p:nvPr/>
        </p:nvSpPr>
        <p:spPr>
          <a:xfrm>
            <a:off x="5518956" y="3931638"/>
            <a:ext cx="2088000" cy="77221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Enfortumab</a:t>
            </a:r>
            <a:r>
              <a:rPr lang="en-GB" sz="1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1300" b="1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vedotin</a:t>
            </a:r>
            <a:br>
              <a:rPr lang="en-GB" sz="1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</a:br>
            <a:r>
              <a:rPr lang="en-GB" sz="1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(N=301)</a:t>
            </a:r>
            <a:endParaRPr dirty="0"/>
          </a:p>
          <a:p>
            <a:pPr algn="ctr"/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1.25 mg/kg on days 1, 8 and 15</a:t>
            </a:r>
            <a:b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each 28-day cycle</a:t>
            </a:r>
            <a:endParaRPr dirty="0"/>
          </a:p>
        </p:txBody>
      </p:sp>
      <p:sp>
        <p:nvSpPr>
          <p:cNvPr id="31" name="Google Shape;396;p10">
            <a:extLst>
              <a:ext uri="{FF2B5EF4-FFF2-40B4-BE49-F238E27FC236}">
                <a16:creationId xmlns:a16="http://schemas.microsoft.com/office/drawing/2014/main" id="{D0FFD6B1-D57F-D54D-86EB-F5E577EF00B0}"/>
              </a:ext>
            </a:extLst>
          </p:cNvPr>
          <p:cNvSpPr/>
          <p:nvPr/>
        </p:nvSpPr>
        <p:spPr>
          <a:xfrm>
            <a:off x="5518956" y="4872676"/>
            <a:ext cx="2088000" cy="1004596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Preselected chemotherapy</a:t>
            </a:r>
            <a:br>
              <a:rPr lang="en-GB" sz="1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</a:br>
            <a:r>
              <a:rPr lang="en-GB" sz="1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(N=307)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Docetaxel 75 mg/m</a:t>
            </a:r>
            <a:r>
              <a:rPr lang="en-GB" sz="10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b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Paclitaxel 175 mg/m</a:t>
            </a:r>
            <a:r>
              <a:rPr lang="en-GB" sz="10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b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Vinflunine 320 mg/m</a:t>
            </a:r>
            <a:r>
              <a:rPr lang="en-GB" sz="10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b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Day 1 of each 21-day cycle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6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Table 247">
            <a:extLst>
              <a:ext uri="{FF2B5EF4-FFF2-40B4-BE49-F238E27FC236}">
                <a16:creationId xmlns:a16="http://schemas.microsoft.com/office/drawing/2014/main" id="{EE689E6C-4920-2946-8789-3B4B45570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29139"/>
              </p:ext>
            </p:extLst>
          </p:nvPr>
        </p:nvGraphicFramePr>
        <p:xfrm>
          <a:off x="8415265" y="1623894"/>
          <a:ext cx="3415926" cy="111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714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922135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1184077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173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9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No. of deaths/ No. of patients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Median progression-free survival (95% CI) </a:t>
                      </a:r>
                      <a:r>
                        <a:rPr lang="en-US" sz="900" dirty="0" err="1"/>
                        <a:t>mo</a:t>
                      </a:r>
                      <a:endParaRPr lang="en-US" sz="900" dirty="0"/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b="1" dirty="0" err="1"/>
                        <a:t>Enfortumab</a:t>
                      </a:r>
                      <a:r>
                        <a:rPr lang="en-US" sz="900" b="1" dirty="0"/>
                        <a:t> </a:t>
                      </a:r>
                      <a:r>
                        <a:rPr lang="en-US" sz="900" b="1" dirty="0" err="1"/>
                        <a:t>vedotin</a:t>
                      </a:r>
                      <a:endParaRPr lang="en-US" sz="900" b="1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201/301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5.55 (5.32-5.82)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b="1" dirty="0"/>
                        <a:t>Chemotherapy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231/307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3.71 (3.52-3.94)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b="1" dirty="0"/>
                        <a:t>HR for death (95% CI)</a:t>
                      </a:r>
                      <a:endParaRPr lang="en-US" sz="900" b="1" baseline="30000" dirty="0"/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0.62 (0.51-0.75)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b="1" dirty="0"/>
                        <a:t>P value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&lt;0.001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31A6A9-DDA6-FD43-A305-2A217341F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83642"/>
            <a:ext cx="5355365" cy="276470"/>
          </a:xfrm>
        </p:spPr>
        <p:txBody>
          <a:bodyPr>
            <a:normAutofit/>
          </a:bodyPr>
          <a:lstStyle/>
          <a:p>
            <a:r>
              <a:rPr lang="en-GB" sz="1600" dirty="0"/>
              <a:t>OVERALL SURVIVAL ACCORDING TO TREATMENT GROUP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10E06D-B73C-C34F-9457-462AC847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Ev-301: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BA034-0965-0B48-BB26-F73703E24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BC99626-C6FC-2842-A405-ED845B12B80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CI, confidence </a:t>
            </a:r>
            <a:r>
              <a:rPr lang="en-GB" dirty="0">
                <a:solidFill>
                  <a:schemeClr val="tx2"/>
                </a:solidFill>
              </a:rPr>
              <a:t>interval; HR, hazard ratio; ITT, </a:t>
            </a:r>
            <a:r>
              <a:rPr lang="en-US" dirty="0">
                <a:solidFill>
                  <a:schemeClr val="tx2"/>
                </a:solidFill>
              </a:rPr>
              <a:t>intention-to-treat; </a:t>
            </a:r>
            <a:r>
              <a:rPr lang="en-GB" dirty="0" err="1"/>
              <a:t>mo</a:t>
            </a:r>
            <a:r>
              <a:rPr lang="en-GB" dirty="0"/>
              <a:t>, months</a:t>
            </a:r>
          </a:p>
          <a:p>
            <a:pPr>
              <a:spcBef>
                <a:spcPts val="0"/>
              </a:spcBef>
            </a:pPr>
            <a:r>
              <a:rPr lang="en-GB" dirty="0"/>
              <a:t>Powles T, et al. N </a:t>
            </a:r>
            <a:r>
              <a:rPr lang="en-GB" dirty="0" err="1"/>
              <a:t>Engl</a:t>
            </a:r>
            <a:r>
              <a:rPr lang="en-GB" dirty="0"/>
              <a:t> J Med. 2021;384:1125-35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29367F-E9DF-0448-BC63-5E09E476AE3B}"/>
              </a:ext>
            </a:extLst>
          </p:cNvPr>
          <p:cNvSpPr txBox="1"/>
          <p:nvPr/>
        </p:nvSpPr>
        <p:spPr>
          <a:xfrm rot="16200000">
            <a:off x="-119159" y="3422113"/>
            <a:ext cx="205851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Percentage of patients alive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CF4B8A-E5C8-DC48-B4AD-DE9CE56B1406}"/>
              </a:ext>
            </a:extLst>
          </p:cNvPr>
          <p:cNvSpPr txBox="1"/>
          <p:nvPr/>
        </p:nvSpPr>
        <p:spPr>
          <a:xfrm>
            <a:off x="1041713" y="2141447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27DE32-4B32-AB47-9DB1-B93A9FE35103}"/>
              </a:ext>
            </a:extLst>
          </p:cNvPr>
          <p:cNvCxnSpPr>
            <a:cxnSpLocks/>
          </p:cNvCxnSpPr>
          <p:nvPr/>
        </p:nvCxnSpPr>
        <p:spPr>
          <a:xfrm flipH="1">
            <a:off x="1281006" y="220291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EF0055C-1813-2D46-9CE0-BAFB1CA50F52}"/>
              </a:ext>
            </a:extLst>
          </p:cNvPr>
          <p:cNvSpPr txBox="1"/>
          <p:nvPr/>
        </p:nvSpPr>
        <p:spPr>
          <a:xfrm>
            <a:off x="1107436" y="269545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EA773D-D2A1-B74F-B940-703513B5F551}"/>
              </a:ext>
            </a:extLst>
          </p:cNvPr>
          <p:cNvCxnSpPr>
            <a:cxnSpLocks/>
          </p:cNvCxnSpPr>
          <p:nvPr/>
        </p:nvCxnSpPr>
        <p:spPr>
          <a:xfrm flipH="1">
            <a:off x="1281006" y="275691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EA42B12-E244-9840-AECA-69D881FB5E84}"/>
              </a:ext>
            </a:extLst>
          </p:cNvPr>
          <p:cNvSpPr txBox="1"/>
          <p:nvPr/>
        </p:nvSpPr>
        <p:spPr>
          <a:xfrm>
            <a:off x="1107436" y="3245228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8C8A52-14F8-A54F-9CD2-D17A01C0ADFD}"/>
              </a:ext>
            </a:extLst>
          </p:cNvPr>
          <p:cNvCxnSpPr>
            <a:cxnSpLocks/>
          </p:cNvCxnSpPr>
          <p:nvPr/>
        </p:nvCxnSpPr>
        <p:spPr>
          <a:xfrm flipH="1">
            <a:off x="1281006" y="331304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9B58297-C528-1740-9368-AF8C20E38E12}"/>
              </a:ext>
            </a:extLst>
          </p:cNvPr>
          <p:cNvSpPr txBox="1"/>
          <p:nvPr/>
        </p:nvSpPr>
        <p:spPr>
          <a:xfrm>
            <a:off x="1107436" y="379818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4AAA18-84CC-E142-8A97-935FB1376A8F}"/>
              </a:ext>
            </a:extLst>
          </p:cNvPr>
          <p:cNvCxnSpPr>
            <a:cxnSpLocks/>
          </p:cNvCxnSpPr>
          <p:nvPr/>
        </p:nvCxnSpPr>
        <p:spPr>
          <a:xfrm flipH="1">
            <a:off x="1281006" y="386599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0587BD-C0AB-F442-8613-948BD3FC8F99}"/>
              </a:ext>
            </a:extLst>
          </p:cNvPr>
          <p:cNvCxnSpPr>
            <a:cxnSpLocks/>
          </p:cNvCxnSpPr>
          <p:nvPr/>
        </p:nvCxnSpPr>
        <p:spPr>
          <a:xfrm>
            <a:off x="1353006" y="2200275"/>
            <a:ext cx="0" cy="279139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4366242-745A-7649-8034-F7EFB8A20A4B}"/>
              </a:ext>
            </a:extLst>
          </p:cNvPr>
          <p:cNvSpPr txBox="1"/>
          <p:nvPr/>
        </p:nvSpPr>
        <p:spPr>
          <a:xfrm>
            <a:off x="1107437" y="241818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E4AFFF-5AD0-354D-96CF-425A338BC3AD}"/>
              </a:ext>
            </a:extLst>
          </p:cNvPr>
          <p:cNvCxnSpPr>
            <a:cxnSpLocks/>
          </p:cNvCxnSpPr>
          <p:nvPr/>
        </p:nvCxnSpPr>
        <p:spPr>
          <a:xfrm flipH="1">
            <a:off x="1281006" y="247965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0041B76-C1D9-AF4A-91B3-32AD5F104BA7}"/>
              </a:ext>
            </a:extLst>
          </p:cNvPr>
          <p:cNvSpPr txBox="1"/>
          <p:nvPr/>
        </p:nvSpPr>
        <p:spPr>
          <a:xfrm>
            <a:off x="1107437" y="2967435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888D721-A095-1243-B9E6-6B97CAFAA7DE}"/>
              </a:ext>
            </a:extLst>
          </p:cNvPr>
          <p:cNvCxnSpPr>
            <a:cxnSpLocks/>
          </p:cNvCxnSpPr>
          <p:nvPr/>
        </p:nvCxnSpPr>
        <p:spPr>
          <a:xfrm flipH="1">
            <a:off x="1281006" y="302890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3DE321E-836F-C943-9AE9-ACFA09CFA297}"/>
              </a:ext>
            </a:extLst>
          </p:cNvPr>
          <p:cNvSpPr txBox="1"/>
          <p:nvPr/>
        </p:nvSpPr>
        <p:spPr>
          <a:xfrm>
            <a:off x="1107436" y="352144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971BC77-7E85-AE42-80AB-8BB2E140EE9B}"/>
              </a:ext>
            </a:extLst>
          </p:cNvPr>
          <p:cNvCxnSpPr>
            <a:cxnSpLocks/>
          </p:cNvCxnSpPr>
          <p:nvPr/>
        </p:nvCxnSpPr>
        <p:spPr>
          <a:xfrm flipH="1">
            <a:off x="1281006" y="358925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B66C57F-AAE5-B34B-B735-C84F821C4D6F}"/>
              </a:ext>
            </a:extLst>
          </p:cNvPr>
          <p:cNvSpPr txBox="1"/>
          <p:nvPr/>
        </p:nvSpPr>
        <p:spPr>
          <a:xfrm>
            <a:off x="3343133" y="5280561"/>
            <a:ext cx="57862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AB4018-9392-274E-A9C9-E16D68D1635C}"/>
              </a:ext>
            </a:extLst>
          </p:cNvPr>
          <p:cNvSpPr txBox="1"/>
          <p:nvPr/>
        </p:nvSpPr>
        <p:spPr>
          <a:xfrm>
            <a:off x="1173159" y="4928415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EE6C9A8-5197-994B-A3A9-3D27AAE71AD6}"/>
              </a:ext>
            </a:extLst>
          </p:cNvPr>
          <p:cNvCxnSpPr>
            <a:cxnSpLocks/>
          </p:cNvCxnSpPr>
          <p:nvPr/>
        </p:nvCxnSpPr>
        <p:spPr>
          <a:xfrm flipH="1">
            <a:off x="1281006" y="499185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057DD61-6622-4649-9FC4-6628819A28FF}"/>
              </a:ext>
            </a:extLst>
          </p:cNvPr>
          <p:cNvCxnSpPr>
            <a:cxnSpLocks/>
          </p:cNvCxnSpPr>
          <p:nvPr/>
        </p:nvCxnSpPr>
        <p:spPr>
          <a:xfrm flipH="1">
            <a:off x="1350134" y="4991853"/>
            <a:ext cx="454908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C5C425F-6CF0-0742-9571-6C85AB7E0156}"/>
              </a:ext>
            </a:extLst>
          </p:cNvPr>
          <p:cNvSpPr txBox="1"/>
          <p:nvPr/>
        </p:nvSpPr>
        <p:spPr>
          <a:xfrm>
            <a:off x="1107436" y="464085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4AC4C47-2403-6444-AE62-D989716AF189}"/>
              </a:ext>
            </a:extLst>
          </p:cNvPr>
          <p:cNvCxnSpPr>
            <a:cxnSpLocks/>
          </p:cNvCxnSpPr>
          <p:nvPr/>
        </p:nvCxnSpPr>
        <p:spPr>
          <a:xfrm flipH="1">
            <a:off x="1281006" y="470866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9DD9854-2F27-BD4A-B779-68FAB0A230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17006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33D40D9-F076-1642-9807-91F0CDD0F7FD}"/>
              </a:ext>
            </a:extLst>
          </p:cNvPr>
          <p:cNvSpPr txBox="1"/>
          <p:nvPr/>
        </p:nvSpPr>
        <p:spPr>
          <a:xfrm>
            <a:off x="1316185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9C2D6B-9995-4045-84A2-B10093EAC9A9}"/>
              </a:ext>
            </a:extLst>
          </p:cNvPr>
          <p:cNvSpPr txBox="1"/>
          <p:nvPr/>
        </p:nvSpPr>
        <p:spPr>
          <a:xfrm>
            <a:off x="356411" y="5452616"/>
            <a:ext cx="85279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>
              <a:lnSpc>
                <a:spcPct val="90000"/>
              </a:lnSpc>
            </a:pPr>
            <a:r>
              <a:rPr lang="en-GB" sz="800" b="1" dirty="0" err="1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Enfortumab</a:t>
            </a:r>
            <a:r>
              <a:rPr lang="en-GB" sz="800" b="1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</a:t>
            </a:r>
            <a:r>
              <a:rPr lang="en-GB" sz="800" b="1" dirty="0" err="1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vedotin</a:t>
            </a:r>
            <a:endParaRPr lang="en-GB" sz="800" b="1" dirty="0">
              <a:solidFill>
                <a:srgbClr val="5D8298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rgbClr val="03C74F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Chemotherapy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6571C2-9A4B-8640-BED8-8A5365D22A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76157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02206A9-AF8E-0C4F-B480-68B83812F3A2}"/>
              </a:ext>
            </a:extLst>
          </p:cNvPr>
          <p:cNvSpPr txBox="1"/>
          <p:nvPr/>
        </p:nvSpPr>
        <p:spPr>
          <a:xfrm>
            <a:off x="3748371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6D2D820-B02C-BC42-93AA-F42E7F0883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9856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DD32F93-76B6-8C47-BFCD-505496E3B9BF}"/>
              </a:ext>
            </a:extLst>
          </p:cNvPr>
          <p:cNvSpPr txBox="1"/>
          <p:nvPr/>
        </p:nvSpPr>
        <p:spPr>
          <a:xfrm>
            <a:off x="2644068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DAFF30E-EEC2-F846-90EE-CACD21C252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0883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C70C2FE-DA72-5D40-8FFF-45B94E7F1FC9}"/>
              </a:ext>
            </a:extLst>
          </p:cNvPr>
          <p:cNvSpPr txBox="1"/>
          <p:nvPr/>
        </p:nvSpPr>
        <p:spPr>
          <a:xfrm>
            <a:off x="3182013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F3C9037-3CAC-224A-B503-287F0DB633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64026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13F97CB-ACBD-204F-B4B2-4F14B1EA70A3}"/>
              </a:ext>
            </a:extLst>
          </p:cNvPr>
          <p:cNvSpPr txBox="1"/>
          <p:nvPr/>
        </p:nvSpPr>
        <p:spPr>
          <a:xfrm>
            <a:off x="2269687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74C4D37-08B8-0745-A31C-9AB7A53BD9A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9103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B28FA2F-38DD-164B-9D91-32E596829522}"/>
              </a:ext>
            </a:extLst>
          </p:cNvPr>
          <p:cNvSpPr txBox="1"/>
          <p:nvPr/>
        </p:nvSpPr>
        <p:spPr>
          <a:xfrm>
            <a:off x="1663777" y="5091206"/>
            <a:ext cx="13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34901AD-7CE1-4D44-B4AD-2C41B8555B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6292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58B0C38-DD70-A344-B0FE-B3985725940B}"/>
              </a:ext>
            </a:extLst>
          </p:cNvPr>
          <p:cNvSpPr txBox="1"/>
          <p:nvPr/>
        </p:nvSpPr>
        <p:spPr>
          <a:xfrm>
            <a:off x="5833519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C244D9B-9335-C946-B886-F18A51F8DE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6906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F7D6EAE-0F01-0548-8985-F5484D5C9A27}"/>
              </a:ext>
            </a:extLst>
          </p:cNvPr>
          <p:cNvSpPr txBox="1"/>
          <p:nvPr/>
        </p:nvSpPr>
        <p:spPr>
          <a:xfrm>
            <a:off x="393831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5C99261-CE31-A648-99EB-396CDED4DB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86877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37BCC0B-33F1-5D47-BBFA-72501DEABD0F}"/>
              </a:ext>
            </a:extLst>
          </p:cNvPr>
          <p:cNvSpPr txBox="1"/>
          <p:nvPr/>
        </p:nvSpPr>
        <p:spPr>
          <a:xfrm>
            <a:off x="355957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6CA2D8-9537-304C-9330-3300B892B1B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3172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3D10B73-EFC7-C740-8A1E-27DA335BA83F}"/>
              </a:ext>
            </a:extLst>
          </p:cNvPr>
          <p:cNvSpPr txBox="1"/>
          <p:nvPr/>
        </p:nvSpPr>
        <p:spPr>
          <a:xfrm>
            <a:off x="2836419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EA0CA3-1557-A047-97A6-3F42A1356DF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5241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6BC701B-A117-EF48-AFC9-44CF1619A404}"/>
              </a:ext>
            </a:extLst>
          </p:cNvPr>
          <p:cNvSpPr txBox="1"/>
          <p:nvPr/>
        </p:nvSpPr>
        <p:spPr>
          <a:xfrm>
            <a:off x="2457591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93CC6B8-C0AF-A541-8BA1-55978B5146FA}"/>
              </a:ext>
            </a:extLst>
          </p:cNvPr>
          <p:cNvSpPr txBox="1"/>
          <p:nvPr/>
        </p:nvSpPr>
        <p:spPr>
          <a:xfrm>
            <a:off x="1107436" y="436041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E15E946-B7C9-6A4F-9A88-124DFC93DFA0}"/>
              </a:ext>
            </a:extLst>
          </p:cNvPr>
          <p:cNvCxnSpPr>
            <a:cxnSpLocks/>
          </p:cNvCxnSpPr>
          <p:nvPr/>
        </p:nvCxnSpPr>
        <p:spPr>
          <a:xfrm flipH="1">
            <a:off x="1281006" y="442822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65566EB-CBC3-6640-9873-6A0111A8C029}"/>
              </a:ext>
            </a:extLst>
          </p:cNvPr>
          <p:cNvSpPr txBox="1"/>
          <p:nvPr/>
        </p:nvSpPr>
        <p:spPr>
          <a:xfrm>
            <a:off x="1107436" y="4079968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19B7462-CA7C-A743-920B-F853BB6651E4}"/>
              </a:ext>
            </a:extLst>
          </p:cNvPr>
          <p:cNvCxnSpPr>
            <a:cxnSpLocks/>
          </p:cNvCxnSpPr>
          <p:nvPr/>
        </p:nvCxnSpPr>
        <p:spPr>
          <a:xfrm flipH="1">
            <a:off x="1281006" y="414778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C365FE3-A209-3141-BB6C-DB12F64D170D}"/>
              </a:ext>
            </a:extLst>
          </p:cNvPr>
          <p:cNvSpPr txBox="1"/>
          <p:nvPr/>
        </p:nvSpPr>
        <p:spPr>
          <a:xfrm>
            <a:off x="5876953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FF645D7-F2FD-244D-9B06-830B73AB4B8F}"/>
              </a:ext>
            </a:extLst>
          </p:cNvPr>
          <p:cNvSpPr txBox="1"/>
          <p:nvPr/>
        </p:nvSpPr>
        <p:spPr>
          <a:xfrm>
            <a:off x="5682160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B2DDE66-272C-134F-8E7C-0630D398A9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73519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F746E8A-DD7E-2848-BD6B-A76366ED8761}"/>
              </a:ext>
            </a:extLst>
          </p:cNvPr>
          <p:cNvSpPr txBox="1"/>
          <p:nvPr/>
        </p:nvSpPr>
        <p:spPr>
          <a:xfrm>
            <a:off x="2086013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5DB5A31-3FE4-204E-9095-971D04B01B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00028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6F07B38-4BC4-F34A-84B1-9C4470F01AC8}"/>
              </a:ext>
            </a:extLst>
          </p:cNvPr>
          <p:cNvSpPr txBox="1"/>
          <p:nvPr/>
        </p:nvSpPr>
        <p:spPr>
          <a:xfrm>
            <a:off x="3372725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C69C0-8622-974A-A82C-A1E52D974428}"/>
              </a:ext>
            </a:extLst>
          </p:cNvPr>
          <p:cNvSpPr txBox="1"/>
          <p:nvPr/>
        </p:nvSpPr>
        <p:spPr>
          <a:xfrm>
            <a:off x="5496905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80A023E-D5C4-2D49-9055-E812E1B964F3}"/>
              </a:ext>
            </a:extLst>
          </p:cNvPr>
          <p:cNvSpPr txBox="1"/>
          <p:nvPr/>
        </p:nvSpPr>
        <p:spPr>
          <a:xfrm>
            <a:off x="5117550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DFEE2A4-E144-6A47-B7F7-D45E1B6EF385}"/>
              </a:ext>
            </a:extLst>
          </p:cNvPr>
          <p:cNvSpPr txBox="1"/>
          <p:nvPr/>
        </p:nvSpPr>
        <p:spPr>
          <a:xfrm>
            <a:off x="4930173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2065263-6CA6-464B-8222-C3DA972ED4AA}"/>
              </a:ext>
            </a:extLst>
          </p:cNvPr>
          <p:cNvSpPr txBox="1"/>
          <p:nvPr/>
        </p:nvSpPr>
        <p:spPr>
          <a:xfrm>
            <a:off x="4738028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819E634-A8E5-F549-B43F-B1EF3951F6E6}"/>
              </a:ext>
            </a:extLst>
          </p:cNvPr>
          <p:cNvSpPr txBox="1"/>
          <p:nvPr/>
        </p:nvSpPr>
        <p:spPr>
          <a:xfrm>
            <a:off x="4529246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EA2BEE4-5C36-3E47-B11C-6221CCB0E2CF}"/>
              </a:ext>
            </a:extLst>
          </p:cNvPr>
          <p:cNvSpPr txBox="1"/>
          <p:nvPr/>
        </p:nvSpPr>
        <p:spPr>
          <a:xfrm>
            <a:off x="4139826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792A7E8-B07B-8741-AC95-5B2AA7D4238A}"/>
              </a:ext>
            </a:extLst>
          </p:cNvPr>
          <p:cNvSpPr txBox="1"/>
          <p:nvPr/>
        </p:nvSpPr>
        <p:spPr>
          <a:xfrm>
            <a:off x="3948747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A00AFDC-A300-2A49-A72B-C57902313B5B}"/>
              </a:ext>
            </a:extLst>
          </p:cNvPr>
          <p:cNvSpPr txBox="1"/>
          <p:nvPr/>
        </p:nvSpPr>
        <p:spPr>
          <a:xfrm>
            <a:off x="3567799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A8FD98F-96AA-7F4D-98CE-7A367F006F97}"/>
              </a:ext>
            </a:extLst>
          </p:cNvPr>
          <p:cNvSpPr txBox="1"/>
          <p:nvPr/>
        </p:nvSpPr>
        <p:spPr>
          <a:xfrm>
            <a:off x="3386258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F100C9-A46B-2743-AD56-5C98C1FE0E96}"/>
              </a:ext>
            </a:extLst>
          </p:cNvPr>
          <p:cNvSpPr txBox="1"/>
          <p:nvPr/>
        </p:nvSpPr>
        <p:spPr>
          <a:xfrm>
            <a:off x="3174288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327419-966B-A44A-92AA-C70BA6318C78}"/>
              </a:ext>
            </a:extLst>
          </p:cNvPr>
          <p:cNvSpPr txBox="1"/>
          <p:nvPr/>
        </p:nvSpPr>
        <p:spPr>
          <a:xfrm>
            <a:off x="2794933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B6A4013-67AA-804B-9A30-FC90E9BBF512}"/>
              </a:ext>
            </a:extLst>
          </p:cNvPr>
          <p:cNvSpPr txBox="1"/>
          <p:nvPr/>
        </p:nvSpPr>
        <p:spPr>
          <a:xfrm>
            <a:off x="2605963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689199-91D8-3249-8D95-1C373EA19D40}"/>
              </a:ext>
            </a:extLst>
          </p:cNvPr>
          <p:cNvSpPr txBox="1"/>
          <p:nvPr/>
        </p:nvSpPr>
        <p:spPr>
          <a:xfrm>
            <a:off x="1468953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288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2D87737-6B11-DA4C-BD78-5D1814C4FD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02758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02A36DD0-AC7F-7648-88E2-63EFAF417DE8}"/>
              </a:ext>
            </a:extLst>
          </p:cNvPr>
          <p:cNvSpPr txBox="1"/>
          <p:nvPr/>
        </p:nvSpPr>
        <p:spPr>
          <a:xfrm>
            <a:off x="1475501" y="5091206"/>
            <a:ext cx="13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EABD27D-A60C-BA4A-BE5F-D84B7A7C90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82068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EF7CB33-7F6F-224D-BC8D-ED42D414D7FD}"/>
              </a:ext>
            </a:extLst>
          </p:cNvPr>
          <p:cNvSpPr txBox="1"/>
          <p:nvPr/>
        </p:nvSpPr>
        <p:spPr>
          <a:xfrm>
            <a:off x="1894562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441904-3243-0544-ACBD-7210297206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22648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E7ED0DCD-D7AD-F04A-A528-29F727A7647B}"/>
              </a:ext>
            </a:extLst>
          </p:cNvPr>
          <p:cNvSpPr txBox="1"/>
          <p:nvPr/>
        </p:nvSpPr>
        <p:spPr>
          <a:xfrm>
            <a:off x="3027343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ED579EC-F404-D242-92C3-67D0A2BC323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5681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B880BCE4-DFB9-0043-9825-9507D83AB13C}"/>
              </a:ext>
            </a:extLst>
          </p:cNvPr>
          <p:cNvSpPr txBox="1"/>
          <p:nvPr/>
        </p:nvSpPr>
        <p:spPr>
          <a:xfrm>
            <a:off x="4126063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83F7A2F-D51E-874F-8FB2-4ECA3E6E5A2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4826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5165E9F2-A0C7-1749-9E00-75F0D50D9BF3}"/>
              </a:ext>
            </a:extLst>
          </p:cNvPr>
          <p:cNvSpPr txBox="1"/>
          <p:nvPr/>
        </p:nvSpPr>
        <p:spPr>
          <a:xfrm>
            <a:off x="431751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27D2FE8-793C-6F4E-A191-6BF506FD54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36540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EA49379-C72F-2A4C-B34C-5A1D315823F7}"/>
              </a:ext>
            </a:extLst>
          </p:cNvPr>
          <p:cNvSpPr txBox="1"/>
          <p:nvPr/>
        </p:nvSpPr>
        <p:spPr>
          <a:xfrm>
            <a:off x="4505790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E48C03B-12CA-E248-9253-2FC6D3A558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2746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1A1944D1-1F01-E848-A84E-8CCD47C2FA0D}"/>
              </a:ext>
            </a:extLst>
          </p:cNvPr>
          <p:cNvSpPr txBox="1"/>
          <p:nvPr/>
        </p:nvSpPr>
        <p:spPr>
          <a:xfrm>
            <a:off x="469671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F7B205C-7C14-F146-AE13-09DE7E5F89D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1521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02236CA7-F8B1-EB41-ABFF-8061DE0A3C4B}"/>
              </a:ext>
            </a:extLst>
          </p:cNvPr>
          <p:cNvSpPr txBox="1"/>
          <p:nvPr/>
        </p:nvSpPr>
        <p:spPr>
          <a:xfrm>
            <a:off x="4884463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9387169-7986-0C46-BB98-E3D69CE7C14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04017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7836A354-2E70-894B-ACF5-BDCFE6E75E2A}"/>
              </a:ext>
            </a:extLst>
          </p:cNvPr>
          <p:cNvSpPr txBox="1"/>
          <p:nvPr/>
        </p:nvSpPr>
        <p:spPr>
          <a:xfrm>
            <a:off x="5073267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C7DE4C4-6B94-164B-9627-6437061C57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9441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3F00F1B-6BA2-DD41-A0BF-497658687DD1}"/>
              </a:ext>
            </a:extLst>
          </p:cNvPr>
          <p:cNvSpPr txBox="1"/>
          <p:nvPr/>
        </p:nvSpPr>
        <p:spPr>
          <a:xfrm>
            <a:off x="526366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600FA17-A4B7-B74C-BE59-19F8FCFCE4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85865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8A28795B-9D47-5440-9534-6E2F6D04E26C}"/>
              </a:ext>
            </a:extLst>
          </p:cNvPr>
          <p:cNvSpPr txBox="1"/>
          <p:nvPr/>
        </p:nvSpPr>
        <p:spPr>
          <a:xfrm>
            <a:off x="5455115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63AA2F3-B04C-D64D-AF7C-3802E7F4BAC2}"/>
              </a:ext>
            </a:extLst>
          </p:cNvPr>
          <p:cNvSpPr txBox="1"/>
          <p:nvPr/>
        </p:nvSpPr>
        <p:spPr>
          <a:xfrm>
            <a:off x="5308628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08D396B-67F1-BD48-B79A-18B6491BA6B9}"/>
              </a:ext>
            </a:extLst>
          </p:cNvPr>
          <p:cNvSpPr txBox="1"/>
          <p:nvPr/>
        </p:nvSpPr>
        <p:spPr>
          <a:xfrm>
            <a:off x="4329323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5ED4855-1482-9D42-997A-7998386F03E9}"/>
              </a:ext>
            </a:extLst>
          </p:cNvPr>
          <p:cNvSpPr txBox="1"/>
          <p:nvPr/>
        </p:nvSpPr>
        <p:spPr>
          <a:xfrm>
            <a:off x="3767348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AF1F0FA-4903-8747-A66E-B28A6FCED133}"/>
              </a:ext>
            </a:extLst>
          </p:cNvPr>
          <p:cNvSpPr txBox="1"/>
          <p:nvPr/>
        </p:nvSpPr>
        <p:spPr>
          <a:xfrm>
            <a:off x="2981783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5E416FA-4911-F844-9479-E7693EC323FA}"/>
              </a:ext>
            </a:extLst>
          </p:cNvPr>
          <p:cNvSpPr txBox="1"/>
          <p:nvPr/>
        </p:nvSpPr>
        <p:spPr>
          <a:xfrm>
            <a:off x="2410810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846B66F-6638-784A-8810-27E10450B3A1}"/>
              </a:ext>
            </a:extLst>
          </p:cNvPr>
          <p:cNvSpPr txBox="1"/>
          <p:nvPr/>
        </p:nvSpPr>
        <p:spPr>
          <a:xfrm>
            <a:off x="2228883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48A3073-2F89-AE47-BD89-5E7A86064039}"/>
              </a:ext>
            </a:extLst>
          </p:cNvPr>
          <p:cNvSpPr txBox="1"/>
          <p:nvPr/>
        </p:nvSpPr>
        <p:spPr>
          <a:xfrm>
            <a:off x="2037959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238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E80E9C-3EE3-F446-A30F-CA21CDE8ECEA}"/>
              </a:ext>
            </a:extLst>
          </p:cNvPr>
          <p:cNvSpPr txBox="1"/>
          <p:nvPr/>
        </p:nvSpPr>
        <p:spPr>
          <a:xfrm>
            <a:off x="1847035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A12FBE5-D72D-4E4E-B254-4CA866271B7C}"/>
              </a:ext>
            </a:extLst>
          </p:cNvPr>
          <p:cNvSpPr txBox="1"/>
          <p:nvPr/>
        </p:nvSpPr>
        <p:spPr>
          <a:xfrm>
            <a:off x="1656702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274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F45D94B-2C44-5E4C-B2D2-8F8566A2A38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76365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58B9FD70-D7FA-3A45-9D53-30028AF0FEFE}"/>
              </a:ext>
            </a:extLst>
          </p:cNvPr>
          <p:cNvSpPr txBox="1"/>
          <p:nvPr/>
        </p:nvSpPr>
        <p:spPr>
          <a:xfrm>
            <a:off x="5645615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8E8F199-AD3E-7E4F-9C67-9B89BA442586}"/>
              </a:ext>
            </a:extLst>
          </p:cNvPr>
          <p:cNvSpPr txBox="1"/>
          <p:nvPr/>
        </p:nvSpPr>
        <p:spPr>
          <a:xfrm>
            <a:off x="1259403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307</a:t>
            </a:r>
          </a:p>
        </p:txBody>
      </p:sp>
      <p:graphicFrame>
        <p:nvGraphicFramePr>
          <p:cNvPr id="142" name="Table 141">
            <a:extLst>
              <a:ext uri="{FF2B5EF4-FFF2-40B4-BE49-F238E27FC236}">
                <a16:creationId xmlns:a16="http://schemas.microsoft.com/office/drawing/2014/main" id="{22C8E826-EAF1-3F47-AA15-E70446593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75309"/>
              </p:ext>
            </p:extLst>
          </p:nvPr>
        </p:nvGraphicFramePr>
        <p:xfrm>
          <a:off x="2609551" y="1623894"/>
          <a:ext cx="3415926" cy="111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714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922135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1184077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173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9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No. of deaths/ No. of patients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Median overall survival (95% CI)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 err="1"/>
                        <a:t>mo</a:t>
                      </a:r>
                      <a:endParaRPr lang="en-US" sz="900" dirty="0"/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b="1" dirty="0" err="1"/>
                        <a:t>Enfortumab</a:t>
                      </a:r>
                      <a:r>
                        <a:rPr lang="en-US" sz="900" b="1" dirty="0"/>
                        <a:t> </a:t>
                      </a:r>
                      <a:r>
                        <a:rPr lang="en-US" sz="900" b="1" dirty="0" err="1"/>
                        <a:t>vedotin</a:t>
                      </a:r>
                      <a:endParaRPr lang="en-US" sz="900" b="1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134/301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12.88 (10.58-15.21)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b="1" dirty="0"/>
                        <a:t>Chemotherapy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167/307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8.97 (8.05-10.74)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b="1" dirty="0"/>
                        <a:t>HR for death (95% CI)</a:t>
                      </a:r>
                      <a:endParaRPr lang="en-US" sz="900" b="1" baseline="30000" dirty="0"/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0.70 (0.56-0.89)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b="1" dirty="0"/>
                        <a:t>P value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=0.001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sp>
        <p:nvSpPr>
          <p:cNvPr id="143" name="Text Placeholder 13">
            <a:extLst>
              <a:ext uri="{FF2B5EF4-FFF2-40B4-BE49-F238E27FC236}">
                <a16:creationId xmlns:a16="http://schemas.microsoft.com/office/drawing/2014/main" id="{FCA84076-429E-2843-B612-8B5E826DCD05}"/>
              </a:ext>
            </a:extLst>
          </p:cNvPr>
          <p:cNvSpPr txBox="1">
            <a:spLocks/>
          </p:cNvSpPr>
          <p:nvPr/>
        </p:nvSpPr>
        <p:spPr>
          <a:xfrm>
            <a:off x="6415314" y="1183642"/>
            <a:ext cx="5355365" cy="276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Progression-free survival – </a:t>
            </a:r>
            <a:r>
              <a:rPr lang="en-GB" sz="1600" dirty="0" err="1"/>
              <a:t>itt</a:t>
            </a:r>
            <a:r>
              <a:rPr lang="en-GB" sz="1600" dirty="0"/>
              <a:t> population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7E0C612-DCFA-B740-8121-69AB6E4EB3C3}"/>
              </a:ext>
            </a:extLst>
          </p:cNvPr>
          <p:cNvSpPr txBox="1"/>
          <p:nvPr/>
        </p:nvSpPr>
        <p:spPr>
          <a:xfrm rot="16200000">
            <a:off x="5396967" y="3325164"/>
            <a:ext cx="2405467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Percentage of patients free from</a:t>
            </a:r>
            <a:b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 or death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DADADAB-8DA8-D846-B669-5DD6BBDED7C7}"/>
              </a:ext>
            </a:extLst>
          </p:cNvPr>
          <p:cNvSpPr txBox="1"/>
          <p:nvPr/>
        </p:nvSpPr>
        <p:spPr>
          <a:xfrm>
            <a:off x="6847427" y="2141447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009ABE9-7411-594D-941C-DED576E97ECC}"/>
              </a:ext>
            </a:extLst>
          </p:cNvPr>
          <p:cNvCxnSpPr>
            <a:cxnSpLocks/>
          </p:cNvCxnSpPr>
          <p:nvPr/>
        </p:nvCxnSpPr>
        <p:spPr>
          <a:xfrm flipH="1">
            <a:off x="7086720" y="220291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5330B7B-C9B4-AA44-952C-CC4C11C26C7F}"/>
              </a:ext>
            </a:extLst>
          </p:cNvPr>
          <p:cNvSpPr txBox="1"/>
          <p:nvPr/>
        </p:nvSpPr>
        <p:spPr>
          <a:xfrm>
            <a:off x="6913150" y="269545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42DA7FE-81FF-AD44-AECD-630390ABD148}"/>
              </a:ext>
            </a:extLst>
          </p:cNvPr>
          <p:cNvCxnSpPr>
            <a:cxnSpLocks/>
          </p:cNvCxnSpPr>
          <p:nvPr/>
        </p:nvCxnSpPr>
        <p:spPr>
          <a:xfrm flipH="1">
            <a:off x="7086720" y="275691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55DD6980-4EA5-8648-940E-33463AE2963D}"/>
              </a:ext>
            </a:extLst>
          </p:cNvPr>
          <p:cNvSpPr txBox="1"/>
          <p:nvPr/>
        </p:nvSpPr>
        <p:spPr>
          <a:xfrm>
            <a:off x="6913150" y="3245228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926CADD-8E07-BC4A-9C4A-5281A94BD6F9}"/>
              </a:ext>
            </a:extLst>
          </p:cNvPr>
          <p:cNvCxnSpPr>
            <a:cxnSpLocks/>
          </p:cNvCxnSpPr>
          <p:nvPr/>
        </p:nvCxnSpPr>
        <p:spPr>
          <a:xfrm flipH="1">
            <a:off x="7086720" y="331304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26007B8A-2486-3442-90F4-1F36406A3D94}"/>
              </a:ext>
            </a:extLst>
          </p:cNvPr>
          <p:cNvSpPr txBox="1"/>
          <p:nvPr/>
        </p:nvSpPr>
        <p:spPr>
          <a:xfrm>
            <a:off x="6913150" y="379818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5264708-92C3-9043-8A53-02CDA32BAC71}"/>
              </a:ext>
            </a:extLst>
          </p:cNvPr>
          <p:cNvCxnSpPr>
            <a:cxnSpLocks/>
          </p:cNvCxnSpPr>
          <p:nvPr/>
        </p:nvCxnSpPr>
        <p:spPr>
          <a:xfrm flipH="1">
            <a:off x="7086720" y="386599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17E892A-35B8-174D-B3A7-D75F729F2F60}"/>
              </a:ext>
            </a:extLst>
          </p:cNvPr>
          <p:cNvCxnSpPr>
            <a:cxnSpLocks/>
          </p:cNvCxnSpPr>
          <p:nvPr/>
        </p:nvCxnSpPr>
        <p:spPr>
          <a:xfrm>
            <a:off x="7158720" y="2200275"/>
            <a:ext cx="0" cy="279139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1D3A3DB1-A458-4B47-B743-45E9F2D395AD}"/>
              </a:ext>
            </a:extLst>
          </p:cNvPr>
          <p:cNvSpPr txBox="1"/>
          <p:nvPr/>
        </p:nvSpPr>
        <p:spPr>
          <a:xfrm>
            <a:off x="6913151" y="241818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EECE99F-0527-F34D-88A0-83D11C65D780}"/>
              </a:ext>
            </a:extLst>
          </p:cNvPr>
          <p:cNvCxnSpPr>
            <a:cxnSpLocks/>
          </p:cNvCxnSpPr>
          <p:nvPr/>
        </p:nvCxnSpPr>
        <p:spPr>
          <a:xfrm flipH="1">
            <a:off x="7086720" y="247965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425C626B-6B71-D24F-821D-1AD5127F4BF7}"/>
              </a:ext>
            </a:extLst>
          </p:cNvPr>
          <p:cNvSpPr txBox="1"/>
          <p:nvPr/>
        </p:nvSpPr>
        <p:spPr>
          <a:xfrm>
            <a:off x="6913151" y="2967435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FC6C001-5F46-584F-878C-622497782CB8}"/>
              </a:ext>
            </a:extLst>
          </p:cNvPr>
          <p:cNvCxnSpPr>
            <a:cxnSpLocks/>
          </p:cNvCxnSpPr>
          <p:nvPr/>
        </p:nvCxnSpPr>
        <p:spPr>
          <a:xfrm flipH="1">
            <a:off x="7086720" y="302890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A2CD3413-5C1B-0B48-8DA0-D866D190B5A4}"/>
              </a:ext>
            </a:extLst>
          </p:cNvPr>
          <p:cNvSpPr txBox="1"/>
          <p:nvPr/>
        </p:nvSpPr>
        <p:spPr>
          <a:xfrm>
            <a:off x="6913150" y="352144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5A1F56E-2425-2B43-9CB7-5CACE0A5015F}"/>
              </a:ext>
            </a:extLst>
          </p:cNvPr>
          <p:cNvCxnSpPr>
            <a:cxnSpLocks/>
          </p:cNvCxnSpPr>
          <p:nvPr/>
        </p:nvCxnSpPr>
        <p:spPr>
          <a:xfrm flipH="1">
            <a:off x="7086720" y="358925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FCA6C0DF-2A20-A44B-8B73-E42D45676A0E}"/>
              </a:ext>
            </a:extLst>
          </p:cNvPr>
          <p:cNvSpPr txBox="1"/>
          <p:nvPr/>
        </p:nvSpPr>
        <p:spPr>
          <a:xfrm>
            <a:off x="9148847" y="5280561"/>
            <a:ext cx="57862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675C1DD-33F8-4846-9F33-C2BF08D30522}"/>
              </a:ext>
            </a:extLst>
          </p:cNvPr>
          <p:cNvSpPr txBox="1"/>
          <p:nvPr/>
        </p:nvSpPr>
        <p:spPr>
          <a:xfrm>
            <a:off x="6978873" y="4928415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ED94B4B-2020-1741-B29E-701655C60099}"/>
              </a:ext>
            </a:extLst>
          </p:cNvPr>
          <p:cNvCxnSpPr>
            <a:cxnSpLocks/>
          </p:cNvCxnSpPr>
          <p:nvPr/>
        </p:nvCxnSpPr>
        <p:spPr>
          <a:xfrm flipH="1">
            <a:off x="7086720" y="499185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5EDA3E8-44A1-6047-82F2-5775EE2422A8}"/>
              </a:ext>
            </a:extLst>
          </p:cNvPr>
          <p:cNvCxnSpPr>
            <a:cxnSpLocks/>
          </p:cNvCxnSpPr>
          <p:nvPr/>
        </p:nvCxnSpPr>
        <p:spPr>
          <a:xfrm flipH="1">
            <a:off x="7155848" y="4991853"/>
            <a:ext cx="454908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8FB177E-8A88-6F47-870A-B3F4E169943C}"/>
              </a:ext>
            </a:extLst>
          </p:cNvPr>
          <p:cNvSpPr txBox="1"/>
          <p:nvPr/>
        </p:nvSpPr>
        <p:spPr>
          <a:xfrm>
            <a:off x="6913150" y="464085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F356DD8-32A1-7B42-83B1-73FBC85A0F5F}"/>
              </a:ext>
            </a:extLst>
          </p:cNvPr>
          <p:cNvCxnSpPr>
            <a:cxnSpLocks/>
          </p:cNvCxnSpPr>
          <p:nvPr/>
        </p:nvCxnSpPr>
        <p:spPr>
          <a:xfrm flipH="1">
            <a:off x="7086720" y="470866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B4A2DFA0-0630-EA40-9A38-628ABA6235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22720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C903DBCE-2EF0-D046-84B7-C47F580777C5}"/>
              </a:ext>
            </a:extLst>
          </p:cNvPr>
          <p:cNvSpPr txBox="1"/>
          <p:nvPr/>
        </p:nvSpPr>
        <p:spPr>
          <a:xfrm>
            <a:off x="7121899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CE9F4BC-C7AC-BC4E-8CF7-DF812757E179}"/>
              </a:ext>
            </a:extLst>
          </p:cNvPr>
          <p:cNvSpPr txBox="1"/>
          <p:nvPr/>
        </p:nvSpPr>
        <p:spPr>
          <a:xfrm>
            <a:off x="6162125" y="5452616"/>
            <a:ext cx="85279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>
              <a:lnSpc>
                <a:spcPct val="90000"/>
              </a:lnSpc>
            </a:pPr>
            <a:r>
              <a:rPr lang="en-GB" sz="800" b="1" dirty="0" err="1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Enfortumab</a:t>
            </a:r>
            <a:r>
              <a:rPr lang="en-GB" sz="800" b="1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</a:t>
            </a:r>
            <a:r>
              <a:rPr lang="en-GB" sz="800" b="1" dirty="0" err="1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vedotin</a:t>
            </a:r>
            <a:endParaRPr lang="en-GB" sz="800" b="1" dirty="0">
              <a:solidFill>
                <a:srgbClr val="5D8298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rgbClr val="03C74F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Chemotherapy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D4926B8-ADE3-2B4D-A71B-5B69CFFFC70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43821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0B6CABD7-098B-A043-ADCC-3E5C07957296}"/>
              </a:ext>
            </a:extLst>
          </p:cNvPr>
          <p:cNvSpPr txBox="1"/>
          <p:nvPr/>
        </p:nvSpPr>
        <p:spPr>
          <a:xfrm>
            <a:off x="9916035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4A6A2D15-1161-004D-BEAD-84D7E9DA5B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42420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7A52423E-C77C-0946-977A-A55CBE077D86}"/>
              </a:ext>
            </a:extLst>
          </p:cNvPr>
          <p:cNvSpPr txBox="1"/>
          <p:nvPr/>
        </p:nvSpPr>
        <p:spPr>
          <a:xfrm>
            <a:off x="8646632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427503D-9D85-F040-B377-D2F0F90D75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90772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C59359FA-9D76-894D-8111-A8F347912F39}"/>
              </a:ext>
            </a:extLst>
          </p:cNvPr>
          <p:cNvSpPr txBox="1"/>
          <p:nvPr/>
        </p:nvSpPr>
        <p:spPr>
          <a:xfrm>
            <a:off x="9263952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3810F6C-DC40-CB45-840B-E82F588FCE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09440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DE6338B8-D6DD-F14F-9640-F9852D8F9D77}"/>
              </a:ext>
            </a:extLst>
          </p:cNvPr>
          <p:cNvSpPr txBox="1"/>
          <p:nvPr/>
        </p:nvSpPr>
        <p:spPr>
          <a:xfrm>
            <a:off x="8215101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D998C322-33CA-644D-81F4-AC95D58223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60248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90FE7F7A-7975-0446-802E-78A234E7F4DD}"/>
              </a:ext>
            </a:extLst>
          </p:cNvPr>
          <p:cNvSpPr txBox="1"/>
          <p:nvPr/>
        </p:nvSpPr>
        <p:spPr>
          <a:xfrm>
            <a:off x="7532991" y="5091206"/>
            <a:ext cx="13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CCAE330-6FEE-B349-B6FF-6945A7AF986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668637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9F87BD52-64A3-D649-89C9-0122766E1B7A}"/>
              </a:ext>
            </a:extLst>
          </p:cNvPr>
          <p:cNvSpPr txBox="1"/>
          <p:nvPr/>
        </p:nvSpPr>
        <p:spPr>
          <a:xfrm>
            <a:off x="11639233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F14FCB6D-AC17-8C4B-B055-4AEE49E4BD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55778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A3C790EB-C885-9C4D-919A-A566C27A8222}"/>
              </a:ext>
            </a:extLst>
          </p:cNvPr>
          <p:cNvSpPr txBox="1"/>
          <p:nvPr/>
        </p:nvSpPr>
        <p:spPr>
          <a:xfrm>
            <a:off x="10125028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A20CEC4-F681-FD42-9FF0-77DFF4E1A5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25966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893CB2A8-AAB1-EA4A-8283-93181EB70364}"/>
              </a:ext>
            </a:extLst>
          </p:cNvPr>
          <p:cNvSpPr txBox="1"/>
          <p:nvPr/>
        </p:nvSpPr>
        <p:spPr>
          <a:xfrm>
            <a:off x="9698663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F22705B-8E75-DE47-A0FF-3A4F4A435A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5651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EF7B601B-FADB-CB42-8CDC-EEA722760DFB}"/>
              </a:ext>
            </a:extLst>
          </p:cNvPr>
          <p:cNvSpPr txBox="1"/>
          <p:nvPr/>
        </p:nvSpPr>
        <p:spPr>
          <a:xfrm>
            <a:off x="8861208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D817AF44-F3E1-344A-A33C-665588071A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29577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32102D67-3A1F-4549-A485-BEC48E6E9BFC}"/>
              </a:ext>
            </a:extLst>
          </p:cNvPr>
          <p:cNvSpPr txBox="1"/>
          <p:nvPr/>
        </p:nvSpPr>
        <p:spPr>
          <a:xfrm>
            <a:off x="8434755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1EAC9B8-C631-D24E-8065-CB2994872D95}"/>
              </a:ext>
            </a:extLst>
          </p:cNvPr>
          <p:cNvSpPr txBox="1"/>
          <p:nvPr/>
        </p:nvSpPr>
        <p:spPr>
          <a:xfrm>
            <a:off x="6913150" y="4360410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F44085F-4563-A644-9B0E-230ACCD0AD2F}"/>
              </a:ext>
            </a:extLst>
          </p:cNvPr>
          <p:cNvCxnSpPr>
            <a:cxnSpLocks/>
          </p:cNvCxnSpPr>
          <p:nvPr/>
        </p:nvCxnSpPr>
        <p:spPr>
          <a:xfrm flipH="1">
            <a:off x="7086720" y="442822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5C78BE0E-925C-9740-AEEB-D294F29B5515}"/>
              </a:ext>
            </a:extLst>
          </p:cNvPr>
          <p:cNvSpPr txBox="1"/>
          <p:nvPr/>
        </p:nvSpPr>
        <p:spPr>
          <a:xfrm>
            <a:off x="6913150" y="4079968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9617B0D-02C8-F44D-9CC3-4335B9A8F084}"/>
              </a:ext>
            </a:extLst>
          </p:cNvPr>
          <p:cNvCxnSpPr>
            <a:cxnSpLocks/>
          </p:cNvCxnSpPr>
          <p:nvPr/>
        </p:nvCxnSpPr>
        <p:spPr>
          <a:xfrm flipH="1">
            <a:off x="7086720" y="414778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90AAFCCB-3949-224D-9429-E571147B1A24}"/>
              </a:ext>
            </a:extLst>
          </p:cNvPr>
          <p:cNvSpPr txBox="1"/>
          <p:nvPr/>
        </p:nvSpPr>
        <p:spPr>
          <a:xfrm>
            <a:off x="11682667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3AC6E28-7645-5A4D-823A-C8875A8D2CAC}"/>
              </a:ext>
            </a:extLst>
          </p:cNvPr>
          <p:cNvSpPr txBox="1"/>
          <p:nvPr/>
        </p:nvSpPr>
        <p:spPr>
          <a:xfrm>
            <a:off x="11256099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938C29D-0183-C248-A7B6-B1DA29E69F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9353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FF8CCD5A-4913-1944-8FFF-78EBB00F9282}"/>
              </a:ext>
            </a:extLst>
          </p:cNvPr>
          <p:cNvSpPr txBox="1"/>
          <p:nvPr/>
        </p:nvSpPr>
        <p:spPr>
          <a:xfrm>
            <a:off x="8006027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3FFB706-1E81-C04D-ADB4-6A10D8F670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07367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68524DD8-AA13-404A-8DFF-BE5D80DA89AD}"/>
              </a:ext>
            </a:extLst>
          </p:cNvPr>
          <p:cNvSpPr txBox="1"/>
          <p:nvPr/>
        </p:nvSpPr>
        <p:spPr>
          <a:xfrm>
            <a:off x="948006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B9A157F-4FA1-F742-AE6A-2F207A10AC5A}"/>
              </a:ext>
            </a:extLst>
          </p:cNvPr>
          <p:cNvSpPr txBox="1"/>
          <p:nvPr/>
        </p:nvSpPr>
        <p:spPr>
          <a:xfrm>
            <a:off x="10607242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A29BD9A3-ABFB-AE43-B2B8-153473D5DC34}"/>
              </a:ext>
            </a:extLst>
          </p:cNvPr>
          <p:cNvSpPr txBox="1"/>
          <p:nvPr/>
        </p:nvSpPr>
        <p:spPr>
          <a:xfrm>
            <a:off x="10389183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3766708-C551-894A-A76E-A362BFE38C09}"/>
              </a:ext>
            </a:extLst>
          </p:cNvPr>
          <p:cNvSpPr txBox="1"/>
          <p:nvPr/>
        </p:nvSpPr>
        <p:spPr>
          <a:xfrm>
            <a:off x="9920140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38540BC3-8DE0-8E4F-979F-023E2587B167}"/>
              </a:ext>
            </a:extLst>
          </p:cNvPr>
          <p:cNvSpPr txBox="1"/>
          <p:nvPr/>
        </p:nvSpPr>
        <p:spPr>
          <a:xfrm>
            <a:off x="9710011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0DA8587-9EAA-554C-A828-B23F5A92ADC2}"/>
              </a:ext>
            </a:extLst>
          </p:cNvPr>
          <p:cNvSpPr txBox="1"/>
          <p:nvPr/>
        </p:nvSpPr>
        <p:spPr>
          <a:xfrm>
            <a:off x="9271913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02D6FAC2-AB74-F047-BBF2-0BD181C84C1D}"/>
              </a:ext>
            </a:extLst>
          </p:cNvPr>
          <p:cNvSpPr txBox="1"/>
          <p:nvPr/>
        </p:nvSpPr>
        <p:spPr>
          <a:xfrm>
            <a:off x="9065975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0C25EE34-8751-5D4C-8B2E-9CE1687B8971}"/>
              </a:ext>
            </a:extLst>
          </p:cNvPr>
          <p:cNvSpPr txBox="1"/>
          <p:nvPr/>
        </p:nvSpPr>
        <p:spPr>
          <a:xfrm>
            <a:off x="8626295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57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8DBA327-AE85-BB4B-B974-A4C39D910767}"/>
              </a:ext>
            </a:extLst>
          </p:cNvPr>
          <p:cNvSpPr txBox="1"/>
          <p:nvPr/>
        </p:nvSpPr>
        <p:spPr>
          <a:xfrm>
            <a:off x="8411677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62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9CB4A64-FEB6-2D48-AF72-FA16D8847D2C}"/>
              </a:ext>
            </a:extLst>
          </p:cNvPr>
          <p:cNvSpPr txBox="1"/>
          <p:nvPr/>
        </p:nvSpPr>
        <p:spPr>
          <a:xfrm>
            <a:off x="7306417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259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6DC050E-C444-8E4E-9A22-5F9519C574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43397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9483AD71-85F8-634A-81CB-1BC4157D77E2}"/>
              </a:ext>
            </a:extLst>
          </p:cNvPr>
          <p:cNvSpPr txBox="1"/>
          <p:nvPr/>
        </p:nvSpPr>
        <p:spPr>
          <a:xfrm>
            <a:off x="7316140" y="5091206"/>
            <a:ext cx="13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432C28B-9D2D-C647-9260-7DBC2AFC0C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6682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BBFC745C-DC98-A848-9AF1-5A8940CA34F6}"/>
              </a:ext>
            </a:extLst>
          </p:cNvPr>
          <p:cNvSpPr txBox="1"/>
          <p:nvPr/>
        </p:nvSpPr>
        <p:spPr>
          <a:xfrm>
            <a:off x="7789176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8ADFFEC2-050C-0F48-93AB-93E9A085BE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76012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CDA3481A-1694-F949-87EC-4EFFDAB74087}"/>
              </a:ext>
            </a:extLst>
          </p:cNvPr>
          <p:cNvSpPr txBox="1"/>
          <p:nvPr/>
        </p:nvSpPr>
        <p:spPr>
          <a:xfrm>
            <a:off x="9080707" y="5091206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4AF27572-3BDD-364F-8328-91E2007343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72102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1FA0BB4D-E72E-0B4C-9E26-DC4466EF0881}"/>
              </a:ext>
            </a:extLst>
          </p:cNvPr>
          <p:cNvSpPr txBox="1"/>
          <p:nvPr/>
        </p:nvSpPr>
        <p:spPr>
          <a:xfrm>
            <a:off x="10341352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4B9A650A-DBC5-944A-B4CB-608B7F03DC4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59530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FC635D3D-93FA-2946-9036-7C22910BECA6}"/>
              </a:ext>
            </a:extLst>
          </p:cNvPr>
          <p:cNvSpPr txBox="1"/>
          <p:nvPr/>
        </p:nvSpPr>
        <p:spPr>
          <a:xfrm>
            <a:off x="10564553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E2B6ECA6-BEBD-D448-83CF-FE50B59539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805804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A70D04A3-FC93-7945-955C-7E30CBD45396}"/>
              </a:ext>
            </a:extLst>
          </p:cNvPr>
          <p:cNvSpPr txBox="1"/>
          <p:nvPr/>
        </p:nvSpPr>
        <p:spPr>
          <a:xfrm>
            <a:off x="10775054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B1A88292-7969-1841-A733-DD0A883402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25303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4912392-6847-4547-8104-F4B36C9E0D1B}"/>
              </a:ext>
            </a:extLst>
          </p:cNvPr>
          <p:cNvSpPr txBox="1"/>
          <p:nvPr/>
        </p:nvSpPr>
        <p:spPr>
          <a:xfrm>
            <a:off x="10994553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232F28E-F85F-2643-B8D4-8AAC48C832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241627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0859933E-100B-974A-8E87-68CD9BD7B6CC}"/>
              </a:ext>
            </a:extLst>
          </p:cNvPr>
          <p:cNvSpPr txBox="1"/>
          <p:nvPr/>
        </p:nvSpPr>
        <p:spPr>
          <a:xfrm>
            <a:off x="11210877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B6EBE35B-47EB-1F42-A04B-D23226111C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455831" y="50279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CA598701-5F2E-EC48-94B1-93D8F87E48C4}"/>
              </a:ext>
            </a:extLst>
          </p:cNvPr>
          <p:cNvSpPr txBox="1"/>
          <p:nvPr/>
        </p:nvSpPr>
        <p:spPr>
          <a:xfrm>
            <a:off x="11425081" y="509120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C06C7454-D3E4-0240-9B6F-304575B873B8}"/>
              </a:ext>
            </a:extLst>
          </p:cNvPr>
          <p:cNvSpPr txBox="1"/>
          <p:nvPr/>
        </p:nvSpPr>
        <p:spPr>
          <a:xfrm>
            <a:off x="11034967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C6B1B0DF-6B29-B14C-AE4E-725DAC0B4D40}"/>
              </a:ext>
            </a:extLst>
          </p:cNvPr>
          <p:cNvSpPr txBox="1"/>
          <p:nvPr/>
        </p:nvSpPr>
        <p:spPr>
          <a:xfrm>
            <a:off x="10144562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152A119-D5EE-3349-8EAF-0888B9EA4E19}"/>
              </a:ext>
            </a:extLst>
          </p:cNvPr>
          <p:cNvSpPr txBox="1"/>
          <p:nvPr/>
        </p:nvSpPr>
        <p:spPr>
          <a:xfrm>
            <a:off x="9496862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BE2B75F-4A36-9046-81B3-1B032DFAE616}"/>
              </a:ext>
            </a:extLst>
          </p:cNvPr>
          <p:cNvSpPr txBox="1"/>
          <p:nvPr/>
        </p:nvSpPr>
        <p:spPr>
          <a:xfrm>
            <a:off x="8851245" y="5563416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40F7056-6309-844B-A9C7-A7BF24A20906}"/>
              </a:ext>
            </a:extLst>
          </p:cNvPr>
          <p:cNvSpPr txBox="1"/>
          <p:nvPr/>
        </p:nvSpPr>
        <p:spPr>
          <a:xfrm>
            <a:off x="8918432" y="3840591"/>
            <a:ext cx="12858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b="1" dirty="0" err="1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Enfortumab</a:t>
            </a:r>
            <a:r>
              <a:rPr lang="en-GB" sz="1200" b="1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vedotin</a:t>
            </a:r>
            <a:endParaRPr lang="en-GB" sz="1200" b="1" dirty="0">
              <a:solidFill>
                <a:srgbClr val="5D8298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3FF26CC1-CA13-164C-A743-952AE943A3C9}"/>
              </a:ext>
            </a:extLst>
          </p:cNvPr>
          <p:cNvSpPr txBox="1"/>
          <p:nvPr/>
        </p:nvSpPr>
        <p:spPr>
          <a:xfrm>
            <a:off x="7711387" y="4333005"/>
            <a:ext cx="94474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Chemotherapy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4C6A0F1-2A60-394C-A374-A3EBA17062DF}"/>
              </a:ext>
            </a:extLst>
          </p:cNvPr>
          <p:cNvSpPr txBox="1"/>
          <p:nvPr/>
        </p:nvSpPr>
        <p:spPr>
          <a:xfrm>
            <a:off x="7080992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307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94E3B6A-9ACB-2F45-A7DF-69D89F274008}"/>
              </a:ext>
            </a:extLst>
          </p:cNvPr>
          <p:cNvSpPr txBox="1"/>
          <p:nvPr/>
        </p:nvSpPr>
        <p:spPr>
          <a:xfrm>
            <a:off x="10815892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9D982FA-AA4B-4F4C-B41C-0A8DC3BBE8B3}"/>
              </a:ext>
            </a:extLst>
          </p:cNvPr>
          <p:cNvSpPr txBox="1"/>
          <p:nvPr/>
        </p:nvSpPr>
        <p:spPr>
          <a:xfrm>
            <a:off x="8164027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107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94F6916-7B3C-E748-A925-914CDD6EBEF7}"/>
              </a:ext>
            </a:extLst>
          </p:cNvPr>
          <p:cNvSpPr txBox="1"/>
          <p:nvPr/>
        </p:nvSpPr>
        <p:spPr>
          <a:xfrm>
            <a:off x="7954477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116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EAD023EA-2612-DE44-8AC1-0DF8AD214B67}"/>
              </a:ext>
            </a:extLst>
          </p:cNvPr>
          <p:cNvSpPr txBox="1"/>
          <p:nvPr/>
        </p:nvSpPr>
        <p:spPr>
          <a:xfrm>
            <a:off x="7738577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166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53625C5-A126-DF44-846C-DAAC0E67D329}"/>
              </a:ext>
            </a:extLst>
          </p:cNvPr>
          <p:cNvSpPr txBox="1"/>
          <p:nvPr/>
        </p:nvSpPr>
        <p:spPr>
          <a:xfrm>
            <a:off x="7513152" y="5563416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C7537CA5-BB37-3D43-AE9C-FCE31BDC4B75}"/>
              </a:ext>
            </a:extLst>
          </p:cNvPr>
          <p:cNvSpPr txBox="1"/>
          <p:nvPr/>
        </p:nvSpPr>
        <p:spPr>
          <a:xfrm>
            <a:off x="11462474" y="5563416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32CD077F-6125-3949-BEC7-49C9F0DD6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174875"/>
            <a:ext cx="4479471" cy="2317296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3F4FC691-EA3D-6446-917D-E51516842E2E}"/>
              </a:ext>
            </a:extLst>
          </p:cNvPr>
          <p:cNvSpPr txBox="1"/>
          <p:nvPr/>
        </p:nvSpPr>
        <p:spPr>
          <a:xfrm>
            <a:off x="3802146" y="3354362"/>
            <a:ext cx="12858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b="1" dirty="0" err="1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Enfortumab</a:t>
            </a:r>
            <a:r>
              <a:rPr lang="en-GB" sz="1200" b="1" dirty="0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rgbClr val="5D8298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vedotin</a:t>
            </a:r>
            <a:endParaRPr lang="en-GB" sz="1200" b="1" dirty="0">
              <a:solidFill>
                <a:srgbClr val="5D8298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9B67DC8-958F-C94F-929C-F2A7CA5B98BC}"/>
              </a:ext>
            </a:extLst>
          </p:cNvPr>
          <p:cNvSpPr txBox="1"/>
          <p:nvPr/>
        </p:nvSpPr>
        <p:spPr>
          <a:xfrm>
            <a:off x="2326588" y="3759691"/>
            <a:ext cx="94474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Chemotherapy</a:t>
            </a:r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id="{05005126-2390-8A4E-876D-2BA87EE958E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46453" y="2176045"/>
            <a:ext cx="4440029" cy="27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Table 176">
            <a:extLst>
              <a:ext uri="{FF2B5EF4-FFF2-40B4-BE49-F238E27FC236}">
                <a16:creationId xmlns:a16="http://schemas.microsoft.com/office/drawing/2014/main" id="{0C8561AE-ED45-7C41-8489-29B802694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09968"/>
              </p:ext>
            </p:extLst>
          </p:nvPr>
        </p:nvGraphicFramePr>
        <p:xfrm>
          <a:off x="609600" y="980728"/>
          <a:ext cx="10972800" cy="467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957">
                  <a:extLst>
                    <a:ext uri="{9D8B030D-6E8A-4147-A177-3AD203B41FA5}">
                      <a16:colId xmlns:a16="http://schemas.microsoft.com/office/drawing/2014/main" val="3891554618"/>
                    </a:ext>
                  </a:extLst>
                </a:gridCol>
                <a:gridCol w="1768699">
                  <a:extLst>
                    <a:ext uri="{9D8B030D-6E8A-4147-A177-3AD203B41FA5}">
                      <a16:colId xmlns:a16="http://schemas.microsoft.com/office/drawing/2014/main" val="429823061"/>
                    </a:ext>
                  </a:extLst>
                </a:gridCol>
                <a:gridCol w="1768699">
                  <a:extLst>
                    <a:ext uri="{9D8B030D-6E8A-4147-A177-3AD203B41FA5}">
                      <a16:colId xmlns:a16="http://schemas.microsoft.com/office/drawing/2014/main" val="1337196526"/>
                    </a:ext>
                  </a:extLst>
                </a:gridCol>
                <a:gridCol w="3672734">
                  <a:extLst>
                    <a:ext uri="{9D8B030D-6E8A-4147-A177-3AD203B41FA5}">
                      <a16:colId xmlns:a16="http://schemas.microsoft.com/office/drawing/2014/main" val="4232533557"/>
                    </a:ext>
                  </a:extLst>
                </a:gridCol>
                <a:gridCol w="1161711">
                  <a:extLst>
                    <a:ext uri="{9D8B030D-6E8A-4147-A177-3AD203B41FA5}">
                      <a16:colId xmlns:a16="http://schemas.microsoft.com/office/drawing/2014/main" val="1007778387"/>
                    </a:ext>
                  </a:extLst>
                </a:gridCol>
              </a:tblGrid>
              <a:tr h="14346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Subgroup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Enfortumab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vedotin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Chemotherapy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		Hazard ratio (95% CI)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10800" marB="10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685491"/>
                  </a:ext>
                </a:extLst>
              </a:tr>
              <a:tr h="14346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</a:rPr>
                        <a:t>No. of deaths/no. of patients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30590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All patients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134/301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167/307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0.70 (0.56-0.89)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28121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Age group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145771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&lt;65 </a:t>
                      </a:r>
                      <a:r>
                        <a:rPr lang="en-US" sz="1000" dirty="0" err="1"/>
                        <a:t>yr</a:t>
                      </a: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49/108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66/111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0.68 (0.47-0.99)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35621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≥65 </a:t>
                      </a:r>
                      <a:r>
                        <a:rPr lang="en-US" sz="1000" dirty="0" err="1"/>
                        <a:t>yr</a:t>
                      </a: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85/193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101/196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0.75 (0.56-1.00)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56120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&lt;75 </a:t>
                      </a:r>
                      <a:r>
                        <a:rPr lang="en-US" sz="1000" dirty="0" err="1"/>
                        <a:t>yr</a:t>
                      </a: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109/249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128/239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0.69 (0.53-0.89)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23713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≥75 </a:t>
                      </a:r>
                      <a:r>
                        <a:rPr lang="en-US" sz="1000" dirty="0" err="1"/>
                        <a:t>yr</a:t>
                      </a: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25/52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39/68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0.91 (0.55-1.51)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34899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Sex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525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Male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101/238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132/232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0.61 (0.47-0.79)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402158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Female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33/63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35/75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1.17 (0.72-1.89)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19905"/>
                  </a:ext>
                </a:extLst>
              </a:tr>
              <a:tr h="76971">
                <a:tc gridSpan="5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Geographic region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endParaRPr lang="en-US" sz="1000" b="1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393418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Western Europe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57/126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72/129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0.76 (0.53-1.07)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64950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United States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25/43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25/44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0.88 (0.51-1.54)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12934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Rest of the world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52/132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70/134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0.64 (0.45-0.92)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71129"/>
                  </a:ext>
                </a:extLst>
              </a:tr>
              <a:tr h="76971">
                <a:tc gridSpan="5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ECOG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performance status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endParaRPr lang="en-US" sz="1000" b="1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060885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40/120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46/124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0.81 (0.53-1.24)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33809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94/181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121/183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0.67 (0.51-0.87)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414"/>
                  </a:ext>
                </a:extLst>
              </a:tr>
              <a:tr h="76971">
                <a:tc gridSpan="5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Liver metastasis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endParaRPr lang="en-US" sz="1000" b="1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98444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Yes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53/93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63/95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0.66 (0.46-0.96)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414091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No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81/208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104/212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0.73 (0.55-0.98)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372831"/>
                  </a:ext>
                </a:extLst>
              </a:tr>
              <a:tr h="76971">
                <a:tc gridSpan="5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Preselected chemotherapy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endParaRPr lang="en-US" sz="1000" b="1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24306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Paclitaxel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63/141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59/112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0.71 (0.49-1.10)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65816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Docetaxel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41/87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67/117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0.71 (0.48-1.04)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0080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Vinflunine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30/73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41/78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0.77 (0.48-1.24)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24189"/>
                  </a:ext>
                </a:extLst>
              </a:tr>
              <a:tr h="76971">
                <a:tc gridSpan="5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Primary site of </a:t>
                      </a:r>
                      <a:r>
                        <a:rPr lang="en-US" sz="1000" b="1" dirty="0" err="1"/>
                        <a:t>tumour</a:t>
                      </a:r>
                      <a:endParaRPr lang="en-US" sz="1000" b="1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endParaRPr lang="en-US" sz="1000" b="1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19470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Upper urinary tract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44/98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52/107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0.85 (0.57-1.27)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337073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Bladder or other site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90/203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115/200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0.67 (0.51-0.88)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01919"/>
                  </a:ext>
                </a:extLst>
              </a:tr>
              <a:tr h="76971">
                <a:tc gridSpan="5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Previous systemic therapies</a:t>
                      </a: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48521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1-2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115/262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147/270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0.69 (0.54-0.88)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98396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≥3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19/39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20/37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0.88 (0.47-1.64)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71222"/>
                  </a:ext>
                </a:extLst>
              </a:tr>
              <a:tr h="76971">
                <a:tc gridSpan="5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Best response among patients who previously received CPI treatment</a:t>
                      </a: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581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Response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18/61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23/50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0.63 (0.34-1.17)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739271"/>
                  </a:ext>
                </a:extLst>
              </a:tr>
              <a:tr h="76971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No response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100/207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120/215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0.76 (0.58-0.99)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19512"/>
                  </a:ext>
                </a:extLst>
              </a:tr>
            </a:tbl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DAF581E-9D69-E942-BCCE-3325CEAB7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657500"/>
            <a:ext cx="10972800" cy="702470"/>
          </a:xfrm>
        </p:spPr>
        <p:txBody>
          <a:bodyPr/>
          <a:lstStyle/>
          <a:p>
            <a:r>
              <a:rPr lang="en-GB" dirty="0">
                <a:ea typeface="Aileron" charset="0"/>
                <a:cs typeface="Aileron" charset="0"/>
              </a:rPr>
              <a:t>DEATHS ACCORDING TO SUBGROUP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38B956-13BC-5D4A-9BFC-689759B2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Ev-301: results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E2AC09-5C40-2A44-949D-76A1870F7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DC0A8E-FFB0-234C-8719-A00AA0C3C05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CI, confidence interval, CPI, checkpoint inhibitor; ECOG, Eastern Cooperative Oncology Group; </a:t>
            </a:r>
            <a:r>
              <a:rPr lang="en-GB" dirty="0" err="1"/>
              <a:t>yr</a:t>
            </a:r>
            <a:r>
              <a:rPr lang="en-GB" dirty="0"/>
              <a:t>, year</a:t>
            </a:r>
          </a:p>
          <a:p>
            <a:r>
              <a:rPr lang="en-GB" dirty="0"/>
              <a:t>Powles T, et al. N </a:t>
            </a:r>
            <a:r>
              <a:rPr lang="en-GB" dirty="0" err="1"/>
              <a:t>Engl</a:t>
            </a:r>
            <a:r>
              <a:rPr lang="en-GB" dirty="0"/>
              <a:t> J Med. 2021;384:1125-35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64744A-BAB8-4F45-A992-F7D7466613F9}"/>
              </a:ext>
            </a:extLst>
          </p:cNvPr>
          <p:cNvCxnSpPr>
            <a:cxnSpLocks/>
          </p:cNvCxnSpPr>
          <p:nvPr/>
        </p:nvCxnSpPr>
        <p:spPr>
          <a:xfrm>
            <a:off x="6988175" y="5653947"/>
            <a:ext cx="30702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FEA950-96CA-324E-9707-18885C206FE8}"/>
              </a:ext>
            </a:extLst>
          </p:cNvPr>
          <p:cNvCxnSpPr>
            <a:cxnSpLocks/>
          </p:cNvCxnSpPr>
          <p:nvPr/>
        </p:nvCxnSpPr>
        <p:spPr>
          <a:xfrm flipV="1">
            <a:off x="8292604" y="1256049"/>
            <a:ext cx="0" cy="439227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50CC2A-04F6-A84F-A3D6-7034937CCC3D}"/>
              </a:ext>
            </a:extLst>
          </p:cNvPr>
          <p:cNvCxnSpPr>
            <a:cxnSpLocks/>
          </p:cNvCxnSpPr>
          <p:nvPr/>
        </p:nvCxnSpPr>
        <p:spPr>
          <a:xfrm rot="16200000">
            <a:off x="6967094" y="567506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B3148-4E18-C54C-AE87-2F4B2C2DA6A2}"/>
              </a:ext>
            </a:extLst>
          </p:cNvPr>
          <p:cNvSpPr txBox="1"/>
          <p:nvPr/>
        </p:nvSpPr>
        <p:spPr>
          <a:xfrm>
            <a:off x="6893106" y="5705665"/>
            <a:ext cx="2019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F252F7-F072-1E45-9127-345EC08BABB5}"/>
              </a:ext>
            </a:extLst>
          </p:cNvPr>
          <p:cNvCxnSpPr>
            <a:cxnSpLocks/>
          </p:cNvCxnSpPr>
          <p:nvPr/>
        </p:nvCxnSpPr>
        <p:spPr>
          <a:xfrm rot="16200000">
            <a:off x="8265604" y="567506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78626D2-3272-8949-BC05-663A88E10C1A}"/>
              </a:ext>
            </a:extLst>
          </p:cNvPr>
          <p:cNvSpPr txBox="1"/>
          <p:nvPr/>
        </p:nvSpPr>
        <p:spPr>
          <a:xfrm>
            <a:off x="8188507" y="5705665"/>
            <a:ext cx="2019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7BE98C-7F01-EE4C-86A8-1A74B7FC0AAC}"/>
              </a:ext>
            </a:extLst>
          </p:cNvPr>
          <p:cNvSpPr txBox="1"/>
          <p:nvPr/>
        </p:nvSpPr>
        <p:spPr>
          <a:xfrm>
            <a:off x="6929295" y="5901275"/>
            <a:ext cx="12968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Enfortumab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vedotin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better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C9CA3-7C2F-C24B-B07C-2FA776BF47EC}"/>
              </a:ext>
            </a:extLst>
          </p:cNvPr>
          <p:cNvSpPr txBox="1"/>
          <p:nvPr/>
        </p:nvSpPr>
        <p:spPr>
          <a:xfrm>
            <a:off x="8413854" y="5901275"/>
            <a:ext cx="104034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Chemotherapy better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BF61D9-0E91-B244-B163-F2CF3F3A9617}"/>
              </a:ext>
            </a:extLst>
          </p:cNvPr>
          <p:cNvCxnSpPr>
            <a:cxnSpLocks/>
          </p:cNvCxnSpPr>
          <p:nvPr/>
        </p:nvCxnSpPr>
        <p:spPr>
          <a:xfrm>
            <a:off x="7061200" y="5855907"/>
            <a:ext cx="1184275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452C20F-6568-4943-A1E2-B7127A60CA36}"/>
              </a:ext>
            </a:extLst>
          </p:cNvPr>
          <p:cNvCxnSpPr>
            <a:cxnSpLocks/>
          </p:cNvCxnSpPr>
          <p:nvPr/>
        </p:nvCxnSpPr>
        <p:spPr>
          <a:xfrm flipH="1">
            <a:off x="8397877" y="5855907"/>
            <a:ext cx="1562098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E247B9-607E-8D4D-A928-E0F47C800FC4}"/>
              </a:ext>
            </a:extLst>
          </p:cNvPr>
          <p:cNvCxnSpPr>
            <a:cxnSpLocks/>
          </p:cNvCxnSpPr>
          <p:nvPr/>
        </p:nvCxnSpPr>
        <p:spPr>
          <a:xfrm rot="16200000">
            <a:off x="10021379" y="567506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1706CBA-6292-104C-8C3C-0C722E9B7347}"/>
              </a:ext>
            </a:extLst>
          </p:cNvPr>
          <p:cNvSpPr txBox="1"/>
          <p:nvPr/>
        </p:nvSpPr>
        <p:spPr>
          <a:xfrm>
            <a:off x="9944282" y="5705665"/>
            <a:ext cx="2019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2.00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9324F4A-DAB9-DF49-991E-7FC97254B2B0}"/>
              </a:ext>
            </a:extLst>
          </p:cNvPr>
          <p:cNvGrpSpPr/>
          <p:nvPr/>
        </p:nvGrpSpPr>
        <p:grpSpPr>
          <a:xfrm>
            <a:off x="7564884" y="5554142"/>
            <a:ext cx="712800" cy="54000"/>
            <a:chOff x="6488559" y="5563070"/>
            <a:chExt cx="1191617" cy="54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94E05A5-77C5-2148-8D54-257A85BB5439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9161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F0CECA-273D-7B4A-9378-BB8391EF38A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14F56E-06EF-CD4A-9092-021E67002F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iamond 47">
            <a:extLst>
              <a:ext uri="{FF2B5EF4-FFF2-40B4-BE49-F238E27FC236}">
                <a16:creationId xmlns:a16="http://schemas.microsoft.com/office/drawing/2014/main" id="{68DD1640-C4FF-A944-9C2F-6A84C3F3E243}"/>
              </a:ext>
            </a:extLst>
          </p:cNvPr>
          <p:cNvSpPr/>
          <p:nvPr/>
        </p:nvSpPr>
        <p:spPr>
          <a:xfrm>
            <a:off x="7794104" y="5531930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72D036-78A6-8E42-ACE4-0C63C0481B42}"/>
              </a:ext>
            </a:extLst>
          </p:cNvPr>
          <p:cNvGrpSpPr/>
          <p:nvPr/>
        </p:nvGrpSpPr>
        <p:grpSpPr>
          <a:xfrm>
            <a:off x="7139433" y="5417617"/>
            <a:ext cx="1467991" cy="54000"/>
            <a:chOff x="6488559" y="5563070"/>
            <a:chExt cx="1185152" cy="54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51BED99-5C32-E14E-B4E6-5D7BF790CA7B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CA2A75-1F78-984D-85AD-A9C44E765A7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E025DE0-06CB-BB49-8532-73756282C2C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iamond 52">
            <a:extLst>
              <a:ext uri="{FF2B5EF4-FFF2-40B4-BE49-F238E27FC236}">
                <a16:creationId xmlns:a16="http://schemas.microsoft.com/office/drawing/2014/main" id="{B75FA3C3-E198-524A-B699-EC8AA3031064}"/>
              </a:ext>
            </a:extLst>
          </p:cNvPr>
          <p:cNvSpPr/>
          <p:nvPr/>
        </p:nvSpPr>
        <p:spPr>
          <a:xfrm>
            <a:off x="7568679" y="539540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DFA2536-288C-3047-A92F-479EB04DDCA9}"/>
              </a:ext>
            </a:extLst>
          </p:cNvPr>
          <p:cNvGrpSpPr/>
          <p:nvPr/>
        </p:nvGrpSpPr>
        <p:grpSpPr>
          <a:xfrm>
            <a:off x="7358503" y="5144567"/>
            <a:ext cx="2066400" cy="54000"/>
            <a:chOff x="6488559" y="5563070"/>
            <a:chExt cx="1185152" cy="54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AA32AA7-2C76-E344-973E-75ECB460DF72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4BA0BA-5EAB-E24B-98C4-7DB37F9714A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620CCF7-36DF-6C41-A2B1-777DB62F487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Diamond 58">
            <a:extLst>
              <a:ext uri="{FF2B5EF4-FFF2-40B4-BE49-F238E27FC236}">
                <a16:creationId xmlns:a16="http://schemas.microsoft.com/office/drawing/2014/main" id="{5B9EF76E-1540-F54B-AB85-70C7D325C964}"/>
              </a:ext>
            </a:extLst>
          </p:cNvPr>
          <p:cNvSpPr/>
          <p:nvPr/>
        </p:nvSpPr>
        <p:spPr>
          <a:xfrm>
            <a:off x="7997355" y="512235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999F037-1773-7043-90A2-DDE6C64C0C60}"/>
              </a:ext>
            </a:extLst>
          </p:cNvPr>
          <p:cNvGrpSpPr/>
          <p:nvPr/>
        </p:nvGrpSpPr>
        <p:grpSpPr>
          <a:xfrm>
            <a:off x="7498209" y="5011217"/>
            <a:ext cx="601200" cy="54000"/>
            <a:chOff x="6488559" y="5563070"/>
            <a:chExt cx="1191617" cy="54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14C8F0-DE19-FD4A-BAB8-E9159BD84024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9161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648234D-BCAD-0C4B-BB91-EB7292AAADC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9E12395-8AC6-AE46-ABC9-E6766778EB6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iamond 63">
            <a:extLst>
              <a:ext uri="{FF2B5EF4-FFF2-40B4-BE49-F238E27FC236}">
                <a16:creationId xmlns:a16="http://schemas.microsoft.com/office/drawing/2014/main" id="{D628B138-B3D1-7B44-8A10-1F79E6A8D811}"/>
              </a:ext>
            </a:extLst>
          </p:cNvPr>
          <p:cNvSpPr/>
          <p:nvPr/>
        </p:nvSpPr>
        <p:spPr>
          <a:xfrm>
            <a:off x="7682979" y="498900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990D530-9A34-6C4E-8526-23D0123B4C69}"/>
              </a:ext>
            </a:extLst>
          </p:cNvPr>
          <p:cNvGrpSpPr/>
          <p:nvPr/>
        </p:nvGrpSpPr>
        <p:grpSpPr>
          <a:xfrm>
            <a:off x="7431534" y="4734992"/>
            <a:ext cx="666000" cy="54000"/>
            <a:chOff x="6488559" y="5563070"/>
            <a:chExt cx="1191617" cy="5400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01A762-BAFA-374D-BC8A-69256760A202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9161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4D88DA2-8E00-E244-BA91-4106474EA9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A8FF4D2-41C7-A84D-A816-3B6EC3B9596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Diamond 68">
            <a:extLst>
              <a:ext uri="{FF2B5EF4-FFF2-40B4-BE49-F238E27FC236}">
                <a16:creationId xmlns:a16="http://schemas.microsoft.com/office/drawing/2014/main" id="{961FE4E5-754E-8846-8F21-41A019B78220}"/>
              </a:ext>
            </a:extLst>
          </p:cNvPr>
          <p:cNvSpPr/>
          <p:nvPr/>
        </p:nvSpPr>
        <p:spPr>
          <a:xfrm>
            <a:off x="7635354" y="4712780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61448FA-6F00-D047-B131-E90AA28AD3C6}"/>
              </a:ext>
            </a:extLst>
          </p:cNvPr>
          <p:cNvGrpSpPr/>
          <p:nvPr/>
        </p:nvGrpSpPr>
        <p:grpSpPr>
          <a:xfrm>
            <a:off x="7533133" y="4595292"/>
            <a:ext cx="1242000" cy="54000"/>
            <a:chOff x="6488559" y="5563070"/>
            <a:chExt cx="1185152" cy="5400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B45FCA8-CCB1-6B41-ABB8-E1F5FA037F43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FEA57A9-4BC0-5747-B59D-9811BDA2052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392ACB4-5687-FE41-9EB9-213D1729AF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Diamond 78">
            <a:extLst>
              <a:ext uri="{FF2B5EF4-FFF2-40B4-BE49-F238E27FC236}">
                <a16:creationId xmlns:a16="http://schemas.microsoft.com/office/drawing/2014/main" id="{8465805D-9B4B-A347-A154-AB0E74A7D9B6}"/>
              </a:ext>
            </a:extLst>
          </p:cNvPr>
          <p:cNvSpPr/>
          <p:nvPr/>
        </p:nvSpPr>
        <p:spPr>
          <a:xfrm>
            <a:off x="7949679" y="4573080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6D19B5F-B182-1941-B433-EED1C7CA46A7}"/>
              </a:ext>
            </a:extLst>
          </p:cNvPr>
          <p:cNvGrpSpPr/>
          <p:nvPr/>
        </p:nvGrpSpPr>
        <p:grpSpPr>
          <a:xfrm>
            <a:off x="7383908" y="4322242"/>
            <a:ext cx="1332000" cy="54000"/>
            <a:chOff x="6488559" y="5563070"/>
            <a:chExt cx="1185152" cy="54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C515F79-56C5-B649-981C-D06DD917448F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A2A9146-1099-F446-8F65-26E8446EB2E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6DD86CD-3FF6-ED41-8B21-EA4456E124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Diamond 83">
            <a:extLst>
              <a:ext uri="{FF2B5EF4-FFF2-40B4-BE49-F238E27FC236}">
                <a16:creationId xmlns:a16="http://schemas.microsoft.com/office/drawing/2014/main" id="{88772AC2-963E-E14A-91A8-CE993F6DA58A}"/>
              </a:ext>
            </a:extLst>
          </p:cNvPr>
          <p:cNvSpPr/>
          <p:nvPr/>
        </p:nvSpPr>
        <p:spPr>
          <a:xfrm>
            <a:off x="7809979" y="4300030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3782085-3A22-8D49-81D4-E32431281F8C}"/>
              </a:ext>
            </a:extLst>
          </p:cNvPr>
          <p:cNvGrpSpPr/>
          <p:nvPr/>
        </p:nvGrpSpPr>
        <p:grpSpPr>
          <a:xfrm>
            <a:off x="7387083" y="4188892"/>
            <a:ext cx="986400" cy="54000"/>
            <a:chOff x="6488559" y="5563070"/>
            <a:chExt cx="1185152" cy="54000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14ECCCA-2F28-5349-AC21-99A9E07215B2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C6387F4-C210-8A4C-B641-70E59C776B0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E30A42-8192-A54E-9C48-86B9AB5EF8E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Diamond 88">
            <a:extLst>
              <a:ext uri="{FF2B5EF4-FFF2-40B4-BE49-F238E27FC236}">
                <a16:creationId xmlns:a16="http://schemas.microsoft.com/office/drawing/2014/main" id="{F75001E8-3B83-CF45-829A-8D0D870A200A}"/>
              </a:ext>
            </a:extLst>
          </p:cNvPr>
          <p:cNvSpPr/>
          <p:nvPr/>
        </p:nvSpPr>
        <p:spPr>
          <a:xfrm>
            <a:off x="7708379" y="4166680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3439DC2-0880-E94A-929D-2981C61B9437}"/>
              </a:ext>
            </a:extLst>
          </p:cNvPr>
          <p:cNvGrpSpPr/>
          <p:nvPr/>
        </p:nvGrpSpPr>
        <p:grpSpPr>
          <a:xfrm>
            <a:off x="7409308" y="4049192"/>
            <a:ext cx="900000" cy="54000"/>
            <a:chOff x="6488559" y="5563070"/>
            <a:chExt cx="1185152" cy="5400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E781796-47C2-A34C-B038-030A8074D244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704DBCE-A11D-2F44-A3C6-702963BBB44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55B229E-F739-CC4E-9122-82C5E5799DF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Diamond 93">
            <a:extLst>
              <a:ext uri="{FF2B5EF4-FFF2-40B4-BE49-F238E27FC236}">
                <a16:creationId xmlns:a16="http://schemas.microsoft.com/office/drawing/2014/main" id="{D3712F01-348F-BF4B-A951-2251F7995316}"/>
              </a:ext>
            </a:extLst>
          </p:cNvPr>
          <p:cNvSpPr/>
          <p:nvPr/>
        </p:nvSpPr>
        <p:spPr>
          <a:xfrm>
            <a:off x="7702029" y="4026980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061ED70-7C8C-7040-A0E7-F22EB1DD9BAC}"/>
              </a:ext>
            </a:extLst>
          </p:cNvPr>
          <p:cNvGrpSpPr/>
          <p:nvPr/>
        </p:nvGrpSpPr>
        <p:grpSpPr>
          <a:xfrm>
            <a:off x="7507733" y="3776142"/>
            <a:ext cx="756000" cy="54000"/>
            <a:chOff x="6488559" y="5563070"/>
            <a:chExt cx="1185152" cy="54000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7E903A1-6DB1-3E4D-8568-F156D95091D8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DD6C7A3-F4D5-7449-97F8-966C991D50E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A32A55D-F386-6048-ABFE-53336C65AA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Diamond 98">
            <a:extLst>
              <a:ext uri="{FF2B5EF4-FFF2-40B4-BE49-F238E27FC236}">
                <a16:creationId xmlns:a16="http://schemas.microsoft.com/office/drawing/2014/main" id="{89F8D21B-DFB1-A94F-8D1C-56F1523EC155}"/>
              </a:ext>
            </a:extLst>
          </p:cNvPr>
          <p:cNvSpPr/>
          <p:nvPr/>
        </p:nvSpPr>
        <p:spPr>
          <a:xfrm>
            <a:off x="7762354" y="3753930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9387A20-3734-3244-9F91-A8D414D137F6}"/>
              </a:ext>
            </a:extLst>
          </p:cNvPr>
          <p:cNvGrpSpPr/>
          <p:nvPr/>
        </p:nvGrpSpPr>
        <p:grpSpPr>
          <a:xfrm>
            <a:off x="7342633" y="3639617"/>
            <a:ext cx="878400" cy="54000"/>
            <a:chOff x="6488559" y="5563070"/>
            <a:chExt cx="1185152" cy="54000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5F10F2E-2D2F-CD45-9061-A19C7A101649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EBE6CF3-784C-004F-984F-DE5B39103E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FC6764C-1C31-794B-A49B-C303D888E64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Diamond 103">
            <a:extLst>
              <a:ext uri="{FF2B5EF4-FFF2-40B4-BE49-F238E27FC236}">
                <a16:creationId xmlns:a16="http://schemas.microsoft.com/office/drawing/2014/main" id="{BA76FB98-0220-0D47-A8EB-A502D137629F}"/>
              </a:ext>
            </a:extLst>
          </p:cNvPr>
          <p:cNvSpPr/>
          <p:nvPr/>
        </p:nvSpPr>
        <p:spPr>
          <a:xfrm>
            <a:off x="7622654" y="361740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C118CAD-AB02-9D40-8C97-803099463697}"/>
              </a:ext>
            </a:extLst>
          </p:cNvPr>
          <p:cNvGrpSpPr/>
          <p:nvPr/>
        </p:nvGrpSpPr>
        <p:grpSpPr>
          <a:xfrm>
            <a:off x="7431533" y="3369742"/>
            <a:ext cx="648000" cy="54000"/>
            <a:chOff x="6488559" y="5563070"/>
            <a:chExt cx="1185152" cy="540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1F84BC2-2AA7-6044-A9EB-4FB0E9312072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0E7EFBD-155E-B34F-A756-564CAC09F32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2DF6052-444C-BF49-AFFB-FD58A814316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Diamond 108">
            <a:extLst>
              <a:ext uri="{FF2B5EF4-FFF2-40B4-BE49-F238E27FC236}">
                <a16:creationId xmlns:a16="http://schemas.microsoft.com/office/drawing/2014/main" id="{49D3D3FE-7D3B-9A4A-9EEA-E0A77F72FC7F}"/>
              </a:ext>
            </a:extLst>
          </p:cNvPr>
          <p:cNvSpPr/>
          <p:nvPr/>
        </p:nvSpPr>
        <p:spPr>
          <a:xfrm>
            <a:off x="7635354" y="3347530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3785A33-DC0B-9C4B-91DE-8AF1DF0876B0}"/>
              </a:ext>
            </a:extLst>
          </p:cNvPr>
          <p:cNvGrpSpPr/>
          <p:nvPr/>
        </p:nvGrpSpPr>
        <p:grpSpPr>
          <a:xfrm>
            <a:off x="7475983" y="3226867"/>
            <a:ext cx="1260000" cy="54000"/>
            <a:chOff x="6488559" y="5563070"/>
            <a:chExt cx="1185152" cy="540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2062E16-6EEB-3A44-87E3-0628544BA9CA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BEBAE14-A4BF-6E47-AD50-DA47F3E85B5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980DE29-6A05-B444-808E-0C23403F396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Diamond 113">
            <a:extLst>
              <a:ext uri="{FF2B5EF4-FFF2-40B4-BE49-F238E27FC236}">
                <a16:creationId xmlns:a16="http://schemas.microsoft.com/office/drawing/2014/main" id="{241E3A7D-2E67-C044-A429-86E586ACFA96}"/>
              </a:ext>
            </a:extLst>
          </p:cNvPr>
          <p:cNvSpPr/>
          <p:nvPr/>
        </p:nvSpPr>
        <p:spPr>
          <a:xfrm>
            <a:off x="7883004" y="320465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8EC41CB-1F89-E340-99D3-98E2C6572485}"/>
              </a:ext>
            </a:extLst>
          </p:cNvPr>
          <p:cNvGrpSpPr/>
          <p:nvPr/>
        </p:nvGrpSpPr>
        <p:grpSpPr>
          <a:xfrm>
            <a:off x="7329933" y="2953817"/>
            <a:ext cx="828000" cy="54000"/>
            <a:chOff x="6488559" y="5563070"/>
            <a:chExt cx="1185152" cy="54000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C612E83-6C9B-CF46-A487-43D0B6C6C51C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E202925-0370-A049-A4E0-2C999C4DC5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01DCF35-AF67-C842-84EC-38249B277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Diamond 118">
            <a:extLst>
              <a:ext uri="{FF2B5EF4-FFF2-40B4-BE49-F238E27FC236}">
                <a16:creationId xmlns:a16="http://schemas.microsoft.com/office/drawing/2014/main" id="{A6854ABA-E60C-9644-A259-A92B0E799CCE}"/>
              </a:ext>
            </a:extLst>
          </p:cNvPr>
          <p:cNvSpPr/>
          <p:nvPr/>
        </p:nvSpPr>
        <p:spPr>
          <a:xfrm>
            <a:off x="7597254" y="293160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D947AC9-4400-FE4F-BA5B-465EDAC5A31A}"/>
              </a:ext>
            </a:extLst>
          </p:cNvPr>
          <p:cNvGrpSpPr/>
          <p:nvPr/>
        </p:nvGrpSpPr>
        <p:grpSpPr>
          <a:xfrm>
            <a:off x="7425178" y="2814117"/>
            <a:ext cx="1800000" cy="54000"/>
            <a:chOff x="6488559" y="5563070"/>
            <a:chExt cx="1185152" cy="54000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56AD8CD-DCE6-3847-BC43-66D11402B00F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14BCCFE-8A75-A149-A4FB-FA67A96252A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A0F7876-CC88-774A-998C-5D3C51E364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Diamond 134">
            <a:extLst>
              <a:ext uri="{FF2B5EF4-FFF2-40B4-BE49-F238E27FC236}">
                <a16:creationId xmlns:a16="http://schemas.microsoft.com/office/drawing/2014/main" id="{15E83478-102D-BE48-8FDB-2BDC6DAD63BB}"/>
              </a:ext>
            </a:extLst>
          </p:cNvPr>
          <p:cNvSpPr/>
          <p:nvPr/>
        </p:nvSpPr>
        <p:spPr>
          <a:xfrm>
            <a:off x="8006880" y="279190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1E5EBFE-69C3-FA4B-B9C1-0E9FC4D383CB}"/>
              </a:ext>
            </a:extLst>
          </p:cNvPr>
          <p:cNvGrpSpPr/>
          <p:nvPr/>
        </p:nvGrpSpPr>
        <p:grpSpPr>
          <a:xfrm>
            <a:off x="7806178" y="2401367"/>
            <a:ext cx="2066400" cy="54000"/>
            <a:chOff x="6488559" y="5563070"/>
            <a:chExt cx="1185152" cy="5400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C3BC054-8915-8147-B21B-41906A7E544B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8AFF5CD-3298-3F45-A508-E55AC3F59EC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C3916CE-9FC5-924B-9EEB-E3DE4C19E0C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Diamond 139">
            <a:extLst>
              <a:ext uri="{FF2B5EF4-FFF2-40B4-BE49-F238E27FC236}">
                <a16:creationId xmlns:a16="http://schemas.microsoft.com/office/drawing/2014/main" id="{E7E80D76-82D8-3A45-A113-57883AC93E99}"/>
              </a:ext>
            </a:extLst>
          </p:cNvPr>
          <p:cNvSpPr/>
          <p:nvPr/>
        </p:nvSpPr>
        <p:spPr>
          <a:xfrm>
            <a:off x="8518055" y="237915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52FEA2A-1AC6-CD45-B39C-C87CD8A5824A}"/>
              </a:ext>
            </a:extLst>
          </p:cNvPr>
          <p:cNvGrpSpPr/>
          <p:nvPr/>
        </p:nvGrpSpPr>
        <p:grpSpPr>
          <a:xfrm>
            <a:off x="7479158" y="2677592"/>
            <a:ext cx="954000" cy="54000"/>
            <a:chOff x="6488559" y="5563070"/>
            <a:chExt cx="1185152" cy="54000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C122638-CCEB-5541-9728-7F14E358727F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1A494EF-464B-6246-B25E-81620F53618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D9E1289-4EBB-624B-8404-9328DCBF25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Diamond 144">
            <a:extLst>
              <a:ext uri="{FF2B5EF4-FFF2-40B4-BE49-F238E27FC236}">
                <a16:creationId xmlns:a16="http://schemas.microsoft.com/office/drawing/2014/main" id="{9421D0B5-7ACB-B947-8077-F05DDF58379F}"/>
              </a:ext>
            </a:extLst>
          </p:cNvPr>
          <p:cNvSpPr/>
          <p:nvPr/>
        </p:nvSpPr>
        <p:spPr>
          <a:xfrm>
            <a:off x="7790929" y="2655380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D4D36A0-86A1-9A43-AF71-4B33A5949BE9}"/>
              </a:ext>
            </a:extLst>
          </p:cNvPr>
          <p:cNvGrpSpPr/>
          <p:nvPr/>
        </p:nvGrpSpPr>
        <p:grpSpPr>
          <a:xfrm>
            <a:off x="7371208" y="2268017"/>
            <a:ext cx="558000" cy="54000"/>
            <a:chOff x="6488559" y="5563070"/>
            <a:chExt cx="1185152" cy="54000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1CD1393-8B4E-FA41-9284-FF68CF255C65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42601D8-97AB-8443-9AFE-A3B24174088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0329494-B0A7-4F4E-9B98-01368ACA025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Diamond 149">
            <a:extLst>
              <a:ext uri="{FF2B5EF4-FFF2-40B4-BE49-F238E27FC236}">
                <a16:creationId xmlns:a16="http://schemas.microsoft.com/office/drawing/2014/main" id="{4AFC0443-D114-1D4C-AB42-6AEB620C9B96}"/>
              </a:ext>
            </a:extLst>
          </p:cNvPr>
          <p:cNvSpPr/>
          <p:nvPr/>
        </p:nvSpPr>
        <p:spPr>
          <a:xfrm>
            <a:off x="7530579" y="224580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FD5233C-F099-1F40-923B-BFB95A10612E}"/>
              </a:ext>
            </a:extLst>
          </p:cNvPr>
          <p:cNvGrpSpPr/>
          <p:nvPr/>
        </p:nvGrpSpPr>
        <p:grpSpPr>
          <a:xfrm>
            <a:off x="7504553" y="1991792"/>
            <a:ext cx="1674000" cy="54000"/>
            <a:chOff x="6488559" y="5563070"/>
            <a:chExt cx="1185152" cy="5400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A2B8B60-6DB2-EB41-ABEC-348362F1E7C3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B974136-F0D9-894C-AD67-F8F40CA8043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DFE1E17-8968-814E-A112-89FDC24BE7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Diamond 154">
            <a:extLst>
              <a:ext uri="{FF2B5EF4-FFF2-40B4-BE49-F238E27FC236}">
                <a16:creationId xmlns:a16="http://schemas.microsoft.com/office/drawing/2014/main" id="{E3BDE316-C474-AF4C-A67E-D988DEFE5117}"/>
              </a:ext>
            </a:extLst>
          </p:cNvPr>
          <p:cNvSpPr/>
          <p:nvPr/>
        </p:nvSpPr>
        <p:spPr>
          <a:xfrm>
            <a:off x="8064030" y="1969580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2A57018-933D-6D4C-AB94-7048752EBEEC}"/>
              </a:ext>
            </a:extLst>
          </p:cNvPr>
          <p:cNvGrpSpPr/>
          <p:nvPr/>
        </p:nvGrpSpPr>
        <p:grpSpPr>
          <a:xfrm>
            <a:off x="7482333" y="1855267"/>
            <a:ext cx="630000" cy="54000"/>
            <a:chOff x="6488559" y="5563070"/>
            <a:chExt cx="1185152" cy="54000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AF88E4B-2B18-5644-AFAF-AB26348B3412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0811835-107F-A548-AF0C-1575023954D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1F6745C-52FF-5B49-8CAD-AF782AAEA26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Diamond 159">
            <a:extLst>
              <a:ext uri="{FF2B5EF4-FFF2-40B4-BE49-F238E27FC236}">
                <a16:creationId xmlns:a16="http://schemas.microsoft.com/office/drawing/2014/main" id="{51433878-2443-2E4C-B670-F7C24939E78F}"/>
              </a:ext>
            </a:extLst>
          </p:cNvPr>
          <p:cNvSpPr/>
          <p:nvPr/>
        </p:nvSpPr>
        <p:spPr>
          <a:xfrm>
            <a:off x="7682979" y="183305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BC7B889-1050-1C4E-8444-90807074840E}"/>
              </a:ext>
            </a:extLst>
          </p:cNvPr>
          <p:cNvGrpSpPr/>
          <p:nvPr/>
        </p:nvGrpSpPr>
        <p:grpSpPr>
          <a:xfrm>
            <a:off x="7517258" y="1725545"/>
            <a:ext cx="770400" cy="54000"/>
            <a:chOff x="6488559" y="5563070"/>
            <a:chExt cx="1185152" cy="54000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32CEC44-B8F6-334C-813C-2EA109CA0348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ADC4133-ECE4-C54C-9271-C0C179F20EA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DA71A72-10EA-D740-9BAE-F1380842415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Diamond 164">
            <a:extLst>
              <a:ext uri="{FF2B5EF4-FFF2-40B4-BE49-F238E27FC236}">
                <a16:creationId xmlns:a16="http://schemas.microsoft.com/office/drawing/2014/main" id="{312C8AA1-950E-7840-B48D-32746E81031E}"/>
              </a:ext>
            </a:extLst>
          </p:cNvPr>
          <p:cNvSpPr/>
          <p:nvPr/>
        </p:nvSpPr>
        <p:spPr>
          <a:xfrm>
            <a:off x="7771879" y="1703333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2FF0A6B-4D03-F046-BF62-78D05F9E7BE7}"/>
              </a:ext>
            </a:extLst>
          </p:cNvPr>
          <p:cNvGrpSpPr/>
          <p:nvPr/>
        </p:nvGrpSpPr>
        <p:grpSpPr>
          <a:xfrm>
            <a:off x="7374383" y="1582217"/>
            <a:ext cx="900000" cy="54000"/>
            <a:chOff x="6488559" y="5563070"/>
            <a:chExt cx="1185152" cy="54000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847552-7AE8-5B4E-96BA-6020D424BAEC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5BA8AFA-FE0F-AB42-907C-92A51B441C0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2519C00-0EA5-114C-B4CD-4BDA2E47A0A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Diamond 169">
            <a:extLst>
              <a:ext uri="{FF2B5EF4-FFF2-40B4-BE49-F238E27FC236}">
                <a16:creationId xmlns:a16="http://schemas.microsoft.com/office/drawing/2014/main" id="{4CF03675-EA54-044F-9587-2FE4E28B4285}"/>
              </a:ext>
            </a:extLst>
          </p:cNvPr>
          <p:cNvSpPr/>
          <p:nvPr/>
        </p:nvSpPr>
        <p:spPr>
          <a:xfrm>
            <a:off x="7663929" y="1560005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9F8BFF6-D2EC-0446-BD28-DC7178211E89}"/>
              </a:ext>
            </a:extLst>
          </p:cNvPr>
          <p:cNvGrpSpPr/>
          <p:nvPr/>
        </p:nvGrpSpPr>
        <p:grpSpPr>
          <a:xfrm>
            <a:off x="7517258" y="1310528"/>
            <a:ext cx="576000" cy="54000"/>
            <a:chOff x="6488559" y="5563070"/>
            <a:chExt cx="1185152" cy="54000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9FD2353-45EC-0E47-913C-0FFBD36228F8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59" y="5590069"/>
              <a:ext cx="1185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430BEC1-C3E2-0940-BC95-30241CA37CB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652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910EADB-2611-BC41-A14D-4F9F8BA80AC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46395" y="5590070"/>
              <a:ext cx="5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Diamond 174">
            <a:extLst>
              <a:ext uri="{FF2B5EF4-FFF2-40B4-BE49-F238E27FC236}">
                <a16:creationId xmlns:a16="http://schemas.microsoft.com/office/drawing/2014/main" id="{A86680DF-9691-DD4B-91E9-93AA57542446}"/>
              </a:ext>
            </a:extLst>
          </p:cNvPr>
          <p:cNvSpPr/>
          <p:nvPr/>
        </p:nvSpPr>
        <p:spPr>
          <a:xfrm>
            <a:off x="7692504" y="1288316"/>
            <a:ext cx="162446" cy="98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9787A-BE65-C74F-8B28-CFA77DAD2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14925"/>
            <a:ext cx="10972800" cy="702470"/>
          </a:xfrm>
        </p:spPr>
        <p:txBody>
          <a:bodyPr/>
          <a:lstStyle/>
          <a:p>
            <a:r>
              <a:rPr lang="en-GB" dirty="0"/>
              <a:t>TREATMENT-RELATED ADVERSE EVENTS (SAFETY POPULATION)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CB4025FD-1023-794E-88BB-9C65E0CC703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4203799"/>
              </p:ext>
            </p:extLst>
          </p:nvPr>
        </p:nvGraphicFramePr>
        <p:xfrm>
          <a:off x="620713" y="1309735"/>
          <a:ext cx="10963275" cy="453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031">
                  <a:extLst>
                    <a:ext uri="{9D8B030D-6E8A-4147-A177-3AD203B41FA5}">
                      <a16:colId xmlns:a16="http://schemas.microsoft.com/office/drawing/2014/main" val="2430127332"/>
                    </a:ext>
                  </a:extLst>
                </a:gridCol>
                <a:gridCol w="1948061">
                  <a:extLst>
                    <a:ext uri="{9D8B030D-6E8A-4147-A177-3AD203B41FA5}">
                      <a16:colId xmlns:a16="http://schemas.microsoft.com/office/drawing/2014/main" val="3264408813"/>
                    </a:ext>
                  </a:extLst>
                </a:gridCol>
                <a:gridCol w="1948061">
                  <a:extLst>
                    <a:ext uri="{9D8B030D-6E8A-4147-A177-3AD203B41FA5}">
                      <a16:colId xmlns:a16="http://schemas.microsoft.com/office/drawing/2014/main" val="2405095402"/>
                    </a:ext>
                  </a:extLst>
                </a:gridCol>
                <a:gridCol w="1948061">
                  <a:extLst>
                    <a:ext uri="{9D8B030D-6E8A-4147-A177-3AD203B41FA5}">
                      <a16:colId xmlns:a16="http://schemas.microsoft.com/office/drawing/2014/main" val="4115734516"/>
                    </a:ext>
                  </a:extLst>
                </a:gridCol>
                <a:gridCol w="1948061">
                  <a:extLst>
                    <a:ext uri="{9D8B030D-6E8A-4147-A177-3AD203B41FA5}">
                      <a16:colId xmlns:a16="http://schemas.microsoft.com/office/drawing/2014/main" val="3356891797"/>
                    </a:ext>
                  </a:extLst>
                </a:gridCol>
              </a:tblGrid>
              <a:tr h="37830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noProof="0" dirty="0"/>
                        <a:t>Adverse event</a:t>
                      </a:r>
                    </a:p>
                  </a:txBody>
                  <a:tcPr marT="25200" marB="252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Enfortumab Vedotin Group</a:t>
                      </a:r>
                      <a:br>
                        <a:rPr lang="en-GB" sz="1400" noProof="0"/>
                      </a:br>
                      <a:r>
                        <a:rPr lang="en-GB" sz="1400" noProof="0"/>
                        <a:t>(N=296)</a:t>
                      </a:r>
                    </a:p>
                  </a:txBody>
                  <a:tcPr marT="25200" marB="252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Chemotherapy Group</a:t>
                      </a:r>
                      <a:br>
                        <a:rPr lang="en-GB" sz="1400" noProof="0"/>
                      </a:br>
                      <a:r>
                        <a:rPr lang="en-GB" sz="1400" noProof="0"/>
                        <a:t>(N=291)</a:t>
                      </a:r>
                    </a:p>
                  </a:txBody>
                  <a:tcPr marT="25200" marB="252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19769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400" b="1" noProof="0">
                        <a:solidFill>
                          <a:schemeClr val="bg1"/>
                        </a:solidFill>
                      </a:endParaRP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b="1" noProof="0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b="1" noProof="0">
                          <a:solidFill>
                            <a:schemeClr val="bg1"/>
                          </a:solidFill>
                        </a:rPr>
                        <a:t>Grade ≥3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b="1" noProof="0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b="1" noProof="0">
                          <a:solidFill>
                            <a:schemeClr val="bg1"/>
                          </a:solidFill>
                        </a:rPr>
                        <a:t>Grade ≥3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979231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b="1" noProof="0"/>
                        <a:t>Adverse event</a:t>
                      </a:r>
                    </a:p>
                  </a:txBody>
                  <a:tcPr marT="25200" marB="252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278 (93.9)</a:t>
                      </a:r>
                    </a:p>
                  </a:txBody>
                  <a:tcPr marT="25200" marB="252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152 (51.4)</a:t>
                      </a:r>
                    </a:p>
                  </a:txBody>
                  <a:tcPr marT="25200" marB="252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267 (91.8)</a:t>
                      </a:r>
                    </a:p>
                  </a:txBody>
                  <a:tcPr marT="25200" marB="252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145 (49.8)</a:t>
                      </a:r>
                    </a:p>
                  </a:txBody>
                  <a:tcPr marT="25200" marB="252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025227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Alopecia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134 (45.3)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0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106 (36.4)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0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874880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Peripheral sensory neuropathy†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100 (33.8)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9 (3.0)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62 (21.3)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6 (2.1)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115543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Pruritus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95 (32.1)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4 (1.4)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13 (4.5)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0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606320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Fatigue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92 (31.1)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19 (6.4)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66 (22.7)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13 (4.5)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365864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 dirty="0"/>
                        <a:t>Decreased appetite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91 (30.7)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9 (3.0)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68 (23.4)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5 (1.7)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310309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Diarrhoea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72 (24.3)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10 (3.4)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48 (16.5)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5 (1.7)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080130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Dysgeusia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72 (24.3)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0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21 (7.2)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 dirty="0"/>
                        <a:t>0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559285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Nausea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67 (22.6)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3 (1.0)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63 (21.6)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4 (1.4)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703149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Maculopapular rash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48 (16.2)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22 (7.4)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5 (1.7)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0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853586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Anaemia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34 (11.5)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8 (2.7)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59 (20.3)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22 (7.6)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20999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Decreased neutrophil count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30 (10.1)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18 (6.1)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49 (16.8)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39 (13.4)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770025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Neutropenia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20 (6.8)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14 (4.7)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24 (8.2)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18 (6.2)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13967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Decreased white-cell count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16 (5.4)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4 (1.4)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31 (10.7)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20 (6.9)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15508"/>
                  </a:ext>
                </a:extLst>
              </a:tr>
              <a:tr h="222531">
                <a:tc>
                  <a:txBody>
                    <a:bodyPr/>
                    <a:lstStyle/>
                    <a:p>
                      <a:pPr marL="7938" indent="171450">
                        <a:lnSpc>
                          <a:spcPct val="90000"/>
                        </a:lnSpc>
                        <a:tabLst/>
                      </a:pPr>
                      <a:r>
                        <a:rPr lang="en-GB" sz="1400" noProof="0"/>
                        <a:t>Febrile neutropenia 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2 (0.7)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2 (0.7)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16 (5.5)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/>
                        <a:t>16 (5.5)</a:t>
                      </a: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046794"/>
                  </a:ext>
                </a:extLst>
              </a:tr>
              <a:tr h="222531">
                <a:tc gridSpan="5">
                  <a:txBody>
                    <a:bodyPr/>
                    <a:lstStyle/>
                    <a:p>
                      <a:pPr marL="7938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† A total of 113 patients (55 in the </a:t>
                      </a:r>
                      <a:r>
                        <a:rPr lang="en-GB" sz="1200" noProof="0" dirty="0" err="1"/>
                        <a:t>enfortumab</a:t>
                      </a:r>
                      <a:r>
                        <a:rPr lang="en-GB" sz="1200" noProof="0" dirty="0"/>
                        <a:t> </a:t>
                      </a:r>
                      <a:r>
                        <a:rPr lang="en-GB" sz="1200" noProof="0" dirty="0" err="1"/>
                        <a:t>vedotin</a:t>
                      </a:r>
                      <a:r>
                        <a:rPr lang="en-GB" sz="1200" noProof="0" dirty="0"/>
                        <a:t> group and 58 in the chemotherapy group) had </a:t>
                      </a:r>
                      <a:r>
                        <a:rPr lang="en-GB" sz="1200" noProof="0" dirty="0" err="1"/>
                        <a:t>preexisting</a:t>
                      </a:r>
                      <a:r>
                        <a:rPr lang="en-GB" sz="1200" noProof="0" dirty="0"/>
                        <a:t> peripheral neuropathy</a:t>
                      </a:r>
                      <a:endParaRPr lang="en-GB" sz="1200" noProof="0" dirty="0">
                        <a:solidFill>
                          <a:srgbClr val="505050"/>
                        </a:solidFill>
                        <a:latin typeface="Aileron" charset="0"/>
                        <a:ea typeface="Aileron" charset="0"/>
                        <a:cs typeface="Aileron" charset="0"/>
                      </a:endParaRPr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marT="25200" marB="252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544256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0418BC8-E76F-1F41-844C-E0712EF2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Ev-301: results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9BD8D-34C0-4D40-A97B-F908B9AE1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58A945-5352-E044-9281-2DFAF3B05427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454B2A-EFD0-2E44-B143-E8C98251832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Powles T, et al. N </a:t>
            </a:r>
            <a:r>
              <a:rPr lang="en-GB" dirty="0" err="1"/>
              <a:t>Engl</a:t>
            </a:r>
            <a:r>
              <a:rPr lang="en-GB" dirty="0"/>
              <a:t> J Med. 2021;384:1125-35</a:t>
            </a:r>
          </a:p>
        </p:txBody>
      </p:sp>
    </p:spTree>
    <p:extLst>
      <p:ext uri="{BB962C8B-B14F-4D97-AF65-F5344CB8AC3E}">
        <p14:creationId xmlns:p14="http://schemas.microsoft.com/office/powerpoint/2010/main" val="22213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A5C08-380D-4D40-B586-1F1E90CA53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1"/>
                </a:solidFill>
              </a:rPr>
              <a:t>Enfortumab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vedotin</a:t>
            </a:r>
            <a:r>
              <a:rPr lang="en-GB" b="1" dirty="0">
                <a:solidFill>
                  <a:schemeClr val="accent1"/>
                </a:solidFill>
              </a:rPr>
              <a:t>:</a:t>
            </a:r>
          </a:p>
          <a:p>
            <a:r>
              <a:rPr lang="en-GB" dirty="0"/>
              <a:t>Had superior overall survival compared with chemotherapy in patients with advanced urothelial carcinoma who had previously received platinum-based chemotherapy and a PD-1/</a:t>
            </a:r>
            <a:r>
              <a:rPr lang="en-GB" dirty="0">
                <a:solidFill>
                  <a:schemeClr val="tx2"/>
                </a:solidFill>
              </a:rPr>
              <a:t>PD-L</a:t>
            </a:r>
            <a:r>
              <a:rPr lang="en-GB" dirty="0"/>
              <a:t>1 inhibitor</a:t>
            </a:r>
          </a:p>
          <a:p>
            <a:r>
              <a:rPr lang="en-GB" dirty="0"/>
              <a:t>Showed superior progression-free survival and response rates compared with chemotherapy</a:t>
            </a:r>
          </a:p>
          <a:p>
            <a:r>
              <a:rPr lang="en-GB" dirty="0"/>
              <a:t>Demonstrated a tolerable and manageable safety profile, with no new safety signals identified</a:t>
            </a:r>
          </a:p>
          <a:p>
            <a:r>
              <a:rPr lang="en-GB" dirty="0"/>
              <a:t>Is the first drug, beyond chemotherapy and immunotherapy, to show significant survival advantage in previously treated advanced urothelial carcinoma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8C419-B139-4A1F-95FE-4CDCA95A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EV-301: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31765-55E9-4A87-BD8A-8B05837C3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58A945-5352-E044-9281-2DFAF3B05427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383DFD-1278-6C41-A732-95FEDD4C7F5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PD-1, programmed cell death protein 1; PD-L1, </a:t>
            </a:r>
            <a:r>
              <a:rPr lang="en-US" dirty="0">
                <a:solidFill>
                  <a:schemeClr val="tx2"/>
                </a:solidFill>
              </a:rPr>
              <a:t>programmed death ligand 1</a:t>
            </a: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Powles T, et al. 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 2021;384:1125-35</a:t>
            </a:r>
          </a:p>
        </p:txBody>
      </p:sp>
    </p:spTree>
    <p:extLst>
      <p:ext uri="{BB962C8B-B14F-4D97-AF65-F5344CB8AC3E}">
        <p14:creationId xmlns:p14="http://schemas.microsoft.com/office/powerpoint/2010/main" val="937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B3EC7-D77E-0343-919E-8CC9B2207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10972800" cy="702470"/>
          </a:xfrm>
        </p:spPr>
        <p:txBody>
          <a:bodyPr/>
          <a:lstStyle/>
          <a:p>
            <a:r>
              <a:rPr lang="en-GB" dirty="0"/>
              <a:t>FDA Approvals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A1D3AA-B3B4-4626-BF0A-CE170FF7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approvals: Urothelial cancer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33D07-16C9-4FE3-9280-4CEB92ECB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83A81B5-B6DE-40F4-9EC4-C4ADFE9F81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>
                <a:hlinkClick r:id="rId3"/>
              </a:rPr>
              <a:t>www.fda.gov/drugs/</a:t>
            </a:r>
            <a:r>
              <a:rPr lang="en-GB" dirty="0"/>
              <a:t>. Accessed 16 November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BCA0B-2D8F-4F63-B260-54CCC2340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8" y="1683198"/>
            <a:ext cx="3850290" cy="410403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BFD7AB-8E46-4D24-9F37-FFCC93EA4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862" y="1683199"/>
            <a:ext cx="3833641" cy="410403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9EA7B0-C8D5-49A5-BD15-C2F4E5E6B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3189" y="1679274"/>
            <a:ext cx="3945459" cy="410403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1164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Renal cell carcinoma</a:t>
            </a:r>
            <a:br>
              <a:rPr lang="en-GB"/>
            </a:br>
            <a:r>
              <a:rPr lang="en-GB"/>
              <a:t>2021 Highlights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8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E25B78-B719-E448-BD87-A8D5433514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Nephrectomy is the standard of care for locoregional renal cell carcinoma (RCC)</a:t>
            </a:r>
          </a:p>
          <a:p>
            <a:r>
              <a:rPr lang="en-GB" dirty="0"/>
              <a:t>Up to </a:t>
            </a:r>
            <a:r>
              <a:rPr lang="en-GB" dirty="0">
                <a:solidFill>
                  <a:schemeClr val="tx2"/>
                </a:solidFill>
              </a:rPr>
              <a:t>40% </a:t>
            </a:r>
            <a:r>
              <a:rPr lang="en-GB" dirty="0"/>
              <a:t>of patients with locoregional RCC experience disease recurrence after surgery and develop metastasis</a:t>
            </a:r>
          </a:p>
          <a:p>
            <a:r>
              <a:rPr lang="en-GB" dirty="0"/>
              <a:t>KEYNOTE-564 investigated adjuvant pembrolizumab after nephrectomy in RCC patients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A2C284-0571-F64B-826C-2C4EDB00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KEYNOTE-564: BACKGROUND AND </a:t>
            </a:r>
            <a:r>
              <a:rPr lang="de-DE" dirty="0" err="1"/>
              <a:t>study</a:t>
            </a:r>
            <a:r>
              <a:rPr lang="de-DE" dirty="0"/>
              <a:t>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FEBB5-B0C2-DE4B-B0BC-7EB81FFDC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4DAAEBF-B035-437F-B99A-0110542321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10588384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000" dirty="0">
                <a:solidFill>
                  <a:schemeClr val="tx2"/>
                </a:solidFill>
              </a:rPr>
              <a:t>DFS, disease-free survival; ECOG PS, Eastern Cooperative Oncology Group performance status; M0, non-metastatic; M1, metastatic; NED, no evidence of disease; OS, overall survival; Q3W, every 3 weeks; RCC, renal cell carcinoma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it-IT" sz="1000" dirty="0">
                <a:solidFill>
                  <a:schemeClr val="tx2"/>
                </a:solidFill>
              </a:rPr>
              <a:t>Choueiri TK, et al. J Clin Oncol. 2021;39 suppl 15:LBA5 (ASCO 2021 oral presentation); </a:t>
            </a:r>
            <a:r>
              <a:rPr lang="en-US" sz="1000" dirty="0">
                <a:solidFill>
                  <a:schemeClr val="tx2"/>
                </a:solidFill>
              </a:rPr>
              <a:t>National Comprehensive Cancer Network. Kidney Cancer (Version 3.2022). https://www.nccn.org/professionals/physician_gls/pdf/kidney.pdf</a:t>
            </a:r>
            <a:r>
              <a:rPr lang="it-IT" sz="1000" dirty="0">
                <a:solidFill>
                  <a:schemeClr val="tx2"/>
                </a:solidFill>
              </a:rPr>
              <a:t>; Escudier B, et al. Ann Oncol. 2019;30:706-20; Smaldone MC, et al. Hematol Oncol North Am. 2011;25:765-91; Sun M, et al. Eur Urol. 2018;74:611-20; Correa AF, et al. J Clin Oncol. 2019;37:2062-71</a:t>
            </a:r>
            <a:endParaRPr lang="en-GB" sz="1000" dirty="0">
              <a:solidFill>
                <a:schemeClr val="tx2"/>
              </a:solidFill>
            </a:endParaRPr>
          </a:p>
        </p:txBody>
      </p:sp>
      <p:cxnSp>
        <p:nvCxnSpPr>
          <p:cNvPr id="17" name="Google Shape;384;p10">
            <a:extLst>
              <a:ext uri="{FF2B5EF4-FFF2-40B4-BE49-F238E27FC236}">
                <a16:creationId xmlns:a16="http://schemas.microsoft.com/office/drawing/2014/main" id="{0CA8EE64-33D2-1440-995B-268BF03FF5C1}"/>
              </a:ext>
            </a:extLst>
          </p:cNvPr>
          <p:cNvCxnSpPr/>
          <p:nvPr/>
        </p:nvCxnSpPr>
        <p:spPr>
          <a:xfrm>
            <a:off x="5996483" y="3332201"/>
            <a:ext cx="42595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" name="Google Shape;385;p10">
            <a:extLst>
              <a:ext uri="{FF2B5EF4-FFF2-40B4-BE49-F238E27FC236}">
                <a16:creationId xmlns:a16="http://schemas.microsoft.com/office/drawing/2014/main" id="{F12B0506-57EB-954C-A112-62FE358C8A16}"/>
              </a:ext>
            </a:extLst>
          </p:cNvPr>
          <p:cNvCxnSpPr/>
          <p:nvPr/>
        </p:nvCxnSpPr>
        <p:spPr>
          <a:xfrm>
            <a:off x="5986950" y="4250053"/>
            <a:ext cx="43866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386;p10">
            <a:extLst>
              <a:ext uri="{FF2B5EF4-FFF2-40B4-BE49-F238E27FC236}">
                <a16:creationId xmlns:a16="http://schemas.microsoft.com/office/drawing/2014/main" id="{C3D47113-359B-EE45-9FD8-4583C928E809}"/>
              </a:ext>
            </a:extLst>
          </p:cNvPr>
          <p:cNvCxnSpPr>
            <a:cxnSpLocks/>
          </p:cNvCxnSpPr>
          <p:nvPr/>
        </p:nvCxnSpPr>
        <p:spPr>
          <a:xfrm flipV="1">
            <a:off x="5994072" y="3326032"/>
            <a:ext cx="0" cy="93570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" name="Google Shape;387;p10">
            <a:extLst>
              <a:ext uri="{FF2B5EF4-FFF2-40B4-BE49-F238E27FC236}">
                <a16:creationId xmlns:a16="http://schemas.microsoft.com/office/drawing/2014/main" id="{C6C65E40-CC0D-1F43-B5B2-DEB94464E5A7}"/>
              </a:ext>
            </a:extLst>
          </p:cNvPr>
          <p:cNvGrpSpPr/>
          <p:nvPr/>
        </p:nvGrpSpPr>
        <p:grpSpPr>
          <a:xfrm>
            <a:off x="5756614" y="3566698"/>
            <a:ext cx="450080" cy="450080"/>
            <a:chOff x="3635896" y="4419080"/>
            <a:chExt cx="450080" cy="450080"/>
          </a:xfrm>
          <a:solidFill>
            <a:schemeClr val="accent6"/>
          </a:solidFill>
        </p:grpSpPr>
        <p:sp>
          <p:nvSpPr>
            <p:cNvPr id="21" name="Google Shape;388;p10">
              <a:extLst>
                <a:ext uri="{FF2B5EF4-FFF2-40B4-BE49-F238E27FC236}">
                  <a16:creationId xmlns:a16="http://schemas.microsoft.com/office/drawing/2014/main" id="{F296FD11-83E9-D945-A5B2-C68FBAE1A041}"/>
                </a:ext>
              </a:extLst>
            </p:cNvPr>
            <p:cNvSpPr/>
            <p:nvPr/>
          </p:nvSpPr>
          <p:spPr>
            <a:xfrm>
              <a:off x="3635896" y="4419080"/>
              <a:ext cx="450080" cy="45008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89;p10">
              <a:extLst>
                <a:ext uri="{FF2B5EF4-FFF2-40B4-BE49-F238E27FC236}">
                  <a16:creationId xmlns:a16="http://schemas.microsoft.com/office/drawing/2014/main" id="{73AA8FB3-BC6D-1848-807C-9FFBEF659EC4}"/>
                </a:ext>
              </a:extLst>
            </p:cNvPr>
            <p:cNvSpPr txBox="1"/>
            <p:nvPr/>
          </p:nvSpPr>
          <p:spPr>
            <a:xfrm>
              <a:off x="3761550" y="4463724"/>
              <a:ext cx="198772" cy="38779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br>
                <a:rPr lang="en-GB" sz="1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1:1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" name="Google Shape;391;p10">
            <a:extLst>
              <a:ext uri="{FF2B5EF4-FFF2-40B4-BE49-F238E27FC236}">
                <a16:creationId xmlns:a16="http://schemas.microsoft.com/office/drawing/2014/main" id="{59C71FF8-0C5F-BE4C-BF92-4716C4B6E0E8}"/>
              </a:ext>
            </a:extLst>
          </p:cNvPr>
          <p:cNvCxnSpPr/>
          <p:nvPr/>
        </p:nvCxnSpPr>
        <p:spPr>
          <a:xfrm>
            <a:off x="5546206" y="3798224"/>
            <a:ext cx="21040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392;p10">
            <a:extLst>
              <a:ext uri="{FF2B5EF4-FFF2-40B4-BE49-F238E27FC236}">
                <a16:creationId xmlns:a16="http://schemas.microsoft.com/office/drawing/2014/main" id="{67FBF7DB-9841-7445-B0EF-1C6F018F9190}"/>
              </a:ext>
            </a:extLst>
          </p:cNvPr>
          <p:cNvSpPr/>
          <p:nvPr/>
        </p:nvSpPr>
        <p:spPr>
          <a:xfrm>
            <a:off x="2699460" y="3085875"/>
            <a:ext cx="2888621" cy="1446324"/>
          </a:xfrm>
          <a:prstGeom prst="roundRect">
            <a:avLst>
              <a:gd name="adj" fmla="val 6645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Key eligibility criteria:</a:t>
            </a:r>
            <a:endParaRPr dirty="0"/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Histology confirmed clear cell renal cell carcinoma</a:t>
            </a:r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Nephrectomy ≤12 weeks prior to randomisation</a:t>
            </a:r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prior systemic therapy</a:t>
            </a:r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ECOG PS 0 or 1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3;p10">
            <a:extLst>
              <a:ext uri="{FF2B5EF4-FFF2-40B4-BE49-F238E27FC236}">
                <a16:creationId xmlns:a16="http://schemas.microsoft.com/office/drawing/2014/main" id="{2A3466FD-E93C-9642-A178-242EB27A3BD5}"/>
              </a:ext>
            </a:extLst>
          </p:cNvPr>
          <p:cNvSpPr txBox="1"/>
          <p:nvPr/>
        </p:nvSpPr>
        <p:spPr>
          <a:xfrm>
            <a:off x="5995824" y="4808543"/>
            <a:ext cx="296641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end point: DFS per investigator</a:t>
            </a:r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3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Key secondary endpoint: OS</a:t>
            </a:r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3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Other secondary endpoints: Safety</a:t>
            </a:r>
            <a:endParaRPr sz="1300" b="1" dirty="0"/>
          </a:p>
        </p:txBody>
      </p:sp>
      <p:sp>
        <p:nvSpPr>
          <p:cNvPr id="30" name="Google Shape;396;p10">
            <a:extLst>
              <a:ext uri="{FF2B5EF4-FFF2-40B4-BE49-F238E27FC236}">
                <a16:creationId xmlns:a16="http://schemas.microsoft.com/office/drawing/2014/main" id="{5135BA84-6968-2B4A-8D1D-AE75AB03DFCE}"/>
              </a:ext>
            </a:extLst>
          </p:cNvPr>
          <p:cNvSpPr/>
          <p:nvPr/>
        </p:nvSpPr>
        <p:spPr>
          <a:xfrm>
            <a:off x="6440976" y="2936658"/>
            <a:ext cx="2592000" cy="77221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Pembrolizumab</a:t>
            </a:r>
            <a:endParaRPr dirty="0"/>
          </a:p>
          <a:p>
            <a:pPr algn="ctr"/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 mg Q3W for ~1 </a:t>
            </a:r>
            <a:r>
              <a:rPr lang="en-GB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r>
              <a:rPr lang="en-GB" sz="1200" baseline="30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200" baseline="30000" dirty="0"/>
          </a:p>
        </p:txBody>
      </p:sp>
      <p:sp>
        <p:nvSpPr>
          <p:cNvPr id="38" name="Google Shape;392;p10">
            <a:extLst>
              <a:ext uri="{FF2B5EF4-FFF2-40B4-BE49-F238E27FC236}">
                <a16:creationId xmlns:a16="http://schemas.microsoft.com/office/drawing/2014/main" id="{90184623-7443-3A48-A816-9FB8E0418133}"/>
              </a:ext>
            </a:extLst>
          </p:cNvPr>
          <p:cNvSpPr/>
          <p:nvPr/>
        </p:nvSpPr>
        <p:spPr>
          <a:xfrm>
            <a:off x="2699460" y="4632735"/>
            <a:ext cx="2888621" cy="1051591"/>
          </a:xfrm>
          <a:prstGeom prst="roundRect">
            <a:avLst>
              <a:gd name="adj" fmla="val 6645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Stratification factors:</a:t>
            </a:r>
            <a:endParaRPr dirty="0"/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M0 vs M1 NED</a:t>
            </a:r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M0 group further stratified:</a:t>
            </a:r>
          </a:p>
          <a:p>
            <a:pPr marL="636588" lvl="1" indent="-179388">
              <a:buClr>
                <a:schemeClr val="accent1"/>
              </a:buClr>
              <a:buSzPts val="1100"/>
              <a:buFont typeface="System Font Regular"/>
              <a:buChar char="–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ECOG PS 0 vs 1</a:t>
            </a:r>
          </a:p>
          <a:p>
            <a:pPr marL="636588" lvl="1" indent="-179388">
              <a:buClr>
                <a:schemeClr val="accent1"/>
              </a:buClr>
              <a:buSzPts val="1100"/>
              <a:buFont typeface="System Font Regular"/>
              <a:buChar char="–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vs non-US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6;p10">
            <a:extLst>
              <a:ext uri="{FF2B5EF4-FFF2-40B4-BE49-F238E27FC236}">
                <a16:creationId xmlns:a16="http://schemas.microsoft.com/office/drawing/2014/main" id="{D508D329-329F-6143-A381-33428F4D31A6}"/>
              </a:ext>
            </a:extLst>
          </p:cNvPr>
          <p:cNvSpPr/>
          <p:nvPr/>
        </p:nvSpPr>
        <p:spPr>
          <a:xfrm>
            <a:off x="6440976" y="3873918"/>
            <a:ext cx="2592000" cy="77221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Placebo</a:t>
            </a:r>
            <a:endParaRPr dirty="0"/>
          </a:p>
          <a:p>
            <a:pPr algn="ctr"/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Q3W for ~1 </a:t>
            </a:r>
            <a:r>
              <a:rPr lang="en-GB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r>
              <a:rPr lang="en-GB" sz="1200" baseline="30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200" baseline="30000" dirty="0"/>
          </a:p>
        </p:txBody>
      </p:sp>
      <p:sp>
        <p:nvSpPr>
          <p:cNvPr id="40" name="Google Shape;393;p10">
            <a:extLst>
              <a:ext uri="{FF2B5EF4-FFF2-40B4-BE49-F238E27FC236}">
                <a16:creationId xmlns:a16="http://schemas.microsoft.com/office/drawing/2014/main" id="{9D32D58D-6451-A441-8E89-30E35E2827B4}"/>
              </a:ext>
            </a:extLst>
          </p:cNvPr>
          <p:cNvSpPr txBox="1"/>
          <p:nvPr/>
        </p:nvSpPr>
        <p:spPr>
          <a:xfrm>
            <a:off x="5995824" y="5563979"/>
            <a:ext cx="3110428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accent1"/>
              </a:buClr>
              <a:buSzPts val="1200"/>
            </a:pPr>
            <a:r>
              <a:rPr lang="en-GB" sz="11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≤17 cycles of treatment were equivalent to ~1 year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630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PROSTATE CANCER</a:t>
            </a:r>
            <a:br>
              <a:rPr lang="en-GB" dirty="0"/>
            </a:br>
            <a:r>
              <a:rPr lang="en-GB" dirty="0"/>
              <a:t>2021 Highlights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8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DA8B384-2E1D-9A41-89B3-1757C684B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30386"/>
            <a:ext cx="4622304" cy="702470"/>
          </a:xfrm>
        </p:spPr>
        <p:txBody>
          <a:bodyPr>
            <a:normAutofit/>
          </a:bodyPr>
          <a:lstStyle/>
          <a:p>
            <a:r>
              <a:rPr lang="en-GB" sz="1600" dirty="0">
                <a:ea typeface="Aileron" charset="0"/>
                <a:cs typeface="Aileron" charset="0"/>
              </a:rPr>
              <a:t>BASELINE CHARACTERISTICS (ITT POPULATION)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F1B8D6-BB83-AA43-A13F-376B2388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KEYNOTE-564: results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9654C-E56B-1246-B959-FC65A3A6D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58A945-5352-E044-9281-2DFAF3B05427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F69C003-7CEE-414C-B732-7384CB3369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228344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CI, confidence interval; DFS, disease-free survival; ECOG, Eastern Cooperative Oncology Group; HR, hazard ratio; ITT, intention-to-treat; M0, non-metastatic; M1, metastatic; NED, no evidence of disease; PD-L1, </a:t>
            </a:r>
            <a:r>
              <a:rPr lang="en-US" dirty="0">
                <a:solidFill>
                  <a:schemeClr val="tx2"/>
                </a:solidFill>
              </a:rPr>
              <a:t>programmed death ligand 1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dirty="0" err="1">
                <a:solidFill>
                  <a:schemeClr val="tx2"/>
                </a:solidFill>
              </a:rPr>
              <a:t>yr</a:t>
            </a:r>
            <a:r>
              <a:rPr lang="en-GB" dirty="0">
                <a:solidFill>
                  <a:schemeClr val="tx2"/>
                </a:solidFill>
              </a:rPr>
              <a:t>, year</a:t>
            </a:r>
          </a:p>
          <a:p>
            <a:pPr>
              <a:spcBef>
                <a:spcPts val="0"/>
              </a:spcBef>
            </a:pPr>
            <a:r>
              <a:rPr lang="it-IT" sz="1200" dirty="0">
                <a:solidFill>
                  <a:schemeClr val="tx2"/>
                </a:solidFill>
              </a:rPr>
              <a:t>Choueiri TK, et al. J Clin Oncol. 2021;39 suppl 15:LBA5 (ASCO 2021 oral presentation); </a:t>
            </a:r>
            <a:r>
              <a:rPr lang="en-GB" dirty="0">
                <a:solidFill>
                  <a:schemeClr val="tx2"/>
                </a:solidFill>
              </a:rPr>
              <a:t>Choueiri TK, et al. 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 2021;385:683-94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8D2739BF-8066-404A-B58D-91E84BD8DB36}"/>
              </a:ext>
            </a:extLst>
          </p:cNvPr>
          <p:cNvSpPr txBox="1">
            <a:spLocks/>
          </p:cNvSpPr>
          <p:nvPr/>
        </p:nvSpPr>
        <p:spPr>
          <a:xfrm>
            <a:off x="5717931" y="1430386"/>
            <a:ext cx="4622304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>
                <a:ea typeface="Aileron" charset="0"/>
                <a:cs typeface="Aileron" charset="0"/>
              </a:rPr>
              <a:t>Dfs</a:t>
            </a:r>
            <a:r>
              <a:rPr lang="en-GB" sz="1600" dirty="0">
                <a:ea typeface="Aileron" charset="0"/>
                <a:cs typeface="Aileron" charset="0"/>
              </a:rPr>
              <a:t> by investigator (ITT population)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BBB560A-6F8C-EB41-92E5-B8490279A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5189"/>
              </p:ext>
            </p:extLst>
          </p:nvPr>
        </p:nvGraphicFramePr>
        <p:xfrm>
          <a:off x="619200" y="1826864"/>
          <a:ext cx="4612704" cy="39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964">
                  <a:extLst>
                    <a:ext uri="{9D8B030D-6E8A-4147-A177-3AD203B41FA5}">
                      <a16:colId xmlns:a16="http://schemas.microsoft.com/office/drawing/2014/main" val="705210425"/>
                    </a:ext>
                  </a:extLst>
                </a:gridCol>
                <a:gridCol w="1078870">
                  <a:extLst>
                    <a:ext uri="{9D8B030D-6E8A-4147-A177-3AD203B41FA5}">
                      <a16:colId xmlns:a16="http://schemas.microsoft.com/office/drawing/2014/main" val="1774632328"/>
                    </a:ext>
                  </a:extLst>
                </a:gridCol>
                <a:gridCol w="1078870">
                  <a:extLst>
                    <a:ext uri="{9D8B030D-6E8A-4147-A177-3AD203B41FA5}">
                      <a16:colId xmlns:a16="http://schemas.microsoft.com/office/drawing/2014/main" val="2293216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Characteristic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Pembrolizumab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(N=496)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Placebo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(N=498)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525449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Median (range),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184150"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≥65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, n (%)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60.0 (27-81)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158 (31.9)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60.0 (25-84)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172 (34.5)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147792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Male sex, n (%)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347 (70.0)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359 (72.1)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4100703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ECOG performance status score of 1, n (%)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75 (15.1)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72 (14.5)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876971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Geographic location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North America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European Union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Rest of the world</a:t>
                      </a:r>
                      <a:endParaRPr lang="en-US" sz="1000" b="1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133 (26.8)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188 (37.9)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175 (35.3)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125 (25.1)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187 (37.6)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 (37.3)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4090364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Radical nephrectomy, n (%)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459 (92.5)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460 (92.4)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02743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 err="1"/>
                        <a:t>Sarcomatoid</a:t>
                      </a:r>
                      <a:r>
                        <a:rPr lang="en-US" sz="1000" b="1" dirty="0"/>
                        <a:t> features, n (%)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Present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Absent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Unknown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52 (10.5)</a:t>
                      </a:r>
                    </a:p>
                    <a:p>
                      <a:pPr algn="ctr"/>
                      <a:r>
                        <a:rPr lang="en-US" sz="1000" dirty="0"/>
                        <a:t>417 (84.1)</a:t>
                      </a:r>
                    </a:p>
                    <a:p>
                      <a:pPr algn="ctr"/>
                      <a:r>
                        <a:rPr lang="en-US" sz="1000" dirty="0"/>
                        <a:t>27 (5.4)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59 (11.8)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415 (83.3)</a:t>
                      </a:r>
                    </a:p>
                    <a:p>
                      <a:pPr algn="ctr"/>
                      <a:r>
                        <a:rPr lang="en-US" sz="1000" dirty="0"/>
                        <a:t>24 (4.8)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126810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Disease risk category, n (%)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M0, intermediate-to-high risk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M0, high risk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M1 NED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  427 (86.1)</a:t>
                      </a:r>
                    </a:p>
                    <a:p>
                      <a:pPr algn="ctr"/>
                      <a:r>
                        <a:rPr lang="en-US" sz="1000" dirty="0"/>
                        <a:t>40 (8.1)</a:t>
                      </a:r>
                    </a:p>
                    <a:p>
                      <a:pPr algn="ctr"/>
                      <a:r>
                        <a:rPr lang="en-US" sz="1000" dirty="0"/>
                        <a:t>29 (5.8)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  433 (86.9)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36 (7.2)</a:t>
                      </a:r>
                    </a:p>
                    <a:p>
                      <a:pPr algn="ctr"/>
                      <a:r>
                        <a:rPr lang="en-US" sz="1000" dirty="0"/>
                        <a:t>29 (5.8)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865825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PD-L1 combined positive score, n (%)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&lt;1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≥1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Missing data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124 (25.0)</a:t>
                      </a:r>
                    </a:p>
                    <a:p>
                      <a:pPr algn="ctr"/>
                      <a:r>
                        <a:rPr lang="en-US" sz="1000" dirty="0"/>
                        <a:t>365 (73.6)</a:t>
                      </a:r>
                    </a:p>
                    <a:p>
                      <a:pPr algn="ctr"/>
                      <a:r>
                        <a:rPr lang="en-US" sz="1000" dirty="0"/>
                        <a:t>7 (1.4)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113 (22.7)</a:t>
                      </a:r>
                    </a:p>
                    <a:p>
                      <a:pPr algn="ctr"/>
                      <a:r>
                        <a:rPr lang="en-US" sz="1000" dirty="0"/>
                        <a:t>383 (76.9)</a:t>
                      </a:r>
                    </a:p>
                    <a:p>
                      <a:pPr algn="ctr"/>
                      <a:r>
                        <a:rPr lang="en-US" sz="1000" dirty="0"/>
                        <a:t>2 (0.4)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72228690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B8035E6-FE77-CF45-B497-BCB5220E552F}"/>
              </a:ext>
            </a:extLst>
          </p:cNvPr>
          <p:cNvSpPr txBox="1"/>
          <p:nvPr/>
        </p:nvSpPr>
        <p:spPr>
          <a:xfrm rot="16200000">
            <a:off x="5462354" y="3343293"/>
            <a:ext cx="182466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Disease-free survival (%)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708C20-7E6B-BF4C-9AEB-4FDF7E0E8F23}"/>
              </a:ext>
            </a:extLst>
          </p:cNvPr>
          <p:cNvCxnSpPr>
            <a:cxnSpLocks/>
          </p:cNvCxnSpPr>
          <p:nvPr/>
        </p:nvCxnSpPr>
        <p:spPr>
          <a:xfrm>
            <a:off x="6966815" y="2244725"/>
            <a:ext cx="0" cy="237715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926A708-9910-8246-87BD-85FE00B927C5}"/>
              </a:ext>
            </a:extLst>
          </p:cNvPr>
          <p:cNvSpPr txBox="1"/>
          <p:nvPr/>
        </p:nvSpPr>
        <p:spPr>
          <a:xfrm>
            <a:off x="8835645" y="4948871"/>
            <a:ext cx="57862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4CA0E2-2AEB-D44D-9B66-557EEBF4D5CD}"/>
              </a:ext>
            </a:extLst>
          </p:cNvPr>
          <p:cNvSpPr txBox="1"/>
          <p:nvPr/>
        </p:nvSpPr>
        <p:spPr>
          <a:xfrm>
            <a:off x="6774144" y="4558625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22703E7-F7BC-244F-9B33-86A885B314CE}"/>
              </a:ext>
            </a:extLst>
          </p:cNvPr>
          <p:cNvCxnSpPr>
            <a:cxnSpLocks/>
          </p:cNvCxnSpPr>
          <p:nvPr/>
        </p:nvCxnSpPr>
        <p:spPr>
          <a:xfrm flipH="1">
            <a:off x="6894815" y="462206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0CDA0A-8290-5241-96B6-6B4731409814}"/>
              </a:ext>
            </a:extLst>
          </p:cNvPr>
          <p:cNvCxnSpPr>
            <a:cxnSpLocks/>
          </p:cNvCxnSpPr>
          <p:nvPr/>
        </p:nvCxnSpPr>
        <p:spPr>
          <a:xfrm flipH="1">
            <a:off x="6963944" y="4622063"/>
            <a:ext cx="430730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1F44D30-85D2-284E-9310-DD59B78B2961}"/>
              </a:ext>
            </a:extLst>
          </p:cNvPr>
          <p:cNvSpPr txBox="1"/>
          <p:nvPr/>
        </p:nvSpPr>
        <p:spPr>
          <a:xfrm>
            <a:off x="6695598" y="4322902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5EF117-07E0-9A40-8A7C-4E562044F72C}"/>
              </a:ext>
            </a:extLst>
          </p:cNvPr>
          <p:cNvCxnSpPr>
            <a:cxnSpLocks/>
          </p:cNvCxnSpPr>
          <p:nvPr/>
        </p:nvCxnSpPr>
        <p:spPr>
          <a:xfrm flipH="1">
            <a:off x="6894815" y="439071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1499D0-8B8E-6F43-8028-825AC91ADD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30815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CEA4643-BCE5-DE49-BC51-C4CBE6C4B73F}"/>
              </a:ext>
            </a:extLst>
          </p:cNvPr>
          <p:cNvSpPr txBox="1"/>
          <p:nvPr/>
        </p:nvSpPr>
        <p:spPr>
          <a:xfrm>
            <a:off x="6934688" y="472141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011050-5527-CE49-BA5E-7F48704B70AF}"/>
              </a:ext>
            </a:extLst>
          </p:cNvPr>
          <p:cNvSpPr txBox="1"/>
          <p:nvPr/>
        </p:nvSpPr>
        <p:spPr>
          <a:xfrm>
            <a:off x="5875910" y="5097105"/>
            <a:ext cx="80470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>
              <a:lnSpc>
                <a:spcPct val="90000"/>
              </a:lnSpc>
            </a:pPr>
            <a:r>
              <a:rPr lang="en-GB" sz="10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Penbrolizumab</a:t>
            </a:r>
            <a:endParaRPr lang="en-GB" sz="10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6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49EB21-1C1D-B947-AEDE-DE79603AB207}"/>
              </a:ext>
            </a:extLst>
          </p:cNvPr>
          <p:cNvSpPr txBox="1"/>
          <p:nvPr/>
        </p:nvSpPr>
        <p:spPr>
          <a:xfrm>
            <a:off x="6695598" y="408477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32CA48-F240-1B46-BAB5-2FCECA38B349}"/>
              </a:ext>
            </a:extLst>
          </p:cNvPr>
          <p:cNvCxnSpPr>
            <a:cxnSpLocks/>
          </p:cNvCxnSpPr>
          <p:nvPr/>
        </p:nvCxnSpPr>
        <p:spPr>
          <a:xfrm flipH="1">
            <a:off x="6894815" y="415259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97F1E9E-6C17-F145-B73A-9F251FE9A966}"/>
              </a:ext>
            </a:extLst>
          </p:cNvPr>
          <p:cNvSpPr txBox="1"/>
          <p:nvPr/>
        </p:nvSpPr>
        <p:spPr>
          <a:xfrm>
            <a:off x="6695598" y="3846652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65A632C-5E30-FF48-9772-A59D589A2485}"/>
              </a:ext>
            </a:extLst>
          </p:cNvPr>
          <p:cNvCxnSpPr>
            <a:cxnSpLocks/>
          </p:cNvCxnSpPr>
          <p:nvPr/>
        </p:nvCxnSpPr>
        <p:spPr>
          <a:xfrm flipH="1">
            <a:off x="6894815" y="391446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E2FC284-D909-E146-A8EA-25D7C197E895}"/>
              </a:ext>
            </a:extLst>
          </p:cNvPr>
          <p:cNvSpPr txBox="1"/>
          <p:nvPr/>
        </p:nvSpPr>
        <p:spPr>
          <a:xfrm>
            <a:off x="6695598" y="3611702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4DF955A-567E-7D4A-B283-0718195BD0FD}"/>
              </a:ext>
            </a:extLst>
          </p:cNvPr>
          <p:cNvCxnSpPr>
            <a:cxnSpLocks/>
          </p:cNvCxnSpPr>
          <p:nvPr/>
        </p:nvCxnSpPr>
        <p:spPr>
          <a:xfrm flipH="1">
            <a:off x="6894815" y="367951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3E6283D-CDCE-2B4B-BFA4-A7ADE8ABE07E}"/>
              </a:ext>
            </a:extLst>
          </p:cNvPr>
          <p:cNvSpPr txBox="1"/>
          <p:nvPr/>
        </p:nvSpPr>
        <p:spPr>
          <a:xfrm>
            <a:off x="6695598" y="3370402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AC2ED22-7B70-DE44-A71D-EF58641A5097}"/>
              </a:ext>
            </a:extLst>
          </p:cNvPr>
          <p:cNvCxnSpPr>
            <a:cxnSpLocks/>
          </p:cNvCxnSpPr>
          <p:nvPr/>
        </p:nvCxnSpPr>
        <p:spPr>
          <a:xfrm flipH="1">
            <a:off x="6894815" y="343821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4EB0185-B67E-504A-9E5A-01FA1D1A293F}"/>
              </a:ext>
            </a:extLst>
          </p:cNvPr>
          <p:cNvSpPr txBox="1"/>
          <p:nvPr/>
        </p:nvSpPr>
        <p:spPr>
          <a:xfrm>
            <a:off x="6695598" y="313227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E72B75-0923-164B-AA42-77840759EEA6}"/>
              </a:ext>
            </a:extLst>
          </p:cNvPr>
          <p:cNvCxnSpPr>
            <a:cxnSpLocks/>
          </p:cNvCxnSpPr>
          <p:nvPr/>
        </p:nvCxnSpPr>
        <p:spPr>
          <a:xfrm flipH="1">
            <a:off x="6894815" y="320009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58C6A6F-C661-D449-A41C-592ADBA8998E}"/>
              </a:ext>
            </a:extLst>
          </p:cNvPr>
          <p:cNvSpPr txBox="1"/>
          <p:nvPr/>
        </p:nvSpPr>
        <p:spPr>
          <a:xfrm>
            <a:off x="6695598" y="289732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DF51B4-1103-0D4D-8363-6F350198C7B9}"/>
              </a:ext>
            </a:extLst>
          </p:cNvPr>
          <p:cNvCxnSpPr>
            <a:cxnSpLocks/>
          </p:cNvCxnSpPr>
          <p:nvPr/>
        </p:nvCxnSpPr>
        <p:spPr>
          <a:xfrm flipH="1">
            <a:off x="6894815" y="296514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38DEC0C-3EC5-2E45-84F2-E5E5C52BAD25}"/>
              </a:ext>
            </a:extLst>
          </p:cNvPr>
          <p:cNvSpPr txBox="1"/>
          <p:nvPr/>
        </p:nvSpPr>
        <p:spPr>
          <a:xfrm>
            <a:off x="6695598" y="2659202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6A0420-485A-D544-8241-B22827FAE033}"/>
              </a:ext>
            </a:extLst>
          </p:cNvPr>
          <p:cNvCxnSpPr>
            <a:cxnSpLocks/>
          </p:cNvCxnSpPr>
          <p:nvPr/>
        </p:nvCxnSpPr>
        <p:spPr>
          <a:xfrm flipH="1">
            <a:off x="6894815" y="272701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8F8F995-CB67-314E-9300-7A3C4E519C23}"/>
              </a:ext>
            </a:extLst>
          </p:cNvPr>
          <p:cNvSpPr txBox="1"/>
          <p:nvPr/>
        </p:nvSpPr>
        <p:spPr>
          <a:xfrm>
            <a:off x="6695598" y="242107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FC81A69-4C62-0847-BA06-595715CD8510}"/>
              </a:ext>
            </a:extLst>
          </p:cNvPr>
          <p:cNvCxnSpPr>
            <a:cxnSpLocks/>
          </p:cNvCxnSpPr>
          <p:nvPr/>
        </p:nvCxnSpPr>
        <p:spPr>
          <a:xfrm flipH="1">
            <a:off x="6894815" y="248889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27C0EAA-1D41-264B-B94D-DCA207E35297}"/>
              </a:ext>
            </a:extLst>
          </p:cNvPr>
          <p:cNvSpPr txBox="1"/>
          <p:nvPr/>
        </p:nvSpPr>
        <p:spPr>
          <a:xfrm>
            <a:off x="6617050" y="2182952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C60A98B-A8B7-334B-836D-BB5CB2701913}"/>
              </a:ext>
            </a:extLst>
          </p:cNvPr>
          <p:cNvCxnSpPr>
            <a:cxnSpLocks/>
          </p:cNvCxnSpPr>
          <p:nvPr/>
        </p:nvCxnSpPr>
        <p:spPr>
          <a:xfrm flipH="1">
            <a:off x="6894815" y="225076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943F3C3-BFBB-1B43-A7D5-8DA16CA8EF05}"/>
              </a:ext>
            </a:extLst>
          </p:cNvPr>
          <p:cNvSpPr txBox="1"/>
          <p:nvPr/>
        </p:nvSpPr>
        <p:spPr>
          <a:xfrm>
            <a:off x="10754275" y="5263304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4F7CCF-77BC-C348-899C-3FF240B9E978}"/>
              </a:ext>
            </a:extLst>
          </p:cNvPr>
          <p:cNvSpPr txBox="1"/>
          <p:nvPr/>
        </p:nvSpPr>
        <p:spPr>
          <a:xfrm>
            <a:off x="9216753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9B4156-6ADB-1047-AF06-D51254D9FB0A}"/>
              </a:ext>
            </a:extLst>
          </p:cNvPr>
          <p:cNvSpPr txBox="1"/>
          <p:nvPr/>
        </p:nvSpPr>
        <p:spPr>
          <a:xfrm>
            <a:off x="11229390" y="5263304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8F1021-5C03-5F48-AE65-3D9229E11CBF}"/>
              </a:ext>
            </a:extLst>
          </p:cNvPr>
          <p:cNvSpPr txBox="1"/>
          <p:nvPr/>
        </p:nvSpPr>
        <p:spPr>
          <a:xfrm>
            <a:off x="10235273" y="5263304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7BDCC5-E5BB-1143-88B3-AE0BBD0DA898}"/>
              </a:ext>
            </a:extLst>
          </p:cNvPr>
          <p:cNvSpPr txBox="1"/>
          <p:nvPr/>
        </p:nvSpPr>
        <p:spPr>
          <a:xfrm>
            <a:off x="9771723" y="5263304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F30838-E72D-214A-8967-AABAD1DB1F91}"/>
              </a:ext>
            </a:extLst>
          </p:cNvPr>
          <p:cNvSpPr txBox="1"/>
          <p:nvPr/>
        </p:nvSpPr>
        <p:spPr>
          <a:xfrm>
            <a:off x="8725083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E4FE57-288A-B943-872D-272907856D94}"/>
              </a:ext>
            </a:extLst>
          </p:cNvPr>
          <p:cNvSpPr txBox="1"/>
          <p:nvPr/>
        </p:nvSpPr>
        <p:spPr>
          <a:xfrm>
            <a:off x="8252461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BF683E-D8DC-AA46-A6DB-5AAF63645769}"/>
              </a:ext>
            </a:extLst>
          </p:cNvPr>
          <p:cNvSpPr txBox="1"/>
          <p:nvPr/>
        </p:nvSpPr>
        <p:spPr>
          <a:xfrm>
            <a:off x="7784375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352840-FB4D-E241-A2FE-79EA28170515}"/>
              </a:ext>
            </a:extLst>
          </p:cNvPr>
          <p:cNvSpPr txBox="1"/>
          <p:nvPr/>
        </p:nvSpPr>
        <p:spPr>
          <a:xfrm>
            <a:off x="7306824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436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30F3C67A-6838-9A4E-975D-BC2DEFDD5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03135"/>
              </p:ext>
            </p:extLst>
          </p:nvPr>
        </p:nvGraphicFramePr>
        <p:xfrm>
          <a:off x="7155838" y="3419918"/>
          <a:ext cx="2756191" cy="10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188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1594003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</a:tblGrid>
              <a:tr h="2173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No. of events of disease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recurrence or death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baseline="0" dirty="0"/>
                        <a:t>Pembrolizumab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109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Placebo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151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HR (95% CI)</a:t>
                      </a:r>
                      <a:endParaRPr lang="en-US" sz="1000" b="1" baseline="300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0.68 (0.53-0.87)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 value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0.002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E382E2-5AC6-AD44-B48E-4E4C1CBB16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55550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00D2AA3-1432-494C-B3C7-8A17683C084C}"/>
              </a:ext>
            </a:extLst>
          </p:cNvPr>
          <p:cNvSpPr txBox="1"/>
          <p:nvPr/>
        </p:nvSpPr>
        <p:spPr>
          <a:xfrm>
            <a:off x="10714940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E3368C6-F252-9F44-87CD-C7E3E32FA9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45063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21DFDB0-01E3-5C45-B698-82D2B7D62ABF}"/>
              </a:ext>
            </a:extLst>
          </p:cNvPr>
          <p:cNvSpPr txBox="1"/>
          <p:nvPr/>
        </p:nvSpPr>
        <p:spPr>
          <a:xfrm>
            <a:off x="8803590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35215F5-4B6E-1C48-B693-388D53AF6A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16309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FB44FAA-F775-1F43-BB3D-15ED1D1FC765}"/>
              </a:ext>
            </a:extLst>
          </p:cNvPr>
          <p:cNvSpPr txBox="1"/>
          <p:nvPr/>
        </p:nvSpPr>
        <p:spPr>
          <a:xfrm>
            <a:off x="9276665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C9DE447-F807-F742-9A70-85FBDA5195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84764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9DABBC9-DB47-CE4A-823C-464B2C597C90}"/>
              </a:ext>
            </a:extLst>
          </p:cNvPr>
          <p:cNvSpPr txBox="1"/>
          <p:nvPr/>
        </p:nvSpPr>
        <p:spPr>
          <a:xfrm>
            <a:off x="7844740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4831BA2-C630-ED49-92FB-E5E9D83F94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230454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EB40696-DA75-FC42-8E85-EB88CC1E7C19}"/>
              </a:ext>
            </a:extLst>
          </p:cNvPr>
          <p:cNvSpPr txBox="1"/>
          <p:nvPr/>
        </p:nvSpPr>
        <p:spPr>
          <a:xfrm>
            <a:off x="11186880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220C5AB-1BBD-9C4F-A860-596155DDE3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75276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47363FE-ADD2-034E-97D7-83ACB9918820}"/>
              </a:ext>
            </a:extLst>
          </p:cNvPr>
          <p:cNvSpPr txBox="1"/>
          <p:nvPr/>
        </p:nvSpPr>
        <p:spPr>
          <a:xfrm>
            <a:off x="10235149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92B4D8E-DC7E-4B46-86F6-3543178CFA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64672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3A3005D-99C4-EC4B-ADDD-EE1067575556}"/>
              </a:ext>
            </a:extLst>
          </p:cNvPr>
          <p:cNvSpPr txBox="1"/>
          <p:nvPr/>
        </p:nvSpPr>
        <p:spPr>
          <a:xfrm>
            <a:off x="8324165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3508543-0D4D-D942-A2B1-2C5B224BE6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17387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9AC99C0D-5CDE-E448-BE3B-A88514688CBE}"/>
              </a:ext>
            </a:extLst>
          </p:cNvPr>
          <p:cNvSpPr txBox="1"/>
          <p:nvPr/>
        </p:nvSpPr>
        <p:spPr>
          <a:xfrm>
            <a:off x="7414113" y="472141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5912025-2A4A-6A40-B617-2BD392FBEB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95851" y="465819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7F03631A-F9F8-6E41-95FD-D9FCBD857A97}"/>
              </a:ext>
            </a:extLst>
          </p:cNvPr>
          <p:cNvSpPr txBox="1"/>
          <p:nvPr/>
        </p:nvSpPr>
        <p:spPr>
          <a:xfrm>
            <a:off x="9755724" y="472141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17D49B4-D952-4C43-9732-4DB40690F09D}"/>
              </a:ext>
            </a:extLst>
          </p:cNvPr>
          <p:cNvSpPr txBox="1"/>
          <p:nvPr/>
        </p:nvSpPr>
        <p:spPr>
          <a:xfrm>
            <a:off x="6824224" y="5263304"/>
            <a:ext cx="2932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496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498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1E64870E-67FD-1348-AF78-ADA31E41D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496" y="2201636"/>
            <a:ext cx="3927929" cy="90986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4AF9061-372A-2E45-9B3D-21D83668C3EC}"/>
              </a:ext>
            </a:extLst>
          </p:cNvPr>
          <p:cNvSpPr txBox="1"/>
          <p:nvPr/>
        </p:nvSpPr>
        <p:spPr>
          <a:xfrm>
            <a:off x="8262819" y="3000754"/>
            <a:ext cx="50334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>
                <a:solidFill>
                  <a:schemeClr val="accent6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5A3DBEC-0D9F-3340-BBD6-5DB74CE69FA8}"/>
              </a:ext>
            </a:extLst>
          </p:cNvPr>
          <p:cNvSpPr txBox="1"/>
          <p:nvPr/>
        </p:nvSpPr>
        <p:spPr>
          <a:xfrm>
            <a:off x="9269922" y="2574562"/>
            <a:ext cx="100476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Pembrolizumab</a:t>
            </a:r>
          </a:p>
        </p:txBody>
      </p:sp>
    </p:spTree>
    <p:extLst>
      <p:ext uri="{BB962C8B-B14F-4D97-AF65-F5344CB8AC3E}">
        <p14:creationId xmlns:p14="http://schemas.microsoft.com/office/powerpoint/2010/main" val="12757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3" grpId="0"/>
      <p:bldP spid="36" grpId="0"/>
      <p:bldP spid="37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7" grpId="0"/>
      <p:bldP spid="58" grpId="0"/>
      <p:bldP spid="59" grpId="0"/>
      <p:bldP spid="60" grpId="0"/>
      <p:bldP spid="62" grpId="0"/>
      <p:bldP spid="64" grpId="0"/>
      <p:bldP spid="65" grpId="0"/>
      <p:bldP spid="67" grpId="0"/>
      <p:bldP spid="71" grpId="0"/>
      <p:bldP spid="73" grpId="0"/>
      <p:bldP spid="75" grpId="0"/>
      <p:bldP spid="77" grpId="0"/>
      <p:bldP spid="82" grpId="0"/>
      <p:bldP spid="84" grpId="0"/>
      <p:bldP spid="88" grpId="0"/>
      <p:bldP spid="90" grpId="0"/>
      <p:bldP spid="92" grpId="0"/>
      <p:bldP spid="96" grpId="0"/>
      <p:bldP spid="80" grpId="0"/>
      <p:bldP spid="9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122C-760C-6D41-8477-7A51A6FF5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30386"/>
            <a:ext cx="5414392" cy="702470"/>
          </a:xfrm>
        </p:spPr>
        <p:txBody>
          <a:bodyPr>
            <a:normAutofit/>
          </a:bodyPr>
          <a:lstStyle/>
          <a:p>
            <a:r>
              <a:rPr lang="en-GB" sz="1600" dirty="0"/>
              <a:t>DFS BY INVESTIGATOR IN SUBGROUPS (ITT POPULATION)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A9124C-1FA1-FD40-9BA3-0C559B5F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de-DE" dirty="0"/>
              <a:t>KEYNOTE-564: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DDD94C-77F3-5049-A688-7DA583BD51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7641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CI, confidence interval; DFS, disease-free survival; ECOG, Eastern Cooperative Oncology Group; ITT, intention-to-treat; M0, non-metastatic; M1, metastatic;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NED, no evidence of disease; PD-L1, </a:t>
            </a:r>
            <a:r>
              <a:rPr lang="en-US" dirty="0">
                <a:solidFill>
                  <a:schemeClr val="tx2"/>
                </a:solidFill>
              </a:rPr>
              <a:t>programmed death ligand 1</a:t>
            </a:r>
            <a:r>
              <a:rPr lang="en-GB" dirty="0">
                <a:solidFill>
                  <a:schemeClr val="tx2"/>
                </a:solidFill>
              </a:rPr>
              <a:t>; TRAE, treatment-related adverse event; </a:t>
            </a:r>
            <a:r>
              <a:rPr lang="en-GB" dirty="0" err="1">
                <a:solidFill>
                  <a:schemeClr val="tx2"/>
                </a:solidFill>
              </a:rPr>
              <a:t>yr</a:t>
            </a:r>
            <a:r>
              <a:rPr lang="en-GB" dirty="0">
                <a:solidFill>
                  <a:schemeClr val="tx2"/>
                </a:solidFill>
              </a:rPr>
              <a:t>, year</a:t>
            </a:r>
          </a:p>
          <a:p>
            <a:pPr>
              <a:spcBef>
                <a:spcPts val="0"/>
              </a:spcBef>
            </a:pPr>
            <a:r>
              <a:rPr lang="it-IT" sz="1200" dirty="0">
                <a:solidFill>
                  <a:schemeClr val="tx2"/>
                </a:solidFill>
              </a:rPr>
              <a:t>Choueiri TK, et al. J Clin Oncol. 2021;39 suppl 15:LBA5 (ASCO 2021 oral presentation); </a:t>
            </a:r>
            <a:r>
              <a:rPr lang="en-GB" dirty="0">
                <a:solidFill>
                  <a:schemeClr val="tx2"/>
                </a:solidFill>
              </a:rPr>
              <a:t>Choueiri T, et al. 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 2021;385:683-94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4FE8B4E-9C84-F04C-AB47-1242D111E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BF37678-1D10-F644-BD19-B0F60E254948}"/>
              </a:ext>
            </a:extLst>
          </p:cNvPr>
          <p:cNvSpPr txBox="1">
            <a:spLocks/>
          </p:cNvSpPr>
          <p:nvPr/>
        </p:nvSpPr>
        <p:spPr>
          <a:xfrm>
            <a:off x="6969696" y="1430386"/>
            <a:ext cx="5414392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Any cause and </a:t>
            </a:r>
            <a:r>
              <a:rPr lang="en-GB" sz="1600" dirty="0" err="1"/>
              <a:t>trae</a:t>
            </a:r>
            <a:r>
              <a:rPr lang="en-GB" sz="1600" dirty="0"/>
              <a:t> (as-treated population)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E5439EF-5FAD-A549-8BAA-0757262F5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80522"/>
              </p:ext>
            </p:extLst>
          </p:nvPr>
        </p:nvGraphicFramePr>
        <p:xfrm>
          <a:off x="6969696" y="1826864"/>
          <a:ext cx="4612704" cy="34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964">
                  <a:extLst>
                    <a:ext uri="{9D8B030D-6E8A-4147-A177-3AD203B41FA5}">
                      <a16:colId xmlns:a16="http://schemas.microsoft.com/office/drawing/2014/main" val="705210425"/>
                    </a:ext>
                  </a:extLst>
                </a:gridCol>
                <a:gridCol w="1078870">
                  <a:extLst>
                    <a:ext uri="{9D8B030D-6E8A-4147-A177-3AD203B41FA5}">
                      <a16:colId xmlns:a16="http://schemas.microsoft.com/office/drawing/2014/main" val="1774632328"/>
                    </a:ext>
                  </a:extLst>
                </a:gridCol>
                <a:gridCol w="1078870">
                  <a:extLst>
                    <a:ext uri="{9D8B030D-6E8A-4147-A177-3AD203B41FA5}">
                      <a16:colId xmlns:a16="http://schemas.microsoft.com/office/drawing/2014/main" val="2293216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EVENT</a:t>
                      </a:r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Pembrolizumab</a:t>
                      </a:r>
                      <a:br>
                        <a:rPr lang="en-US" sz="1000"/>
                      </a:br>
                      <a:r>
                        <a:rPr lang="en-US" sz="1000"/>
                        <a:t>(N=488)</a:t>
                      </a:r>
                      <a:endParaRPr lang="en-US" sz="1000" dirty="0"/>
                    </a:p>
                  </a:txBody>
                  <a:tcPr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Placebo</a:t>
                      </a:r>
                      <a:br>
                        <a:rPr lang="en-US" sz="1000"/>
                      </a:br>
                      <a:r>
                        <a:rPr lang="en-US" sz="1000"/>
                        <a:t>(N=496)</a:t>
                      </a:r>
                      <a:endParaRPr lang="en-US" sz="1000" dirty="0"/>
                    </a:p>
                  </a:txBody>
                  <a:tcPr marT="46800" marB="46800" anchor="ctr"/>
                </a:tc>
                <a:extLst>
                  <a:ext uri="{0D108BD9-81ED-4DB2-BD59-A6C34878D82A}">
                    <a16:rowId xmlns:a16="http://schemas.microsoft.com/office/drawing/2014/main" val="2525449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/>
                        <a:t>Any-cause adverse events, n (%)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dirty="0"/>
                        <a:t>Adverse event of any grade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dirty="0"/>
                        <a:t>Adverse event of grade 3 to 5</a:t>
                      </a:r>
                    </a:p>
                    <a:p>
                      <a:pPr marL="179388" indent="4763">
                        <a:tabLst/>
                      </a:pPr>
                      <a:r>
                        <a:rPr lang="en-US" sz="1000" dirty="0"/>
                        <a:t>Discontinuation of pembrolizumab or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placebo due to adverse event</a:t>
                      </a:r>
                    </a:p>
                    <a:p>
                      <a:pPr marL="179388" indent="4763">
                        <a:tabLst/>
                      </a:pPr>
                      <a:r>
                        <a:rPr lang="en-US" sz="1000" dirty="0"/>
                        <a:t>Death due to adverse event</a:t>
                      </a:r>
                    </a:p>
                    <a:p>
                      <a:pPr marL="179388" indent="4763">
                        <a:tabLst/>
                      </a:pPr>
                      <a:r>
                        <a:rPr lang="en-US" sz="1000" dirty="0"/>
                        <a:t>Serious adverse event</a:t>
                      </a:r>
                    </a:p>
                    <a:p>
                      <a:pPr marL="179388" indent="4763">
                        <a:tabLst/>
                      </a:pPr>
                      <a:r>
                        <a:rPr lang="en-US" sz="1000" dirty="0"/>
                        <a:t>Discontinuation of pembrolizumab or placebo due to serious adverse event</a:t>
                      </a:r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470 (96.3)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158 (32.4)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101 (20.7)</a:t>
                      </a:r>
                      <a:br>
                        <a:rPr lang="en-US" sz="1000" dirty="0"/>
                      </a:br>
                      <a:br>
                        <a:rPr lang="en-US" sz="1000" dirty="0"/>
                      </a:br>
                      <a:r>
                        <a:rPr lang="en-US" sz="1000" dirty="0"/>
                        <a:t>2 (0.4)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100 (20.5)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49 (10.0)</a:t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T="46800" marB="4680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452 (91.1)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88 (17.7)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10 (2.0)</a:t>
                      </a:r>
                      <a:br>
                        <a:rPr lang="en-US" sz="1000" dirty="0"/>
                      </a:br>
                      <a:br>
                        <a:rPr lang="en-US" sz="1000" dirty="0"/>
                      </a:br>
                      <a:r>
                        <a:rPr lang="en-US" sz="1000" dirty="0"/>
                        <a:t>1 (0.2)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56 (11.3)</a:t>
                      </a:r>
                    </a:p>
                    <a:p>
                      <a:pPr algn="ctr"/>
                      <a:r>
                        <a:rPr lang="en-US" sz="1000" dirty="0"/>
                        <a:t>5 (1.0)</a:t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T="46800" marB="46800" anchor="ctr"/>
                </a:tc>
                <a:extLst>
                  <a:ext uri="{0D108BD9-81ED-4DB2-BD59-A6C34878D82A}">
                    <a16:rowId xmlns:a16="http://schemas.microsoft.com/office/drawing/2014/main" val="2147792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Treatment-related adverse events, as assessed by investigator, n (%)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Adverse event of any grade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Adverse event of grade 3 to 5</a:t>
                      </a:r>
                    </a:p>
                    <a:p>
                      <a:pPr marL="179388" indent="4763"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Discontinuation of pembrolizumab or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placebo due to adverse event</a:t>
                      </a:r>
                    </a:p>
                    <a:p>
                      <a:pPr marL="179388" indent="4763"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Death due to adverse event</a:t>
                      </a:r>
                    </a:p>
                    <a:p>
                      <a:pPr marL="179388" indent="4763"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Serious adverse event</a:t>
                      </a:r>
                    </a:p>
                    <a:p>
                      <a:pPr marL="179388" indent="4763"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Discontinuation of pembrolizumab or placebo due to serious adverse event</a:t>
                      </a:r>
                    </a:p>
                  </a:txBody>
                  <a:tcPr marT="46800" marB="468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386 (79.1)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92 (18.9)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86 (17.6)</a:t>
                      </a:r>
                      <a:br>
                        <a:rPr lang="en-US" sz="1000" dirty="0"/>
                      </a:br>
                      <a:br>
                        <a:rPr lang="en-US" sz="1000" dirty="0"/>
                      </a:br>
                      <a:r>
                        <a:rPr lang="en-US" sz="1000" dirty="0"/>
                        <a:t>0</a:t>
                      </a:r>
                    </a:p>
                    <a:p>
                      <a:pPr algn="ctr"/>
                      <a:r>
                        <a:rPr lang="en-US" sz="1000" dirty="0"/>
                        <a:t>59 (12.1)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37 (7.6)</a:t>
                      </a:r>
                    </a:p>
                  </a:txBody>
                  <a:tcPr marT="46800" marB="4680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265 (53.4)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6 (1.2)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3 (0.6)</a:t>
                      </a:r>
                      <a:br>
                        <a:rPr lang="en-US" sz="1000" dirty="0"/>
                      </a:br>
                      <a:br>
                        <a:rPr lang="en-US" sz="1000" dirty="0"/>
                      </a:br>
                      <a:r>
                        <a:rPr lang="en-US" sz="1000" dirty="0"/>
                        <a:t>0</a:t>
                      </a:r>
                    </a:p>
                    <a:p>
                      <a:pPr algn="ctr"/>
                      <a:r>
                        <a:rPr lang="en-US" sz="1000" dirty="0"/>
                        <a:t>1 (0.2)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0</a:t>
                      </a:r>
                    </a:p>
                  </a:txBody>
                  <a:tcPr marT="46800" marB="46800" anchor="ctr"/>
                </a:tc>
                <a:extLst>
                  <a:ext uri="{0D108BD9-81ED-4DB2-BD59-A6C34878D82A}">
                    <a16:rowId xmlns:a16="http://schemas.microsoft.com/office/drawing/2014/main" val="410070355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CF40D89-2F9F-CD4C-B221-23C0025ED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28636"/>
              </p:ext>
            </p:extLst>
          </p:nvPr>
        </p:nvGraphicFramePr>
        <p:xfrm>
          <a:off x="619200" y="1729018"/>
          <a:ext cx="5620816" cy="394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368">
                  <a:extLst>
                    <a:ext uri="{9D8B030D-6E8A-4147-A177-3AD203B41FA5}">
                      <a16:colId xmlns:a16="http://schemas.microsoft.com/office/drawing/2014/main" val="38915546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2982306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3253355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48515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Subgroup</a:t>
                      </a:r>
                    </a:p>
                  </a:txBody>
                  <a:tcPr marT="10800" marB="10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No. of events/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no. of patients</a:t>
                      </a:r>
                    </a:p>
                  </a:txBody>
                  <a:tcPr marT="10800" marB="10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Hazard ratio for recurrence or death (95% CI)</a:t>
                      </a:r>
                    </a:p>
                  </a:txBody>
                  <a:tcPr marT="10800" marB="10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770685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Overall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260/994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0.68 (0.53-0.87)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28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Age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145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&lt;65 </a:t>
                      </a:r>
                      <a:r>
                        <a:rPr lang="en-US" sz="1000" dirty="0" err="1"/>
                        <a:t>yr</a:t>
                      </a: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166/664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0.62 (0.45-0.84)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35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≥65 </a:t>
                      </a:r>
                      <a:r>
                        <a:rPr lang="en-US" sz="1000" dirty="0" err="1"/>
                        <a:t>yr</a:t>
                      </a: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94/330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0.84 (0.56-1.26)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56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Sex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Female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79/288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0.75 (0.48-1.16)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402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Male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181/706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0.66 (0.49-0.89)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1990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ECOG performance status score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extLst>
                  <a:ext uri="{0D108BD9-81ED-4DB2-BD59-A6C34878D82A}">
                    <a16:rowId xmlns:a16="http://schemas.microsoft.com/office/drawing/2014/main" val="2275393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0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215/847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0.65 (0.49-0.85)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64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1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45/147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0.91 (0.50-1.63)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1293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PD-L1 combined positive score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extLst>
                  <a:ext uri="{0D108BD9-81ED-4DB2-BD59-A6C34878D82A}">
                    <a16:rowId xmlns:a16="http://schemas.microsoft.com/office/drawing/2014/main" val="2453060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&lt;1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42/237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0.83 (0.45-1.51)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33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≥1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215/748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0.67 (0.51-0.88)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41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Geographic region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extLst>
                  <a:ext uri="{0D108BD9-81ED-4DB2-BD59-A6C34878D82A}">
                    <a16:rowId xmlns:a16="http://schemas.microsoft.com/office/drawing/2014/main" val="2446098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North America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65/258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0.87 (0.53-1.41)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414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European Union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97/375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0.49 (0.32-0.74)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37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Rest of the world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98/361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0.81 (0.55-1.21)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05159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/>
                        <a:t>Metastatic staging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extLst>
                  <a:ext uri="{0D108BD9-81ED-4DB2-BD59-A6C34878D82A}">
                    <a16:rowId xmlns:a16="http://schemas.microsoft.com/office/drawing/2014/main" val="1618024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M0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234/936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0.74 (0.57-0.96)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65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M1 NED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26/58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0.29 (0.12-0.69)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008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indent="6350">
                        <a:lnSpc>
                          <a:spcPct val="90000"/>
                        </a:lnSpc>
                        <a:tabLst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Type of nephrectomy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/>
                </a:tc>
                <a:extLst>
                  <a:ext uri="{0D108BD9-81ED-4DB2-BD59-A6C34878D82A}">
                    <a16:rowId xmlns:a16="http://schemas.microsoft.com/office/drawing/2014/main" val="2762319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Partial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10/75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0.22 (0.05-1.04)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337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000" dirty="0"/>
                        <a:t>Radical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250/919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0.72 (0.56-0.93)</a:t>
                      </a:r>
                    </a:p>
                  </a:txBody>
                  <a:tcPr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01919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2772499C-B796-9D47-B467-C00863F46DFE}"/>
              </a:ext>
            </a:extLst>
          </p:cNvPr>
          <p:cNvSpPr/>
          <p:nvPr/>
        </p:nvSpPr>
        <p:spPr>
          <a:xfrm>
            <a:off x="4492625" y="204787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29F163-4A3B-6A44-BE91-E352ECB47504}"/>
              </a:ext>
            </a:extLst>
          </p:cNvPr>
          <p:cNvCxnSpPr>
            <a:cxnSpLocks/>
          </p:cNvCxnSpPr>
          <p:nvPr/>
        </p:nvCxnSpPr>
        <p:spPr>
          <a:xfrm>
            <a:off x="4434483" y="2100262"/>
            <a:ext cx="19149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2BB9FCA-0D80-484B-BAC0-976430FE65DC}"/>
              </a:ext>
            </a:extLst>
          </p:cNvPr>
          <p:cNvSpPr/>
          <p:nvPr/>
        </p:nvSpPr>
        <p:spPr>
          <a:xfrm>
            <a:off x="4454525" y="235902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A1BF5B-490A-974A-8D61-D709B55C7177}"/>
              </a:ext>
            </a:extLst>
          </p:cNvPr>
          <p:cNvCxnSpPr>
            <a:cxnSpLocks/>
          </p:cNvCxnSpPr>
          <p:nvPr/>
        </p:nvCxnSpPr>
        <p:spPr>
          <a:xfrm>
            <a:off x="4370983" y="2411412"/>
            <a:ext cx="24864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AC7C933-AA24-F74C-9245-0B72097A91B0}"/>
              </a:ext>
            </a:extLst>
          </p:cNvPr>
          <p:cNvSpPr/>
          <p:nvPr/>
        </p:nvSpPr>
        <p:spPr>
          <a:xfrm>
            <a:off x="4575175" y="252412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8BAF06-716E-D047-BE79-4FEB683C287C}"/>
              </a:ext>
            </a:extLst>
          </p:cNvPr>
          <p:cNvCxnSpPr>
            <a:cxnSpLocks/>
          </p:cNvCxnSpPr>
          <p:nvPr/>
        </p:nvCxnSpPr>
        <p:spPr>
          <a:xfrm>
            <a:off x="4456708" y="2576512"/>
            <a:ext cx="321667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9369154-B9C0-6B44-A88A-18E3C6F93D9B}"/>
              </a:ext>
            </a:extLst>
          </p:cNvPr>
          <p:cNvSpPr/>
          <p:nvPr/>
        </p:nvSpPr>
        <p:spPr>
          <a:xfrm>
            <a:off x="4530725" y="2838450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80D273-FE36-AA4D-BA47-F951AC7C7832}"/>
              </a:ext>
            </a:extLst>
          </p:cNvPr>
          <p:cNvCxnSpPr>
            <a:cxnSpLocks/>
          </p:cNvCxnSpPr>
          <p:nvPr/>
        </p:nvCxnSpPr>
        <p:spPr>
          <a:xfrm>
            <a:off x="4396383" y="2890837"/>
            <a:ext cx="35024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6BF743F-17A1-2447-97BA-F03CCCCA2082}"/>
              </a:ext>
            </a:extLst>
          </p:cNvPr>
          <p:cNvSpPr/>
          <p:nvPr/>
        </p:nvSpPr>
        <p:spPr>
          <a:xfrm>
            <a:off x="4483100" y="300037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3F8E42-2552-BB4E-875B-0D45BEE2EBA3}"/>
              </a:ext>
            </a:extLst>
          </p:cNvPr>
          <p:cNvCxnSpPr>
            <a:cxnSpLocks/>
          </p:cNvCxnSpPr>
          <p:nvPr/>
        </p:nvCxnSpPr>
        <p:spPr>
          <a:xfrm>
            <a:off x="4405908" y="3052762"/>
            <a:ext cx="232767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8F3D276-5AD8-434D-B544-C8CD64FFEFC7}"/>
              </a:ext>
            </a:extLst>
          </p:cNvPr>
          <p:cNvSpPr/>
          <p:nvPr/>
        </p:nvSpPr>
        <p:spPr>
          <a:xfrm>
            <a:off x="4473575" y="331787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9882897-2382-9844-BF71-5E2A603DC386}"/>
              </a:ext>
            </a:extLst>
          </p:cNvPr>
          <p:cNvCxnSpPr>
            <a:cxnSpLocks/>
          </p:cNvCxnSpPr>
          <p:nvPr/>
        </p:nvCxnSpPr>
        <p:spPr>
          <a:xfrm>
            <a:off x="4405908" y="3370262"/>
            <a:ext cx="220067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6F462AC-E3FE-5540-9990-3E0E1A3BDEB1}"/>
              </a:ext>
            </a:extLst>
          </p:cNvPr>
          <p:cNvSpPr/>
          <p:nvPr/>
        </p:nvSpPr>
        <p:spPr>
          <a:xfrm>
            <a:off x="4603750" y="347662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A03CDC-5697-034C-AD47-C5157D5D00A2}"/>
              </a:ext>
            </a:extLst>
          </p:cNvPr>
          <p:cNvCxnSpPr>
            <a:cxnSpLocks/>
          </p:cNvCxnSpPr>
          <p:nvPr/>
        </p:nvCxnSpPr>
        <p:spPr>
          <a:xfrm>
            <a:off x="4418608" y="3529012"/>
            <a:ext cx="455017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F4F8673-BF6B-674B-9CCE-95EA699B3E98}"/>
              </a:ext>
            </a:extLst>
          </p:cNvPr>
          <p:cNvSpPr/>
          <p:nvPr/>
        </p:nvSpPr>
        <p:spPr>
          <a:xfrm>
            <a:off x="4568825" y="379412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5ED1861-3A43-5A4B-A8A3-0C45826DF8A0}"/>
              </a:ext>
            </a:extLst>
          </p:cNvPr>
          <p:cNvCxnSpPr>
            <a:cxnSpLocks/>
          </p:cNvCxnSpPr>
          <p:nvPr/>
        </p:nvCxnSpPr>
        <p:spPr>
          <a:xfrm>
            <a:off x="4370983" y="3846512"/>
            <a:ext cx="47089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4A76619-8C81-FA4E-8CA9-8B69614B28E6}"/>
              </a:ext>
            </a:extLst>
          </p:cNvPr>
          <p:cNvSpPr/>
          <p:nvPr/>
        </p:nvSpPr>
        <p:spPr>
          <a:xfrm>
            <a:off x="4483100" y="3956050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DA0F888-86AB-B147-8F5C-348A0ADF5035}"/>
              </a:ext>
            </a:extLst>
          </p:cNvPr>
          <p:cNvCxnSpPr>
            <a:cxnSpLocks/>
          </p:cNvCxnSpPr>
          <p:nvPr/>
        </p:nvCxnSpPr>
        <p:spPr>
          <a:xfrm>
            <a:off x="4424958" y="4008437"/>
            <a:ext cx="207367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A3A86BA-E8A7-204C-BAD5-899C7797E949}"/>
              </a:ext>
            </a:extLst>
          </p:cNvPr>
          <p:cNvSpPr/>
          <p:nvPr/>
        </p:nvSpPr>
        <p:spPr>
          <a:xfrm>
            <a:off x="4584700" y="4273550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D788FC-CBDD-004A-AAF3-9C7F493F7D18}"/>
              </a:ext>
            </a:extLst>
          </p:cNvPr>
          <p:cNvCxnSpPr>
            <a:cxnSpLocks/>
          </p:cNvCxnSpPr>
          <p:nvPr/>
        </p:nvCxnSpPr>
        <p:spPr>
          <a:xfrm>
            <a:off x="4437658" y="4325937"/>
            <a:ext cx="38199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FC3799C9-0F04-B540-A54F-47C20C7E26CA}"/>
              </a:ext>
            </a:extLst>
          </p:cNvPr>
          <p:cNvSpPr/>
          <p:nvPr/>
        </p:nvSpPr>
        <p:spPr>
          <a:xfrm>
            <a:off x="4368800" y="4432300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2DF4762-3056-9B49-819B-86755FFFB5EC}"/>
              </a:ext>
            </a:extLst>
          </p:cNvPr>
          <p:cNvCxnSpPr>
            <a:cxnSpLocks/>
          </p:cNvCxnSpPr>
          <p:nvPr/>
        </p:nvCxnSpPr>
        <p:spPr>
          <a:xfrm>
            <a:off x="4228108" y="4484687"/>
            <a:ext cx="33754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0214421B-0A43-6C4F-90D9-087F761C9BCF}"/>
              </a:ext>
            </a:extLst>
          </p:cNvPr>
          <p:cNvSpPr/>
          <p:nvPr/>
        </p:nvSpPr>
        <p:spPr>
          <a:xfrm>
            <a:off x="4559300" y="459422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2F71A3-AC41-3847-A38D-68475D4E5E0E}"/>
              </a:ext>
            </a:extLst>
          </p:cNvPr>
          <p:cNvCxnSpPr>
            <a:cxnSpLocks/>
          </p:cNvCxnSpPr>
          <p:nvPr/>
        </p:nvCxnSpPr>
        <p:spPr>
          <a:xfrm>
            <a:off x="4453533" y="4646612"/>
            <a:ext cx="302617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2F27CB1-6457-B24E-AE00-8C2DE0764F56}"/>
              </a:ext>
            </a:extLst>
          </p:cNvPr>
          <p:cNvSpPr/>
          <p:nvPr/>
        </p:nvSpPr>
        <p:spPr>
          <a:xfrm>
            <a:off x="4521200" y="4908550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B390D5D-C933-9D4D-A2FF-215531E45271}"/>
              </a:ext>
            </a:extLst>
          </p:cNvPr>
          <p:cNvCxnSpPr>
            <a:cxnSpLocks/>
          </p:cNvCxnSpPr>
          <p:nvPr/>
        </p:nvCxnSpPr>
        <p:spPr>
          <a:xfrm>
            <a:off x="4463058" y="4960937"/>
            <a:ext cx="201017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7850E518-B199-6740-B298-2E4DA75C417F}"/>
              </a:ext>
            </a:extLst>
          </p:cNvPr>
          <p:cNvSpPr/>
          <p:nvPr/>
        </p:nvSpPr>
        <p:spPr>
          <a:xfrm>
            <a:off x="4159250" y="507047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9075236-C58F-9642-A53E-44D47F4EA2A8}"/>
              </a:ext>
            </a:extLst>
          </p:cNvPr>
          <p:cNvCxnSpPr>
            <a:cxnSpLocks/>
          </p:cNvCxnSpPr>
          <p:nvPr/>
        </p:nvCxnSpPr>
        <p:spPr>
          <a:xfrm>
            <a:off x="3856633" y="5122862"/>
            <a:ext cx="68679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420DA49-78FE-9941-8110-3BAD8A0EA653}"/>
              </a:ext>
            </a:extLst>
          </p:cNvPr>
          <p:cNvSpPr/>
          <p:nvPr/>
        </p:nvSpPr>
        <p:spPr>
          <a:xfrm>
            <a:off x="4048125" y="538162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B4E20FE-30F5-DF4C-8A62-0BED784890BD}"/>
              </a:ext>
            </a:extLst>
          </p:cNvPr>
          <p:cNvCxnSpPr>
            <a:cxnSpLocks/>
          </p:cNvCxnSpPr>
          <p:nvPr/>
        </p:nvCxnSpPr>
        <p:spPr>
          <a:xfrm>
            <a:off x="3510558" y="5434012"/>
            <a:ext cx="1191617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DC51CAFF-2CAD-124A-8817-F0598AAC70FD}"/>
              </a:ext>
            </a:extLst>
          </p:cNvPr>
          <p:cNvSpPr/>
          <p:nvPr/>
        </p:nvSpPr>
        <p:spPr>
          <a:xfrm>
            <a:off x="4511675" y="5546725"/>
            <a:ext cx="85725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61F1DC7-2022-9B45-A79C-0DA19E87914A}"/>
              </a:ext>
            </a:extLst>
          </p:cNvPr>
          <p:cNvCxnSpPr>
            <a:cxnSpLocks/>
          </p:cNvCxnSpPr>
          <p:nvPr/>
        </p:nvCxnSpPr>
        <p:spPr>
          <a:xfrm>
            <a:off x="4453533" y="5599112"/>
            <a:ext cx="201017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4E1F4CB-3C26-6348-89EF-CAB9248CD5BB}"/>
              </a:ext>
            </a:extLst>
          </p:cNvPr>
          <p:cNvCxnSpPr>
            <a:cxnSpLocks/>
          </p:cNvCxnSpPr>
          <p:nvPr/>
        </p:nvCxnSpPr>
        <p:spPr>
          <a:xfrm>
            <a:off x="3408958" y="5675312"/>
            <a:ext cx="151229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42A841-8E47-7F4E-A086-2056118987A4}"/>
              </a:ext>
            </a:extLst>
          </p:cNvPr>
          <p:cNvCxnSpPr>
            <a:cxnSpLocks/>
          </p:cNvCxnSpPr>
          <p:nvPr/>
        </p:nvCxnSpPr>
        <p:spPr>
          <a:xfrm flipV="1">
            <a:off x="4685804" y="2017486"/>
            <a:ext cx="0" cy="365832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97C6D6F-B0E6-9B40-A084-CEDFE4E6C888}"/>
              </a:ext>
            </a:extLst>
          </p:cNvPr>
          <p:cNvCxnSpPr>
            <a:cxnSpLocks/>
          </p:cNvCxnSpPr>
          <p:nvPr/>
        </p:nvCxnSpPr>
        <p:spPr>
          <a:xfrm rot="16200000">
            <a:off x="3763519" y="569643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181A324-0E98-4B46-85D1-B06EF0A27C77}"/>
              </a:ext>
            </a:extLst>
          </p:cNvPr>
          <p:cNvSpPr txBox="1"/>
          <p:nvPr/>
        </p:nvSpPr>
        <p:spPr>
          <a:xfrm>
            <a:off x="3718384" y="5727030"/>
            <a:ext cx="1442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AB07E1-4C4E-1E41-BBEB-562C75A5FA50}"/>
              </a:ext>
            </a:extLst>
          </p:cNvPr>
          <p:cNvCxnSpPr>
            <a:cxnSpLocks/>
          </p:cNvCxnSpPr>
          <p:nvPr/>
        </p:nvCxnSpPr>
        <p:spPr>
          <a:xfrm rot="16200000">
            <a:off x="4385819" y="569643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787483D-4732-5A49-B3F6-CC74F6C7D24E}"/>
              </a:ext>
            </a:extLst>
          </p:cNvPr>
          <p:cNvSpPr txBox="1"/>
          <p:nvPr/>
        </p:nvSpPr>
        <p:spPr>
          <a:xfrm>
            <a:off x="4340684" y="5727030"/>
            <a:ext cx="1442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5216F05-E293-7044-88EC-7A1B16FC0F04}"/>
              </a:ext>
            </a:extLst>
          </p:cNvPr>
          <p:cNvCxnSpPr>
            <a:cxnSpLocks/>
          </p:cNvCxnSpPr>
          <p:nvPr/>
        </p:nvCxnSpPr>
        <p:spPr>
          <a:xfrm rot="16200000">
            <a:off x="4817619" y="569643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2F3B2DA-0925-8D41-B5DB-75582BC5531F}"/>
              </a:ext>
            </a:extLst>
          </p:cNvPr>
          <p:cNvSpPr txBox="1"/>
          <p:nvPr/>
        </p:nvSpPr>
        <p:spPr>
          <a:xfrm>
            <a:off x="4772485" y="5727030"/>
            <a:ext cx="1442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7368B09-9D35-884D-B362-FD70259F9455}"/>
              </a:ext>
            </a:extLst>
          </p:cNvPr>
          <p:cNvCxnSpPr>
            <a:cxnSpLocks/>
          </p:cNvCxnSpPr>
          <p:nvPr/>
        </p:nvCxnSpPr>
        <p:spPr>
          <a:xfrm rot="16200000">
            <a:off x="4658804" y="569643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5E05773-4AA3-5848-99FB-1CA57B1EBE98}"/>
              </a:ext>
            </a:extLst>
          </p:cNvPr>
          <p:cNvSpPr txBox="1"/>
          <p:nvPr/>
        </p:nvSpPr>
        <p:spPr>
          <a:xfrm>
            <a:off x="4610561" y="5727030"/>
            <a:ext cx="1442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2D9530C-82D5-F74B-AC39-BAAF4533ACC0}"/>
              </a:ext>
            </a:extLst>
          </p:cNvPr>
          <p:cNvSpPr txBox="1"/>
          <p:nvPr/>
        </p:nvSpPr>
        <p:spPr>
          <a:xfrm>
            <a:off x="3497933" y="5922640"/>
            <a:ext cx="108683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Pembrolizumab better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E1EE5D-CF52-0748-BA54-1B06A7048F2F}"/>
              </a:ext>
            </a:extLst>
          </p:cNvPr>
          <p:cNvSpPr txBox="1"/>
          <p:nvPr/>
        </p:nvSpPr>
        <p:spPr>
          <a:xfrm>
            <a:off x="4734067" y="5922640"/>
            <a:ext cx="70371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better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BD626B4-5D81-064C-8E84-4F15E622710C}"/>
              </a:ext>
            </a:extLst>
          </p:cNvPr>
          <p:cNvCxnSpPr>
            <a:cxnSpLocks/>
          </p:cNvCxnSpPr>
          <p:nvPr/>
        </p:nvCxnSpPr>
        <p:spPr>
          <a:xfrm>
            <a:off x="3428008" y="5877272"/>
            <a:ext cx="1210667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296D4A2-FDF1-2342-B7CF-A8A0F7F01C5F}"/>
              </a:ext>
            </a:extLst>
          </p:cNvPr>
          <p:cNvCxnSpPr>
            <a:cxnSpLocks/>
          </p:cNvCxnSpPr>
          <p:nvPr/>
        </p:nvCxnSpPr>
        <p:spPr>
          <a:xfrm flipH="1">
            <a:off x="4737101" y="5877272"/>
            <a:ext cx="177799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B08A7-FE0E-E14E-9F18-3E1A5E383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INTERIM OS DATA (ITT POPULATION)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0E996C-67E9-424B-82A3-B174F8FA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KEYNOTE-564: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A68E506-9481-514E-A1F4-4D18906ABFF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CI, confidence interval; HR, hazard ratio; ITT, intention-to-treat; OS, overall survival</a:t>
            </a:r>
          </a:p>
          <a:p>
            <a:pPr>
              <a:spcBef>
                <a:spcPts val="0"/>
              </a:spcBef>
            </a:pPr>
            <a:r>
              <a:rPr lang="it-IT" sz="1200" dirty="0">
                <a:solidFill>
                  <a:schemeClr val="tx2"/>
                </a:solidFill>
              </a:rPr>
              <a:t>Choueiri TK, et al. J Clin Oncol. 2021;39 suppl 15:LBA5 (ASCO 2021 oral presentation); </a:t>
            </a:r>
            <a:r>
              <a:rPr lang="en-GB" dirty="0">
                <a:solidFill>
                  <a:schemeClr val="tx2"/>
                </a:solidFill>
              </a:rPr>
              <a:t>Choueiri T, et al. 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 2021;385:683-94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D775A50-321B-EE4C-8435-B0BD1EC7B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5D28E0-DF5D-5A4D-8C7C-94ACF1A17B04}"/>
              </a:ext>
            </a:extLst>
          </p:cNvPr>
          <p:cNvSpPr txBox="1"/>
          <p:nvPr/>
        </p:nvSpPr>
        <p:spPr>
          <a:xfrm>
            <a:off x="2688284" y="4476154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A81DB6-42DD-A240-B29D-A51502520BB7}"/>
              </a:ext>
            </a:extLst>
          </p:cNvPr>
          <p:cNvSpPr txBox="1"/>
          <p:nvPr/>
        </p:nvSpPr>
        <p:spPr>
          <a:xfrm>
            <a:off x="6446460" y="4789695"/>
            <a:ext cx="6617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</a:t>
            </a:r>
            <a:endParaRPr lang="en-US" sz="16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420507-764A-9C43-BB4A-E33F3A28BE1A}"/>
              </a:ext>
            </a:extLst>
          </p:cNvPr>
          <p:cNvSpPr txBox="1"/>
          <p:nvPr/>
        </p:nvSpPr>
        <p:spPr>
          <a:xfrm>
            <a:off x="2874467" y="462084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14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870475-7AB7-D847-A382-48039A95BC91}"/>
              </a:ext>
            </a:extLst>
          </p:cNvPr>
          <p:cNvCxnSpPr>
            <a:cxnSpLocks/>
          </p:cNvCxnSpPr>
          <p:nvPr/>
        </p:nvCxnSpPr>
        <p:spPr>
          <a:xfrm>
            <a:off x="2897872" y="4549476"/>
            <a:ext cx="773837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0CE23F-0335-A047-8695-171354B9B85F}"/>
              </a:ext>
            </a:extLst>
          </p:cNvPr>
          <p:cNvCxnSpPr>
            <a:cxnSpLocks/>
          </p:cNvCxnSpPr>
          <p:nvPr/>
        </p:nvCxnSpPr>
        <p:spPr>
          <a:xfrm flipV="1">
            <a:off x="2920153" y="1978025"/>
            <a:ext cx="0" cy="264447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260B033-D59E-EF49-808D-2F40F32EF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94077"/>
              </p:ext>
            </p:extLst>
          </p:nvPr>
        </p:nvGraphicFramePr>
        <p:xfrm>
          <a:off x="3599239" y="3336908"/>
          <a:ext cx="3310826" cy="89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27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1330799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</a:tblGrid>
              <a:tr h="2498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No. of deaths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Pembrolizumab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Placebo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HR (95% CI)</a:t>
                      </a:r>
                      <a:endParaRPr lang="en-US" sz="1200" b="1" baseline="30000" dirty="0"/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0.54 (0.30-0.96)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71660B-2868-6543-AFD9-6C183C768AE9}"/>
              </a:ext>
            </a:extLst>
          </p:cNvPr>
          <p:cNvCxnSpPr>
            <a:cxnSpLocks/>
          </p:cNvCxnSpPr>
          <p:nvPr/>
        </p:nvCxnSpPr>
        <p:spPr>
          <a:xfrm>
            <a:off x="2849228" y="4549476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D0F9C05-6963-E24B-B5D6-D01B9C0BA7C0}"/>
              </a:ext>
            </a:extLst>
          </p:cNvPr>
          <p:cNvSpPr txBox="1"/>
          <p:nvPr/>
        </p:nvSpPr>
        <p:spPr>
          <a:xfrm>
            <a:off x="3734892" y="462084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  <a:endParaRPr lang="en-US" sz="14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516DE9-5610-954A-9D82-30DA27F6E3A0}"/>
              </a:ext>
            </a:extLst>
          </p:cNvPr>
          <p:cNvCxnSpPr>
            <a:cxnSpLocks/>
          </p:cNvCxnSpPr>
          <p:nvPr/>
        </p:nvCxnSpPr>
        <p:spPr>
          <a:xfrm rot="16200000">
            <a:off x="3744578" y="45865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0BD003D-4205-9E40-8D19-7405EB05BA4F}"/>
              </a:ext>
            </a:extLst>
          </p:cNvPr>
          <p:cNvSpPr txBox="1"/>
          <p:nvPr/>
        </p:nvSpPr>
        <p:spPr>
          <a:xfrm>
            <a:off x="2596914" y="4222154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EA85B57-862D-4D42-8635-5A4A1673D60F}"/>
              </a:ext>
            </a:extLst>
          </p:cNvPr>
          <p:cNvCxnSpPr>
            <a:cxnSpLocks/>
          </p:cNvCxnSpPr>
          <p:nvPr/>
        </p:nvCxnSpPr>
        <p:spPr>
          <a:xfrm>
            <a:off x="2849228" y="4295476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A678F78-39CE-E747-9852-4E2AD4E0E260}"/>
              </a:ext>
            </a:extLst>
          </p:cNvPr>
          <p:cNvSpPr txBox="1"/>
          <p:nvPr/>
        </p:nvSpPr>
        <p:spPr>
          <a:xfrm>
            <a:off x="2596914" y="3971329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3D603C-D723-7C46-85B0-130E3352B9F0}"/>
              </a:ext>
            </a:extLst>
          </p:cNvPr>
          <p:cNvCxnSpPr>
            <a:cxnSpLocks/>
          </p:cNvCxnSpPr>
          <p:nvPr/>
        </p:nvCxnSpPr>
        <p:spPr>
          <a:xfrm>
            <a:off x="2849228" y="404465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AE4C717-BD53-FC4B-846D-BF1BD98B63F9}"/>
              </a:ext>
            </a:extLst>
          </p:cNvPr>
          <p:cNvSpPr txBox="1"/>
          <p:nvPr/>
        </p:nvSpPr>
        <p:spPr>
          <a:xfrm>
            <a:off x="2596914" y="3710979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71C00D-F714-154B-AE2C-B748C09B56A4}"/>
              </a:ext>
            </a:extLst>
          </p:cNvPr>
          <p:cNvCxnSpPr>
            <a:cxnSpLocks/>
          </p:cNvCxnSpPr>
          <p:nvPr/>
        </p:nvCxnSpPr>
        <p:spPr>
          <a:xfrm>
            <a:off x="2849228" y="37843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09D2EEC-BE9F-544C-BF12-93E7E223C723}"/>
              </a:ext>
            </a:extLst>
          </p:cNvPr>
          <p:cNvSpPr txBox="1"/>
          <p:nvPr/>
        </p:nvSpPr>
        <p:spPr>
          <a:xfrm>
            <a:off x="2596914" y="3450629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7665A0-6E1F-D343-9EDB-6C5F41954A66}"/>
              </a:ext>
            </a:extLst>
          </p:cNvPr>
          <p:cNvCxnSpPr>
            <a:cxnSpLocks/>
          </p:cNvCxnSpPr>
          <p:nvPr/>
        </p:nvCxnSpPr>
        <p:spPr>
          <a:xfrm>
            <a:off x="2849228" y="352395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590CA7C-E9AC-DA4C-BC99-B26A16DFB4A0}"/>
              </a:ext>
            </a:extLst>
          </p:cNvPr>
          <p:cNvSpPr txBox="1"/>
          <p:nvPr/>
        </p:nvSpPr>
        <p:spPr>
          <a:xfrm>
            <a:off x="2596914" y="3193454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10F653-A268-F349-B78D-75FDE1298612}"/>
              </a:ext>
            </a:extLst>
          </p:cNvPr>
          <p:cNvCxnSpPr>
            <a:cxnSpLocks/>
          </p:cNvCxnSpPr>
          <p:nvPr/>
        </p:nvCxnSpPr>
        <p:spPr>
          <a:xfrm>
            <a:off x="2849228" y="3266776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54B7186-0527-0748-9E9C-BE12C0278541}"/>
              </a:ext>
            </a:extLst>
          </p:cNvPr>
          <p:cNvSpPr txBox="1"/>
          <p:nvPr/>
        </p:nvSpPr>
        <p:spPr>
          <a:xfrm>
            <a:off x="2596914" y="2939454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53B8C6F-5C73-DA41-B9C5-FCCBAE4A7906}"/>
              </a:ext>
            </a:extLst>
          </p:cNvPr>
          <p:cNvCxnSpPr>
            <a:cxnSpLocks/>
          </p:cNvCxnSpPr>
          <p:nvPr/>
        </p:nvCxnSpPr>
        <p:spPr>
          <a:xfrm>
            <a:off x="2849228" y="3012776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0651B2D-86E9-DF43-8BAF-AAB7DE48E64B}"/>
              </a:ext>
            </a:extLst>
          </p:cNvPr>
          <p:cNvSpPr txBox="1"/>
          <p:nvPr/>
        </p:nvSpPr>
        <p:spPr>
          <a:xfrm>
            <a:off x="2596914" y="2682279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9AEE888-E0AC-B549-87AB-52CB98082955}"/>
              </a:ext>
            </a:extLst>
          </p:cNvPr>
          <p:cNvCxnSpPr>
            <a:cxnSpLocks/>
          </p:cNvCxnSpPr>
          <p:nvPr/>
        </p:nvCxnSpPr>
        <p:spPr>
          <a:xfrm>
            <a:off x="2849228" y="27556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D8FE719-995A-5B46-B7D7-88830CDA7350}"/>
              </a:ext>
            </a:extLst>
          </p:cNvPr>
          <p:cNvSpPr txBox="1"/>
          <p:nvPr/>
        </p:nvSpPr>
        <p:spPr>
          <a:xfrm>
            <a:off x="2596914" y="2425104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2300A82-6F55-D942-901C-B18EC44A0576}"/>
              </a:ext>
            </a:extLst>
          </p:cNvPr>
          <p:cNvCxnSpPr>
            <a:cxnSpLocks/>
          </p:cNvCxnSpPr>
          <p:nvPr/>
        </p:nvCxnSpPr>
        <p:spPr>
          <a:xfrm>
            <a:off x="2849228" y="2498426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3A71B3D-B369-9E46-B287-0D565083E7CB}"/>
              </a:ext>
            </a:extLst>
          </p:cNvPr>
          <p:cNvSpPr txBox="1"/>
          <p:nvPr/>
        </p:nvSpPr>
        <p:spPr>
          <a:xfrm>
            <a:off x="2596914" y="2174279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6A6D93-3E35-B041-8609-858BFA015217}"/>
              </a:ext>
            </a:extLst>
          </p:cNvPr>
          <p:cNvCxnSpPr>
            <a:cxnSpLocks/>
          </p:cNvCxnSpPr>
          <p:nvPr/>
        </p:nvCxnSpPr>
        <p:spPr>
          <a:xfrm>
            <a:off x="2849228" y="22476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1609736-DF38-D84A-91A5-7E3EB959DC13}"/>
              </a:ext>
            </a:extLst>
          </p:cNvPr>
          <p:cNvSpPr txBox="1"/>
          <p:nvPr/>
        </p:nvSpPr>
        <p:spPr>
          <a:xfrm>
            <a:off x="2505542" y="1910754"/>
            <a:ext cx="27411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23FDC70-9AD1-E148-9CE0-1CEF225896FC}"/>
              </a:ext>
            </a:extLst>
          </p:cNvPr>
          <p:cNvCxnSpPr>
            <a:cxnSpLocks/>
          </p:cNvCxnSpPr>
          <p:nvPr/>
        </p:nvCxnSpPr>
        <p:spPr>
          <a:xfrm>
            <a:off x="2849228" y="1984076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8DBF4FB-45F0-9846-A759-17714724FA67}"/>
              </a:ext>
            </a:extLst>
          </p:cNvPr>
          <p:cNvSpPr txBox="1"/>
          <p:nvPr/>
        </p:nvSpPr>
        <p:spPr>
          <a:xfrm rot="16200000">
            <a:off x="1490590" y="3130970"/>
            <a:ext cx="163865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 (%)</a:t>
            </a:r>
            <a:endParaRPr lang="en-US" sz="16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262194A-5C5B-B243-9E3C-B0473848E02F}"/>
              </a:ext>
            </a:extLst>
          </p:cNvPr>
          <p:cNvSpPr txBox="1"/>
          <p:nvPr/>
        </p:nvSpPr>
        <p:spPr>
          <a:xfrm>
            <a:off x="4543282" y="4620843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  <a:endParaRPr lang="en-US" sz="14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1B4B12F-3A3E-F243-9D73-EB37F3859A8A}"/>
              </a:ext>
            </a:extLst>
          </p:cNvPr>
          <p:cNvCxnSpPr>
            <a:cxnSpLocks/>
          </p:cNvCxnSpPr>
          <p:nvPr/>
        </p:nvCxnSpPr>
        <p:spPr>
          <a:xfrm rot="16200000">
            <a:off x="4598653" y="45865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96F151C-C62B-E64D-9738-B95D40DC0277}"/>
              </a:ext>
            </a:extLst>
          </p:cNvPr>
          <p:cNvSpPr txBox="1"/>
          <p:nvPr/>
        </p:nvSpPr>
        <p:spPr>
          <a:xfrm>
            <a:off x="5394182" y="4620843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  <a:endParaRPr lang="en-US" sz="14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CBC8728-5D07-D94B-9B33-5721F48C7EB8}"/>
              </a:ext>
            </a:extLst>
          </p:cNvPr>
          <p:cNvCxnSpPr>
            <a:cxnSpLocks/>
          </p:cNvCxnSpPr>
          <p:nvPr/>
        </p:nvCxnSpPr>
        <p:spPr>
          <a:xfrm rot="16200000">
            <a:off x="5449553" y="45865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659381B-6BC0-5248-B058-4E3924BC150C}"/>
              </a:ext>
            </a:extLst>
          </p:cNvPr>
          <p:cNvSpPr txBox="1"/>
          <p:nvPr/>
        </p:nvSpPr>
        <p:spPr>
          <a:xfrm>
            <a:off x="6251432" y="4620843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  <a:endParaRPr lang="en-US" sz="14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8ADAEA-3C13-7547-9A71-0F662586EDC6}"/>
              </a:ext>
            </a:extLst>
          </p:cNvPr>
          <p:cNvCxnSpPr>
            <a:cxnSpLocks/>
          </p:cNvCxnSpPr>
          <p:nvPr/>
        </p:nvCxnSpPr>
        <p:spPr>
          <a:xfrm rot="16200000">
            <a:off x="6306803" y="45865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4982779-5EC7-E845-B06F-5A02BD63114D}"/>
              </a:ext>
            </a:extLst>
          </p:cNvPr>
          <p:cNvSpPr txBox="1"/>
          <p:nvPr/>
        </p:nvSpPr>
        <p:spPr>
          <a:xfrm>
            <a:off x="7962757" y="4620843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  <a:endParaRPr lang="en-US" sz="14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9C396D5-EA7F-3041-A82F-75C0BBC7BD1D}"/>
              </a:ext>
            </a:extLst>
          </p:cNvPr>
          <p:cNvCxnSpPr>
            <a:cxnSpLocks/>
          </p:cNvCxnSpPr>
          <p:nvPr/>
        </p:nvCxnSpPr>
        <p:spPr>
          <a:xfrm rot="16200000">
            <a:off x="8018128" y="45865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44B956D-3EE5-CC49-B746-5FB454F23F13}"/>
              </a:ext>
            </a:extLst>
          </p:cNvPr>
          <p:cNvSpPr txBox="1"/>
          <p:nvPr/>
        </p:nvSpPr>
        <p:spPr>
          <a:xfrm>
            <a:off x="9674082" y="4620843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  <a:endParaRPr lang="en-US" sz="14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70325DF-AA90-914F-BB08-B20E13F597C5}"/>
              </a:ext>
            </a:extLst>
          </p:cNvPr>
          <p:cNvCxnSpPr>
            <a:cxnSpLocks/>
          </p:cNvCxnSpPr>
          <p:nvPr/>
        </p:nvCxnSpPr>
        <p:spPr>
          <a:xfrm rot="16200000">
            <a:off x="9729453" y="45865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DDADEBC-2E94-F849-AF90-9EF840910C24}"/>
              </a:ext>
            </a:extLst>
          </p:cNvPr>
          <p:cNvSpPr txBox="1"/>
          <p:nvPr/>
        </p:nvSpPr>
        <p:spPr>
          <a:xfrm>
            <a:off x="7099157" y="4620843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  <a:endParaRPr lang="en-US" sz="14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601F486-4A80-8E46-B774-E2DAAD986A93}"/>
              </a:ext>
            </a:extLst>
          </p:cNvPr>
          <p:cNvCxnSpPr>
            <a:cxnSpLocks/>
          </p:cNvCxnSpPr>
          <p:nvPr/>
        </p:nvCxnSpPr>
        <p:spPr>
          <a:xfrm rot="16200000">
            <a:off x="7154528" y="45865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2500A55-D311-6A45-A1CA-7E7C8DD8BBCC}"/>
              </a:ext>
            </a:extLst>
          </p:cNvPr>
          <p:cNvSpPr txBox="1"/>
          <p:nvPr/>
        </p:nvSpPr>
        <p:spPr>
          <a:xfrm>
            <a:off x="8820007" y="4620843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</a:t>
            </a:r>
            <a:endParaRPr lang="en-US" sz="14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E232337-4DAC-AA4C-9A64-6B8C52DFAC24}"/>
              </a:ext>
            </a:extLst>
          </p:cNvPr>
          <p:cNvCxnSpPr>
            <a:cxnSpLocks/>
          </p:cNvCxnSpPr>
          <p:nvPr/>
        </p:nvCxnSpPr>
        <p:spPr>
          <a:xfrm rot="16200000">
            <a:off x="8875378" y="45865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49DF333-7E85-F247-9934-1B7644C7DDD8}"/>
              </a:ext>
            </a:extLst>
          </p:cNvPr>
          <p:cNvSpPr txBox="1"/>
          <p:nvPr/>
        </p:nvSpPr>
        <p:spPr>
          <a:xfrm>
            <a:off x="10537682" y="4620843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</a:t>
            </a:r>
            <a:endParaRPr lang="en-US" sz="14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579869B-8FEF-5447-B302-649850BC5EEE}"/>
              </a:ext>
            </a:extLst>
          </p:cNvPr>
          <p:cNvCxnSpPr>
            <a:cxnSpLocks/>
          </p:cNvCxnSpPr>
          <p:nvPr/>
        </p:nvCxnSpPr>
        <p:spPr>
          <a:xfrm rot="16200000">
            <a:off x="10593053" y="45865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62BE0D8D-1903-CF40-A1C9-9BA6049F7462}"/>
              </a:ext>
            </a:extLst>
          </p:cNvPr>
          <p:cNvSpPr txBox="1"/>
          <p:nvPr/>
        </p:nvSpPr>
        <p:spPr>
          <a:xfrm>
            <a:off x="2783096" y="5134720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496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498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477E5B7-3B68-0A47-A307-4BA1C67A9198}"/>
              </a:ext>
            </a:extLst>
          </p:cNvPr>
          <p:cNvSpPr txBox="1"/>
          <p:nvPr/>
        </p:nvSpPr>
        <p:spPr>
          <a:xfrm>
            <a:off x="3643521" y="5134720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490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B4D0E7B-F4F7-1D4D-B759-7A0BF38A17B0}"/>
              </a:ext>
            </a:extLst>
          </p:cNvPr>
          <p:cNvSpPr txBox="1"/>
          <p:nvPr/>
        </p:nvSpPr>
        <p:spPr>
          <a:xfrm>
            <a:off x="4497596" y="5134720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486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15C2AE8-6C04-5C42-9FBA-5031245EC6A4}"/>
              </a:ext>
            </a:extLst>
          </p:cNvPr>
          <p:cNvSpPr txBox="1"/>
          <p:nvPr/>
        </p:nvSpPr>
        <p:spPr>
          <a:xfrm>
            <a:off x="5348496" y="5134720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482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90859AA-C24A-DE45-ABAD-228346C32CFA}"/>
              </a:ext>
            </a:extLst>
          </p:cNvPr>
          <p:cNvSpPr txBox="1"/>
          <p:nvPr/>
        </p:nvSpPr>
        <p:spPr>
          <a:xfrm>
            <a:off x="6205746" y="5134720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338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C8BC4A0-8340-8743-AEFA-F73D6A371B9C}"/>
              </a:ext>
            </a:extLst>
          </p:cNvPr>
          <p:cNvSpPr txBox="1"/>
          <p:nvPr/>
        </p:nvSpPr>
        <p:spPr>
          <a:xfrm>
            <a:off x="7917071" y="5134720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124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6B2C540-0F3D-3C40-9A7F-CA47233FD9FB}"/>
              </a:ext>
            </a:extLst>
          </p:cNvPr>
          <p:cNvSpPr txBox="1"/>
          <p:nvPr/>
        </p:nvSpPr>
        <p:spPr>
          <a:xfrm>
            <a:off x="9719767" y="5134720"/>
            <a:ext cx="9137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25BD64D-ADD2-594F-A5A5-2669293117CF}"/>
              </a:ext>
            </a:extLst>
          </p:cNvPr>
          <p:cNvSpPr txBox="1"/>
          <p:nvPr/>
        </p:nvSpPr>
        <p:spPr>
          <a:xfrm>
            <a:off x="7053471" y="5134720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215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17B104-C477-504C-A2CF-4FDB0E5EF48A}"/>
              </a:ext>
            </a:extLst>
          </p:cNvPr>
          <p:cNvSpPr txBox="1"/>
          <p:nvPr/>
        </p:nvSpPr>
        <p:spPr>
          <a:xfrm>
            <a:off x="8820007" y="5134720"/>
            <a:ext cx="1827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0E499B7-4B9C-7145-83CC-464944D3BDDB}"/>
              </a:ext>
            </a:extLst>
          </p:cNvPr>
          <p:cNvSpPr txBox="1"/>
          <p:nvPr/>
        </p:nvSpPr>
        <p:spPr>
          <a:xfrm>
            <a:off x="10583367" y="5134720"/>
            <a:ext cx="9137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CC44280-2156-EC43-984C-2D8E1CFB38F9}"/>
              </a:ext>
            </a:extLst>
          </p:cNvPr>
          <p:cNvSpPr txBox="1"/>
          <p:nvPr/>
        </p:nvSpPr>
        <p:spPr>
          <a:xfrm>
            <a:off x="1247409" y="4919276"/>
            <a:ext cx="1170641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Pembrolizumab</a:t>
            </a:r>
          </a:p>
          <a:p>
            <a:pPr algn="r"/>
            <a:r>
              <a:rPr lang="en-US" sz="1400" b="1" dirty="0">
                <a:solidFill>
                  <a:schemeClr val="accent6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AD03318-14D2-C84F-9512-94F6F5ABD136}"/>
              </a:ext>
            </a:extLst>
          </p:cNvPr>
          <p:cNvSpPr txBox="1"/>
          <p:nvPr/>
        </p:nvSpPr>
        <p:spPr>
          <a:xfrm>
            <a:off x="8201057" y="1868419"/>
            <a:ext cx="1170641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Pembrolizumab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E663AE5-8668-2F4D-8895-A3BC8305134B}"/>
              </a:ext>
            </a:extLst>
          </p:cNvPr>
          <p:cNvSpPr txBox="1"/>
          <p:nvPr/>
        </p:nvSpPr>
        <p:spPr>
          <a:xfrm>
            <a:off x="8201057" y="2302826"/>
            <a:ext cx="586699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7B6198CB-1874-4041-A722-3B63BFB1D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19" y="1927703"/>
            <a:ext cx="70104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6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A5C08-380D-4D40-B586-1F1E90CA53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Adjuvant pembrolizumab post-nephrectomy demonstrated a statistically significant and clinically meaningful improvement in DFS compared with placebo</a:t>
            </a:r>
          </a:p>
          <a:p>
            <a:pPr lvl="1"/>
            <a:r>
              <a:rPr lang="en-GB" dirty="0"/>
              <a:t>This benefit was consistent across subgroups</a:t>
            </a:r>
          </a:p>
          <a:p>
            <a:r>
              <a:rPr lang="en-GB" dirty="0"/>
              <a:t>Safety data were as expected with no new safety signals observed</a:t>
            </a:r>
          </a:p>
          <a:p>
            <a:r>
              <a:rPr lang="en-GB" dirty="0"/>
              <a:t>Pembrolizumab is a potential new standard of care for RCC patients in the adjuvant setting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8C419-B139-4A1F-95FE-4CDCA95A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Keynote-564: Summary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31765-55E9-4A87-BD8A-8B05837C3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58A945-5352-E044-9281-2DFAF3B05427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9C2D1-04B2-C643-B662-350A56A282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DFS, disease free survival; RCC, renal cell carcinoma</a:t>
            </a:r>
          </a:p>
          <a:p>
            <a:pPr>
              <a:spcBef>
                <a:spcPts val="0"/>
              </a:spcBef>
            </a:pPr>
            <a:r>
              <a:rPr lang="it-IT" sz="1200" dirty="0">
                <a:solidFill>
                  <a:schemeClr val="tx2"/>
                </a:solidFill>
              </a:rPr>
              <a:t>Choueiri TK, et al. J Clin Oncol. 2021;39 suppl 15:LBA5 (ASCO 2021 oral presentation); </a:t>
            </a:r>
            <a:r>
              <a:rPr lang="en-GB" dirty="0">
                <a:solidFill>
                  <a:schemeClr val="tx2"/>
                </a:solidFill>
              </a:rPr>
              <a:t>Choueiri </a:t>
            </a:r>
            <a:r>
              <a:rPr lang="en-GB" dirty="0"/>
              <a:t>T, et al. N </a:t>
            </a:r>
            <a:r>
              <a:rPr lang="en-GB" dirty="0" err="1"/>
              <a:t>Engl</a:t>
            </a:r>
            <a:r>
              <a:rPr lang="en-GB" dirty="0"/>
              <a:t> J Med. 2021;385:683-94</a:t>
            </a:r>
          </a:p>
        </p:txBody>
      </p:sp>
    </p:spTree>
    <p:extLst>
      <p:ext uri="{BB962C8B-B14F-4D97-AF65-F5344CB8AC3E}">
        <p14:creationId xmlns:p14="http://schemas.microsoft.com/office/powerpoint/2010/main" val="20162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B3EC7-D77E-0343-919E-8CC9B2207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64394"/>
            <a:ext cx="10972800" cy="702470"/>
          </a:xfrm>
        </p:spPr>
        <p:txBody>
          <a:bodyPr/>
          <a:lstStyle/>
          <a:p>
            <a:r>
              <a:rPr lang="en-GB" dirty="0"/>
              <a:t>FDA Approvals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A1D3AA-B3B4-4626-BF0A-CE170FF7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approvals: renal cell carcinoma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33D07-16C9-4FE3-9280-4CEB92ECB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83A81B5-B6DE-40F4-9EC4-C4ADFE9F81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hlinkClick r:id="rId3"/>
              </a:rPr>
              <a:t>www.fda.gov/drugs/</a:t>
            </a:r>
            <a:r>
              <a:rPr lang="en-GB" dirty="0"/>
              <a:t>. Accessed 16 November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CAAD4-C620-4BE8-9AAE-E02A00D2F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682" y="1550059"/>
            <a:ext cx="4219782" cy="440482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A492FC-EC11-44F2-A6C5-93D1FE7E3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00" y="1557281"/>
            <a:ext cx="4065534" cy="4385562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6121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D6365-9822-48DF-AA1D-AA0338322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B64278-B9FA-4AD8-B0B8-27579159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approvals: renal cell carcinoma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B3773C-33C7-40B7-82A4-FED1E9DFE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456"/>
          <a:stretch/>
        </p:blipFill>
        <p:spPr>
          <a:xfrm>
            <a:off x="5879976" y="1337401"/>
            <a:ext cx="4435246" cy="462187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6EBEAB5-B5D5-4CA1-93A7-7D1891DD569A}"/>
              </a:ext>
            </a:extLst>
          </p:cNvPr>
          <p:cNvSpPr txBox="1">
            <a:spLocks/>
          </p:cNvSpPr>
          <p:nvPr/>
        </p:nvSpPr>
        <p:spPr>
          <a:xfrm>
            <a:off x="619200" y="702616"/>
            <a:ext cx="10972800" cy="702470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cap="all">
                <a:solidFill>
                  <a:schemeClr val="accent1"/>
                </a:solidFill>
              </a:rPr>
              <a:t>FDA Approvals</a:t>
            </a:r>
            <a:endParaRPr lang="en-GB" b="1" cap="all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96DD18-50BE-49E1-87ED-23450D9FF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337401"/>
            <a:ext cx="4032448" cy="46218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1C6025E-DBC7-40E1-B6A1-872DB41314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3" y="6356350"/>
            <a:ext cx="8116887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hlinkClick r:id="rId4"/>
              </a:rPr>
              <a:t>www.fda.gov/drugs/</a:t>
            </a:r>
            <a:r>
              <a:rPr lang="en-GB" dirty="0"/>
              <a:t>. Accessed 03 December 2021</a:t>
            </a:r>
          </a:p>
        </p:txBody>
      </p:sp>
    </p:spTree>
    <p:extLst>
      <p:ext uri="{BB962C8B-B14F-4D97-AF65-F5344CB8AC3E}">
        <p14:creationId xmlns:p14="http://schemas.microsoft.com/office/powerpoint/2010/main" val="685542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41700" y="5336166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us on Twitter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guconnectinfo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03C74F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the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4"/>
              </a:rPr>
              <a:t>GU CONNECT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group on LinkedIn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4192" y="5336167"/>
            <a:ext cx="2664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  <a:t>Email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  <a:hlinkClick r:id="rId5"/>
              </a:rPr>
              <a:t>sam.brightwell@cor2ed.com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3C74F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Watch us on the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Vimeo Channe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l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6"/>
              </a:rPr>
              <a:t>GU CONNECT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3C74F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GU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/>
              </a:rPr>
              <a:t>https://guconnect.cor2ed.com/</a:t>
            </a:r>
            <a:endParaRPr lang="en-US" sz="3600" cap="none" dirty="0"/>
          </a:p>
        </p:txBody>
      </p:sp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11F9DF4D-4057-453D-B0D6-F5A87905C6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5" r="-910"/>
          <a:stretch/>
        </p:blipFill>
        <p:spPr>
          <a:xfrm>
            <a:off x="8319300" y="3983179"/>
            <a:ext cx="1449108" cy="1282427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DA9C17CD-405F-47F4-A30F-9A803835AC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r="26470"/>
          <a:stretch/>
        </p:blipFill>
        <p:spPr>
          <a:xfrm>
            <a:off x="6168008" y="3983179"/>
            <a:ext cx="1561194" cy="1282427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6662B954-7662-4746-B326-DDF08DB98D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53403"/>
          <a:stretch/>
        </p:blipFill>
        <p:spPr>
          <a:xfrm>
            <a:off x="4045377" y="3983179"/>
            <a:ext cx="1698734" cy="128242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2598BD12-CFFC-4FFD-B356-0AE659D065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t="-5872" r="82136" b="-5133"/>
          <a:stretch/>
        </p:blipFill>
        <p:spPr>
          <a:xfrm>
            <a:off x="1992531" y="3912616"/>
            <a:ext cx="1567408" cy="1423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3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aseline="30000" dirty="0">
                <a:solidFill>
                  <a:schemeClr val="bg1"/>
                </a:solidFill>
              </a:rPr>
              <a:t>177</a:t>
            </a:r>
            <a:r>
              <a:rPr lang="en-US" sz="4000" dirty="0">
                <a:solidFill>
                  <a:schemeClr val="bg1"/>
                </a:solidFill>
              </a:rPr>
              <a:t>Lu-PSMA-617 vs </a:t>
            </a:r>
            <a:r>
              <a:rPr lang="en-US" sz="4000" dirty="0" err="1">
                <a:solidFill>
                  <a:schemeClr val="bg1"/>
                </a:solidFill>
              </a:rPr>
              <a:t>cabazitaxel</a:t>
            </a:r>
            <a:r>
              <a:rPr lang="en-US" sz="4000" dirty="0">
                <a:solidFill>
                  <a:schemeClr val="bg1"/>
                </a:solidFill>
              </a:rPr>
              <a:t> in </a:t>
            </a:r>
            <a:r>
              <a:rPr lang="en-US" sz="4000" cap="none" dirty="0" err="1">
                <a:solidFill>
                  <a:schemeClr val="bg1"/>
                </a:solidFill>
              </a:rPr>
              <a:t>m</a:t>
            </a:r>
            <a:r>
              <a:rPr lang="en-US" sz="4000" dirty="0" err="1">
                <a:solidFill>
                  <a:schemeClr val="bg1"/>
                </a:solidFill>
              </a:rPr>
              <a:t>CRPC</a:t>
            </a:r>
            <a:r>
              <a:rPr lang="en-US" sz="4000" dirty="0">
                <a:solidFill>
                  <a:schemeClr val="bg1"/>
                </a:solidFill>
              </a:rPr>
              <a:t> progressing after docetaxel: Updated results including PFS and PRO</a:t>
            </a:r>
            <a:r>
              <a:rPr lang="en-US" sz="4000" cap="none" dirty="0">
                <a:solidFill>
                  <a:schemeClr val="bg1"/>
                </a:solidFill>
              </a:rPr>
              <a:t>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 err="1">
                <a:solidFill>
                  <a:schemeClr val="bg1"/>
                </a:solidFill>
              </a:rPr>
              <a:t>T</a:t>
            </a:r>
            <a:r>
              <a:rPr lang="en-US" sz="4000" cap="none" dirty="0" err="1">
                <a:solidFill>
                  <a:schemeClr val="bg1"/>
                </a:solidFill>
              </a:rPr>
              <a:t>hera</a:t>
            </a:r>
            <a:r>
              <a:rPr lang="en-US" sz="4000" dirty="0" err="1">
                <a:solidFill>
                  <a:schemeClr val="bg1"/>
                </a:solidFill>
              </a:rPr>
              <a:t>P</a:t>
            </a:r>
            <a:r>
              <a:rPr lang="en-US" sz="4000" dirty="0">
                <a:solidFill>
                  <a:schemeClr val="bg1"/>
                </a:solidFill>
              </a:rPr>
              <a:t> ANZUP 1603)</a:t>
            </a:r>
            <a:endParaRPr lang="en-GB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7D5087-6AAF-DA45-BB2D-4E58BADA7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 err="1"/>
              <a:t>Hofman</a:t>
            </a:r>
            <a:r>
              <a:rPr lang="en-GB" sz="2200" b="1" dirty="0"/>
              <a:t> M, et al. </a:t>
            </a:r>
            <a:br>
              <a:rPr lang="en-GB" sz="2200" b="1" dirty="0"/>
            </a:br>
            <a:r>
              <a:rPr lang="en-GB" sz="2200" b="1" dirty="0"/>
              <a:t>ASCO GU 2021. Abstract #6. Oral presentation</a:t>
            </a:r>
            <a:endParaRPr lang="en-US" sz="2200" b="1" dirty="0"/>
          </a:p>
        </p:txBody>
      </p:sp>
      <p:sp>
        <p:nvSpPr>
          <p:cNvPr id="373" name="Google Shape;373;p9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74" name="Google Shape;374;p9"/>
          <p:cNvSpPr txBox="1"/>
          <p:nvPr/>
        </p:nvSpPr>
        <p:spPr>
          <a:xfrm>
            <a:off x="619200" y="6357600"/>
            <a:ext cx="7923286" cy="31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456172"/>
              </a:buClr>
              <a:buSzPts val="1200"/>
            </a:pPr>
            <a:r>
              <a:rPr lang="en-GB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mCRPC</a:t>
            </a: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metastatic castration-resistant prostate cancer; PFS, progression-free survival; PROs, patient reported outcomes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"/>
          <p:cNvSpPr txBox="1">
            <a:spLocks noGrp="1"/>
          </p:cNvSpPr>
          <p:nvPr>
            <p:ph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288000" indent="-288000">
              <a:spcBef>
                <a:spcPts val="0"/>
              </a:spcBef>
            </a:pPr>
            <a:r>
              <a:rPr lang="en-GB" baseline="30000" dirty="0"/>
              <a:t>177</a:t>
            </a:r>
            <a:r>
              <a:rPr lang="en-GB" dirty="0"/>
              <a:t>Lu-PSMA-617 </a:t>
            </a:r>
            <a:r>
              <a:rPr lang="en-GB" b="1" dirty="0">
                <a:solidFill>
                  <a:schemeClr val="accent1"/>
                </a:solidFill>
              </a:rPr>
              <a:t>(Lu-PSMA) </a:t>
            </a:r>
            <a:r>
              <a:rPr lang="en-GB" dirty="0"/>
              <a:t>is a radiolabelled small molecule that delivers </a:t>
            </a:r>
            <a:r>
              <a:rPr lang="en-GB" b="1" dirty="0">
                <a:solidFill>
                  <a:schemeClr val="accent1"/>
                </a:solidFill>
              </a:rPr>
              <a:t>therapeutic β-radiation to PSMA-expressing tumours</a:t>
            </a:r>
            <a:endParaRPr dirty="0"/>
          </a:p>
          <a:p>
            <a:pPr marL="288000" indent="-288000"/>
            <a:r>
              <a:rPr lang="en-GB" dirty="0"/>
              <a:t>Encouraging efficacy and safety of Lu-PSMA has been observed in prior trials of mCRPC </a:t>
            </a:r>
            <a:endParaRPr dirty="0"/>
          </a:p>
          <a:p>
            <a:pPr marL="288000" indent="-288000"/>
            <a:r>
              <a:rPr lang="en-GB" b="1" dirty="0" err="1">
                <a:solidFill>
                  <a:schemeClr val="accent1"/>
                </a:solidFill>
              </a:rPr>
              <a:t>TheraP</a:t>
            </a:r>
            <a:r>
              <a:rPr lang="en-GB" b="1" dirty="0">
                <a:solidFill>
                  <a:schemeClr val="accent1"/>
                </a:solidFill>
              </a:rPr>
              <a:t> is the first randomised study comparing Lu-PSMA to cabazitaxel in men with mCRPC after docetaxel</a:t>
            </a:r>
            <a:endParaRPr dirty="0"/>
          </a:p>
        </p:txBody>
      </p:sp>
      <p:sp>
        <p:nvSpPr>
          <p:cNvPr id="380" name="Google Shape;380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GB" dirty="0" err="1"/>
              <a:t>T</a:t>
            </a:r>
            <a:r>
              <a:rPr lang="en-GB" cap="none" dirty="0" err="1"/>
              <a:t>hera</a:t>
            </a:r>
            <a:r>
              <a:rPr lang="en-GB" dirty="0" err="1"/>
              <a:t>P</a:t>
            </a:r>
            <a:r>
              <a:rPr lang="en-GB" dirty="0"/>
              <a:t>: OVERVIEW</a:t>
            </a:r>
            <a:endParaRPr dirty="0"/>
          </a:p>
        </p:txBody>
      </p:sp>
      <p:sp>
        <p:nvSpPr>
          <p:cNvPr id="381" name="Google Shape;381;p1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GB"/>
              <a:pPr/>
              <a:t>6</a:t>
            </a:fld>
            <a:endParaRPr/>
          </a:p>
        </p:txBody>
      </p:sp>
      <p:sp>
        <p:nvSpPr>
          <p:cNvPr id="382" name="Google Shape;382;p10"/>
          <p:cNvSpPr txBox="1">
            <a:spLocks noGrp="1"/>
          </p:cNvSpPr>
          <p:nvPr>
            <p:ph sz="quarter" idx="15"/>
          </p:nvPr>
        </p:nvSpPr>
        <p:spPr>
          <a:xfrm>
            <a:off x="620184" y="6309320"/>
            <a:ext cx="1096221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latin typeface="+mn-lt"/>
              </a:rPr>
              <a:t>FDG, Fluorodeoxyglucose;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LuPSMA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, 177Lu-PSMA-617;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i.v.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, intravenous;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mCRPC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, metastatic castration resistant prostate cancer; PET/CT, positron-emission tomography-computed tomography; PFS, progression free survival; PSA, prostate specific antigen; PSMA, prostate specific membrane antigen; Rx, treatment; SUV, standardised uptake value. </a:t>
            </a:r>
          </a:p>
          <a:p>
            <a:pPr marL="0" indent="0"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  <a:latin typeface="+mn-lt"/>
              </a:rPr>
              <a:t>Hofman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MS, et al. J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Clin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Oncol. 2021;39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suppl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 6:6 (ASCO GU 2021 oral presentation);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Hofman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M, et al. The Lancet. 2021;</a:t>
            </a:r>
            <a:r>
              <a:rPr lang="en-US" b="0" i="0" u="none" strike="noStrike" cap="all" dirty="0">
                <a:solidFill>
                  <a:schemeClr val="tx2"/>
                </a:solidFill>
                <a:effectLst/>
                <a:latin typeface="+mn-lt"/>
              </a:rPr>
              <a:t>397:7</a:t>
            </a:r>
            <a:r>
              <a:rPr lang="en-US" b="0" i="0" cap="all" dirty="0">
                <a:solidFill>
                  <a:schemeClr val="tx2"/>
                </a:solidFill>
                <a:effectLst/>
                <a:latin typeface="+mn-lt"/>
              </a:rPr>
              <a:t>97-804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3" name="Google Shape;383;p10"/>
          <p:cNvSpPr/>
          <p:nvPr/>
        </p:nvSpPr>
        <p:spPr>
          <a:xfrm>
            <a:off x="6763219" y="5141705"/>
            <a:ext cx="3461852" cy="774000"/>
          </a:xfrm>
          <a:prstGeom prst="roundRect">
            <a:avLst>
              <a:gd name="adj" fmla="val 18931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1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Primary endpoint: 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PSA response (Reduction of </a:t>
            </a:r>
            <a:b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≥50% from baseline)</a:t>
            </a:r>
            <a:endParaRPr dirty="0"/>
          </a:p>
          <a:p>
            <a:pPr>
              <a:spcBef>
                <a:spcPts val="300"/>
              </a:spcBef>
            </a:pPr>
            <a:r>
              <a:rPr lang="en-GB" sz="1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Key secondary endpoints: 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PSA PFS, Adverse events</a:t>
            </a:r>
            <a:endParaRPr dirty="0"/>
          </a:p>
        </p:txBody>
      </p:sp>
      <p:cxnSp>
        <p:nvCxnSpPr>
          <p:cNvPr id="384" name="Google Shape;384;p10"/>
          <p:cNvCxnSpPr/>
          <p:nvPr/>
        </p:nvCxnSpPr>
        <p:spPr>
          <a:xfrm>
            <a:off x="4498974" y="3824543"/>
            <a:ext cx="42595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5" name="Google Shape;385;p10"/>
          <p:cNvCxnSpPr/>
          <p:nvPr/>
        </p:nvCxnSpPr>
        <p:spPr>
          <a:xfrm>
            <a:off x="4489441" y="5520786"/>
            <a:ext cx="43866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6" name="Google Shape;386;p10"/>
          <p:cNvCxnSpPr/>
          <p:nvPr/>
        </p:nvCxnSpPr>
        <p:spPr>
          <a:xfrm rot="10800000">
            <a:off x="4496563" y="3813175"/>
            <a:ext cx="0" cy="17157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7" name="Google Shape;387;p10"/>
          <p:cNvGrpSpPr/>
          <p:nvPr/>
        </p:nvGrpSpPr>
        <p:grpSpPr>
          <a:xfrm>
            <a:off x="4259105" y="4433181"/>
            <a:ext cx="450080" cy="450080"/>
            <a:chOff x="3635896" y="4419080"/>
            <a:chExt cx="450080" cy="450080"/>
          </a:xfrm>
          <a:solidFill>
            <a:schemeClr val="accent6"/>
          </a:solidFill>
        </p:grpSpPr>
        <p:sp>
          <p:nvSpPr>
            <p:cNvPr id="388" name="Google Shape;388;p10"/>
            <p:cNvSpPr/>
            <p:nvPr/>
          </p:nvSpPr>
          <p:spPr>
            <a:xfrm>
              <a:off x="3635896" y="4419080"/>
              <a:ext cx="450080" cy="45008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0"/>
            <p:cNvSpPr txBox="1"/>
            <p:nvPr/>
          </p:nvSpPr>
          <p:spPr>
            <a:xfrm>
              <a:off x="3761550" y="4463724"/>
              <a:ext cx="198772" cy="38779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br>
                <a:rPr lang="en-GB" sz="1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1:1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10"/>
          <p:cNvSpPr/>
          <p:nvPr/>
        </p:nvSpPr>
        <p:spPr>
          <a:xfrm>
            <a:off x="4943471" y="5143495"/>
            <a:ext cx="1548000" cy="77221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Cabazitaxel</a:t>
            </a:r>
            <a:endParaRPr sz="1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 mg/m</a:t>
            </a:r>
            <a:r>
              <a:rPr lang="en-GB" sz="10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i.v.</a:t>
            </a: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q3 weekly</a:t>
            </a:r>
            <a:b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 to 10 cycles</a:t>
            </a:r>
            <a:endParaRPr dirty="0"/>
          </a:p>
        </p:txBody>
      </p:sp>
      <p:cxnSp>
        <p:nvCxnSpPr>
          <p:cNvPr id="391" name="Google Shape;391;p10"/>
          <p:cNvCxnSpPr/>
          <p:nvPr/>
        </p:nvCxnSpPr>
        <p:spPr>
          <a:xfrm>
            <a:off x="4048697" y="4664707"/>
            <a:ext cx="21040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2" name="Google Shape;392;p10"/>
          <p:cNvSpPr/>
          <p:nvPr/>
        </p:nvSpPr>
        <p:spPr>
          <a:xfrm>
            <a:off x="1988400" y="3429001"/>
            <a:ext cx="2102172" cy="2486705"/>
          </a:xfrm>
          <a:prstGeom prst="roundRect">
            <a:avLst>
              <a:gd name="adj" fmla="val 6645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Eligibility:</a:t>
            </a:r>
            <a:endParaRPr dirty="0"/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Metastatic castration-resistant prostate cancer post docetaxel</a:t>
            </a:r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Rising PSA and PSA ≥ 20 ng/mL</a:t>
            </a:r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ECOG 0-2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</a:pPr>
            <a:r>
              <a:rPr lang="en-GB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PSMA + FDG PET/CT:</a:t>
            </a:r>
            <a:endParaRPr dirty="0"/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SUV</a:t>
            </a:r>
            <a:r>
              <a:rPr lang="en-GB" sz="11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&gt;20 at a site of disease</a:t>
            </a:r>
            <a:endParaRPr dirty="0"/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FDG+ / PSMA- disease</a:t>
            </a:r>
            <a:endParaRPr dirty="0"/>
          </a:p>
          <a:p>
            <a:pPr marL="179388" indent="-179388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Centrally reviewed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0"/>
          <p:cNvSpPr txBox="1"/>
          <p:nvPr/>
        </p:nvSpPr>
        <p:spPr>
          <a:xfrm>
            <a:off x="5019316" y="4306226"/>
            <a:ext cx="25698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Stratified by:</a:t>
            </a:r>
            <a:endParaRPr/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 burden (&gt;20 sites vs ≤20 sites)</a:t>
            </a:r>
            <a:endParaRPr/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enzalutamide or abiraterone</a:t>
            </a:r>
            <a:endParaRPr/>
          </a:p>
          <a:p>
            <a:pPr marL="171450" indent="-171450"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site</a:t>
            </a:r>
            <a:endParaRPr/>
          </a:p>
        </p:txBody>
      </p:sp>
      <p:sp>
        <p:nvSpPr>
          <p:cNvPr id="394" name="Google Shape;394;p10"/>
          <p:cNvSpPr/>
          <p:nvPr/>
        </p:nvSpPr>
        <p:spPr>
          <a:xfrm>
            <a:off x="6763219" y="3429000"/>
            <a:ext cx="1626726" cy="7722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SPECT/CT @ 24 h</a:t>
            </a:r>
            <a:endParaRPr/>
          </a:p>
          <a:p>
            <a:pPr algn="ctr"/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Suspend Rx if exceptional response; recommence upon progression</a:t>
            </a:r>
            <a:endParaRPr/>
          </a:p>
        </p:txBody>
      </p:sp>
      <p:cxnSp>
        <p:nvCxnSpPr>
          <p:cNvPr id="395" name="Google Shape;395;p10"/>
          <p:cNvCxnSpPr/>
          <p:nvPr/>
        </p:nvCxnSpPr>
        <p:spPr>
          <a:xfrm>
            <a:off x="6324468" y="3824543"/>
            <a:ext cx="42595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6" name="Google Shape;396;p10"/>
          <p:cNvSpPr/>
          <p:nvPr/>
        </p:nvSpPr>
        <p:spPr>
          <a:xfrm>
            <a:off x="4943471" y="3429000"/>
            <a:ext cx="1548000" cy="77221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en-GB" sz="13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177</a:t>
            </a:r>
            <a:r>
              <a:rPr lang="en-GB" sz="1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Lu-PSMA-617</a:t>
            </a:r>
            <a:endParaRPr/>
          </a:p>
          <a:p>
            <a:pPr algn="ctr"/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8.5 GBq i.v. q6 weekly</a:t>
            </a:r>
            <a:b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↓ 0.5 GBq/cycle</a:t>
            </a:r>
            <a:b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 to 6 cycles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4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8CBCE4-DA3C-45A6-8341-39C63A1EF5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9670" y="1097090"/>
            <a:ext cx="5189793" cy="710664"/>
          </a:xfrm>
        </p:spPr>
        <p:txBody>
          <a:bodyPr/>
          <a:lstStyle/>
          <a:p>
            <a:r>
              <a:rPr lang="en-US" dirty="0"/>
              <a:t>Primary endpoint – PSA response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8BDB4A-DB9D-41A9-9CAB-B46A6CCD3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18" y="1097090"/>
            <a:ext cx="5189793" cy="710664"/>
          </a:xfrm>
        </p:spPr>
        <p:txBody>
          <a:bodyPr/>
          <a:lstStyle/>
          <a:p>
            <a:r>
              <a:rPr lang="en-US" dirty="0"/>
              <a:t>Baseline characteristics (</a:t>
            </a:r>
            <a:r>
              <a:rPr lang="en-US" dirty="0" err="1"/>
              <a:t>itt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C4725D-63BF-574B-AB0D-235A1CA7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de-DE" dirty="0" err="1"/>
              <a:t>T</a:t>
            </a:r>
            <a:r>
              <a:rPr lang="de-DE" cap="none" dirty="0" err="1"/>
              <a:t>hera</a:t>
            </a:r>
            <a:r>
              <a:rPr lang="de-DE" dirty="0" err="1"/>
              <a:t>P</a:t>
            </a:r>
            <a:r>
              <a:rPr lang="de-DE" dirty="0"/>
              <a:t>: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99546-F813-B046-8F75-218D225E0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3996F1D-3C0E-6442-95F9-8856B21FAC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10962216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aseline="30000" dirty="0">
                <a:solidFill>
                  <a:schemeClr val="tx2"/>
                </a:solidFill>
              </a:rPr>
              <a:t>177</a:t>
            </a:r>
            <a:r>
              <a:rPr lang="en-GB" dirty="0">
                <a:solidFill>
                  <a:schemeClr val="tx2"/>
                </a:solidFill>
              </a:rPr>
              <a:t>Lu-PSMA-617, lutetium-177-prostate-specific membrane antigen-617; CI, confidence interval; CT, computed tomography; ECOG, Eastern Cooperative Oncology Group; IQR, interquartile range; ITT, intention-to-treat; PET, positron-emission tomography; PSA, prostate-specific antigen; SD, standard deviation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Hofman</a:t>
            </a:r>
            <a:r>
              <a:rPr lang="en-GB" dirty="0">
                <a:solidFill>
                  <a:schemeClr val="tx2"/>
                </a:solidFill>
              </a:rPr>
              <a:t> MS, et al. J </a:t>
            </a:r>
            <a:r>
              <a:rPr lang="en-GB" dirty="0" err="1">
                <a:solidFill>
                  <a:schemeClr val="tx2"/>
                </a:solidFill>
              </a:rPr>
              <a:t>Clin</a:t>
            </a:r>
            <a:r>
              <a:rPr lang="en-GB" dirty="0">
                <a:solidFill>
                  <a:schemeClr val="tx2"/>
                </a:solidFill>
              </a:rPr>
              <a:t> Oncol. 2021;39 </a:t>
            </a:r>
            <a:r>
              <a:rPr lang="en-GB" dirty="0" err="1">
                <a:solidFill>
                  <a:schemeClr val="tx2"/>
                </a:solidFill>
              </a:rPr>
              <a:t>suppl</a:t>
            </a:r>
            <a:r>
              <a:rPr lang="en-GB" dirty="0">
                <a:solidFill>
                  <a:schemeClr val="tx2"/>
                </a:solidFill>
              </a:rPr>
              <a:t> 6:6 (ASCO GU 2021 oral presentation); </a:t>
            </a:r>
            <a:r>
              <a:rPr lang="en-GB" dirty="0" err="1">
                <a:solidFill>
                  <a:schemeClr val="tx2"/>
                </a:solidFill>
              </a:rPr>
              <a:t>Hofman</a:t>
            </a:r>
            <a:r>
              <a:rPr lang="en-GB" dirty="0">
                <a:solidFill>
                  <a:schemeClr val="tx2"/>
                </a:solidFill>
              </a:rPr>
              <a:t> MS, et al. Lancet 2021;</a:t>
            </a:r>
            <a:r>
              <a:rPr lang="en-GB" cap="all" dirty="0">
                <a:solidFill>
                  <a:schemeClr val="tx2"/>
                </a:solidFill>
              </a:rPr>
              <a:t>397:797-804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918EEDD8-3AA4-FB4E-AF8F-3D92035E5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82103"/>
              </p:ext>
            </p:extLst>
          </p:nvPr>
        </p:nvGraphicFramePr>
        <p:xfrm>
          <a:off x="619200" y="1495694"/>
          <a:ext cx="4337410" cy="41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84">
                  <a:extLst>
                    <a:ext uri="{9D8B030D-6E8A-4147-A177-3AD203B41FA5}">
                      <a16:colId xmlns:a16="http://schemas.microsoft.com/office/drawing/2014/main" val="705210425"/>
                    </a:ext>
                  </a:extLst>
                </a:gridCol>
                <a:gridCol w="1410525">
                  <a:extLst>
                    <a:ext uri="{9D8B030D-6E8A-4147-A177-3AD203B41FA5}">
                      <a16:colId xmlns:a16="http://schemas.microsoft.com/office/drawing/2014/main" val="1774632328"/>
                    </a:ext>
                  </a:extLst>
                </a:gridCol>
                <a:gridCol w="1194501">
                  <a:extLst>
                    <a:ext uri="{9D8B030D-6E8A-4147-A177-3AD203B41FA5}">
                      <a16:colId xmlns:a16="http://schemas.microsoft.com/office/drawing/2014/main" val="2293216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baseline="30000" dirty="0">
                          <a:solidFill>
                            <a:schemeClr val="bg1"/>
                          </a:solidFill>
                        </a:rPr>
                        <a:t>177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Lu-PSMA-617</a:t>
                      </a:r>
                      <a:br>
                        <a:rPr lang="en-US" sz="10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(N=99)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Cabazitaxel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(N=101)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525449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/>
                        <a:t>Age, years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dirty="0"/>
                        <a:t>Mean (SD)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dirty="0"/>
                        <a:t>Median (IQR)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br>
                        <a:rPr lang="en-US" sz="1000" dirty="0"/>
                      </a:br>
                      <a:r>
                        <a:rPr lang="en-US" sz="1000" dirty="0"/>
                        <a:t>71.7 (7.9)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72.1 (66.9-76.7)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br>
                        <a:rPr lang="en-US" sz="1000" dirty="0"/>
                      </a:br>
                      <a:r>
                        <a:rPr lang="en-US" sz="1000" dirty="0"/>
                        <a:t>71.5 (7.0)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71.8 (66.7-77.3)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147792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&gt;20 </a:t>
                      </a:r>
                      <a:r>
                        <a:rPr lang="en-US" sz="1000" b="1" dirty="0" err="1"/>
                        <a:t>metastases</a:t>
                      </a:r>
                      <a:r>
                        <a:rPr lang="en-US" sz="1000" b="1" baseline="30000" dirty="0" err="1"/>
                        <a:t>a</a:t>
                      </a:r>
                      <a:endParaRPr lang="en-US" sz="1000" b="1" baseline="30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77 (78%)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79 (78%)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4100703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ECOG performance status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0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1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2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Missing data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br>
                        <a:rPr lang="en-US" sz="1000" dirty="0"/>
                      </a:br>
                      <a:r>
                        <a:rPr lang="en-US" sz="1000" dirty="0"/>
                        <a:t>42 (42%)</a:t>
                      </a:r>
                    </a:p>
                    <a:p>
                      <a:r>
                        <a:rPr lang="en-US" sz="1000" dirty="0"/>
                        <a:t>53 (54%)</a:t>
                      </a:r>
                    </a:p>
                    <a:p>
                      <a:r>
                        <a:rPr lang="en-US" sz="1000" dirty="0"/>
                        <a:t>  4 (4%)</a:t>
                      </a:r>
                    </a:p>
                    <a:p>
                      <a:r>
                        <a:rPr lang="en-US" sz="1000" dirty="0"/>
                        <a:t>  0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br>
                        <a:rPr lang="en-US" sz="1000" dirty="0"/>
                      </a:br>
                      <a:r>
                        <a:rPr lang="en-US" sz="1000" dirty="0"/>
                        <a:t>44 (44%)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52 (52%)</a:t>
                      </a:r>
                    </a:p>
                    <a:p>
                      <a:r>
                        <a:rPr lang="en-US" sz="1000" dirty="0"/>
                        <a:t>  4 (4%)</a:t>
                      </a:r>
                    </a:p>
                    <a:p>
                      <a:r>
                        <a:rPr lang="en-US" sz="1000" dirty="0"/>
                        <a:t>  1 (1%)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876971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PSA, ng/mL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93.5 (44-219)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110 (64-245)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4090364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Alkaline phosphatase, U/L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111 (83-199)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130 (79-187)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02743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Gleason score at diagnosis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≤7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≥8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Missing data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br>
                        <a:rPr lang="en-US" sz="1000" dirty="0"/>
                      </a:br>
                      <a:r>
                        <a:rPr lang="en-US" sz="1000" dirty="0"/>
                        <a:t>25 (25%)</a:t>
                      </a:r>
                    </a:p>
                    <a:p>
                      <a:r>
                        <a:rPr lang="en-US" sz="1000" dirty="0"/>
                        <a:t>53 (53%)</a:t>
                      </a:r>
                    </a:p>
                    <a:p>
                      <a:r>
                        <a:rPr lang="en-US" sz="1000" dirty="0"/>
                        <a:t>21 (21%)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br>
                        <a:rPr lang="en-US" sz="1000" dirty="0"/>
                      </a:br>
                      <a:r>
                        <a:rPr lang="en-US" sz="1000" dirty="0"/>
                        <a:t>35 (35%)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50 (50%)</a:t>
                      </a:r>
                    </a:p>
                    <a:p>
                      <a:r>
                        <a:rPr lang="en-US" sz="1000" dirty="0"/>
                        <a:t>16 (16%)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126810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Disease stage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Lymph node only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Bone metastases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Visceral metastases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br>
                        <a:rPr lang="en-US" sz="1000" dirty="0"/>
                      </a:br>
                      <a:r>
                        <a:rPr lang="en-US" sz="1000" dirty="0"/>
                        <a:t>  7 (7%)</a:t>
                      </a:r>
                    </a:p>
                    <a:p>
                      <a:r>
                        <a:rPr lang="en-US" sz="1000" dirty="0"/>
                        <a:t>90 (91%)</a:t>
                      </a:r>
                    </a:p>
                    <a:p>
                      <a:r>
                        <a:rPr lang="en-US" sz="1000" dirty="0"/>
                        <a:t>  7 (7%)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br>
                        <a:rPr lang="en-US" sz="1000" dirty="0"/>
                      </a:br>
                      <a:r>
                        <a:rPr lang="en-US" sz="1000" dirty="0"/>
                        <a:t>  9 (9%)</a:t>
                      </a:r>
                    </a:p>
                    <a:p>
                      <a:r>
                        <a:rPr lang="en-US" sz="1000" dirty="0"/>
                        <a:t>90 (89%)</a:t>
                      </a:r>
                    </a:p>
                    <a:p>
                      <a:r>
                        <a:rPr lang="en-US" sz="1000" dirty="0"/>
                        <a:t>13 (13%)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865825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000" b="1" dirty="0"/>
                        <a:t>Previous treatment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Abiraterone only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Enzalutamide only</a:t>
                      </a:r>
                    </a:p>
                    <a:p>
                      <a:pPr marL="0" indent="184150">
                        <a:tabLst/>
                      </a:pPr>
                      <a:r>
                        <a:rPr lang="en-US" sz="1000" b="0" dirty="0"/>
                        <a:t>Both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br>
                        <a:rPr lang="en-US" sz="1000" dirty="0"/>
                      </a:br>
                      <a:r>
                        <a:rPr lang="en-US" sz="1000" dirty="0"/>
                        <a:t>21 (21%)</a:t>
                      </a:r>
                    </a:p>
                    <a:p>
                      <a:r>
                        <a:rPr lang="en-US" sz="1000" dirty="0"/>
                        <a:t>49 (50%)</a:t>
                      </a:r>
                    </a:p>
                    <a:p>
                      <a:r>
                        <a:rPr lang="en-US" sz="1000" dirty="0"/>
                        <a:t>21 (21%)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br>
                        <a:rPr lang="en-US" sz="1000" dirty="0"/>
                      </a:br>
                      <a:r>
                        <a:rPr lang="en-US" sz="1000" dirty="0"/>
                        <a:t>24 (24%)</a:t>
                      </a:r>
                    </a:p>
                    <a:p>
                      <a:r>
                        <a:rPr lang="en-US" sz="1000" dirty="0"/>
                        <a:t>58 (57%)</a:t>
                      </a:r>
                    </a:p>
                    <a:p>
                      <a:r>
                        <a:rPr lang="en-US" sz="1000" dirty="0"/>
                        <a:t>  9 (9%)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7222869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F6F7288-0D21-4EEF-801C-AEA0BE296C4D}"/>
              </a:ext>
            </a:extLst>
          </p:cNvPr>
          <p:cNvSpPr txBox="1"/>
          <p:nvPr/>
        </p:nvSpPr>
        <p:spPr>
          <a:xfrm>
            <a:off x="631404" y="5597673"/>
            <a:ext cx="308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ea typeface="Aileron" charset="0"/>
                <a:cs typeface="Aileron" charset="0"/>
              </a:rPr>
              <a:t>Data are n (%), mean (SD) or median (IQR); </a:t>
            </a:r>
            <a:br>
              <a:rPr lang="en-US" sz="1000" dirty="0">
                <a:ea typeface="Aileron" charset="0"/>
                <a:cs typeface="Aileron" charset="0"/>
              </a:rPr>
            </a:br>
            <a:r>
              <a:rPr lang="en-US" sz="1000" baseline="30000" dirty="0" err="1">
                <a:ea typeface="Aileron" charset="0"/>
                <a:cs typeface="Aileron" charset="0"/>
              </a:rPr>
              <a:t>a</a:t>
            </a:r>
            <a:r>
              <a:rPr lang="en-US" sz="1000" dirty="0" err="1">
                <a:ea typeface="Aileron" charset="0"/>
                <a:cs typeface="Aileron" charset="0"/>
              </a:rPr>
              <a:t>assessed</a:t>
            </a:r>
            <a:r>
              <a:rPr lang="en-US" sz="1000" dirty="0">
                <a:ea typeface="Aileron" charset="0"/>
                <a:cs typeface="Aileron" charset="0"/>
              </a:rPr>
              <a:t> using ⁶⁸Ga-PSMA-11 PET-CT by central review</a:t>
            </a:r>
            <a:endParaRPr lang="en-GB" sz="1000" dirty="0">
              <a:ea typeface="Aileron" charset="0"/>
              <a:cs typeface="Aileron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1C7A45A-9EAE-074A-B9FC-56A00F217A58}"/>
              </a:ext>
            </a:extLst>
          </p:cNvPr>
          <p:cNvGrpSpPr/>
          <p:nvPr/>
        </p:nvGrpSpPr>
        <p:grpSpPr>
          <a:xfrm>
            <a:off x="5417514" y="2331857"/>
            <a:ext cx="6211612" cy="2842715"/>
            <a:chOff x="5417514" y="2331857"/>
            <a:chExt cx="6211612" cy="28427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FEF4D1-7624-8A4D-B43C-0001B683BF43}"/>
                </a:ext>
              </a:extLst>
            </p:cNvPr>
            <p:cNvSpPr txBox="1"/>
            <p:nvPr/>
          </p:nvSpPr>
          <p:spPr>
            <a:xfrm rot="16200000">
              <a:off x="4584626" y="3526297"/>
              <a:ext cx="1859676" cy="193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Charge from baseline (%)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ECFD2E-48B6-114F-A90B-677C3B213B68}"/>
                </a:ext>
              </a:extLst>
            </p:cNvPr>
            <p:cNvSpPr txBox="1"/>
            <p:nvPr/>
          </p:nvSpPr>
          <p:spPr>
            <a:xfrm>
              <a:off x="5688530" y="2331857"/>
              <a:ext cx="235642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B4AA99-3168-2A41-AF4F-EDDF12302C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239332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F8039B-C197-9F4A-81AB-D16C6F8B5323}"/>
                </a:ext>
              </a:extLst>
            </p:cNvPr>
            <p:cNvSpPr txBox="1"/>
            <p:nvPr/>
          </p:nvSpPr>
          <p:spPr>
            <a:xfrm>
              <a:off x="5767078" y="2833507"/>
              <a:ext cx="15709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C6D17E-C75F-3340-8FD4-3F8A3A7C3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289497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865A46-712A-2244-921C-EED323F9BB84}"/>
                </a:ext>
              </a:extLst>
            </p:cNvPr>
            <p:cNvSpPr txBox="1"/>
            <p:nvPr/>
          </p:nvSpPr>
          <p:spPr>
            <a:xfrm>
              <a:off x="5767078" y="3322457"/>
              <a:ext cx="15709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0F0685-52AE-4C4C-A967-B5F77BCDF6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339027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0FB3EF-D115-C249-9E5F-2B76B0B9006C}"/>
                </a:ext>
              </a:extLst>
            </p:cNvPr>
            <p:cNvSpPr txBox="1"/>
            <p:nvPr/>
          </p:nvSpPr>
          <p:spPr>
            <a:xfrm>
              <a:off x="5720590" y="3814582"/>
              <a:ext cx="203582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-20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C1227A-D967-E147-8CA5-7EB5822F2D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388239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912353-EA78-7E40-AB12-9C2A72038CCA}"/>
                </a:ext>
              </a:extLst>
            </p:cNvPr>
            <p:cNvCxnSpPr>
              <a:cxnSpLocks/>
            </p:cNvCxnSpPr>
            <p:nvPr/>
          </p:nvCxnSpPr>
          <p:spPr>
            <a:xfrm>
              <a:off x="6038295" y="2390775"/>
              <a:ext cx="0" cy="249036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D4D1A5-A116-794A-B4EF-58CBB23CA7D8}"/>
                </a:ext>
              </a:extLst>
            </p:cNvPr>
            <p:cNvSpPr txBox="1"/>
            <p:nvPr/>
          </p:nvSpPr>
          <p:spPr>
            <a:xfrm>
              <a:off x="5767078" y="2579507"/>
              <a:ext cx="15709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80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0F7DF6E-0E97-824D-8C35-B1D18238BF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264097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102743-8EB5-B94C-B24F-F8BBB7BE92F6}"/>
                </a:ext>
              </a:extLst>
            </p:cNvPr>
            <p:cNvSpPr txBox="1"/>
            <p:nvPr/>
          </p:nvSpPr>
          <p:spPr>
            <a:xfrm>
              <a:off x="5767078" y="3081157"/>
              <a:ext cx="15709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40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C718681-B4E2-484D-A814-8524CCF24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314262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5A9979-76F3-1749-A45C-3AD2AD0E3862}"/>
                </a:ext>
              </a:extLst>
            </p:cNvPr>
            <p:cNvSpPr txBox="1"/>
            <p:nvPr/>
          </p:nvSpPr>
          <p:spPr>
            <a:xfrm>
              <a:off x="5845624" y="3570107"/>
              <a:ext cx="78548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1060EF-2DAD-B34E-A6A6-615072A28E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363792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FF762-4727-C74E-9A73-67728A1B5C24}"/>
                </a:ext>
              </a:extLst>
            </p:cNvPr>
            <p:cNvSpPr txBox="1"/>
            <p:nvPr/>
          </p:nvSpPr>
          <p:spPr>
            <a:xfrm>
              <a:off x="5642043" y="4817882"/>
              <a:ext cx="282129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-100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0A4F3D3-DA70-C84C-BD0A-01FF342B13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4881320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E86125-CDFD-7540-A9E8-59B43978B8CD}"/>
                </a:ext>
              </a:extLst>
            </p:cNvPr>
            <p:cNvSpPr txBox="1"/>
            <p:nvPr/>
          </p:nvSpPr>
          <p:spPr>
            <a:xfrm>
              <a:off x="5720590" y="4559934"/>
              <a:ext cx="203582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-80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9820804-9508-4842-AB5A-3BA39C67AC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4627749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7DAB7D-6001-034E-91CE-6F0F74A10336}"/>
                </a:ext>
              </a:extLst>
            </p:cNvPr>
            <p:cNvSpPr txBox="1"/>
            <p:nvPr/>
          </p:nvSpPr>
          <p:spPr>
            <a:xfrm>
              <a:off x="6582650" y="4980673"/>
              <a:ext cx="1478290" cy="193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400" b="1" dirty="0" err="1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Cabazitaxel</a:t>
              </a:r>
              <a:r>
                <a:rPr lang="en-GB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 (N=101)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D3D31B-484D-5941-A07C-A7E1F03329C5}"/>
                </a:ext>
              </a:extLst>
            </p:cNvPr>
            <p:cNvSpPr txBox="1"/>
            <p:nvPr/>
          </p:nvSpPr>
          <p:spPr>
            <a:xfrm>
              <a:off x="5720590" y="4309109"/>
              <a:ext cx="203582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-60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21E4E3A-3A3E-0C47-90FE-7E896AE63B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4376924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BCC99B-9C59-7040-9B58-D8D6EE641EC0}"/>
                </a:ext>
              </a:extLst>
            </p:cNvPr>
            <p:cNvSpPr txBox="1"/>
            <p:nvPr/>
          </p:nvSpPr>
          <p:spPr>
            <a:xfrm>
              <a:off x="5720590" y="4058284"/>
              <a:ext cx="203582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-40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2B5CE76-6A09-A64E-9FF7-8DE46477D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295" y="4126099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C0B67CB-1966-EA44-B58A-628C6D5DFDFF}"/>
                </a:ext>
              </a:extLst>
            </p:cNvPr>
            <p:cNvSpPr/>
            <p:nvPr/>
          </p:nvSpPr>
          <p:spPr>
            <a:xfrm>
              <a:off x="6066184" y="3619456"/>
              <a:ext cx="391766" cy="2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C3CE0A8-96AE-9A4E-8293-E9EFF85A2E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239332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A9118FC-93CF-7848-A18D-958F196BF7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289497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C8FBEE7-2EEE-074E-9901-6732DBC9C2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339027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DCEF761-762D-C843-900A-6DCFB73999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388239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252ECEF-0468-6A43-A7EE-3D35E09084B9}"/>
                </a:ext>
              </a:extLst>
            </p:cNvPr>
            <p:cNvCxnSpPr>
              <a:cxnSpLocks/>
            </p:cNvCxnSpPr>
            <p:nvPr/>
          </p:nvCxnSpPr>
          <p:spPr>
            <a:xfrm>
              <a:off x="8983796" y="2390775"/>
              <a:ext cx="0" cy="249036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6C728CD-50E2-4F4A-8B51-F824681EAF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264097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F8DDE40-3BD3-4341-9AF4-44933BFCC1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314262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42E84EF-8250-8B49-B79D-66D6C139E8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363792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41B42BD-2671-3F43-A843-7EC3325476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4881320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D7756BC-EEA5-3C49-972B-EC65913A14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4627749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CC0D9E0-1023-7046-A856-EF1506CF1217}"/>
                </a:ext>
              </a:extLst>
            </p:cNvPr>
            <p:cNvSpPr txBox="1"/>
            <p:nvPr/>
          </p:nvSpPr>
          <p:spPr>
            <a:xfrm>
              <a:off x="9374428" y="4980673"/>
              <a:ext cx="1785745" cy="193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400" b="1" baseline="30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177</a:t>
              </a:r>
              <a:r>
                <a:rPr lang="en-GB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Lu-PSMA-617 (N=99)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9621479-38BE-2048-844D-6A93AD5369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4376924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D0C77D3-9D5A-434A-97BB-6C156BB5E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1796" y="4126099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0FCABCA-8A03-4646-8E7E-2A66A6D5A13D}"/>
                </a:ext>
              </a:extLst>
            </p:cNvPr>
            <p:cNvSpPr/>
            <p:nvPr/>
          </p:nvSpPr>
          <p:spPr>
            <a:xfrm>
              <a:off x="9022109" y="3619456"/>
              <a:ext cx="72000" cy="2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E70DE7E-4DEF-864E-8F7B-8839A0BDD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5906" y="2400432"/>
              <a:ext cx="2215493" cy="247650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37A6CE8E-E3A9-1C45-B7B5-854DB70AA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8750" y="2397125"/>
              <a:ext cx="2555425" cy="2486025"/>
            </a:xfrm>
            <a:prstGeom prst="rect">
              <a:avLst/>
            </a:prstGeom>
          </p:spPr>
        </p:pic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337965-3948-4642-92B5-5D6D3D00B8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1171" y="3637922"/>
              <a:ext cx="263795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CED895C-901B-2245-9EFA-F8001F1B0C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1171" y="4257047"/>
              <a:ext cx="263795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8F25813-DA56-674E-9555-A462EA4577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1171" y="4627749"/>
              <a:ext cx="263795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315FBD6-CF97-0B45-9C96-8870FE3921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1171" y="4748399"/>
              <a:ext cx="263795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8537A91-E968-EA49-AFDF-4DE2408498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5670" y="4257047"/>
              <a:ext cx="263795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45D1603-C5C4-F14A-8429-310C6FA1C3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5670" y="4627749"/>
              <a:ext cx="263795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0D2BBC6-32F4-C642-A29D-05FC4E322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5670" y="4748399"/>
              <a:ext cx="263795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41A81A5-2DE8-3245-AC52-C2C0EF8D2969}"/>
                </a:ext>
              </a:extLst>
            </p:cNvPr>
            <p:cNvSpPr txBox="1"/>
            <p:nvPr/>
          </p:nvSpPr>
          <p:spPr>
            <a:xfrm>
              <a:off x="10397852" y="3441875"/>
              <a:ext cx="1215076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66% (95% CI 56-75)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0289355-CD82-9140-A251-F4D89B740AFE}"/>
                </a:ext>
              </a:extLst>
            </p:cNvPr>
            <p:cNvSpPr txBox="1"/>
            <p:nvPr/>
          </p:nvSpPr>
          <p:spPr>
            <a:xfrm>
              <a:off x="7479407" y="2348880"/>
              <a:ext cx="119103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PSA reduction ≥50% </a:t>
              </a:r>
              <a:br>
                <a:rPr lang="en-GB" sz="10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from baseline</a:t>
              </a:r>
            </a:p>
            <a:p>
              <a:pPr indent="311150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No</a:t>
              </a:r>
            </a:p>
            <a:p>
              <a:pPr indent="311150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Yes</a:t>
              </a:r>
            </a:p>
            <a:p>
              <a:pPr indent="311150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No post-baseline</a:t>
              </a:r>
            </a:p>
            <a:p>
              <a:pPr indent="311150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PSA assessment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FCA973B-3257-1245-8C7B-8E7722C757FC}"/>
                </a:ext>
              </a:extLst>
            </p:cNvPr>
            <p:cNvSpPr txBox="1"/>
            <p:nvPr/>
          </p:nvSpPr>
          <p:spPr>
            <a:xfrm>
              <a:off x="7464152" y="3441875"/>
              <a:ext cx="1215076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37% (95% CI 27-46)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607E5CB-7821-A948-97AD-C50141298DA2}"/>
                </a:ext>
              </a:extLst>
            </p:cNvPr>
            <p:cNvSpPr/>
            <p:nvPr/>
          </p:nvSpPr>
          <p:spPr>
            <a:xfrm>
              <a:off x="7472709" y="2641197"/>
              <a:ext cx="204416" cy="873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102608-4A34-F947-8121-019A2FBC46E7}"/>
                </a:ext>
              </a:extLst>
            </p:cNvPr>
            <p:cNvSpPr/>
            <p:nvPr/>
          </p:nvSpPr>
          <p:spPr>
            <a:xfrm>
              <a:off x="7472709" y="2777449"/>
              <a:ext cx="204416" cy="873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0612ED3-264B-E940-9B39-7F067698EC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5670" y="3637922"/>
              <a:ext cx="263795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250CA07-8FBF-2149-ABD2-18E82B6248FA}"/>
                </a:ext>
              </a:extLst>
            </p:cNvPr>
            <p:cNvSpPr/>
            <p:nvPr/>
          </p:nvSpPr>
          <p:spPr>
            <a:xfrm>
              <a:off x="7472709" y="2913700"/>
              <a:ext cx="204416" cy="873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55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8CBCE4-DA3C-45A6-8341-39C63A1EF5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Objective response rate (</a:t>
            </a:r>
            <a:r>
              <a:rPr lang="en-US" dirty="0" err="1"/>
              <a:t>recist</a:t>
            </a:r>
            <a:r>
              <a:rPr lang="en-US" dirty="0"/>
              <a:t> 1.1)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8BDB4A-DB9D-41A9-9CAB-B46A6CCD3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Progression-free survival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psa</a:t>
            </a:r>
            <a:r>
              <a:rPr lang="en-US" dirty="0"/>
              <a:t> AND Radiographic)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C4725D-63BF-574B-AB0D-235A1CA7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</a:t>
            </a:r>
            <a:r>
              <a:rPr lang="de-DE" cap="none" dirty="0" err="1"/>
              <a:t>hera</a:t>
            </a:r>
            <a:r>
              <a:rPr lang="de-DE" dirty="0" err="1"/>
              <a:t>P</a:t>
            </a:r>
            <a:r>
              <a:rPr lang="de-DE" dirty="0"/>
              <a:t>: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EEBBA-4CB5-E946-A7E3-E993CD782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6ACB122-0B25-D14A-AEFA-3C35E77B7B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800"/>
            <a:ext cx="10804408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aseline="30000" dirty="0">
                <a:solidFill>
                  <a:schemeClr val="tx2"/>
                </a:solidFill>
              </a:rPr>
              <a:t>177</a:t>
            </a:r>
            <a:r>
              <a:rPr lang="en-GB" dirty="0">
                <a:solidFill>
                  <a:schemeClr val="tx2"/>
                </a:solidFill>
              </a:rPr>
              <a:t>Lu-PSMA-617, lutetium-177-prostate-specific membrane antigen-617; CI, confidence interval; HR, hazard ratio; ORR, objective response rate; RECIST, Response Evaluation Criteria in Solid Tumours</a:t>
            </a:r>
            <a:r>
              <a:rPr lang="en-GB" strike="sngStrike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Hofman</a:t>
            </a:r>
            <a:r>
              <a:rPr lang="en-GB" dirty="0">
                <a:solidFill>
                  <a:schemeClr val="tx2"/>
                </a:solidFill>
              </a:rPr>
              <a:t> MS, et al. J </a:t>
            </a:r>
            <a:r>
              <a:rPr lang="en-GB" dirty="0" err="1">
                <a:solidFill>
                  <a:schemeClr val="tx2"/>
                </a:solidFill>
              </a:rPr>
              <a:t>Clin</a:t>
            </a:r>
            <a:r>
              <a:rPr lang="en-GB" dirty="0">
                <a:solidFill>
                  <a:schemeClr val="tx2"/>
                </a:solidFill>
              </a:rPr>
              <a:t> Oncol. 2021;39 </a:t>
            </a:r>
            <a:r>
              <a:rPr lang="en-GB" dirty="0" err="1">
                <a:solidFill>
                  <a:schemeClr val="tx2"/>
                </a:solidFill>
              </a:rPr>
              <a:t>suppl</a:t>
            </a:r>
            <a:r>
              <a:rPr lang="en-GB" dirty="0">
                <a:solidFill>
                  <a:schemeClr val="tx2"/>
                </a:solidFill>
              </a:rPr>
              <a:t> 6:6 (ASCO GU 2021 oral presentation); </a:t>
            </a:r>
            <a:r>
              <a:rPr lang="en-GB" dirty="0" err="1">
                <a:solidFill>
                  <a:schemeClr val="tx2"/>
                </a:solidFill>
              </a:rPr>
              <a:t>Hofman</a:t>
            </a:r>
            <a:r>
              <a:rPr lang="en-GB" dirty="0">
                <a:solidFill>
                  <a:schemeClr val="tx2"/>
                </a:solidFill>
              </a:rPr>
              <a:t> MS, et al. Lancet. 2021;</a:t>
            </a:r>
            <a:r>
              <a:rPr lang="en-GB" cap="all" dirty="0">
                <a:solidFill>
                  <a:schemeClr val="tx2"/>
                </a:solidFill>
              </a:rPr>
              <a:t>397:797-804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8BFDC-A858-5F4A-847F-BCB21C340F1E}"/>
              </a:ext>
            </a:extLst>
          </p:cNvPr>
          <p:cNvSpPr txBox="1"/>
          <p:nvPr/>
        </p:nvSpPr>
        <p:spPr>
          <a:xfrm rot="16200000">
            <a:off x="4760727" y="3613817"/>
            <a:ext cx="185967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Charge from baseline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312B86-1C2E-1848-B2C5-E68E6ACEA901}"/>
              </a:ext>
            </a:extLst>
          </p:cNvPr>
          <p:cNvSpPr txBox="1"/>
          <p:nvPr/>
        </p:nvSpPr>
        <p:spPr>
          <a:xfrm>
            <a:off x="5887907" y="213997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9AB094-6272-C642-A9CA-E6055E6F6FB9}"/>
              </a:ext>
            </a:extLst>
          </p:cNvPr>
          <p:cNvCxnSpPr>
            <a:cxnSpLocks/>
          </p:cNvCxnSpPr>
          <p:nvPr/>
        </p:nvCxnSpPr>
        <p:spPr>
          <a:xfrm flipH="1">
            <a:off x="6061476" y="220144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60D7142-8D84-C947-99EB-A6B31BA5C970}"/>
              </a:ext>
            </a:extLst>
          </p:cNvPr>
          <p:cNvSpPr txBox="1"/>
          <p:nvPr/>
        </p:nvSpPr>
        <p:spPr>
          <a:xfrm>
            <a:off x="5953630" y="3000401"/>
            <a:ext cx="6572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10CB57-9FED-E345-AC62-96FFB06FE13D}"/>
              </a:ext>
            </a:extLst>
          </p:cNvPr>
          <p:cNvCxnSpPr>
            <a:cxnSpLocks/>
          </p:cNvCxnSpPr>
          <p:nvPr/>
        </p:nvCxnSpPr>
        <p:spPr>
          <a:xfrm flipH="1">
            <a:off x="6061476" y="306186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A138AB-7E55-DE42-B0E4-150FF3FDA8FC}"/>
              </a:ext>
            </a:extLst>
          </p:cNvPr>
          <p:cNvCxnSpPr>
            <a:cxnSpLocks/>
          </p:cNvCxnSpPr>
          <p:nvPr/>
        </p:nvCxnSpPr>
        <p:spPr>
          <a:xfrm>
            <a:off x="6133476" y="2198914"/>
            <a:ext cx="0" cy="303009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1D29CE4-AFC0-1E49-82F6-AC1A12C7F279}"/>
              </a:ext>
            </a:extLst>
          </p:cNvPr>
          <p:cNvSpPr txBox="1"/>
          <p:nvPr/>
        </p:nvSpPr>
        <p:spPr>
          <a:xfrm>
            <a:off x="5887907" y="256860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08B38B-5E82-F048-949F-BBF49C8CD78F}"/>
              </a:ext>
            </a:extLst>
          </p:cNvPr>
          <p:cNvCxnSpPr>
            <a:cxnSpLocks/>
          </p:cNvCxnSpPr>
          <p:nvPr/>
        </p:nvCxnSpPr>
        <p:spPr>
          <a:xfrm flipH="1">
            <a:off x="6061476" y="263006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E744F8E-E396-F746-8672-2A6487B1892E}"/>
              </a:ext>
            </a:extLst>
          </p:cNvPr>
          <p:cNvSpPr txBox="1"/>
          <p:nvPr/>
        </p:nvSpPr>
        <p:spPr>
          <a:xfrm>
            <a:off x="5849434" y="3435376"/>
            <a:ext cx="16991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AA1830-1A7D-2E45-8C78-CF29EE03BA3C}"/>
              </a:ext>
            </a:extLst>
          </p:cNvPr>
          <p:cNvCxnSpPr>
            <a:cxnSpLocks/>
          </p:cNvCxnSpPr>
          <p:nvPr/>
        </p:nvCxnSpPr>
        <p:spPr>
          <a:xfrm flipH="1">
            <a:off x="6061476" y="349684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D81B7CE-71E3-8249-8B99-23217EA374FE}"/>
              </a:ext>
            </a:extLst>
          </p:cNvPr>
          <p:cNvSpPr txBox="1"/>
          <p:nvPr/>
        </p:nvSpPr>
        <p:spPr>
          <a:xfrm>
            <a:off x="5849435" y="3860053"/>
            <a:ext cx="169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-40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5FD0956-1D7E-4242-A125-1877366A5F11}"/>
              </a:ext>
            </a:extLst>
          </p:cNvPr>
          <p:cNvCxnSpPr>
            <a:cxnSpLocks/>
          </p:cNvCxnSpPr>
          <p:nvPr/>
        </p:nvCxnSpPr>
        <p:spPr>
          <a:xfrm flipH="1">
            <a:off x="6061476" y="3927868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C785DAF-A26E-DB4D-8260-7FB4F0AC56B4}"/>
              </a:ext>
            </a:extLst>
          </p:cNvPr>
          <p:cNvSpPr txBox="1"/>
          <p:nvPr/>
        </p:nvSpPr>
        <p:spPr>
          <a:xfrm>
            <a:off x="9374563" y="2159992"/>
            <a:ext cx="1821011" cy="4154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indent="311150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 partial response</a:t>
            </a:r>
          </a:p>
          <a:p>
            <a:pPr indent="311150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Partial response</a:t>
            </a:r>
          </a:p>
          <a:p>
            <a:pPr indent="311150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 post-baseline assessment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8419CE-BE37-C94F-A7C4-4D248392F8B5}"/>
              </a:ext>
            </a:extLst>
          </p:cNvPr>
          <p:cNvSpPr/>
          <p:nvPr/>
        </p:nvSpPr>
        <p:spPr>
          <a:xfrm>
            <a:off x="9367865" y="2184377"/>
            <a:ext cx="204416" cy="873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979A89-45B1-0D42-9464-64B31DAA6531}"/>
              </a:ext>
            </a:extLst>
          </p:cNvPr>
          <p:cNvSpPr/>
          <p:nvPr/>
        </p:nvSpPr>
        <p:spPr>
          <a:xfrm>
            <a:off x="9367865" y="2320629"/>
            <a:ext cx="204416" cy="873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C0B8670-E13B-D04F-AD4C-BA1AB27458CF}"/>
              </a:ext>
            </a:extLst>
          </p:cNvPr>
          <p:cNvSpPr/>
          <p:nvPr/>
        </p:nvSpPr>
        <p:spPr>
          <a:xfrm>
            <a:off x="9367865" y="2456880"/>
            <a:ext cx="204416" cy="8735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8CF9844-F6F3-DD41-8B3F-16332C027FFF}"/>
              </a:ext>
            </a:extLst>
          </p:cNvPr>
          <p:cNvSpPr txBox="1"/>
          <p:nvPr/>
        </p:nvSpPr>
        <p:spPr>
          <a:xfrm rot="16200000">
            <a:off x="7641492" y="3613817"/>
            <a:ext cx="185967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Charge from baseline (%)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AA064EE-3546-A749-94E2-000D1F0115A8}"/>
              </a:ext>
            </a:extLst>
          </p:cNvPr>
          <p:cNvSpPr txBox="1"/>
          <p:nvPr/>
        </p:nvSpPr>
        <p:spPr>
          <a:xfrm>
            <a:off x="8768672" y="2139976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A336CDE-8555-6149-A31C-86A5952EA1F6}"/>
              </a:ext>
            </a:extLst>
          </p:cNvPr>
          <p:cNvCxnSpPr>
            <a:cxnSpLocks/>
          </p:cNvCxnSpPr>
          <p:nvPr/>
        </p:nvCxnSpPr>
        <p:spPr>
          <a:xfrm flipH="1">
            <a:off x="8942241" y="220144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D2A287A8-D72F-2A42-BA20-39A637023205}"/>
              </a:ext>
            </a:extLst>
          </p:cNvPr>
          <p:cNvSpPr txBox="1"/>
          <p:nvPr/>
        </p:nvSpPr>
        <p:spPr>
          <a:xfrm>
            <a:off x="8834395" y="3000401"/>
            <a:ext cx="6572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4AE85B9-43C2-C443-BBDB-D11865AD25E3}"/>
              </a:ext>
            </a:extLst>
          </p:cNvPr>
          <p:cNvCxnSpPr>
            <a:cxnSpLocks/>
          </p:cNvCxnSpPr>
          <p:nvPr/>
        </p:nvCxnSpPr>
        <p:spPr>
          <a:xfrm flipH="1">
            <a:off x="8942241" y="306186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04E89BC-5927-5944-843B-3EF5205D6547}"/>
              </a:ext>
            </a:extLst>
          </p:cNvPr>
          <p:cNvCxnSpPr>
            <a:cxnSpLocks/>
          </p:cNvCxnSpPr>
          <p:nvPr/>
        </p:nvCxnSpPr>
        <p:spPr>
          <a:xfrm>
            <a:off x="9014241" y="2198914"/>
            <a:ext cx="0" cy="303009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00632D63-A00A-6A4D-9E04-E696342AB6D3}"/>
              </a:ext>
            </a:extLst>
          </p:cNvPr>
          <p:cNvSpPr txBox="1"/>
          <p:nvPr/>
        </p:nvSpPr>
        <p:spPr>
          <a:xfrm>
            <a:off x="8768672" y="256860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4D61CBE-6B3B-1445-8B4D-F08F3C44C02F}"/>
              </a:ext>
            </a:extLst>
          </p:cNvPr>
          <p:cNvCxnSpPr>
            <a:cxnSpLocks/>
          </p:cNvCxnSpPr>
          <p:nvPr/>
        </p:nvCxnSpPr>
        <p:spPr>
          <a:xfrm flipH="1">
            <a:off x="8942241" y="263006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325FD8C2-E6A3-2441-941B-0A0EA590F3B1}"/>
              </a:ext>
            </a:extLst>
          </p:cNvPr>
          <p:cNvSpPr txBox="1"/>
          <p:nvPr/>
        </p:nvSpPr>
        <p:spPr>
          <a:xfrm>
            <a:off x="8730199" y="3435376"/>
            <a:ext cx="16991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-20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FDA4A0C-A081-B744-A5F2-CB971CE5E434}"/>
              </a:ext>
            </a:extLst>
          </p:cNvPr>
          <p:cNvCxnSpPr>
            <a:cxnSpLocks/>
          </p:cNvCxnSpPr>
          <p:nvPr/>
        </p:nvCxnSpPr>
        <p:spPr>
          <a:xfrm flipH="1">
            <a:off x="8942241" y="349684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786AEFF8-4F62-D54F-8EF6-CDAAED8A65DB}"/>
              </a:ext>
            </a:extLst>
          </p:cNvPr>
          <p:cNvSpPr txBox="1"/>
          <p:nvPr/>
        </p:nvSpPr>
        <p:spPr>
          <a:xfrm>
            <a:off x="8730200" y="3860053"/>
            <a:ext cx="169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-40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3208CD02-02D6-EF4E-93C0-E275ABCB4C4A}"/>
              </a:ext>
            </a:extLst>
          </p:cNvPr>
          <p:cNvCxnSpPr>
            <a:cxnSpLocks/>
          </p:cNvCxnSpPr>
          <p:nvPr/>
        </p:nvCxnSpPr>
        <p:spPr>
          <a:xfrm flipH="1">
            <a:off x="8942241" y="3927868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9" name="Picture 168">
            <a:extLst>
              <a:ext uri="{FF2B5EF4-FFF2-40B4-BE49-F238E27FC236}">
                <a16:creationId xmlns:a16="http://schemas.microsoft.com/office/drawing/2014/main" id="{F3BC137A-A369-2241-896A-AAF6F0A9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114" y="2498506"/>
            <a:ext cx="2070100" cy="273050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1174ACF-3F4F-154D-81D1-DEF6C6C1B9D8}"/>
              </a:ext>
            </a:extLst>
          </p:cNvPr>
          <p:cNvCxnSpPr>
            <a:cxnSpLocks/>
          </p:cNvCxnSpPr>
          <p:nvPr/>
        </p:nvCxnSpPr>
        <p:spPr>
          <a:xfrm flipH="1">
            <a:off x="6140851" y="3061866"/>
            <a:ext cx="22320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DB8B6CD-FCF2-7A40-B9C4-3AB449619667}"/>
              </a:ext>
            </a:extLst>
          </p:cNvPr>
          <p:cNvCxnSpPr>
            <a:cxnSpLocks/>
          </p:cNvCxnSpPr>
          <p:nvPr/>
        </p:nvCxnSpPr>
        <p:spPr>
          <a:xfrm flipH="1">
            <a:off x="6140851" y="3712741"/>
            <a:ext cx="22320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1" name="Picture 170">
            <a:extLst>
              <a:ext uri="{FF2B5EF4-FFF2-40B4-BE49-F238E27FC236}">
                <a16:creationId xmlns:a16="http://schemas.microsoft.com/office/drawing/2014/main" id="{AE09E351-60B9-C947-8E11-B0D0C257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425" y="2851332"/>
            <a:ext cx="2070678" cy="2374900"/>
          </a:xfrm>
          <a:prstGeom prst="rect">
            <a:avLst/>
          </a:prstGeom>
        </p:spPr>
      </p:pic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4223B74-FE7C-B248-AF48-ED4BF17C161D}"/>
              </a:ext>
            </a:extLst>
          </p:cNvPr>
          <p:cNvCxnSpPr>
            <a:cxnSpLocks/>
          </p:cNvCxnSpPr>
          <p:nvPr/>
        </p:nvCxnSpPr>
        <p:spPr>
          <a:xfrm flipH="1">
            <a:off x="9021616" y="3061866"/>
            <a:ext cx="22320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BB64DBE-7517-0348-824D-8B75BFCE96FE}"/>
              </a:ext>
            </a:extLst>
          </p:cNvPr>
          <p:cNvCxnSpPr>
            <a:cxnSpLocks/>
          </p:cNvCxnSpPr>
          <p:nvPr/>
        </p:nvCxnSpPr>
        <p:spPr>
          <a:xfrm flipH="1">
            <a:off x="9021616" y="3712741"/>
            <a:ext cx="22320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BECA43-80D2-A841-A884-BC7A93750655}"/>
              </a:ext>
            </a:extLst>
          </p:cNvPr>
          <p:cNvSpPr txBox="1"/>
          <p:nvPr/>
        </p:nvSpPr>
        <p:spPr>
          <a:xfrm>
            <a:off x="5783711" y="5165751"/>
            <a:ext cx="23564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-100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ACAE00-3BCE-5D48-AA6C-F0D7D4B1DA17}"/>
              </a:ext>
            </a:extLst>
          </p:cNvPr>
          <p:cNvCxnSpPr>
            <a:cxnSpLocks/>
          </p:cNvCxnSpPr>
          <p:nvPr/>
        </p:nvCxnSpPr>
        <p:spPr>
          <a:xfrm flipH="1">
            <a:off x="6061476" y="522918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6A7051B-6B0A-844C-8F9A-9212026CA225}"/>
              </a:ext>
            </a:extLst>
          </p:cNvPr>
          <p:cNvSpPr txBox="1"/>
          <p:nvPr/>
        </p:nvSpPr>
        <p:spPr>
          <a:xfrm>
            <a:off x="5849434" y="4730003"/>
            <a:ext cx="16991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-80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812FB1-4C38-0C4E-9D13-9B1A868A17E4}"/>
              </a:ext>
            </a:extLst>
          </p:cNvPr>
          <p:cNvCxnSpPr>
            <a:cxnSpLocks/>
          </p:cNvCxnSpPr>
          <p:nvPr/>
        </p:nvCxnSpPr>
        <p:spPr>
          <a:xfrm flipH="1">
            <a:off x="6061476" y="4797818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E902B63-C408-8442-9D93-FA61FC8E38D3}"/>
              </a:ext>
            </a:extLst>
          </p:cNvPr>
          <p:cNvSpPr txBox="1"/>
          <p:nvPr/>
        </p:nvSpPr>
        <p:spPr>
          <a:xfrm>
            <a:off x="6517142" y="5328542"/>
            <a:ext cx="1386919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Cabazitaxel</a:t>
            </a: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(N=41)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6AF06D-C78A-5A45-ADC9-CC7D67DA071C}"/>
              </a:ext>
            </a:extLst>
          </p:cNvPr>
          <p:cNvSpPr txBox="1"/>
          <p:nvPr/>
        </p:nvSpPr>
        <p:spPr>
          <a:xfrm>
            <a:off x="5849434" y="4295028"/>
            <a:ext cx="16991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-60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B04CE4D-FCF9-2340-AD20-0190585CC99E}"/>
              </a:ext>
            </a:extLst>
          </p:cNvPr>
          <p:cNvCxnSpPr>
            <a:cxnSpLocks/>
          </p:cNvCxnSpPr>
          <p:nvPr/>
        </p:nvCxnSpPr>
        <p:spPr>
          <a:xfrm flipH="1">
            <a:off x="6061476" y="436284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9EBFA29-75C5-4845-922F-D783FA7C5B93}"/>
              </a:ext>
            </a:extLst>
          </p:cNvPr>
          <p:cNvSpPr txBox="1"/>
          <p:nvPr/>
        </p:nvSpPr>
        <p:spPr>
          <a:xfrm>
            <a:off x="9180239" y="5328542"/>
            <a:ext cx="172585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(N=37)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1132458-B837-AD47-ACD2-D9E2A7A01820}"/>
              </a:ext>
            </a:extLst>
          </p:cNvPr>
          <p:cNvSpPr txBox="1"/>
          <p:nvPr/>
        </p:nvSpPr>
        <p:spPr>
          <a:xfrm>
            <a:off x="6326210" y="4785617"/>
            <a:ext cx="52418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ORR</a:t>
            </a:r>
            <a:b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(95% CI)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CEB3A79-07CE-4947-9E95-038A0604066C}"/>
              </a:ext>
            </a:extLst>
          </p:cNvPr>
          <p:cNvSpPr txBox="1"/>
          <p:nvPr/>
        </p:nvSpPr>
        <p:spPr>
          <a:xfrm>
            <a:off x="7094344" y="4785617"/>
            <a:ext cx="56906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24%</a:t>
            </a:r>
            <a:b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(11-38%)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04B95FB-57B3-734C-A6F4-824317C7F8D7}"/>
              </a:ext>
            </a:extLst>
          </p:cNvPr>
          <p:cNvSpPr txBox="1"/>
          <p:nvPr/>
        </p:nvSpPr>
        <p:spPr>
          <a:xfrm>
            <a:off x="8664476" y="5165751"/>
            <a:ext cx="23564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-100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F710BB7-369E-494A-82D5-F603D0FD79FA}"/>
              </a:ext>
            </a:extLst>
          </p:cNvPr>
          <p:cNvCxnSpPr>
            <a:cxnSpLocks/>
          </p:cNvCxnSpPr>
          <p:nvPr/>
        </p:nvCxnSpPr>
        <p:spPr>
          <a:xfrm flipH="1">
            <a:off x="8942241" y="522918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143E641F-C614-B545-86CD-F799E69995F2}"/>
              </a:ext>
            </a:extLst>
          </p:cNvPr>
          <p:cNvSpPr txBox="1"/>
          <p:nvPr/>
        </p:nvSpPr>
        <p:spPr>
          <a:xfrm>
            <a:off x="8730199" y="4730003"/>
            <a:ext cx="16991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-80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6A84F7D0-03DB-E445-B4E9-9E2BACA89F0B}"/>
              </a:ext>
            </a:extLst>
          </p:cNvPr>
          <p:cNvCxnSpPr>
            <a:cxnSpLocks/>
          </p:cNvCxnSpPr>
          <p:nvPr/>
        </p:nvCxnSpPr>
        <p:spPr>
          <a:xfrm flipH="1">
            <a:off x="8942241" y="4797818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6F0BE2D5-DE9E-E944-B714-DFD81C222A7E}"/>
              </a:ext>
            </a:extLst>
          </p:cNvPr>
          <p:cNvSpPr txBox="1"/>
          <p:nvPr/>
        </p:nvSpPr>
        <p:spPr>
          <a:xfrm>
            <a:off x="8730199" y="4295028"/>
            <a:ext cx="16991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-60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A4283C1-FAF4-AD43-A8A7-F2715AAFBEE4}"/>
              </a:ext>
            </a:extLst>
          </p:cNvPr>
          <p:cNvCxnSpPr>
            <a:cxnSpLocks/>
          </p:cNvCxnSpPr>
          <p:nvPr/>
        </p:nvCxnSpPr>
        <p:spPr>
          <a:xfrm flipH="1">
            <a:off x="8942241" y="436284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339F034-9B42-1847-8D1A-62888F885624}"/>
              </a:ext>
            </a:extLst>
          </p:cNvPr>
          <p:cNvGrpSpPr/>
          <p:nvPr/>
        </p:nvGrpSpPr>
        <p:grpSpPr>
          <a:xfrm>
            <a:off x="622882" y="2083557"/>
            <a:ext cx="4499685" cy="3328451"/>
            <a:chOff x="622882" y="2083557"/>
            <a:chExt cx="4499685" cy="332845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E1B0813-399C-9440-9F9E-3712405B8B6A}"/>
                </a:ext>
              </a:extLst>
            </p:cNvPr>
            <p:cNvSpPr txBox="1"/>
            <p:nvPr/>
          </p:nvSpPr>
          <p:spPr>
            <a:xfrm rot="16200000">
              <a:off x="46875" y="3157853"/>
              <a:ext cx="2126672" cy="193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Progression-free survival (%)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9C4652-5F2B-CE4F-BC61-9A3C64E2F5A9}"/>
                </a:ext>
              </a:extLst>
            </p:cNvPr>
            <p:cNvSpPr txBox="1"/>
            <p:nvPr/>
          </p:nvSpPr>
          <p:spPr>
            <a:xfrm>
              <a:off x="3076445" y="4709776"/>
              <a:ext cx="578620" cy="193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Months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667F2FD-2D2D-1A4B-B94D-4FC3E4219A3A}"/>
                </a:ext>
              </a:extLst>
            </p:cNvPr>
            <p:cNvSpPr txBox="1"/>
            <p:nvPr/>
          </p:nvSpPr>
          <p:spPr>
            <a:xfrm>
              <a:off x="1658088" y="4482321"/>
              <a:ext cx="78548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5E20A9E-5BCF-7244-A14F-BDEA46317EE3}"/>
                </a:ext>
              </a:extLst>
            </p:cNvPr>
            <p:cNvSpPr txBox="1"/>
            <p:nvPr/>
          </p:nvSpPr>
          <p:spPr>
            <a:xfrm>
              <a:off x="622882" y="4858010"/>
              <a:ext cx="84645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0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No. at risk</a:t>
              </a:r>
            </a:p>
            <a:p>
              <a:pPr algn="r">
                <a:lnSpc>
                  <a:spcPct val="90000"/>
                </a:lnSpc>
              </a:pPr>
              <a:r>
                <a:rPr lang="en-GB" sz="1000" b="1" dirty="0" err="1">
                  <a:solidFill>
                    <a:srgbClr val="03C74F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Cabazitaxel</a:t>
              </a:r>
              <a:endParaRPr lang="en-GB" sz="1000" b="1" dirty="0">
                <a:solidFill>
                  <a:srgbClr val="03C74F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endParaRPr>
            </a:p>
            <a:p>
              <a:pPr algn="r">
                <a:lnSpc>
                  <a:spcPct val="90000"/>
                </a:lnSpc>
              </a:pPr>
              <a:r>
                <a:rPr lang="en-GB" sz="1000" b="1" baseline="30000" dirty="0">
                  <a:solidFill>
                    <a:srgbClr val="5D8298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177</a:t>
              </a:r>
              <a:r>
                <a:rPr lang="en-GB" sz="1000" b="1" dirty="0">
                  <a:solidFill>
                    <a:srgbClr val="5D8298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Lu-PSMA-617</a:t>
              </a:r>
            </a:p>
            <a:p>
              <a:pPr algn="r">
                <a:lnSpc>
                  <a:spcPct val="90000"/>
                </a:lnSpc>
              </a:pPr>
              <a:endParaRPr lang="en-GB" sz="1000" b="1" dirty="0">
                <a:solidFill>
                  <a:srgbClr val="03C74F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334AF3E-2588-184F-8BF0-96FCB547945A}"/>
                </a:ext>
              </a:extLst>
            </p:cNvPr>
            <p:cNvSpPr txBox="1"/>
            <p:nvPr/>
          </p:nvSpPr>
          <p:spPr>
            <a:xfrm>
              <a:off x="1552553" y="5024209"/>
              <a:ext cx="2932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101</a:t>
              </a:r>
            </a:p>
            <a:p>
              <a:pPr algn="ct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0AACFAE-2B95-8B45-8D11-A6DB75F580D2}"/>
                </a:ext>
              </a:extLst>
            </p:cNvPr>
            <p:cNvSpPr txBox="1"/>
            <p:nvPr/>
          </p:nvSpPr>
          <p:spPr>
            <a:xfrm>
              <a:off x="3854015" y="4482321"/>
              <a:ext cx="15709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63656B9-F850-A64A-8E6A-40F9CDDE4E13}"/>
                </a:ext>
              </a:extLst>
            </p:cNvPr>
            <p:cNvSpPr txBox="1"/>
            <p:nvPr/>
          </p:nvSpPr>
          <p:spPr>
            <a:xfrm>
              <a:off x="2772513" y="4482321"/>
              <a:ext cx="78548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AFE3EA3-AACE-F84B-9336-267C84498EEB}"/>
                </a:ext>
              </a:extLst>
            </p:cNvPr>
            <p:cNvSpPr txBox="1"/>
            <p:nvPr/>
          </p:nvSpPr>
          <p:spPr>
            <a:xfrm>
              <a:off x="4412449" y="4482321"/>
              <a:ext cx="15709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D1FAA60-7D2F-004B-9222-C547AB990922}"/>
                </a:ext>
              </a:extLst>
            </p:cNvPr>
            <p:cNvSpPr txBox="1"/>
            <p:nvPr/>
          </p:nvSpPr>
          <p:spPr>
            <a:xfrm>
              <a:off x="3331313" y="4482321"/>
              <a:ext cx="78548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958FD9A-0CBA-0247-A76C-CF9CEDA6DF87}"/>
                </a:ext>
              </a:extLst>
            </p:cNvPr>
            <p:cNvSpPr txBox="1"/>
            <p:nvPr/>
          </p:nvSpPr>
          <p:spPr>
            <a:xfrm>
              <a:off x="2220063" y="4482321"/>
              <a:ext cx="78548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C4CF362-7087-3943-9838-08FA5BF9A3FC}"/>
                </a:ext>
              </a:extLst>
            </p:cNvPr>
            <p:cNvSpPr txBox="1"/>
            <p:nvPr/>
          </p:nvSpPr>
          <p:spPr>
            <a:xfrm>
              <a:off x="2111353" y="5024209"/>
              <a:ext cx="2932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46</a:t>
              </a:r>
            </a:p>
            <a:p>
              <a:pPr algn="ct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8975934-754E-C446-BE9D-156A23BC4D70}"/>
                </a:ext>
              </a:extLst>
            </p:cNvPr>
            <p:cNvSpPr txBox="1"/>
            <p:nvPr/>
          </p:nvSpPr>
          <p:spPr>
            <a:xfrm>
              <a:off x="2654278" y="5024209"/>
              <a:ext cx="2932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31</a:t>
              </a:r>
            </a:p>
            <a:p>
              <a:pPr algn="ct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D2F7FDD-84E0-C443-954D-D74A38236AD7}"/>
                </a:ext>
              </a:extLst>
            </p:cNvPr>
            <p:cNvSpPr txBox="1"/>
            <p:nvPr/>
          </p:nvSpPr>
          <p:spPr>
            <a:xfrm>
              <a:off x="3213078" y="5024209"/>
              <a:ext cx="2932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14</a:t>
              </a:r>
            </a:p>
            <a:p>
              <a:pPr algn="ct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2112E8A-D4AF-AE48-9155-27EE4BC9F4EF}"/>
                </a:ext>
              </a:extLst>
            </p:cNvPr>
            <p:cNvSpPr txBox="1"/>
            <p:nvPr/>
          </p:nvSpPr>
          <p:spPr>
            <a:xfrm>
              <a:off x="3711553" y="5024209"/>
              <a:ext cx="2932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</a:t>
              </a:r>
            </a:p>
            <a:p>
              <a:pPr algn="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57CA8A2-DD89-7547-B7AC-969D00EAA85A}"/>
                </a:ext>
              </a:extLst>
            </p:cNvPr>
            <p:cNvSpPr txBox="1"/>
            <p:nvPr/>
          </p:nvSpPr>
          <p:spPr>
            <a:xfrm>
              <a:off x="4260828" y="5024209"/>
              <a:ext cx="2932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</a:t>
              </a:r>
            </a:p>
            <a:p>
              <a:pPr algn="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B6FA027-576C-5640-B92B-266162103ED0}"/>
                </a:ext>
              </a:extLst>
            </p:cNvPr>
            <p:cNvSpPr txBox="1"/>
            <p:nvPr/>
          </p:nvSpPr>
          <p:spPr>
            <a:xfrm>
              <a:off x="4781528" y="5024209"/>
              <a:ext cx="2932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  <a:p>
              <a:pPr algn="r"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9C7B272-9A18-5748-A921-198A70E17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8215" y="326897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0FC1F01-3349-D34A-8EC4-04E2E9C4E8FF}"/>
                </a:ext>
              </a:extLst>
            </p:cNvPr>
            <p:cNvSpPr txBox="1"/>
            <p:nvPr/>
          </p:nvSpPr>
          <p:spPr>
            <a:xfrm>
              <a:off x="1301978" y="2083557"/>
              <a:ext cx="27411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1.00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4C4ECEF-4888-F047-8B7E-2FC0BE3E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8215" y="215137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0366C0D2-BF56-3A4D-84C5-885260568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9759" y="2141256"/>
              <a:ext cx="3360356" cy="22479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A5410F5-B43D-5940-8E58-FECA4095BBBE}"/>
                </a:ext>
              </a:extLst>
            </p:cNvPr>
            <p:cNvSpPr txBox="1"/>
            <p:nvPr/>
          </p:nvSpPr>
          <p:spPr>
            <a:xfrm>
              <a:off x="1497544" y="4319530"/>
              <a:ext cx="78548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5C581DC-49C0-C04E-994B-CAC18446B5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8215" y="4382968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E6454EA-116E-364B-986F-07941A8071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7344" y="4382968"/>
              <a:ext cx="3356073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A1045DC-B1FE-C34C-A7DF-561C5DA6B9BC}"/>
                </a:ext>
              </a:extLst>
            </p:cNvPr>
            <p:cNvSpPr txBox="1"/>
            <p:nvPr/>
          </p:nvSpPr>
          <p:spPr>
            <a:xfrm>
              <a:off x="1301978" y="3750432"/>
              <a:ext cx="27411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0.25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0AC994-F868-7B44-8EB2-38A5C8FD6A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8215" y="381824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A3AB12A-2DE9-E945-BE16-63B6235A4346}"/>
                </a:ext>
              </a:extLst>
            </p:cNvPr>
            <p:cNvCxnSpPr>
              <a:cxnSpLocks/>
            </p:cNvCxnSpPr>
            <p:nvPr/>
          </p:nvCxnSpPr>
          <p:spPr>
            <a:xfrm>
              <a:off x="1690215" y="2143125"/>
              <a:ext cx="0" cy="231197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750A55-A127-5F41-B96B-723CEAF462E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93659" y="4419095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FF5071C-55F4-BA4C-96A2-CF1EB8A5CD0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773264" y="4419095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8EC01FC-DAF8-554D-933B-07CE69BC635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52576" y="4419095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3EFA2E1-2C1F-A740-9CA2-D9F8EC2BE58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333030" y="4419095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870C0EC-F176-5F42-A34A-94287561DF7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13981" y="4419095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0C5A3B-182E-C04C-8C92-4B8E5BD7D74C}"/>
                </a:ext>
              </a:extLst>
            </p:cNvPr>
            <p:cNvSpPr txBox="1"/>
            <p:nvPr/>
          </p:nvSpPr>
          <p:spPr>
            <a:xfrm>
              <a:off x="1301978" y="3201157"/>
              <a:ext cx="27411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0.50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A3DD0A9-B774-794E-9506-21FE1E8DC6F5}"/>
                </a:ext>
              </a:extLst>
            </p:cNvPr>
            <p:cNvSpPr txBox="1"/>
            <p:nvPr/>
          </p:nvSpPr>
          <p:spPr>
            <a:xfrm>
              <a:off x="1301978" y="2636007"/>
              <a:ext cx="27411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0.75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0D09595-DAE3-414B-A366-3D118D97BC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8215" y="270382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6815536-4D80-6049-8834-5FACE6EB7782}"/>
                </a:ext>
              </a:extLst>
            </p:cNvPr>
            <p:cNvSpPr txBox="1"/>
            <p:nvPr/>
          </p:nvSpPr>
          <p:spPr>
            <a:xfrm>
              <a:off x="3410560" y="2763007"/>
              <a:ext cx="1712007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HR 0.63 (95% CI: 0.46-0.86)</a:t>
              </a:r>
              <a:b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p=0.0028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2E9F27A-5457-144B-B72D-449B70444603}"/>
                </a:ext>
              </a:extLst>
            </p:cNvPr>
            <p:cNvSpPr txBox="1"/>
            <p:nvPr/>
          </p:nvSpPr>
          <p:spPr>
            <a:xfrm>
              <a:off x="3808428" y="3775317"/>
              <a:ext cx="1011239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b="1" baseline="30000" dirty="0">
                  <a:solidFill>
                    <a:srgbClr val="5D8298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177</a:t>
              </a:r>
              <a:r>
                <a:rPr lang="en-GB" sz="1200" b="1" dirty="0">
                  <a:solidFill>
                    <a:srgbClr val="5D8298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Lu-PSMA-617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75E0576-F7B9-1945-80CD-3F7E245E3EEB}"/>
                </a:ext>
              </a:extLst>
            </p:cNvPr>
            <p:cNvSpPr txBox="1"/>
            <p:nvPr/>
          </p:nvSpPr>
          <p:spPr>
            <a:xfrm>
              <a:off x="2529449" y="3997600"/>
              <a:ext cx="722827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200" b="1" dirty="0" err="1">
                  <a:solidFill>
                    <a:schemeClr val="accent1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Cabazitaxel</a:t>
              </a:r>
              <a:endPara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271E3A6-D35F-9A46-BEF6-0F86DCBBE65E}"/>
                </a:ext>
              </a:extLst>
            </p:cNvPr>
            <p:cNvSpPr txBox="1"/>
            <p:nvPr/>
          </p:nvSpPr>
          <p:spPr>
            <a:xfrm>
              <a:off x="4962090" y="4482321"/>
              <a:ext cx="15709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18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9865AA4-2AC9-EA49-8E75-BBFDD534325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02700" y="4419095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F6D818B8-F86F-654B-A582-2A85010774EA}"/>
              </a:ext>
            </a:extLst>
          </p:cNvPr>
          <p:cNvSpPr txBox="1"/>
          <p:nvPr/>
        </p:nvSpPr>
        <p:spPr>
          <a:xfrm>
            <a:off x="9680291" y="4785617"/>
            <a:ext cx="56425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49%</a:t>
            </a:r>
            <a:b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(33-65%)</a:t>
            </a:r>
          </a:p>
        </p:txBody>
      </p:sp>
    </p:spTree>
    <p:extLst>
      <p:ext uri="{BB962C8B-B14F-4D97-AF65-F5344CB8AC3E}">
        <p14:creationId xmlns:p14="http://schemas.microsoft.com/office/powerpoint/2010/main" val="33485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SELECTED AEs BY WORSE GRADE</a:t>
            </a:r>
          </a:p>
        </p:txBody>
      </p:sp>
      <p:sp>
        <p:nvSpPr>
          <p:cNvPr id="415" name="Google Shape;415;p12"/>
          <p:cNvSpPr txBox="1"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 err="1"/>
              <a:t>T</a:t>
            </a:r>
            <a:r>
              <a:rPr lang="en-GB" cap="none" dirty="0" err="1"/>
              <a:t>hera</a:t>
            </a:r>
            <a:r>
              <a:rPr lang="en-GB" dirty="0" err="1"/>
              <a:t>P</a:t>
            </a:r>
            <a:r>
              <a:rPr lang="en-GB" dirty="0"/>
              <a:t>: RESULTS</a:t>
            </a:r>
          </a:p>
        </p:txBody>
      </p:sp>
      <p:sp>
        <p:nvSpPr>
          <p:cNvPr id="416" name="Google Shape;416;p1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CF5390-F618-764D-AB94-0F0772BD0ED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AE, adverse event; G, grade; Lu-PSMA, </a:t>
            </a:r>
            <a:r>
              <a:rPr lang="en-GB" baseline="30000" dirty="0"/>
              <a:t>177</a:t>
            </a:r>
            <a:r>
              <a:rPr lang="en-GB" dirty="0"/>
              <a:t>Lutetium-PSMA-617</a:t>
            </a:r>
          </a:p>
          <a:p>
            <a:r>
              <a:rPr lang="en-GB" dirty="0" err="1"/>
              <a:t>Hofman</a:t>
            </a:r>
            <a:r>
              <a:rPr lang="en-GB" dirty="0"/>
              <a:t> MS, et al. J </a:t>
            </a:r>
            <a:r>
              <a:rPr lang="en-GB" dirty="0" err="1"/>
              <a:t>Clin</a:t>
            </a:r>
            <a:r>
              <a:rPr lang="en-GB" dirty="0"/>
              <a:t> Oncol. 2021;39 </a:t>
            </a:r>
            <a:r>
              <a:rPr lang="en-GB" dirty="0" err="1"/>
              <a:t>suppl</a:t>
            </a:r>
            <a:r>
              <a:rPr lang="en-GB" dirty="0"/>
              <a:t> 6:6 (ASCO GU 2021 oral presentation)</a:t>
            </a:r>
          </a:p>
        </p:txBody>
      </p:sp>
      <p:graphicFrame>
        <p:nvGraphicFramePr>
          <p:cNvPr id="414" name="Google Shape;414;p12"/>
          <p:cNvGraphicFramePr/>
          <p:nvPr>
            <p:extLst>
              <p:ext uri="{D42A27DB-BD31-4B8C-83A1-F6EECF244321}">
                <p14:modId xmlns:p14="http://schemas.microsoft.com/office/powerpoint/2010/main" val="1171955057"/>
              </p:ext>
            </p:extLst>
          </p:nvPr>
        </p:nvGraphicFramePr>
        <p:xfrm>
          <a:off x="619200" y="1268760"/>
          <a:ext cx="10963201" cy="47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Term</a:t>
                      </a:r>
                      <a:endParaRPr dirty="0"/>
                    </a:p>
                  </a:txBody>
                  <a:tcPr marL="91450" marR="9145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/>
                        <a:t>Cabazitaxel</a:t>
                      </a:r>
                      <a:r>
                        <a:rPr lang="en-GB" sz="1600" dirty="0"/>
                        <a:t> (N=85)</a:t>
                      </a:r>
                      <a:endParaRPr dirty="0"/>
                    </a:p>
                  </a:txBody>
                  <a:tcPr marL="91450" marR="9145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Lu-PSMA (N=98)</a:t>
                      </a:r>
                      <a:endParaRPr dirty="0"/>
                    </a:p>
                  </a:txBody>
                  <a:tcPr marL="91450" marR="9145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G1-2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G3-4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G1-2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G3-4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Neutropenia (+/- fever)</a:t>
                      </a:r>
                      <a:endParaRPr/>
                    </a:p>
                  </a:txBody>
                  <a:tcPr marL="91450" marR="9145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5</a:t>
                      </a:r>
                      <a:endParaRPr/>
                    </a:p>
                  </a:txBody>
                  <a:tcPr marL="91450" marR="9145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13</a:t>
                      </a:r>
                      <a:endParaRPr/>
                    </a:p>
                  </a:txBody>
                  <a:tcPr marL="91450" marR="9145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7</a:t>
                      </a:r>
                      <a:endParaRPr dirty="0"/>
                    </a:p>
                  </a:txBody>
                  <a:tcPr marL="91450" marR="9145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4</a:t>
                      </a:r>
                      <a:endParaRPr/>
                    </a:p>
                  </a:txBody>
                  <a:tcPr marL="91450" marR="9145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Thrombocytopaenia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5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18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11</a:t>
                      </a:r>
                      <a:endParaRPr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Dry mouth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21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60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Diarrhoea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52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5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18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Dry eye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4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30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Dysgeusia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27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12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Neuropathy </a:t>
                      </a:r>
                      <a:r>
                        <a:rPr lang="en-GB" sz="1400"/>
                        <a:t>(motor or sensory)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26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10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Fatigue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72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4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70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5</a:t>
                      </a:r>
                      <a:endParaRPr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Nausea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34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40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Anaemia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13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8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19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8</a:t>
                      </a:r>
                      <a:endParaRPr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Vomiting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12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12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TOTAL (all AEs)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40</a:t>
                      </a:r>
                      <a:endParaRPr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54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54</a:t>
                      </a:r>
                      <a:endParaRPr dirty="0"/>
                    </a:p>
                  </a:txBody>
                  <a:tcPr marL="91450" marR="9145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33</a:t>
                      </a:r>
                      <a:endParaRPr dirty="0"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775">
                <a:tc gridSpan="5">
                  <a:txBody>
                    <a:bodyPr/>
                    <a:lstStyle/>
                    <a:p>
                      <a:pPr defTabSz="914400">
                        <a:buClr>
                          <a:srgbClr val="000000"/>
                        </a:buClr>
                      </a:pPr>
                      <a:r>
                        <a:rPr lang="en-GB" sz="1200" kern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Discontinuations for toxicity occurred in 1/98 (1%) Lu-PSMA vs 3/85 (4%) </a:t>
                      </a:r>
                      <a:r>
                        <a:rPr lang="en-GB" sz="1200" kern="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cabazitaxel</a:t>
                      </a:r>
                      <a:r>
                        <a:rPr lang="en-GB" sz="1200" kern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-treated</a:t>
                      </a:r>
                      <a:endParaRPr lang="en-GB" sz="1200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defTabSz="914400">
                        <a:buClr>
                          <a:srgbClr val="000000"/>
                        </a:buClr>
                      </a:pPr>
                      <a:r>
                        <a:rPr lang="en-GB" sz="1200" kern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There were no Lu-PSMA related deaths</a:t>
                      </a:r>
                      <a:endParaRPr lang="en-GB" sz="1200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36000" marB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36000" marB="36000" anchor="ctr"/>
                </a:tc>
                <a:extLst>
                  <a:ext uri="{0D108BD9-81ED-4DB2-BD59-A6C34878D82A}">
                    <a16:rowId xmlns:a16="http://schemas.microsoft.com/office/drawing/2014/main" val="3493535673"/>
                  </a:ext>
                </a:extLst>
              </a:tr>
            </a:tbl>
          </a:graphicData>
        </a:graphic>
      </p:graphicFrame>
      <p:sp>
        <p:nvSpPr>
          <p:cNvPr id="419" name="Google Shape;419;p12"/>
          <p:cNvSpPr/>
          <p:nvPr/>
        </p:nvSpPr>
        <p:spPr>
          <a:xfrm>
            <a:off x="619200" y="2060849"/>
            <a:ext cx="10941429" cy="204942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0" name="Google Shape;420;p12"/>
          <p:cNvCxnSpPr>
            <a:cxnSpLocks/>
          </p:cNvCxnSpPr>
          <p:nvPr/>
        </p:nvCxnSpPr>
        <p:spPr>
          <a:xfrm>
            <a:off x="619199" y="2361580"/>
            <a:ext cx="10940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1" name="Google Shape;421;p12"/>
          <p:cNvCxnSpPr>
            <a:cxnSpLocks/>
          </p:cNvCxnSpPr>
          <p:nvPr/>
        </p:nvCxnSpPr>
        <p:spPr>
          <a:xfrm>
            <a:off x="619199" y="2941001"/>
            <a:ext cx="10940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2" name="Google Shape;422;p12"/>
          <p:cNvCxnSpPr>
            <a:cxnSpLocks/>
          </p:cNvCxnSpPr>
          <p:nvPr/>
        </p:nvCxnSpPr>
        <p:spPr>
          <a:xfrm>
            <a:off x="619199" y="3230712"/>
            <a:ext cx="10940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3" name="Google Shape;423;p12"/>
          <p:cNvCxnSpPr>
            <a:cxnSpLocks/>
          </p:cNvCxnSpPr>
          <p:nvPr/>
        </p:nvCxnSpPr>
        <p:spPr>
          <a:xfrm>
            <a:off x="619199" y="3520422"/>
            <a:ext cx="10940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967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11999</TotalTime>
  <Words>9035</Words>
  <Application>Microsoft Office PowerPoint</Application>
  <PresentationFormat>Widescreen</PresentationFormat>
  <Paragraphs>2331</Paragraphs>
  <Slides>47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Aileron</vt:lpstr>
      <vt:lpstr>Arial</vt:lpstr>
      <vt:lpstr>Calibri</vt:lpstr>
      <vt:lpstr>Lucida Grande</vt:lpstr>
      <vt:lpstr>PT Sans Narrow</vt:lpstr>
      <vt:lpstr>System Font Regular</vt:lpstr>
      <vt:lpstr>Thème Office</vt:lpstr>
      <vt:lpstr>PowerPoint Presentation</vt:lpstr>
      <vt:lpstr>Highlights of 2021 from gu connect  Prof. David Pfister, MD Professor and Deputy Director of The Department of Urology,  University Hospital of Cologne, Germany  DECEMBER 2021</vt:lpstr>
      <vt:lpstr>DISCLAIMER AND DISCLOSURES</vt:lpstr>
      <vt:lpstr>PROSTATE CANCER 2021 Highlights</vt:lpstr>
      <vt:lpstr>177Lu-PSMA-617 vs cabazitaxel in mCRPC progressing after docetaxel: Updated results including PFS and PROs  (TheraP ANZUP 1603)</vt:lpstr>
      <vt:lpstr>TheraP: OVERVIEW</vt:lpstr>
      <vt:lpstr>TheraP: Results</vt:lpstr>
      <vt:lpstr>TheraP: Results</vt:lpstr>
      <vt:lpstr>TheraP: RESULTS</vt:lpstr>
      <vt:lpstr>TheraP: SUMMARY</vt:lpstr>
      <vt:lpstr>A PHASE 3 STUDY OF 177LU-PSMA-617  IN PATIENTS WITH mCRPC (VISION TRIAL)</vt:lpstr>
      <vt:lpstr>VISION: Overview</vt:lpstr>
      <vt:lpstr>VISION: results </vt:lpstr>
      <vt:lpstr>VISION: results</vt:lpstr>
      <vt:lpstr>VISION: HEALTH-RELATED QUALITY OF LIFE</vt:lpstr>
      <vt:lpstr>VISION: RESULTS</vt:lpstr>
      <vt:lpstr>VISION: SUMMARY</vt:lpstr>
      <vt:lpstr>A phase 3 trial with a 2x2 factorial  design in men with de novo mcspc:  overall survival with Abiraterone plus  prednisone in peace-1 </vt:lpstr>
      <vt:lpstr>Peace-1: background and study design</vt:lpstr>
      <vt:lpstr>Peace-1: results</vt:lpstr>
      <vt:lpstr>Peace-1: results</vt:lpstr>
      <vt:lpstr>PEACE-1: RESULTS</vt:lpstr>
      <vt:lpstr>PEACE-1: RESULTS</vt:lpstr>
      <vt:lpstr>Peace-1: summary</vt:lpstr>
      <vt:lpstr>Abiraterone acetate plus prednisolone without enzalutamide added to ADT compared to ADT alone for men with high-risk M0 PCa: Combined analysis from TWO comparisons in the stampede platform protocol</vt:lpstr>
      <vt:lpstr>STAMPEDE: Background and study design</vt:lpstr>
      <vt:lpstr>STAMPEDE: results</vt:lpstr>
      <vt:lpstr>STAMPEDE: results</vt:lpstr>
      <vt:lpstr>STAMPEDE: results</vt:lpstr>
      <vt:lpstr>STAMPEDE: summary</vt:lpstr>
      <vt:lpstr>Urothelial carcinoma 2021 Highlights</vt:lpstr>
      <vt:lpstr>EV-301: BACKGROUND AND study DESIGN</vt:lpstr>
      <vt:lpstr>Ev-301: results</vt:lpstr>
      <vt:lpstr>Ev-301: results</vt:lpstr>
      <vt:lpstr>Ev-301: results</vt:lpstr>
      <vt:lpstr>EV-301: Summary</vt:lpstr>
      <vt:lpstr>Key approvals: Urothelial cancer</vt:lpstr>
      <vt:lpstr>Renal cell carcinoma 2021 Highlights</vt:lpstr>
      <vt:lpstr>KEYNOTE-564: BACKGROUND AND study DESIGN</vt:lpstr>
      <vt:lpstr>KEYNOTE-564: results</vt:lpstr>
      <vt:lpstr>KEYNOTE-564: results</vt:lpstr>
      <vt:lpstr>KEYNOTE-564: results</vt:lpstr>
      <vt:lpstr>Keynote-564: Summary</vt:lpstr>
      <vt:lpstr>Key approvals: renal cell carcinoma</vt:lpstr>
      <vt:lpstr>Key approvals: renal cell carcinoma</vt:lpstr>
      <vt:lpstr>REACH GU CONNECT VIA  TWITTER, LINKEDIN, VIMEO &amp; EMAIL OR VISIT THE GROUP’S WEBSITE https://guconnect.cor2ed.com/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Samantha Brightwell</cp:lastModifiedBy>
  <cp:revision>356</cp:revision>
  <cp:lastPrinted>2017-02-15T09:54:46Z</cp:lastPrinted>
  <dcterms:created xsi:type="dcterms:W3CDTF">2016-10-14T09:38:18Z</dcterms:created>
  <dcterms:modified xsi:type="dcterms:W3CDTF">2021-12-07T11:43:04Z</dcterms:modified>
</cp:coreProperties>
</file>