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5.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6.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7.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8.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9.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0.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4205" r:id="rId2"/>
    <p:sldMasterId id="2147484218" r:id="rId3"/>
    <p:sldMasterId id="2147484296" r:id="rId4"/>
    <p:sldMasterId id="2147484316" r:id="rId5"/>
    <p:sldMasterId id="2147484329" r:id="rId6"/>
    <p:sldMasterId id="2147484342" r:id="rId7"/>
    <p:sldMasterId id="2147484356" r:id="rId8"/>
    <p:sldMasterId id="2147484368" r:id="rId9"/>
    <p:sldMasterId id="2147484380" r:id="rId10"/>
    <p:sldMasterId id="2147484411" r:id="rId11"/>
  </p:sldMasterIdLst>
  <p:notesMasterIdLst>
    <p:notesMasterId r:id="rId70"/>
  </p:notesMasterIdLst>
  <p:sldIdLst>
    <p:sldId id="12537" r:id="rId12"/>
    <p:sldId id="12538" r:id="rId13"/>
    <p:sldId id="284" r:id="rId14"/>
    <p:sldId id="2545" r:id="rId15"/>
    <p:sldId id="2639" r:id="rId16"/>
    <p:sldId id="256" r:id="rId17"/>
    <p:sldId id="2147470726" r:id="rId18"/>
    <p:sldId id="2147470750" r:id="rId19"/>
    <p:sldId id="286" r:id="rId20"/>
    <p:sldId id="296" r:id="rId21"/>
    <p:sldId id="2147470735" r:id="rId22"/>
    <p:sldId id="2147470734" r:id="rId23"/>
    <p:sldId id="2147470746" r:id="rId24"/>
    <p:sldId id="289" r:id="rId25"/>
    <p:sldId id="295" r:id="rId26"/>
    <p:sldId id="291" r:id="rId27"/>
    <p:sldId id="292" r:id="rId28"/>
    <p:sldId id="2147470745" r:id="rId29"/>
    <p:sldId id="293" r:id="rId30"/>
    <p:sldId id="294" r:id="rId31"/>
    <p:sldId id="2147470749" r:id="rId32"/>
    <p:sldId id="263" r:id="rId33"/>
    <p:sldId id="281" r:id="rId34"/>
    <p:sldId id="422" r:id="rId35"/>
    <p:sldId id="1317" r:id="rId36"/>
    <p:sldId id="1349" r:id="rId37"/>
    <p:sldId id="1333" r:id="rId38"/>
    <p:sldId id="425" r:id="rId39"/>
    <p:sldId id="1350" r:id="rId40"/>
    <p:sldId id="1314" r:id="rId41"/>
    <p:sldId id="1351" r:id="rId42"/>
    <p:sldId id="2147470721" r:id="rId43"/>
    <p:sldId id="2147470725" r:id="rId44"/>
    <p:sldId id="2147470724" r:id="rId45"/>
    <p:sldId id="1353" r:id="rId46"/>
    <p:sldId id="1308" r:id="rId47"/>
    <p:sldId id="1354" r:id="rId48"/>
    <p:sldId id="2147470740" r:id="rId49"/>
    <p:sldId id="2147470744" r:id="rId50"/>
    <p:sldId id="2147470742" r:id="rId51"/>
    <p:sldId id="1355" r:id="rId52"/>
    <p:sldId id="1356" r:id="rId53"/>
    <p:sldId id="258" r:id="rId54"/>
    <p:sldId id="616" r:id="rId55"/>
    <p:sldId id="2147470727" r:id="rId56"/>
    <p:sldId id="1560" r:id="rId57"/>
    <p:sldId id="1618" r:id="rId58"/>
    <p:sldId id="343" r:id="rId59"/>
    <p:sldId id="1555" r:id="rId60"/>
    <p:sldId id="346" r:id="rId61"/>
    <p:sldId id="349" r:id="rId62"/>
    <p:sldId id="1615" r:id="rId63"/>
    <p:sldId id="1547" r:id="rId64"/>
    <p:sldId id="1553" r:id="rId65"/>
    <p:sldId id="1594" r:id="rId66"/>
    <p:sldId id="1609" r:id="rId67"/>
    <p:sldId id="333" r:id="rId68"/>
    <p:sldId id="2147470747" r:id="rId69"/>
  </p:sldIdLst>
  <p:sldSz cx="12192000" cy="6858000"/>
  <p:notesSz cx="7010400" cy="9296400"/>
  <p:defaultTex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5730" userDrawn="1">
          <p15:clr>
            <a:srgbClr val="A4A3A4"/>
          </p15:clr>
        </p15:guide>
        <p15:guide id="3" orient="horz" pos="53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niel Guns" initials="DG" lastIdx="57" clrIdx="0">
    <p:extLst>
      <p:ext uri="{19B8F6BF-5375-455C-9EA6-DF929625EA0E}">
        <p15:presenceInfo xmlns:p15="http://schemas.microsoft.com/office/powerpoint/2012/main" userId="3f98c98a79fdfd0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3E5"/>
    <a:srgbClr val="D29E88"/>
    <a:srgbClr val="F1C6B8"/>
    <a:srgbClr val="FBFDA5"/>
    <a:srgbClr val="94C2FF"/>
    <a:srgbClr val="3333FF"/>
    <a:srgbClr val="617B9F"/>
    <a:srgbClr val="0020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727" autoAdjust="0"/>
    <p:restoredTop sz="93403" autoAdjust="0"/>
  </p:normalViewPr>
  <p:slideViewPr>
    <p:cSldViewPr showGuides="1">
      <p:cViewPr varScale="1">
        <p:scale>
          <a:sx n="68" d="100"/>
          <a:sy n="68" d="100"/>
        </p:scale>
        <p:origin x="990" y="60"/>
      </p:cViewPr>
      <p:guideLst>
        <p:guide orient="horz" pos="2160"/>
        <p:guide pos="5730"/>
        <p:guide orient="horz" pos="530"/>
      </p:guideLst>
    </p:cSldViewPr>
  </p:slideViewPr>
  <p:outlineViewPr>
    <p:cViewPr>
      <p:scale>
        <a:sx n="33" d="100"/>
        <a:sy n="33" d="100"/>
      </p:scale>
      <p:origin x="0" y="-2682"/>
    </p:cViewPr>
  </p:outlineViewPr>
  <p:notesTextViewPr>
    <p:cViewPr>
      <p:scale>
        <a:sx n="100" d="100"/>
        <a:sy n="100" d="100"/>
      </p:scale>
      <p:origin x="0" y="0"/>
    </p:cViewPr>
  </p:notesTextViewPr>
  <p:sorterViewPr>
    <p:cViewPr varScale="1">
      <p:scale>
        <a:sx n="1" d="1"/>
        <a:sy n="1" d="1"/>
      </p:scale>
      <p:origin x="0" y="-2706"/>
    </p:cViewPr>
  </p:sorterViewPr>
  <p:notesViewPr>
    <p:cSldViewPr>
      <p:cViewPr varScale="1">
        <p:scale>
          <a:sx n="90" d="100"/>
          <a:sy n="90" d="100"/>
        </p:scale>
        <p:origin x="4109" y="8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74"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0.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 Type="http://schemas.openxmlformats.org/officeDocument/2006/relationships/slideMaster" Target="slideMasters/slideMaster7.xml"/><Relationship Id="rId71"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Swelling</c:v>
                </c:pt>
                <c:pt idx="1">
                  <c:v>Pain</c:v>
                </c:pt>
                <c:pt idx="2">
                  <c:v>Decreased movement</c:v>
                </c:pt>
                <c:pt idx="3">
                  <c:v>Stiffness</c:v>
                </c:pt>
                <c:pt idx="4">
                  <c:v>Warmth</c:v>
                </c:pt>
                <c:pt idx="5">
                  <c:v>Redness</c:v>
                </c:pt>
                <c:pt idx="6">
                  <c:v>Other</c:v>
                </c:pt>
              </c:strCache>
            </c:strRef>
          </c:cat>
          <c:val>
            <c:numRef>
              <c:f>Sheet1!$B$2:$B$8</c:f>
              <c:numCache>
                <c:formatCode>General</c:formatCode>
                <c:ptCount val="7"/>
                <c:pt idx="0">
                  <c:v>93.1</c:v>
                </c:pt>
                <c:pt idx="1">
                  <c:v>86.3</c:v>
                </c:pt>
                <c:pt idx="2">
                  <c:v>78.5</c:v>
                </c:pt>
                <c:pt idx="3">
                  <c:v>72.900000000000006</c:v>
                </c:pt>
                <c:pt idx="4">
                  <c:v>67.900000000000006</c:v>
                </c:pt>
                <c:pt idx="5">
                  <c:v>43</c:v>
                </c:pt>
                <c:pt idx="6">
                  <c:v>12.8</c:v>
                </c:pt>
              </c:numCache>
            </c:numRef>
          </c:val>
          <c:extLst>
            <c:ext xmlns:c16="http://schemas.microsoft.com/office/drawing/2014/chart" uri="{C3380CC4-5D6E-409C-BE32-E72D297353CC}">
              <c16:uniqueId val="{00000000-78C0-FF4A-B0F2-6B18B5150808}"/>
            </c:ext>
          </c:extLst>
        </c:ser>
        <c:dLbls>
          <c:showLegendKey val="0"/>
          <c:showVal val="0"/>
          <c:showCatName val="0"/>
          <c:showSerName val="0"/>
          <c:showPercent val="0"/>
          <c:showBubbleSize val="0"/>
        </c:dLbls>
        <c:gapWidth val="63"/>
        <c:axId val="671490112"/>
        <c:axId val="777819632"/>
      </c:barChart>
      <c:catAx>
        <c:axId val="671490112"/>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777819632"/>
        <c:crosses val="autoZero"/>
        <c:auto val="1"/>
        <c:lblAlgn val="ctr"/>
        <c:lblOffset val="100"/>
        <c:noMultiLvlLbl val="0"/>
      </c:catAx>
      <c:valAx>
        <c:axId val="777819632"/>
        <c:scaling>
          <c:orientation val="minMax"/>
        </c:scaling>
        <c:delete val="0"/>
        <c:axPos val="l"/>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671490112"/>
        <c:crosses val="autoZero"/>
        <c:crossBetween val="between"/>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224-4BA1-825F-7DD1BC5E0C3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224-4BA1-825F-7DD1BC5E0C3D}"/>
              </c:ext>
            </c:extLst>
          </c:dPt>
          <c:dPt>
            <c:idx val="2"/>
            <c:bubble3D val="0"/>
            <c:spPr>
              <a:solidFill>
                <a:srgbClr val="FFC000"/>
              </a:solidFill>
              <a:ln w="19050">
                <a:solidFill>
                  <a:schemeClr val="lt1"/>
                </a:solidFill>
              </a:ln>
              <a:effectLst/>
            </c:spPr>
            <c:extLst>
              <c:ext xmlns:c16="http://schemas.microsoft.com/office/drawing/2014/chart" uri="{C3380CC4-5D6E-409C-BE32-E72D297353CC}">
                <c16:uniqueId val="{00000001-0D1B-604F-9336-487FF5394A44}"/>
              </c:ext>
            </c:extLst>
          </c:dPt>
          <c:dPt>
            <c:idx val="3"/>
            <c:bubble3D val="0"/>
            <c:spPr>
              <a:solidFill>
                <a:srgbClr val="00B050"/>
              </a:solidFill>
              <a:ln w="19050">
                <a:solidFill>
                  <a:schemeClr val="lt1"/>
                </a:solidFill>
              </a:ln>
              <a:effectLst/>
            </c:spPr>
            <c:extLst>
              <c:ext xmlns:c16="http://schemas.microsoft.com/office/drawing/2014/chart" uri="{C3380CC4-5D6E-409C-BE32-E72D297353CC}">
                <c16:uniqueId val="{00000002-0D1B-604F-9336-487FF5394A44}"/>
              </c:ext>
            </c:extLst>
          </c:dPt>
          <c:dPt>
            <c:idx val="4"/>
            <c:bubble3D val="0"/>
            <c:spPr>
              <a:solidFill>
                <a:srgbClr val="00B0F0"/>
              </a:solidFill>
              <a:ln w="19050">
                <a:solidFill>
                  <a:schemeClr val="lt1"/>
                </a:solidFill>
              </a:ln>
              <a:effectLst/>
            </c:spPr>
            <c:extLst>
              <c:ext xmlns:c16="http://schemas.microsoft.com/office/drawing/2014/chart" uri="{C3380CC4-5D6E-409C-BE32-E72D297353CC}">
                <c16:uniqueId val="{00000003-0D1B-604F-9336-487FF5394A44}"/>
              </c:ext>
            </c:extLst>
          </c:dPt>
          <c:dPt>
            <c:idx val="5"/>
            <c:bubble3D val="0"/>
            <c:spPr>
              <a:solidFill>
                <a:srgbClr val="7030A0"/>
              </a:solidFill>
              <a:ln w="19050">
                <a:solidFill>
                  <a:schemeClr val="lt1"/>
                </a:solidFill>
              </a:ln>
              <a:effectLst/>
            </c:spPr>
            <c:extLst>
              <c:ext xmlns:c16="http://schemas.microsoft.com/office/drawing/2014/chart" uri="{C3380CC4-5D6E-409C-BE32-E72D297353CC}">
                <c16:uniqueId val="{00000004-0D1B-604F-9336-487FF5394A44}"/>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2224-4BA1-825F-7DD1BC5E0C3D}"/>
              </c:ext>
            </c:extLst>
          </c:dPt>
          <c:cat>
            <c:strRef>
              <c:f>Sheet1!$A$2:$A$8</c:f>
              <c:strCache>
                <c:ptCount val="7"/>
                <c:pt idx="0">
                  <c:v>Immediately</c:v>
                </c:pt>
                <c:pt idx="1">
                  <c:v>1-6 hours</c:v>
                </c:pt>
                <c:pt idx="2">
                  <c:v>6-24 hours</c:v>
                </c:pt>
                <c:pt idx="3">
                  <c:v>1-2 days</c:v>
                </c:pt>
                <c:pt idx="4">
                  <c:v>2-4 days</c:v>
                </c:pt>
                <c:pt idx="5">
                  <c:v>4-6 days</c:v>
                </c:pt>
                <c:pt idx="6">
                  <c:v>More than 6 days</c:v>
                </c:pt>
              </c:strCache>
            </c:strRef>
          </c:cat>
          <c:val>
            <c:numRef>
              <c:f>Sheet1!$B$2:$B$8</c:f>
              <c:numCache>
                <c:formatCode>General</c:formatCode>
                <c:ptCount val="7"/>
                <c:pt idx="0">
                  <c:v>17</c:v>
                </c:pt>
                <c:pt idx="1">
                  <c:v>14</c:v>
                </c:pt>
                <c:pt idx="2">
                  <c:v>16</c:v>
                </c:pt>
                <c:pt idx="3">
                  <c:v>25</c:v>
                </c:pt>
                <c:pt idx="4">
                  <c:v>10</c:v>
                </c:pt>
                <c:pt idx="5">
                  <c:v>5</c:v>
                </c:pt>
                <c:pt idx="6">
                  <c:v>13</c:v>
                </c:pt>
              </c:numCache>
            </c:numRef>
          </c:val>
          <c:extLst>
            <c:ext xmlns:c16="http://schemas.microsoft.com/office/drawing/2014/chart" uri="{C3380CC4-5D6E-409C-BE32-E72D297353CC}">
              <c16:uniqueId val="{00000000-0D1B-604F-9336-487FF5394A4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00B050"/>
              </a:solidFill>
              <a:ln>
                <a:noFill/>
              </a:ln>
              <a:effectLst/>
            </c:spPr>
            <c:extLst>
              <c:ext xmlns:c16="http://schemas.microsoft.com/office/drawing/2014/chart" uri="{C3380CC4-5D6E-409C-BE32-E72D297353CC}">
                <c16:uniqueId val="{00000001-DECB-6E4E-A53C-E93BF2E7FDDE}"/>
              </c:ext>
            </c:extLst>
          </c:dPt>
          <c:dLbls>
            <c:dLbl>
              <c:idx val="0"/>
              <c:tx>
                <c:rich>
                  <a:bodyPr/>
                  <a:lstStyle/>
                  <a:p>
                    <a:fld id="{FEE971DE-57DF-5846-947C-FC5DECBB29F6}"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DECB-6E4E-A53C-E93BF2E7FDDE}"/>
                </c:ext>
              </c:extLst>
            </c:dLbl>
            <c:dLbl>
              <c:idx val="1"/>
              <c:tx>
                <c:rich>
                  <a:bodyPr/>
                  <a:lstStyle/>
                  <a:p>
                    <a:fld id="{67C8CE02-C2BB-5C45-A308-2895B9BEDE59}"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DECB-6E4E-A53C-E93BF2E7FDDE}"/>
                </c:ext>
              </c:extLst>
            </c:dLbl>
            <c:dLbl>
              <c:idx val="2"/>
              <c:tx>
                <c:rich>
                  <a:bodyPr/>
                  <a:lstStyle/>
                  <a:p>
                    <a:fld id="{A357AE54-7DFB-E64C-8387-455F15A3F6B4}"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DECB-6E4E-A53C-E93BF2E7FDDE}"/>
                </c:ext>
              </c:extLst>
            </c:dLbl>
            <c:dLbl>
              <c:idx val="3"/>
              <c:tx>
                <c:rich>
                  <a:bodyPr/>
                  <a:lstStyle/>
                  <a:p>
                    <a:fld id="{BB91FACC-03F9-C245-9933-C952AE4599D0}"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DECB-6E4E-A53C-E93BF2E7FDDE}"/>
                </c:ext>
              </c:extLst>
            </c:dLbl>
            <c:dLbl>
              <c:idx val="4"/>
              <c:tx>
                <c:rich>
                  <a:bodyPr/>
                  <a:lstStyle/>
                  <a:p>
                    <a:fld id="{947C786C-EBE3-554E-A19E-41598245966A}"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DECB-6E4E-A53C-E93BF2E7FDDE}"/>
                </c:ext>
              </c:extLst>
            </c:dLbl>
            <c:dLbl>
              <c:idx val="5"/>
              <c:tx>
                <c:rich>
                  <a:bodyPr/>
                  <a:lstStyle/>
                  <a:p>
                    <a:fld id="{932B3100-4199-4F46-941C-0B7B4B2AAC9D}"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DECB-6E4E-A53C-E93BF2E7FDDE}"/>
                </c:ext>
              </c:extLst>
            </c:dLbl>
            <c:dLbl>
              <c:idx val="6"/>
              <c:tx>
                <c:rich>
                  <a:bodyPr/>
                  <a:lstStyle/>
                  <a:p>
                    <a:fld id="{883E89F9-41E7-2B41-AE70-108E6DC1CBF7}"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DECB-6E4E-A53C-E93BF2E7FDDE}"/>
                </c:ext>
              </c:extLst>
            </c:dLbl>
            <c:dLbl>
              <c:idx val="7"/>
              <c:tx>
                <c:rich>
                  <a:bodyPr/>
                  <a:lstStyle/>
                  <a:p>
                    <a:fld id="{FF1F2B72-E742-A245-8DDF-EF50E755B725}"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DECB-6E4E-A53C-E93BF2E7FDDE}"/>
                </c:ext>
              </c:extLst>
            </c:dLbl>
            <c:dLbl>
              <c:idx val="8"/>
              <c:tx>
                <c:rich>
                  <a:bodyPr/>
                  <a:lstStyle/>
                  <a:p>
                    <a:fld id="{F7E3CF8A-76D3-0043-9689-098A4C08B7FE}" type="VALUE">
                      <a:rPr lang="en-US" smtClean="0"/>
                      <a:pPr/>
                      <a:t>[VALUE]</a:t>
                    </a:fld>
                    <a:r>
                      <a:rPr lang="en-US"/>
                      <a:t>%</a:t>
                    </a:r>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DECB-6E4E-A53C-E93BF2E7FDDE}"/>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Sheet1!$A$2:$A$10</c:f>
              <c:numCache>
                <c:formatCode>General</c:formatCode>
                <c:ptCount val="9"/>
              </c:numCache>
            </c:numRef>
          </c:cat>
          <c:val>
            <c:numRef>
              <c:f>Sheet1!$B$2:$B$10</c:f>
              <c:numCache>
                <c:formatCode>General</c:formatCode>
                <c:ptCount val="9"/>
                <c:pt idx="0">
                  <c:v>29</c:v>
                </c:pt>
                <c:pt idx="1">
                  <c:v>13</c:v>
                </c:pt>
                <c:pt idx="2">
                  <c:v>10</c:v>
                </c:pt>
                <c:pt idx="3">
                  <c:v>4</c:v>
                </c:pt>
                <c:pt idx="4">
                  <c:v>3</c:v>
                </c:pt>
                <c:pt idx="5">
                  <c:v>3</c:v>
                </c:pt>
                <c:pt idx="6">
                  <c:v>2</c:v>
                </c:pt>
                <c:pt idx="7">
                  <c:v>2</c:v>
                </c:pt>
                <c:pt idx="8">
                  <c:v>2</c:v>
                </c:pt>
              </c:numCache>
            </c:numRef>
          </c:val>
          <c:extLst>
            <c:ext xmlns:c16="http://schemas.microsoft.com/office/drawing/2014/chart" uri="{C3380CC4-5D6E-409C-BE32-E72D297353CC}">
              <c16:uniqueId val="{0000000A-DECB-6E4E-A53C-E93BF2E7FDDE}"/>
            </c:ext>
          </c:extLst>
        </c:ser>
        <c:dLbls>
          <c:showLegendKey val="0"/>
          <c:showVal val="0"/>
          <c:showCatName val="0"/>
          <c:showSerName val="0"/>
          <c:showPercent val="0"/>
          <c:showBubbleSize val="0"/>
        </c:dLbls>
        <c:gapWidth val="66"/>
        <c:axId val="407032192"/>
        <c:axId val="377364784"/>
      </c:barChart>
      <c:catAx>
        <c:axId val="40703219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7364784"/>
        <c:crosses val="autoZero"/>
        <c:auto val="1"/>
        <c:lblAlgn val="ctr"/>
        <c:lblOffset val="100"/>
        <c:noMultiLvlLbl val="0"/>
      </c:catAx>
      <c:valAx>
        <c:axId val="377364784"/>
        <c:scaling>
          <c:orientation val="minMax"/>
          <c:max val="30"/>
        </c:scaling>
        <c:delete val="0"/>
        <c:axPos val="l"/>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4070321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3DB36A6-9A85-F441-8BCF-1DD4ED0F668D}"/>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atin typeface="Arial" panose="020B0604020202020204" pitchFamily="34" charset="0"/>
              </a:defRPr>
            </a:lvl1pPr>
          </a:lstStyle>
          <a:p>
            <a:pPr>
              <a:defRPr/>
            </a:pPr>
            <a:endParaRPr lang="en-GB" dirty="0"/>
          </a:p>
        </p:txBody>
      </p:sp>
      <p:sp>
        <p:nvSpPr>
          <p:cNvPr id="3" name="Date Placeholder 2">
            <a:extLst>
              <a:ext uri="{FF2B5EF4-FFF2-40B4-BE49-F238E27FC236}">
                <a16:creationId xmlns:a16="http://schemas.microsoft.com/office/drawing/2014/main" id="{C1AC535D-EFAC-B942-9A6E-6C5DE1848B0D}"/>
              </a:ext>
            </a:extLst>
          </p:cNvPr>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atin typeface="Arial" panose="020B0604020202020204" pitchFamily="34" charset="0"/>
              </a:defRPr>
            </a:lvl1pPr>
          </a:lstStyle>
          <a:p>
            <a:pPr>
              <a:defRPr/>
            </a:pPr>
            <a:fld id="{E5CAB043-94AD-1B4C-9F28-32CD49A08214}" type="datetimeFigureOut">
              <a:rPr lang="en-GB"/>
              <a:pPr>
                <a:defRPr/>
              </a:pPr>
              <a:t>01/06/2022</a:t>
            </a:fld>
            <a:endParaRPr lang="en-GB" dirty="0"/>
          </a:p>
        </p:txBody>
      </p:sp>
      <p:sp>
        <p:nvSpPr>
          <p:cNvPr id="4" name="Slide Image Placeholder 3">
            <a:extLst>
              <a:ext uri="{FF2B5EF4-FFF2-40B4-BE49-F238E27FC236}">
                <a16:creationId xmlns:a16="http://schemas.microsoft.com/office/drawing/2014/main" id="{6C96C52D-B7F8-9341-BED2-1B3E0B3020CE}"/>
              </a:ext>
            </a:extLst>
          </p:cNvPr>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pPr lvl="0"/>
            <a:endParaRPr lang="en-GB" noProof="0" dirty="0"/>
          </a:p>
        </p:txBody>
      </p:sp>
      <p:sp>
        <p:nvSpPr>
          <p:cNvPr id="5" name="Notes Placeholder 4">
            <a:extLst>
              <a:ext uri="{FF2B5EF4-FFF2-40B4-BE49-F238E27FC236}">
                <a16:creationId xmlns:a16="http://schemas.microsoft.com/office/drawing/2014/main" id="{DD08B18A-AC32-084D-96AD-6DB0B729FB22}"/>
              </a:ext>
            </a:extLst>
          </p:cNvPr>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a:extLst>
              <a:ext uri="{FF2B5EF4-FFF2-40B4-BE49-F238E27FC236}">
                <a16:creationId xmlns:a16="http://schemas.microsoft.com/office/drawing/2014/main" id="{091E4EEB-E835-744F-A1CE-02EFDDE9964B}"/>
              </a:ext>
            </a:extLst>
          </p:cNvPr>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atin typeface="Arial" panose="020B0604020202020204" pitchFamily="34" charset="0"/>
              </a:defRPr>
            </a:lvl1pPr>
          </a:lstStyle>
          <a:p>
            <a:pPr>
              <a:defRPr/>
            </a:pPr>
            <a:endParaRPr lang="en-GB" dirty="0"/>
          </a:p>
        </p:txBody>
      </p:sp>
      <p:sp>
        <p:nvSpPr>
          <p:cNvPr id="7" name="Slide Number Placeholder 6">
            <a:extLst>
              <a:ext uri="{FF2B5EF4-FFF2-40B4-BE49-F238E27FC236}">
                <a16:creationId xmlns:a16="http://schemas.microsoft.com/office/drawing/2014/main" id="{61DE09D3-4BBE-9940-8030-57CB3875976C}"/>
              </a:ext>
            </a:extLst>
          </p:cNvPr>
          <p:cNvSpPr>
            <a:spLocks noGrp="1"/>
          </p:cNvSpPr>
          <p:nvPr>
            <p:ph type="sldNum" sz="quarter" idx="5"/>
          </p:nvPr>
        </p:nvSpPr>
        <p:spPr>
          <a:xfrm>
            <a:off x="3970938" y="8829967"/>
            <a:ext cx="3037840" cy="466433"/>
          </a:xfrm>
          <a:prstGeom prst="rect">
            <a:avLst/>
          </a:prstGeom>
        </p:spPr>
        <p:txBody>
          <a:bodyPr vert="horz" wrap="square" lIns="93177" tIns="46589" rIns="93177" bIns="46589" numCol="1" anchor="b" anchorCtr="0" compatLnSpc="1">
            <a:prstTxWarp prst="textNoShape">
              <a:avLst/>
            </a:prstTxWarp>
          </a:bodyPr>
          <a:lstStyle>
            <a:lvl1pPr algn="r">
              <a:defRPr sz="1200"/>
            </a:lvl1pPr>
          </a:lstStyle>
          <a:p>
            <a:fld id="{0DD4B4AF-AB36-AC40-87B6-AF387B832211}" type="slidenum">
              <a:rPr lang="en-GB" altLang="en-US"/>
              <a:pPr/>
              <a:t>‹#›</a:t>
            </a:fld>
            <a:endParaRPr lang="en-GB"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DD4B4AF-AB36-AC40-87B6-AF387B832211}" type="slidenum">
              <a:rPr lang="en-GB" altLang="en-US" smtClean="0"/>
              <a:pPr/>
              <a:t>1</a:t>
            </a:fld>
            <a:endParaRPr lang="en-GB" altLang="en-US" dirty="0"/>
          </a:p>
        </p:txBody>
      </p:sp>
    </p:spTree>
    <p:extLst>
      <p:ext uri="{BB962C8B-B14F-4D97-AF65-F5344CB8AC3E}">
        <p14:creationId xmlns:p14="http://schemas.microsoft.com/office/powerpoint/2010/main" val="28169951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DD4B4AF-AB36-AC40-87B6-AF387B832211}" type="slidenum">
              <a:rPr lang="en-GB" altLang="en-US" smtClean="0"/>
              <a:pPr/>
              <a:t>10</a:t>
            </a:fld>
            <a:endParaRPr lang="en-GB" altLang="en-US" dirty="0"/>
          </a:p>
        </p:txBody>
      </p:sp>
    </p:spTree>
    <p:extLst>
      <p:ext uri="{BB962C8B-B14F-4D97-AF65-F5344CB8AC3E}">
        <p14:creationId xmlns:p14="http://schemas.microsoft.com/office/powerpoint/2010/main" val="25593902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DD4B4AF-AB36-AC40-87B6-AF387B832211}" type="slidenum">
              <a:rPr lang="en-GB" altLang="en-US" smtClean="0"/>
              <a:pPr/>
              <a:t>11</a:t>
            </a:fld>
            <a:endParaRPr lang="en-GB" altLang="en-US" dirty="0"/>
          </a:p>
        </p:txBody>
      </p:sp>
    </p:spTree>
    <p:extLst>
      <p:ext uri="{BB962C8B-B14F-4D97-AF65-F5344CB8AC3E}">
        <p14:creationId xmlns:p14="http://schemas.microsoft.com/office/powerpoint/2010/main" val="23633053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DD4B4AF-AB36-AC40-87B6-AF387B832211}" type="slidenum">
              <a:rPr lang="en-GB" altLang="en-US" smtClean="0"/>
              <a:pPr/>
              <a:t>12</a:t>
            </a:fld>
            <a:endParaRPr lang="en-GB" altLang="en-US" dirty="0"/>
          </a:p>
        </p:txBody>
      </p:sp>
    </p:spTree>
    <p:extLst>
      <p:ext uri="{BB962C8B-B14F-4D97-AF65-F5344CB8AC3E}">
        <p14:creationId xmlns:p14="http://schemas.microsoft.com/office/powerpoint/2010/main" val="25387669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DD4B4AF-AB36-AC40-87B6-AF387B832211}" type="slidenum">
              <a:rPr lang="en-GB" altLang="en-US" smtClean="0"/>
              <a:pPr/>
              <a:t>13</a:t>
            </a:fld>
            <a:endParaRPr lang="en-GB" altLang="en-US" dirty="0"/>
          </a:p>
        </p:txBody>
      </p:sp>
    </p:spTree>
    <p:extLst>
      <p:ext uri="{BB962C8B-B14F-4D97-AF65-F5344CB8AC3E}">
        <p14:creationId xmlns:p14="http://schemas.microsoft.com/office/powerpoint/2010/main" val="1162291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DD4B4AF-AB36-AC40-87B6-AF387B832211}" type="slidenum">
              <a:rPr lang="en-GB" altLang="en-US" smtClean="0"/>
              <a:pPr/>
              <a:t>14</a:t>
            </a:fld>
            <a:endParaRPr lang="en-GB" altLang="en-US" dirty="0"/>
          </a:p>
        </p:txBody>
      </p:sp>
    </p:spTree>
    <p:extLst>
      <p:ext uri="{BB962C8B-B14F-4D97-AF65-F5344CB8AC3E}">
        <p14:creationId xmlns:p14="http://schemas.microsoft.com/office/powerpoint/2010/main" val="30786185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DD4B4AF-AB36-AC40-87B6-AF387B832211}" type="slidenum">
              <a:rPr lang="en-GB" altLang="en-US" smtClean="0"/>
              <a:pPr/>
              <a:t>15</a:t>
            </a:fld>
            <a:endParaRPr lang="en-GB" altLang="en-US" dirty="0"/>
          </a:p>
        </p:txBody>
      </p:sp>
    </p:spTree>
    <p:extLst>
      <p:ext uri="{BB962C8B-B14F-4D97-AF65-F5344CB8AC3E}">
        <p14:creationId xmlns:p14="http://schemas.microsoft.com/office/powerpoint/2010/main" val="23680597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DD4B4AF-AB36-AC40-87B6-AF387B832211}" type="slidenum">
              <a:rPr lang="en-GB" altLang="en-US" smtClean="0"/>
              <a:pPr/>
              <a:t>16</a:t>
            </a:fld>
            <a:endParaRPr lang="en-GB" altLang="en-US" dirty="0"/>
          </a:p>
        </p:txBody>
      </p:sp>
    </p:spTree>
    <p:extLst>
      <p:ext uri="{BB962C8B-B14F-4D97-AF65-F5344CB8AC3E}">
        <p14:creationId xmlns:p14="http://schemas.microsoft.com/office/powerpoint/2010/main" val="30230800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D4B4AF-AB36-AC40-87B6-AF387B832211}" type="slidenum">
              <a:rPr lang="en-GB" altLang="en-US" smtClean="0"/>
              <a:pPr/>
              <a:t>17</a:t>
            </a:fld>
            <a:endParaRPr lang="en-GB" altLang="en-US" dirty="0"/>
          </a:p>
        </p:txBody>
      </p:sp>
    </p:spTree>
    <p:extLst>
      <p:ext uri="{BB962C8B-B14F-4D97-AF65-F5344CB8AC3E}">
        <p14:creationId xmlns:p14="http://schemas.microsoft.com/office/powerpoint/2010/main" val="21827062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DD4B4AF-AB36-AC40-87B6-AF387B832211}" type="slidenum">
              <a:rPr lang="en-GB" altLang="en-US" smtClean="0"/>
              <a:pPr/>
              <a:t>18</a:t>
            </a:fld>
            <a:endParaRPr lang="en-GB" altLang="en-US" dirty="0"/>
          </a:p>
        </p:txBody>
      </p:sp>
    </p:spTree>
    <p:extLst>
      <p:ext uri="{BB962C8B-B14F-4D97-AF65-F5344CB8AC3E}">
        <p14:creationId xmlns:p14="http://schemas.microsoft.com/office/powerpoint/2010/main" val="6712656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DD4B4AF-AB36-AC40-87B6-AF387B832211}" type="slidenum">
              <a:rPr lang="en-GB" altLang="en-US" smtClean="0"/>
              <a:pPr/>
              <a:t>19</a:t>
            </a:fld>
            <a:endParaRPr lang="en-GB" altLang="en-US" dirty="0"/>
          </a:p>
        </p:txBody>
      </p:sp>
    </p:spTree>
    <p:extLst>
      <p:ext uri="{BB962C8B-B14F-4D97-AF65-F5344CB8AC3E}">
        <p14:creationId xmlns:p14="http://schemas.microsoft.com/office/powerpoint/2010/main" val="30309247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B123C338-59A2-D045-8BC2-36A9AE6F25FF}"/>
              </a:ext>
            </a:extLst>
          </p:cNvPr>
          <p:cNvSpPr>
            <a:spLocks noGrp="1" noRot="1" noChangeAspect="1" noChangeArrowheads="1" noTextEdit="1"/>
          </p:cNvSpPr>
          <p:nvPr>
            <p:ph type="sldImg"/>
          </p:nvPr>
        </p:nvSpPr>
        <p:spPr bwMode="auto">
          <a:xfrm>
            <a:off x="123825" y="757238"/>
            <a:ext cx="6723063" cy="37814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a16="http://schemas.microsoft.com/office/drawing/2014/main" id="{02073BA0-CAF9-7144-BDB5-0B94A981EF6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6628" name="Footer Placeholder 3">
            <a:extLst>
              <a:ext uri="{FF2B5EF4-FFF2-40B4-BE49-F238E27FC236}">
                <a16:creationId xmlns:a16="http://schemas.microsoft.com/office/drawing/2014/main" id="{05D71DEE-9794-FB4D-925B-E6E71B8BB293}"/>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65887">
              <a:defRPr>
                <a:solidFill>
                  <a:schemeClr val="tx1"/>
                </a:solidFill>
                <a:latin typeface="Arial" panose="020B0604020202020204" pitchFamily="34" charset="0"/>
              </a:defRPr>
            </a:lvl1pPr>
            <a:lvl2pPr marL="757066" indent="-291179" defTabSz="465887">
              <a:defRPr>
                <a:solidFill>
                  <a:schemeClr val="tx1"/>
                </a:solidFill>
                <a:latin typeface="Arial" panose="020B0604020202020204" pitchFamily="34" charset="0"/>
              </a:defRPr>
            </a:lvl2pPr>
            <a:lvl3pPr marL="1164717" indent="-232943" defTabSz="465887">
              <a:defRPr>
                <a:solidFill>
                  <a:schemeClr val="tx1"/>
                </a:solidFill>
                <a:latin typeface="Arial" panose="020B0604020202020204" pitchFamily="34" charset="0"/>
              </a:defRPr>
            </a:lvl3pPr>
            <a:lvl4pPr marL="1630604" indent="-232943" defTabSz="465887">
              <a:defRPr>
                <a:solidFill>
                  <a:schemeClr val="tx1"/>
                </a:solidFill>
                <a:latin typeface="Arial" panose="020B0604020202020204" pitchFamily="34" charset="0"/>
              </a:defRPr>
            </a:lvl4pPr>
            <a:lvl5pPr marL="2096491" indent="-232943" defTabSz="465887">
              <a:defRPr>
                <a:solidFill>
                  <a:schemeClr val="tx1"/>
                </a:solidFill>
                <a:latin typeface="Arial" panose="020B0604020202020204" pitchFamily="34" charset="0"/>
              </a:defRPr>
            </a:lvl5pPr>
            <a:lvl6pPr marL="2562377" indent="-232943" defTabSz="465887" eaLnBrk="0" fontAlgn="base" hangingPunct="0">
              <a:spcBef>
                <a:spcPct val="0"/>
              </a:spcBef>
              <a:spcAft>
                <a:spcPct val="0"/>
              </a:spcAft>
              <a:defRPr>
                <a:solidFill>
                  <a:schemeClr val="tx1"/>
                </a:solidFill>
                <a:latin typeface="Arial" panose="020B0604020202020204" pitchFamily="34" charset="0"/>
              </a:defRPr>
            </a:lvl6pPr>
            <a:lvl7pPr marL="3028264" indent="-232943" defTabSz="465887" eaLnBrk="0" fontAlgn="base" hangingPunct="0">
              <a:spcBef>
                <a:spcPct val="0"/>
              </a:spcBef>
              <a:spcAft>
                <a:spcPct val="0"/>
              </a:spcAft>
              <a:defRPr>
                <a:solidFill>
                  <a:schemeClr val="tx1"/>
                </a:solidFill>
                <a:latin typeface="Arial" panose="020B0604020202020204" pitchFamily="34" charset="0"/>
              </a:defRPr>
            </a:lvl7pPr>
            <a:lvl8pPr marL="3494151" indent="-232943" defTabSz="465887" eaLnBrk="0" fontAlgn="base" hangingPunct="0">
              <a:spcBef>
                <a:spcPct val="0"/>
              </a:spcBef>
              <a:spcAft>
                <a:spcPct val="0"/>
              </a:spcAft>
              <a:defRPr>
                <a:solidFill>
                  <a:schemeClr val="tx1"/>
                </a:solidFill>
                <a:latin typeface="Arial" panose="020B0604020202020204" pitchFamily="34" charset="0"/>
              </a:defRPr>
            </a:lvl8pPr>
            <a:lvl9pPr marL="3960038" indent="-232943" defTabSz="465887"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en-US" dirty="0">
              <a:solidFill>
                <a:srgbClr val="000000"/>
              </a:solidFill>
              <a:latin typeface="Calibri" panose="020F0502020204030204" pitchFamily="34" charset="0"/>
            </a:endParaRPr>
          </a:p>
        </p:txBody>
      </p:sp>
      <p:sp>
        <p:nvSpPr>
          <p:cNvPr id="26629" name="Slide Number Placeholder 4">
            <a:extLst>
              <a:ext uri="{FF2B5EF4-FFF2-40B4-BE49-F238E27FC236}">
                <a16:creationId xmlns:a16="http://schemas.microsoft.com/office/drawing/2014/main" id="{D8DC7DA2-D801-E34C-8222-EEB1DF9D2CE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65887">
              <a:defRPr>
                <a:solidFill>
                  <a:schemeClr val="tx1"/>
                </a:solidFill>
                <a:latin typeface="Arial" panose="020B0604020202020204" pitchFamily="34" charset="0"/>
              </a:defRPr>
            </a:lvl1pPr>
            <a:lvl2pPr marL="757066" indent="-291179" defTabSz="465887">
              <a:defRPr>
                <a:solidFill>
                  <a:schemeClr val="tx1"/>
                </a:solidFill>
                <a:latin typeface="Arial" panose="020B0604020202020204" pitchFamily="34" charset="0"/>
              </a:defRPr>
            </a:lvl2pPr>
            <a:lvl3pPr marL="1164717" indent="-232943" defTabSz="465887">
              <a:defRPr>
                <a:solidFill>
                  <a:schemeClr val="tx1"/>
                </a:solidFill>
                <a:latin typeface="Arial" panose="020B0604020202020204" pitchFamily="34" charset="0"/>
              </a:defRPr>
            </a:lvl3pPr>
            <a:lvl4pPr marL="1630604" indent="-232943" defTabSz="465887">
              <a:defRPr>
                <a:solidFill>
                  <a:schemeClr val="tx1"/>
                </a:solidFill>
                <a:latin typeface="Arial" panose="020B0604020202020204" pitchFamily="34" charset="0"/>
              </a:defRPr>
            </a:lvl4pPr>
            <a:lvl5pPr marL="2096491" indent="-232943" defTabSz="465887">
              <a:defRPr>
                <a:solidFill>
                  <a:schemeClr val="tx1"/>
                </a:solidFill>
                <a:latin typeface="Arial" panose="020B0604020202020204" pitchFamily="34" charset="0"/>
              </a:defRPr>
            </a:lvl5pPr>
            <a:lvl6pPr marL="2562377" indent="-232943" defTabSz="465887" eaLnBrk="0" fontAlgn="base" hangingPunct="0">
              <a:spcBef>
                <a:spcPct val="0"/>
              </a:spcBef>
              <a:spcAft>
                <a:spcPct val="0"/>
              </a:spcAft>
              <a:defRPr>
                <a:solidFill>
                  <a:schemeClr val="tx1"/>
                </a:solidFill>
                <a:latin typeface="Arial" panose="020B0604020202020204" pitchFamily="34" charset="0"/>
              </a:defRPr>
            </a:lvl6pPr>
            <a:lvl7pPr marL="3028264" indent="-232943" defTabSz="465887" eaLnBrk="0" fontAlgn="base" hangingPunct="0">
              <a:spcBef>
                <a:spcPct val="0"/>
              </a:spcBef>
              <a:spcAft>
                <a:spcPct val="0"/>
              </a:spcAft>
              <a:defRPr>
                <a:solidFill>
                  <a:schemeClr val="tx1"/>
                </a:solidFill>
                <a:latin typeface="Arial" panose="020B0604020202020204" pitchFamily="34" charset="0"/>
              </a:defRPr>
            </a:lvl7pPr>
            <a:lvl8pPr marL="3494151" indent="-232943" defTabSz="465887" eaLnBrk="0" fontAlgn="base" hangingPunct="0">
              <a:spcBef>
                <a:spcPct val="0"/>
              </a:spcBef>
              <a:spcAft>
                <a:spcPct val="0"/>
              </a:spcAft>
              <a:defRPr>
                <a:solidFill>
                  <a:schemeClr val="tx1"/>
                </a:solidFill>
                <a:latin typeface="Arial" panose="020B0604020202020204" pitchFamily="34" charset="0"/>
              </a:defRPr>
            </a:lvl8pPr>
            <a:lvl9pPr marL="3960038" indent="-232943" defTabSz="465887"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2636EBD-55A7-8F4E-8235-B6DE7C059A1B}" type="slidenum">
              <a:rPr lang="fr-FR" altLang="en-US">
                <a:solidFill>
                  <a:srgbClr val="000000"/>
                </a:solidFill>
                <a:latin typeface="Calibri" panose="020F0502020204030204" pitchFamily="34" charset="0"/>
              </a:rPr>
              <a:pPr eaLnBrk="1" hangingPunct="1"/>
              <a:t>2</a:t>
            </a:fld>
            <a:endParaRPr lang="fr-FR" altLang="en-US" dirty="0">
              <a:solidFill>
                <a:srgbClr val="000000"/>
              </a:solidFill>
              <a:latin typeface="Calibri" panose="020F050202020403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DD4B4AF-AB36-AC40-87B6-AF387B832211}" type="slidenum">
              <a:rPr lang="en-GB" altLang="en-US" smtClean="0"/>
              <a:pPr/>
              <a:t>20</a:t>
            </a:fld>
            <a:endParaRPr lang="en-GB" altLang="en-US" dirty="0"/>
          </a:p>
        </p:txBody>
      </p:sp>
    </p:spTree>
    <p:extLst>
      <p:ext uri="{BB962C8B-B14F-4D97-AF65-F5344CB8AC3E}">
        <p14:creationId xmlns:p14="http://schemas.microsoft.com/office/powerpoint/2010/main" val="41766525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DD4B4AF-AB36-AC40-87B6-AF387B832211}" type="slidenum">
              <a:rPr lang="en-GB" altLang="en-US" smtClean="0"/>
              <a:pPr/>
              <a:t>21</a:t>
            </a:fld>
            <a:endParaRPr lang="en-GB" altLang="en-US" dirty="0"/>
          </a:p>
        </p:txBody>
      </p:sp>
    </p:spTree>
    <p:extLst>
      <p:ext uri="{BB962C8B-B14F-4D97-AF65-F5344CB8AC3E}">
        <p14:creationId xmlns:p14="http://schemas.microsoft.com/office/powerpoint/2010/main" val="21752097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DD4B4AF-AB36-AC40-87B6-AF387B832211}" type="slidenum">
              <a:rPr lang="en-GB" altLang="en-US" smtClean="0"/>
              <a:pPr/>
              <a:t>22</a:t>
            </a:fld>
            <a:endParaRPr lang="en-GB" altLang="en-US" dirty="0"/>
          </a:p>
        </p:txBody>
      </p:sp>
    </p:spTree>
    <p:extLst>
      <p:ext uri="{BB962C8B-B14F-4D97-AF65-F5344CB8AC3E}">
        <p14:creationId xmlns:p14="http://schemas.microsoft.com/office/powerpoint/2010/main" val="11425308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DD4B4AF-AB36-AC40-87B6-AF387B832211}" type="slidenum">
              <a:rPr lang="en-GB" altLang="en-US" smtClean="0"/>
              <a:pPr/>
              <a:t>23</a:t>
            </a:fld>
            <a:endParaRPr lang="en-GB" altLang="en-US" dirty="0"/>
          </a:p>
        </p:txBody>
      </p:sp>
    </p:spTree>
    <p:extLst>
      <p:ext uri="{BB962C8B-B14F-4D97-AF65-F5344CB8AC3E}">
        <p14:creationId xmlns:p14="http://schemas.microsoft.com/office/powerpoint/2010/main" val="27667201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068BCE9A-8FDD-5340-8313-B352CE1C0EE5}"/>
              </a:ext>
            </a:extLst>
          </p:cNvPr>
          <p:cNvSpPr>
            <a:spLocks noGrp="1" noRot="1" noChangeAspect="1" noChangeArrowheads="1" noTextEdit="1"/>
          </p:cNvSpPr>
          <p:nvPr>
            <p:ph type="sldImg"/>
          </p:nvPr>
        </p:nvSpPr>
        <p:spPr bwMode="auto">
          <a:xfrm>
            <a:off x="109538" y="757238"/>
            <a:ext cx="6729412" cy="37846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a:extLst>
              <a:ext uri="{FF2B5EF4-FFF2-40B4-BE49-F238E27FC236}">
                <a16:creationId xmlns:a16="http://schemas.microsoft.com/office/drawing/2014/main" id="{B6DA90B6-4B48-3A48-BB36-E0A7387607B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a:p>
        </p:txBody>
      </p:sp>
      <p:sp>
        <p:nvSpPr>
          <p:cNvPr id="50180" name="Header Placeholder 3">
            <a:extLst>
              <a:ext uri="{FF2B5EF4-FFF2-40B4-BE49-F238E27FC236}">
                <a16:creationId xmlns:a16="http://schemas.microsoft.com/office/drawing/2014/main" id="{3043C375-D64E-2548-8E4C-21AD645912A5}"/>
              </a:ext>
            </a:extLst>
          </p:cNvPr>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Arial" panose="020B0604020202020204" pitchFamily="34" charset="0"/>
              </a:defRPr>
            </a:lvl1pPr>
            <a:lvl2pPr marL="757066" indent="-291179">
              <a:defRPr>
                <a:solidFill>
                  <a:schemeClr val="tx1"/>
                </a:solidFill>
                <a:latin typeface="Arial" panose="020B0604020202020204" pitchFamily="34" charset="0"/>
              </a:defRPr>
            </a:lvl2pPr>
            <a:lvl3pPr marL="1164717" indent="-232943">
              <a:defRPr>
                <a:solidFill>
                  <a:schemeClr val="tx1"/>
                </a:solidFill>
                <a:latin typeface="Arial" panose="020B0604020202020204" pitchFamily="34" charset="0"/>
              </a:defRPr>
            </a:lvl3pPr>
            <a:lvl4pPr marL="1630604" indent="-232943">
              <a:defRPr>
                <a:solidFill>
                  <a:schemeClr val="tx1"/>
                </a:solidFill>
                <a:latin typeface="Arial" panose="020B0604020202020204" pitchFamily="34" charset="0"/>
              </a:defRPr>
            </a:lvl4pPr>
            <a:lvl5pPr marL="2096491" indent="-232943">
              <a:defRPr>
                <a:solidFill>
                  <a:schemeClr val="tx1"/>
                </a:solidFill>
                <a:latin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dirty="0">
              <a:solidFill>
                <a:srgbClr val="000000"/>
              </a:solidFill>
              <a:latin typeface="Calibri" panose="020F0502020204030204" pitchFamily="34" charset="0"/>
            </a:endParaRPr>
          </a:p>
        </p:txBody>
      </p:sp>
      <p:sp>
        <p:nvSpPr>
          <p:cNvPr id="50181" name="Footer Placeholder 4">
            <a:extLst>
              <a:ext uri="{FF2B5EF4-FFF2-40B4-BE49-F238E27FC236}">
                <a16:creationId xmlns:a16="http://schemas.microsoft.com/office/drawing/2014/main" id="{0D894CC8-08B5-F844-8269-DB923FE92630}"/>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57066" indent="-291179">
              <a:defRPr>
                <a:solidFill>
                  <a:schemeClr val="tx1"/>
                </a:solidFill>
                <a:latin typeface="Arial" panose="020B0604020202020204" pitchFamily="34" charset="0"/>
              </a:defRPr>
            </a:lvl2pPr>
            <a:lvl3pPr marL="1164717" indent="-232943">
              <a:defRPr>
                <a:solidFill>
                  <a:schemeClr val="tx1"/>
                </a:solidFill>
                <a:latin typeface="Arial" panose="020B0604020202020204" pitchFamily="34" charset="0"/>
              </a:defRPr>
            </a:lvl3pPr>
            <a:lvl4pPr marL="1630604" indent="-232943">
              <a:defRPr>
                <a:solidFill>
                  <a:schemeClr val="tx1"/>
                </a:solidFill>
                <a:latin typeface="Arial" panose="020B0604020202020204" pitchFamily="34" charset="0"/>
              </a:defRPr>
            </a:lvl4pPr>
            <a:lvl5pPr marL="2096491" indent="-232943">
              <a:defRPr>
                <a:solidFill>
                  <a:schemeClr val="tx1"/>
                </a:solidFill>
                <a:latin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dirty="0">
              <a:solidFill>
                <a:srgbClr val="000000"/>
              </a:solidFill>
              <a:latin typeface="Calibri" panose="020F0502020204030204" pitchFamily="34" charset="0"/>
            </a:endParaRPr>
          </a:p>
        </p:txBody>
      </p:sp>
      <p:sp>
        <p:nvSpPr>
          <p:cNvPr id="50182" name="Slide Number Placeholder 5">
            <a:extLst>
              <a:ext uri="{FF2B5EF4-FFF2-40B4-BE49-F238E27FC236}">
                <a16:creationId xmlns:a16="http://schemas.microsoft.com/office/drawing/2014/main" id="{BE7F222B-691A-8F43-B787-3D6504247E9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7066" indent="-291179">
              <a:defRPr>
                <a:solidFill>
                  <a:schemeClr val="tx1"/>
                </a:solidFill>
                <a:latin typeface="Arial" panose="020B0604020202020204" pitchFamily="34" charset="0"/>
              </a:defRPr>
            </a:lvl2pPr>
            <a:lvl3pPr marL="1164717" indent="-232943">
              <a:defRPr>
                <a:solidFill>
                  <a:schemeClr val="tx1"/>
                </a:solidFill>
                <a:latin typeface="Arial" panose="020B0604020202020204" pitchFamily="34" charset="0"/>
              </a:defRPr>
            </a:lvl3pPr>
            <a:lvl4pPr marL="1630604" indent="-232943">
              <a:defRPr>
                <a:solidFill>
                  <a:schemeClr val="tx1"/>
                </a:solidFill>
                <a:latin typeface="Arial" panose="020B0604020202020204" pitchFamily="34" charset="0"/>
              </a:defRPr>
            </a:lvl4pPr>
            <a:lvl5pPr marL="2096491" indent="-232943">
              <a:defRPr>
                <a:solidFill>
                  <a:schemeClr val="tx1"/>
                </a:solidFill>
                <a:latin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5816924-5556-8E4A-9A4F-4550DDDF44C6}" type="slidenum">
              <a:rPr lang="en-US" altLang="en-US">
                <a:solidFill>
                  <a:srgbClr val="000000"/>
                </a:solidFill>
                <a:latin typeface="Calibri" panose="020F0502020204030204" pitchFamily="34" charset="0"/>
              </a:rPr>
              <a:pPr eaLnBrk="1" hangingPunct="1"/>
              <a:t>24</a:t>
            </a:fld>
            <a:endParaRPr lang="en-US" altLang="en-US" dirty="0">
              <a:solidFill>
                <a:srgbClr val="000000"/>
              </a:solidFill>
              <a:latin typeface="Calibri" panose="020F050202020403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DBB5AC94-9EED-9F4A-995D-74F336A2E069}"/>
              </a:ext>
            </a:extLst>
          </p:cNvPr>
          <p:cNvSpPr>
            <a:spLocks noGrp="1" noRot="1" noChangeAspect="1" noChangeArrowheads="1" noTextEdit="1"/>
          </p:cNvSpPr>
          <p:nvPr>
            <p:ph type="sldImg"/>
          </p:nvPr>
        </p:nvSpPr>
        <p:spPr bwMode="auto">
          <a:xfrm>
            <a:off x="109538" y="757238"/>
            <a:ext cx="6729412" cy="37846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a:extLst>
              <a:ext uri="{FF2B5EF4-FFF2-40B4-BE49-F238E27FC236}">
                <a16:creationId xmlns:a16="http://schemas.microsoft.com/office/drawing/2014/main" id="{33644107-184A-CE45-B998-F271CBFD59F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it-IT" dirty="0"/>
          </a:p>
        </p:txBody>
      </p:sp>
      <p:sp>
        <p:nvSpPr>
          <p:cNvPr id="52228" name="Slide Number Placeholder 3">
            <a:extLst>
              <a:ext uri="{FF2B5EF4-FFF2-40B4-BE49-F238E27FC236}">
                <a16:creationId xmlns:a16="http://schemas.microsoft.com/office/drawing/2014/main" id="{2A109D41-AEF1-9747-BF22-8F3F9BF976C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7066" indent="-291179">
              <a:defRPr>
                <a:solidFill>
                  <a:schemeClr val="tx1"/>
                </a:solidFill>
                <a:latin typeface="Arial" panose="020B0604020202020204" pitchFamily="34" charset="0"/>
              </a:defRPr>
            </a:lvl2pPr>
            <a:lvl3pPr marL="1164717" indent="-232943">
              <a:defRPr>
                <a:solidFill>
                  <a:schemeClr val="tx1"/>
                </a:solidFill>
                <a:latin typeface="Arial" panose="020B0604020202020204" pitchFamily="34" charset="0"/>
              </a:defRPr>
            </a:lvl3pPr>
            <a:lvl4pPr marL="1630604" indent="-232943">
              <a:defRPr>
                <a:solidFill>
                  <a:schemeClr val="tx1"/>
                </a:solidFill>
                <a:latin typeface="Arial" panose="020B0604020202020204" pitchFamily="34" charset="0"/>
              </a:defRPr>
            </a:lvl4pPr>
            <a:lvl5pPr marL="2096491" indent="-232943">
              <a:defRPr>
                <a:solidFill>
                  <a:schemeClr val="tx1"/>
                </a:solidFill>
                <a:latin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7ECB14A-1930-8A46-A990-8C7CBA6301FB}" type="slidenum">
              <a:rPr lang="en-US" altLang="it-IT">
                <a:solidFill>
                  <a:srgbClr val="000000"/>
                </a:solidFill>
                <a:latin typeface="Times" pitchFamily="2" charset="0"/>
                <a:ea typeface="MS PGothic" panose="020B0600070205080204" pitchFamily="34" charset="-128"/>
              </a:rPr>
              <a:pPr eaLnBrk="1" hangingPunct="1"/>
              <a:t>25</a:t>
            </a:fld>
            <a:endParaRPr lang="en-US" altLang="it-IT" dirty="0">
              <a:solidFill>
                <a:srgbClr val="000000"/>
              </a:solidFill>
              <a:latin typeface="Times" pitchFamily="2" charset="0"/>
              <a:ea typeface="MS PGothic" panose="020B0600070205080204"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DD4B4AF-AB36-AC40-87B6-AF387B832211}" type="slidenum">
              <a:rPr lang="en-GB" altLang="en-US" smtClean="0"/>
              <a:pPr/>
              <a:t>26</a:t>
            </a:fld>
            <a:endParaRPr lang="en-GB" altLang="en-US" dirty="0"/>
          </a:p>
        </p:txBody>
      </p:sp>
    </p:spTree>
    <p:extLst>
      <p:ext uri="{BB962C8B-B14F-4D97-AF65-F5344CB8AC3E}">
        <p14:creationId xmlns:p14="http://schemas.microsoft.com/office/powerpoint/2010/main" val="27189179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DD4B4AF-AB36-AC40-87B6-AF387B832211}" type="slidenum">
              <a:rPr lang="en-GB" altLang="en-US" smtClean="0"/>
              <a:pPr/>
              <a:t>27</a:t>
            </a:fld>
            <a:endParaRPr lang="en-GB" altLang="en-US" dirty="0"/>
          </a:p>
        </p:txBody>
      </p:sp>
    </p:spTree>
    <p:extLst>
      <p:ext uri="{BB962C8B-B14F-4D97-AF65-F5344CB8AC3E}">
        <p14:creationId xmlns:p14="http://schemas.microsoft.com/office/powerpoint/2010/main" val="29938031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45E2B20A-3E8C-2E49-B394-670C079F521F}"/>
              </a:ext>
            </a:extLst>
          </p:cNvPr>
          <p:cNvSpPr>
            <a:spLocks noGrp="1" noRot="1" noChangeAspect="1" noChangeArrowheads="1" noTextEdit="1"/>
          </p:cNvSpPr>
          <p:nvPr>
            <p:ph type="sldImg"/>
          </p:nvPr>
        </p:nvSpPr>
        <p:spPr bwMode="auto">
          <a:xfrm>
            <a:off x="109538" y="757238"/>
            <a:ext cx="6729412" cy="37846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a:extLst>
              <a:ext uri="{FF2B5EF4-FFF2-40B4-BE49-F238E27FC236}">
                <a16:creationId xmlns:a16="http://schemas.microsoft.com/office/drawing/2014/main" id="{B1CD8741-5562-284E-8082-94E767D7ECA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a:p>
        </p:txBody>
      </p:sp>
      <p:sp>
        <p:nvSpPr>
          <p:cNvPr id="56324" name="Header Placeholder 3">
            <a:extLst>
              <a:ext uri="{FF2B5EF4-FFF2-40B4-BE49-F238E27FC236}">
                <a16:creationId xmlns:a16="http://schemas.microsoft.com/office/drawing/2014/main" id="{041D8274-101D-654C-90FA-190C4E059C21}"/>
              </a:ext>
            </a:extLst>
          </p:cNvPr>
          <p:cNvSpPr>
            <a:spLocks noGrp="1" noChangeArrowheads="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Arial" panose="020B0604020202020204" pitchFamily="34" charset="0"/>
              </a:defRPr>
            </a:lvl1pPr>
            <a:lvl2pPr marL="757066" indent="-291179">
              <a:defRPr>
                <a:solidFill>
                  <a:schemeClr val="tx1"/>
                </a:solidFill>
                <a:latin typeface="Arial" panose="020B0604020202020204" pitchFamily="34" charset="0"/>
              </a:defRPr>
            </a:lvl2pPr>
            <a:lvl3pPr marL="1164717" indent="-232943">
              <a:defRPr>
                <a:solidFill>
                  <a:schemeClr val="tx1"/>
                </a:solidFill>
                <a:latin typeface="Arial" panose="020B0604020202020204" pitchFamily="34" charset="0"/>
              </a:defRPr>
            </a:lvl3pPr>
            <a:lvl4pPr marL="1630604" indent="-232943">
              <a:defRPr>
                <a:solidFill>
                  <a:schemeClr val="tx1"/>
                </a:solidFill>
                <a:latin typeface="Arial" panose="020B0604020202020204" pitchFamily="34" charset="0"/>
              </a:defRPr>
            </a:lvl4pPr>
            <a:lvl5pPr marL="2096491" indent="-232943">
              <a:defRPr>
                <a:solidFill>
                  <a:schemeClr val="tx1"/>
                </a:solidFill>
                <a:latin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dirty="0">
              <a:solidFill>
                <a:srgbClr val="000000"/>
              </a:solidFill>
              <a:latin typeface="Calibri" panose="020F0502020204030204" pitchFamily="34" charset="0"/>
            </a:endParaRPr>
          </a:p>
        </p:txBody>
      </p:sp>
      <p:sp>
        <p:nvSpPr>
          <p:cNvPr id="56325" name="Footer Placeholder 4">
            <a:extLst>
              <a:ext uri="{FF2B5EF4-FFF2-40B4-BE49-F238E27FC236}">
                <a16:creationId xmlns:a16="http://schemas.microsoft.com/office/drawing/2014/main" id="{D5642015-C8D7-554E-9BEA-DE374902AE8C}"/>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57066" indent="-291179">
              <a:defRPr>
                <a:solidFill>
                  <a:schemeClr val="tx1"/>
                </a:solidFill>
                <a:latin typeface="Arial" panose="020B0604020202020204" pitchFamily="34" charset="0"/>
              </a:defRPr>
            </a:lvl2pPr>
            <a:lvl3pPr marL="1164717" indent="-232943">
              <a:defRPr>
                <a:solidFill>
                  <a:schemeClr val="tx1"/>
                </a:solidFill>
                <a:latin typeface="Arial" panose="020B0604020202020204" pitchFamily="34" charset="0"/>
              </a:defRPr>
            </a:lvl3pPr>
            <a:lvl4pPr marL="1630604" indent="-232943">
              <a:defRPr>
                <a:solidFill>
                  <a:schemeClr val="tx1"/>
                </a:solidFill>
                <a:latin typeface="Arial" panose="020B0604020202020204" pitchFamily="34" charset="0"/>
              </a:defRPr>
            </a:lvl4pPr>
            <a:lvl5pPr marL="2096491" indent="-232943">
              <a:defRPr>
                <a:solidFill>
                  <a:schemeClr val="tx1"/>
                </a:solidFill>
                <a:latin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dirty="0">
              <a:solidFill>
                <a:srgbClr val="000000"/>
              </a:solidFill>
              <a:latin typeface="Calibri" panose="020F0502020204030204" pitchFamily="34" charset="0"/>
            </a:endParaRPr>
          </a:p>
        </p:txBody>
      </p:sp>
      <p:sp>
        <p:nvSpPr>
          <p:cNvPr id="56326" name="Slide Number Placeholder 5">
            <a:extLst>
              <a:ext uri="{FF2B5EF4-FFF2-40B4-BE49-F238E27FC236}">
                <a16:creationId xmlns:a16="http://schemas.microsoft.com/office/drawing/2014/main" id="{CC6E3D2E-9DFE-9141-B76C-484888A4A4F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7066" indent="-291179">
              <a:defRPr>
                <a:solidFill>
                  <a:schemeClr val="tx1"/>
                </a:solidFill>
                <a:latin typeface="Arial" panose="020B0604020202020204" pitchFamily="34" charset="0"/>
              </a:defRPr>
            </a:lvl2pPr>
            <a:lvl3pPr marL="1164717" indent="-232943">
              <a:defRPr>
                <a:solidFill>
                  <a:schemeClr val="tx1"/>
                </a:solidFill>
                <a:latin typeface="Arial" panose="020B0604020202020204" pitchFamily="34" charset="0"/>
              </a:defRPr>
            </a:lvl3pPr>
            <a:lvl4pPr marL="1630604" indent="-232943">
              <a:defRPr>
                <a:solidFill>
                  <a:schemeClr val="tx1"/>
                </a:solidFill>
                <a:latin typeface="Arial" panose="020B0604020202020204" pitchFamily="34" charset="0"/>
              </a:defRPr>
            </a:lvl4pPr>
            <a:lvl5pPr marL="2096491" indent="-232943">
              <a:defRPr>
                <a:solidFill>
                  <a:schemeClr val="tx1"/>
                </a:solidFill>
                <a:latin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BAC01A5-D547-9C46-8668-EAFA261B9082}" type="slidenum">
              <a:rPr lang="en-US" altLang="en-US">
                <a:solidFill>
                  <a:srgbClr val="000000"/>
                </a:solidFill>
                <a:latin typeface="Calibri" panose="020F0502020204030204" pitchFamily="34" charset="0"/>
              </a:rPr>
              <a:pPr eaLnBrk="1" hangingPunct="1"/>
              <a:t>28</a:t>
            </a:fld>
            <a:endParaRPr lang="en-US" altLang="en-US" dirty="0">
              <a:solidFill>
                <a:srgbClr val="000000"/>
              </a:solidFill>
              <a:latin typeface="Calibri" panose="020F050202020403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DD4B4AF-AB36-AC40-87B6-AF387B832211}" type="slidenum">
              <a:rPr lang="en-GB" altLang="en-US" smtClean="0"/>
              <a:pPr/>
              <a:t>29</a:t>
            </a:fld>
            <a:endParaRPr lang="en-GB" altLang="en-US" dirty="0"/>
          </a:p>
        </p:txBody>
      </p:sp>
    </p:spTree>
    <p:extLst>
      <p:ext uri="{BB962C8B-B14F-4D97-AF65-F5344CB8AC3E}">
        <p14:creationId xmlns:p14="http://schemas.microsoft.com/office/powerpoint/2010/main" val="41543773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jdelijke aanduiding voor dia-afbeelding 1">
            <a:extLst>
              <a:ext uri="{FF2B5EF4-FFF2-40B4-BE49-F238E27FC236}">
                <a16:creationId xmlns:a16="http://schemas.microsoft.com/office/drawing/2014/main" id="{6888B2A0-543F-124D-8821-E90105567B8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Tijdelijke aanduiding voor notities 2">
            <a:extLst>
              <a:ext uri="{FF2B5EF4-FFF2-40B4-BE49-F238E27FC236}">
                <a16:creationId xmlns:a16="http://schemas.microsoft.com/office/drawing/2014/main" id="{90713AE1-B52A-2C4B-A096-30C188829FE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nl-NL" altLang="en-US"/>
          </a:p>
        </p:txBody>
      </p:sp>
      <p:sp>
        <p:nvSpPr>
          <p:cNvPr id="28676" name="Tijdelijke aanduiding voor voettekst 3">
            <a:extLst>
              <a:ext uri="{FF2B5EF4-FFF2-40B4-BE49-F238E27FC236}">
                <a16:creationId xmlns:a16="http://schemas.microsoft.com/office/drawing/2014/main" id="{F6D2C667-7988-3C4D-95FC-B3B4BC61A933}"/>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65887">
              <a:defRPr>
                <a:solidFill>
                  <a:schemeClr val="tx1"/>
                </a:solidFill>
                <a:latin typeface="Arial" panose="020B0604020202020204" pitchFamily="34" charset="0"/>
              </a:defRPr>
            </a:lvl1pPr>
            <a:lvl2pPr marL="757066" indent="-291179" defTabSz="465887">
              <a:defRPr>
                <a:solidFill>
                  <a:schemeClr val="tx1"/>
                </a:solidFill>
                <a:latin typeface="Arial" panose="020B0604020202020204" pitchFamily="34" charset="0"/>
              </a:defRPr>
            </a:lvl2pPr>
            <a:lvl3pPr marL="1164717" indent="-232943" defTabSz="465887">
              <a:defRPr>
                <a:solidFill>
                  <a:schemeClr val="tx1"/>
                </a:solidFill>
                <a:latin typeface="Arial" panose="020B0604020202020204" pitchFamily="34" charset="0"/>
              </a:defRPr>
            </a:lvl3pPr>
            <a:lvl4pPr marL="1630604" indent="-232943" defTabSz="465887">
              <a:defRPr>
                <a:solidFill>
                  <a:schemeClr val="tx1"/>
                </a:solidFill>
                <a:latin typeface="Arial" panose="020B0604020202020204" pitchFamily="34" charset="0"/>
              </a:defRPr>
            </a:lvl4pPr>
            <a:lvl5pPr marL="2096491" indent="-232943" defTabSz="465887">
              <a:defRPr>
                <a:solidFill>
                  <a:schemeClr val="tx1"/>
                </a:solidFill>
                <a:latin typeface="Arial" panose="020B0604020202020204" pitchFamily="34" charset="0"/>
              </a:defRPr>
            </a:lvl5pPr>
            <a:lvl6pPr marL="2562377" indent="-232943" defTabSz="465887" eaLnBrk="0" fontAlgn="base" hangingPunct="0">
              <a:spcBef>
                <a:spcPct val="0"/>
              </a:spcBef>
              <a:spcAft>
                <a:spcPct val="0"/>
              </a:spcAft>
              <a:defRPr>
                <a:solidFill>
                  <a:schemeClr val="tx1"/>
                </a:solidFill>
                <a:latin typeface="Arial" panose="020B0604020202020204" pitchFamily="34" charset="0"/>
              </a:defRPr>
            </a:lvl6pPr>
            <a:lvl7pPr marL="3028264" indent="-232943" defTabSz="465887" eaLnBrk="0" fontAlgn="base" hangingPunct="0">
              <a:spcBef>
                <a:spcPct val="0"/>
              </a:spcBef>
              <a:spcAft>
                <a:spcPct val="0"/>
              </a:spcAft>
              <a:defRPr>
                <a:solidFill>
                  <a:schemeClr val="tx1"/>
                </a:solidFill>
                <a:latin typeface="Arial" panose="020B0604020202020204" pitchFamily="34" charset="0"/>
              </a:defRPr>
            </a:lvl7pPr>
            <a:lvl8pPr marL="3494151" indent="-232943" defTabSz="465887" eaLnBrk="0" fontAlgn="base" hangingPunct="0">
              <a:spcBef>
                <a:spcPct val="0"/>
              </a:spcBef>
              <a:spcAft>
                <a:spcPct val="0"/>
              </a:spcAft>
              <a:defRPr>
                <a:solidFill>
                  <a:schemeClr val="tx1"/>
                </a:solidFill>
                <a:latin typeface="Arial" panose="020B0604020202020204" pitchFamily="34" charset="0"/>
              </a:defRPr>
            </a:lvl8pPr>
            <a:lvl9pPr marL="3960038" indent="-232943" defTabSz="465887"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en-US" dirty="0">
              <a:solidFill>
                <a:srgbClr val="000000"/>
              </a:solidFill>
              <a:latin typeface="Calibri" panose="020F0502020204030204" pitchFamily="34" charset="0"/>
            </a:endParaRPr>
          </a:p>
        </p:txBody>
      </p:sp>
      <p:sp>
        <p:nvSpPr>
          <p:cNvPr id="28677" name="Tijdelijke aanduiding voor dianummer 4">
            <a:extLst>
              <a:ext uri="{FF2B5EF4-FFF2-40B4-BE49-F238E27FC236}">
                <a16:creationId xmlns:a16="http://schemas.microsoft.com/office/drawing/2014/main" id="{38EF42A5-8D3F-5B42-9585-87C068EE835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65887">
              <a:defRPr>
                <a:solidFill>
                  <a:schemeClr val="tx1"/>
                </a:solidFill>
                <a:latin typeface="Arial" panose="020B0604020202020204" pitchFamily="34" charset="0"/>
              </a:defRPr>
            </a:lvl1pPr>
            <a:lvl2pPr marL="757066" indent="-291179" defTabSz="465887">
              <a:defRPr>
                <a:solidFill>
                  <a:schemeClr val="tx1"/>
                </a:solidFill>
                <a:latin typeface="Arial" panose="020B0604020202020204" pitchFamily="34" charset="0"/>
              </a:defRPr>
            </a:lvl2pPr>
            <a:lvl3pPr marL="1164717" indent="-232943" defTabSz="465887">
              <a:defRPr>
                <a:solidFill>
                  <a:schemeClr val="tx1"/>
                </a:solidFill>
                <a:latin typeface="Arial" panose="020B0604020202020204" pitchFamily="34" charset="0"/>
              </a:defRPr>
            </a:lvl3pPr>
            <a:lvl4pPr marL="1630604" indent="-232943" defTabSz="465887">
              <a:defRPr>
                <a:solidFill>
                  <a:schemeClr val="tx1"/>
                </a:solidFill>
                <a:latin typeface="Arial" panose="020B0604020202020204" pitchFamily="34" charset="0"/>
              </a:defRPr>
            </a:lvl4pPr>
            <a:lvl5pPr marL="2096491" indent="-232943" defTabSz="465887">
              <a:defRPr>
                <a:solidFill>
                  <a:schemeClr val="tx1"/>
                </a:solidFill>
                <a:latin typeface="Arial" panose="020B0604020202020204" pitchFamily="34" charset="0"/>
              </a:defRPr>
            </a:lvl5pPr>
            <a:lvl6pPr marL="2562377" indent="-232943" defTabSz="465887" eaLnBrk="0" fontAlgn="base" hangingPunct="0">
              <a:spcBef>
                <a:spcPct val="0"/>
              </a:spcBef>
              <a:spcAft>
                <a:spcPct val="0"/>
              </a:spcAft>
              <a:defRPr>
                <a:solidFill>
                  <a:schemeClr val="tx1"/>
                </a:solidFill>
                <a:latin typeface="Arial" panose="020B0604020202020204" pitchFamily="34" charset="0"/>
              </a:defRPr>
            </a:lvl6pPr>
            <a:lvl7pPr marL="3028264" indent="-232943" defTabSz="465887" eaLnBrk="0" fontAlgn="base" hangingPunct="0">
              <a:spcBef>
                <a:spcPct val="0"/>
              </a:spcBef>
              <a:spcAft>
                <a:spcPct val="0"/>
              </a:spcAft>
              <a:defRPr>
                <a:solidFill>
                  <a:schemeClr val="tx1"/>
                </a:solidFill>
                <a:latin typeface="Arial" panose="020B0604020202020204" pitchFamily="34" charset="0"/>
              </a:defRPr>
            </a:lvl7pPr>
            <a:lvl8pPr marL="3494151" indent="-232943" defTabSz="465887" eaLnBrk="0" fontAlgn="base" hangingPunct="0">
              <a:spcBef>
                <a:spcPct val="0"/>
              </a:spcBef>
              <a:spcAft>
                <a:spcPct val="0"/>
              </a:spcAft>
              <a:defRPr>
                <a:solidFill>
                  <a:schemeClr val="tx1"/>
                </a:solidFill>
                <a:latin typeface="Arial" panose="020B0604020202020204" pitchFamily="34" charset="0"/>
              </a:defRPr>
            </a:lvl8pPr>
            <a:lvl9pPr marL="3960038" indent="-232943" defTabSz="465887"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6ACD82F-1116-5B4C-8581-6F124C1164F0}" type="slidenum">
              <a:rPr lang="fr-FR" altLang="en-US">
                <a:solidFill>
                  <a:srgbClr val="000000"/>
                </a:solidFill>
                <a:latin typeface="Calibri" panose="020F0502020204030204" pitchFamily="34" charset="0"/>
              </a:rPr>
              <a:pPr eaLnBrk="1" hangingPunct="1"/>
              <a:t>3</a:t>
            </a:fld>
            <a:endParaRPr lang="fr-FR" altLang="en-US" dirty="0">
              <a:solidFill>
                <a:srgbClr val="000000"/>
              </a:solidFill>
              <a:latin typeface="Calibri" panose="020F050202020403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DD4B4AF-AB36-AC40-87B6-AF387B832211}" type="slidenum">
              <a:rPr lang="en-GB" altLang="en-US" smtClean="0"/>
              <a:pPr/>
              <a:t>30</a:t>
            </a:fld>
            <a:endParaRPr lang="en-GB" altLang="en-US" dirty="0"/>
          </a:p>
        </p:txBody>
      </p:sp>
    </p:spTree>
    <p:extLst>
      <p:ext uri="{BB962C8B-B14F-4D97-AF65-F5344CB8AC3E}">
        <p14:creationId xmlns:p14="http://schemas.microsoft.com/office/powerpoint/2010/main" val="19703665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DD4B4AF-AB36-AC40-87B6-AF387B832211}" type="slidenum">
              <a:rPr lang="en-GB" altLang="en-US" smtClean="0"/>
              <a:pPr/>
              <a:t>31</a:t>
            </a:fld>
            <a:endParaRPr lang="en-GB" altLang="en-US" dirty="0"/>
          </a:p>
        </p:txBody>
      </p:sp>
    </p:spTree>
    <p:extLst>
      <p:ext uri="{BB962C8B-B14F-4D97-AF65-F5344CB8AC3E}">
        <p14:creationId xmlns:p14="http://schemas.microsoft.com/office/powerpoint/2010/main" val="6689001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DD4B4AF-AB36-AC40-87B6-AF387B832211}" type="slidenum">
              <a:rPr lang="en-GB" altLang="en-US" smtClean="0"/>
              <a:pPr/>
              <a:t>32</a:t>
            </a:fld>
            <a:endParaRPr lang="en-GB" altLang="en-US" dirty="0"/>
          </a:p>
        </p:txBody>
      </p:sp>
    </p:spTree>
    <p:extLst>
      <p:ext uri="{BB962C8B-B14F-4D97-AF65-F5344CB8AC3E}">
        <p14:creationId xmlns:p14="http://schemas.microsoft.com/office/powerpoint/2010/main" val="19415981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DD4B4AF-AB36-AC40-87B6-AF387B832211}" type="slidenum">
              <a:rPr lang="en-GB" altLang="en-US" smtClean="0"/>
              <a:pPr/>
              <a:t>33</a:t>
            </a:fld>
            <a:endParaRPr lang="en-GB" altLang="en-US" dirty="0"/>
          </a:p>
        </p:txBody>
      </p:sp>
    </p:spTree>
    <p:extLst>
      <p:ext uri="{BB962C8B-B14F-4D97-AF65-F5344CB8AC3E}">
        <p14:creationId xmlns:p14="http://schemas.microsoft.com/office/powerpoint/2010/main" val="32294629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DD4B4AF-AB36-AC40-87B6-AF387B832211}" type="slidenum">
              <a:rPr lang="en-GB" altLang="en-US" smtClean="0"/>
              <a:pPr/>
              <a:t>34</a:t>
            </a:fld>
            <a:endParaRPr lang="en-GB" altLang="en-US" dirty="0"/>
          </a:p>
        </p:txBody>
      </p:sp>
    </p:spTree>
    <p:extLst>
      <p:ext uri="{BB962C8B-B14F-4D97-AF65-F5344CB8AC3E}">
        <p14:creationId xmlns:p14="http://schemas.microsoft.com/office/powerpoint/2010/main" val="201324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DD4B4AF-AB36-AC40-87B6-AF387B832211}" type="slidenum">
              <a:rPr lang="en-GB" altLang="en-US" smtClean="0"/>
              <a:pPr/>
              <a:t>35</a:t>
            </a:fld>
            <a:endParaRPr lang="en-GB" altLang="en-US" dirty="0"/>
          </a:p>
        </p:txBody>
      </p:sp>
    </p:spTree>
    <p:extLst>
      <p:ext uri="{BB962C8B-B14F-4D97-AF65-F5344CB8AC3E}">
        <p14:creationId xmlns:p14="http://schemas.microsoft.com/office/powerpoint/2010/main" val="4132789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egnaposto immagine diapositiva 1">
            <a:extLst>
              <a:ext uri="{FF2B5EF4-FFF2-40B4-BE49-F238E27FC236}">
                <a16:creationId xmlns:a16="http://schemas.microsoft.com/office/drawing/2014/main" id="{2800A819-6708-D045-87C9-DBD25DF3628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Segnaposto note 2">
            <a:extLst>
              <a:ext uri="{FF2B5EF4-FFF2-40B4-BE49-F238E27FC236}">
                <a16:creationId xmlns:a16="http://schemas.microsoft.com/office/drawing/2014/main" id="{CCA5C811-CC07-0848-BDDB-FF80C35DAF9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a:p>
        </p:txBody>
      </p:sp>
      <p:sp>
        <p:nvSpPr>
          <p:cNvPr id="66564" name="Segnaposto numero diapositiva 3">
            <a:extLst>
              <a:ext uri="{FF2B5EF4-FFF2-40B4-BE49-F238E27FC236}">
                <a16:creationId xmlns:a16="http://schemas.microsoft.com/office/drawing/2014/main" id="{ED5037A4-3CEA-484B-A151-E2C63618B58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7066" indent="-291179">
              <a:defRPr>
                <a:solidFill>
                  <a:schemeClr val="tx1"/>
                </a:solidFill>
                <a:latin typeface="Arial" panose="020B0604020202020204" pitchFamily="34" charset="0"/>
              </a:defRPr>
            </a:lvl2pPr>
            <a:lvl3pPr marL="1164717" indent="-232943">
              <a:defRPr>
                <a:solidFill>
                  <a:schemeClr val="tx1"/>
                </a:solidFill>
                <a:latin typeface="Arial" panose="020B0604020202020204" pitchFamily="34" charset="0"/>
              </a:defRPr>
            </a:lvl3pPr>
            <a:lvl4pPr marL="1630604" indent="-232943">
              <a:defRPr>
                <a:solidFill>
                  <a:schemeClr val="tx1"/>
                </a:solidFill>
                <a:latin typeface="Arial" panose="020B0604020202020204" pitchFamily="34" charset="0"/>
              </a:defRPr>
            </a:lvl4pPr>
            <a:lvl5pPr marL="2096491" indent="-232943">
              <a:defRPr>
                <a:solidFill>
                  <a:schemeClr val="tx1"/>
                </a:solidFill>
                <a:latin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1B488EE-CDD2-544C-B971-1A6407E21A64}" type="slidenum">
              <a:rPr lang="en-US" altLang="it-IT">
                <a:solidFill>
                  <a:srgbClr val="000000"/>
                </a:solidFill>
                <a:latin typeface="Times" pitchFamily="2" charset="0"/>
                <a:ea typeface="MS PGothic" panose="020B0600070205080204" pitchFamily="34" charset="-128"/>
              </a:rPr>
              <a:pPr eaLnBrk="1" hangingPunct="1"/>
              <a:t>36</a:t>
            </a:fld>
            <a:endParaRPr lang="en-US" altLang="it-IT" dirty="0">
              <a:solidFill>
                <a:srgbClr val="000000"/>
              </a:solidFill>
              <a:latin typeface="Times" pitchFamily="2" charset="0"/>
              <a:ea typeface="MS PGothic" panose="020B0600070205080204" pitchFamily="34"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egnaposto immagine diapositiva 1">
            <a:extLst>
              <a:ext uri="{FF2B5EF4-FFF2-40B4-BE49-F238E27FC236}">
                <a16:creationId xmlns:a16="http://schemas.microsoft.com/office/drawing/2014/main" id="{3FC3F577-F1BF-2445-BE20-A4513FC7219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Segnaposto note 2">
            <a:extLst>
              <a:ext uri="{FF2B5EF4-FFF2-40B4-BE49-F238E27FC236}">
                <a16:creationId xmlns:a16="http://schemas.microsoft.com/office/drawing/2014/main" id="{96F51C4D-27F5-7348-A7FC-F7BB31A5E5E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en-US" dirty="0"/>
          </a:p>
        </p:txBody>
      </p:sp>
      <p:sp>
        <p:nvSpPr>
          <p:cNvPr id="68612" name="Segnaposto numero diapositiva 3">
            <a:extLst>
              <a:ext uri="{FF2B5EF4-FFF2-40B4-BE49-F238E27FC236}">
                <a16:creationId xmlns:a16="http://schemas.microsoft.com/office/drawing/2014/main" id="{1B89D887-EA75-454D-A812-530EE734EBC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7066" indent="-291179">
              <a:defRPr>
                <a:solidFill>
                  <a:schemeClr val="tx1"/>
                </a:solidFill>
                <a:latin typeface="Arial" panose="020B0604020202020204" pitchFamily="34" charset="0"/>
              </a:defRPr>
            </a:lvl2pPr>
            <a:lvl3pPr marL="1164717" indent="-232943">
              <a:defRPr>
                <a:solidFill>
                  <a:schemeClr val="tx1"/>
                </a:solidFill>
                <a:latin typeface="Arial" panose="020B0604020202020204" pitchFamily="34" charset="0"/>
              </a:defRPr>
            </a:lvl3pPr>
            <a:lvl4pPr marL="1630604" indent="-232943">
              <a:defRPr>
                <a:solidFill>
                  <a:schemeClr val="tx1"/>
                </a:solidFill>
                <a:latin typeface="Arial" panose="020B0604020202020204" pitchFamily="34" charset="0"/>
              </a:defRPr>
            </a:lvl4pPr>
            <a:lvl5pPr marL="2096491" indent="-232943">
              <a:defRPr>
                <a:solidFill>
                  <a:schemeClr val="tx1"/>
                </a:solidFill>
                <a:latin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9EE2EC6-754C-424B-BEB3-4ACE119B8004}" type="slidenum">
              <a:rPr lang="it-IT" altLang="en-US">
                <a:solidFill>
                  <a:srgbClr val="000000"/>
                </a:solidFill>
                <a:latin typeface="Calibri" panose="020F0502020204030204" pitchFamily="34" charset="0"/>
              </a:rPr>
              <a:pPr eaLnBrk="1" hangingPunct="1"/>
              <a:t>37</a:t>
            </a:fld>
            <a:endParaRPr lang="it-IT" altLang="en-US">
              <a:solidFill>
                <a:srgbClr val="000000"/>
              </a:solidFill>
              <a:latin typeface="Calibri" panose="020F050202020403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DD4B4AF-AB36-AC40-87B6-AF387B832211}" type="slidenum">
              <a:rPr lang="en-GB" altLang="en-US" smtClean="0"/>
              <a:pPr/>
              <a:t>38</a:t>
            </a:fld>
            <a:endParaRPr lang="en-GB" altLang="en-US" dirty="0"/>
          </a:p>
        </p:txBody>
      </p:sp>
    </p:spTree>
    <p:extLst>
      <p:ext uri="{BB962C8B-B14F-4D97-AF65-F5344CB8AC3E}">
        <p14:creationId xmlns:p14="http://schemas.microsoft.com/office/powerpoint/2010/main" val="1713075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DD4B4AF-AB36-AC40-87B6-AF387B832211}" type="slidenum">
              <a:rPr lang="en-GB" altLang="en-US" smtClean="0"/>
              <a:pPr/>
              <a:t>39</a:t>
            </a:fld>
            <a:endParaRPr lang="en-GB" altLang="en-US" dirty="0"/>
          </a:p>
        </p:txBody>
      </p:sp>
    </p:spTree>
    <p:extLst>
      <p:ext uri="{BB962C8B-B14F-4D97-AF65-F5344CB8AC3E}">
        <p14:creationId xmlns:p14="http://schemas.microsoft.com/office/powerpoint/2010/main" val="32139663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DD4B4AF-AB36-AC40-87B6-AF387B832211}" type="slidenum">
              <a:rPr lang="en-GB" altLang="en-US" smtClean="0"/>
              <a:pPr/>
              <a:t>4</a:t>
            </a:fld>
            <a:endParaRPr lang="en-GB" altLang="en-US" dirty="0"/>
          </a:p>
        </p:txBody>
      </p:sp>
    </p:spTree>
    <p:extLst>
      <p:ext uri="{BB962C8B-B14F-4D97-AF65-F5344CB8AC3E}">
        <p14:creationId xmlns:p14="http://schemas.microsoft.com/office/powerpoint/2010/main" val="16004228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DD4B4AF-AB36-AC40-87B6-AF387B832211}" type="slidenum">
              <a:rPr lang="en-GB" altLang="en-US" smtClean="0"/>
              <a:pPr/>
              <a:t>40</a:t>
            </a:fld>
            <a:endParaRPr lang="en-GB" altLang="en-US" dirty="0"/>
          </a:p>
        </p:txBody>
      </p:sp>
    </p:spTree>
    <p:extLst>
      <p:ext uri="{BB962C8B-B14F-4D97-AF65-F5344CB8AC3E}">
        <p14:creationId xmlns:p14="http://schemas.microsoft.com/office/powerpoint/2010/main" val="38444939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DD4B4AF-AB36-AC40-87B6-AF387B832211}" type="slidenum">
              <a:rPr lang="en-GB" altLang="en-US" smtClean="0"/>
              <a:pPr/>
              <a:t>41</a:t>
            </a:fld>
            <a:endParaRPr lang="en-GB" altLang="en-US" dirty="0"/>
          </a:p>
        </p:txBody>
      </p:sp>
    </p:spTree>
    <p:extLst>
      <p:ext uri="{BB962C8B-B14F-4D97-AF65-F5344CB8AC3E}">
        <p14:creationId xmlns:p14="http://schemas.microsoft.com/office/powerpoint/2010/main" val="9343294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DD4B4AF-AB36-AC40-87B6-AF387B832211}" type="slidenum">
              <a:rPr lang="en-GB" altLang="en-US" smtClean="0"/>
              <a:pPr/>
              <a:t>42</a:t>
            </a:fld>
            <a:endParaRPr lang="en-GB" altLang="en-US" dirty="0"/>
          </a:p>
        </p:txBody>
      </p:sp>
    </p:spTree>
    <p:extLst>
      <p:ext uri="{BB962C8B-B14F-4D97-AF65-F5344CB8AC3E}">
        <p14:creationId xmlns:p14="http://schemas.microsoft.com/office/powerpoint/2010/main" val="29817085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06400" y="696913"/>
            <a:ext cx="6197600" cy="3486150"/>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defTabSz="931774" eaLnBrk="1" fontAlgn="auto" hangingPunct="1">
              <a:spcBef>
                <a:spcPts val="0"/>
              </a:spcBef>
              <a:spcAft>
                <a:spcPts val="0"/>
              </a:spcAft>
              <a:defRPr/>
            </a:pPr>
            <a:fld id="{E455B610-865A-4A49-B683-B305F323ABF6}" type="slidenum">
              <a:rPr lang="de-DE">
                <a:solidFill>
                  <a:prstClr val="black"/>
                </a:solidFill>
                <a:latin typeface="Calibri" panose="020F0502020204030204"/>
              </a:rPr>
              <a:pPr defTabSz="931774" eaLnBrk="1" fontAlgn="auto" hangingPunct="1">
                <a:spcBef>
                  <a:spcPts val="0"/>
                </a:spcBef>
                <a:spcAft>
                  <a:spcPts val="0"/>
                </a:spcAft>
                <a:defRPr/>
              </a:pPr>
              <a:t>43</a:t>
            </a:fld>
            <a:endParaRPr lang="de-DE">
              <a:solidFill>
                <a:prstClr val="black"/>
              </a:solidFill>
              <a:latin typeface="Calibri" panose="020F0502020204030204"/>
            </a:endParaRPr>
          </a:p>
        </p:txBody>
      </p:sp>
    </p:spTree>
    <p:extLst>
      <p:ext uri="{BB962C8B-B14F-4D97-AF65-F5344CB8AC3E}">
        <p14:creationId xmlns:p14="http://schemas.microsoft.com/office/powerpoint/2010/main" val="31714403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DD4B4AF-AB36-AC40-87B6-AF387B832211}" type="slidenum">
              <a:rPr lang="en-GB" altLang="en-US" smtClean="0"/>
              <a:pPr/>
              <a:t>44</a:t>
            </a:fld>
            <a:endParaRPr lang="en-GB" altLang="en-US" dirty="0"/>
          </a:p>
        </p:txBody>
      </p:sp>
    </p:spTree>
    <p:extLst>
      <p:ext uri="{BB962C8B-B14F-4D97-AF65-F5344CB8AC3E}">
        <p14:creationId xmlns:p14="http://schemas.microsoft.com/office/powerpoint/2010/main" val="385474780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DD4B4AF-AB36-AC40-87B6-AF387B832211}" type="slidenum">
              <a:rPr lang="en-GB" altLang="en-US" smtClean="0"/>
              <a:pPr/>
              <a:t>45</a:t>
            </a:fld>
            <a:endParaRPr lang="en-GB" altLang="en-US" dirty="0"/>
          </a:p>
        </p:txBody>
      </p:sp>
    </p:spTree>
    <p:extLst>
      <p:ext uri="{BB962C8B-B14F-4D97-AF65-F5344CB8AC3E}">
        <p14:creationId xmlns:p14="http://schemas.microsoft.com/office/powerpoint/2010/main" val="24195243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pPr defTabSz="931774" eaLnBrk="1" fontAlgn="auto" hangingPunct="1">
              <a:spcBef>
                <a:spcPts val="0"/>
              </a:spcBef>
              <a:spcAft>
                <a:spcPts val="0"/>
              </a:spcAft>
              <a:defRPr/>
            </a:pPr>
            <a:fld id="{E455B610-865A-4A49-B683-B305F323ABF6}" type="slidenum">
              <a:rPr lang="de-DE">
                <a:solidFill>
                  <a:prstClr val="black"/>
                </a:solidFill>
                <a:latin typeface="Calibri" panose="020F0502020204030204"/>
              </a:rPr>
              <a:pPr defTabSz="931774" eaLnBrk="1" fontAlgn="auto" hangingPunct="1">
                <a:spcBef>
                  <a:spcPts val="0"/>
                </a:spcBef>
                <a:spcAft>
                  <a:spcPts val="0"/>
                </a:spcAft>
                <a:defRPr/>
              </a:pPr>
              <a:t>46</a:t>
            </a:fld>
            <a:endParaRPr lang="de-DE">
              <a:solidFill>
                <a:prstClr val="black"/>
              </a:solidFill>
              <a:latin typeface="Calibri" panose="020F0502020204030204"/>
            </a:endParaRPr>
          </a:p>
        </p:txBody>
      </p:sp>
    </p:spTree>
    <p:extLst>
      <p:ext uri="{BB962C8B-B14F-4D97-AF65-F5344CB8AC3E}">
        <p14:creationId xmlns:p14="http://schemas.microsoft.com/office/powerpoint/2010/main" val="20085450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DD4B4AF-AB36-AC40-87B6-AF387B832211}" type="slidenum">
              <a:rPr lang="en-GB" altLang="en-US" smtClean="0"/>
              <a:pPr/>
              <a:t>47</a:t>
            </a:fld>
            <a:endParaRPr lang="en-GB" altLang="en-US" dirty="0"/>
          </a:p>
        </p:txBody>
      </p:sp>
    </p:spTree>
    <p:extLst>
      <p:ext uri="{BB962C8B-B14F-4D97-AF65-F5344CB8AC3E}">
        <p14:creationId xmlns:p14="http://schemas.microsoft.com/office/powerpoint/2010/main" val="22232915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DD4B4AF-AB36-AC40-87B6-AF387B832211}" type="slidenum">
              <a:rPr lang="en-GB" altLang="en-US" smtClean="0"/>
              <a:pPr/>
              <a:t>48</a:t>
            </a:fld>
            <a:endParaRPr lang="en-GB" altLang="en-US" dirty="0"/>
          </a:p>
        </p:txBody>
      </p:sp>
    </p:spTree>
    <p:extLst>
      <p:ext uri="{BB962C8B-B14F-4D97-AF65-F5344CB8AC3E}">
        <p14:creationId xmlns:p14="http://schemas.microsoft.com/office/powerpoint/2010/main" val="263764655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defTabSz="931774" eaLnBrk="1" fontAlgn="auto" hangingPunct="1">
              <a:spcBef>
                <a:spcPts val="0"/>
              </a:spcBef>
              <a:spcAft>
                <a:spcPts val="0"/>
              </a:spcAft>
              <a:defRPr/>
            </a:pPr>
            <a:fld id="{68E17916-E008-400A-B2A2-85FA295D9EA2}" type="slidenum">
              <a:rPr lang="de-DE">
                <a:solidFill>
                  <a:prstClr val="black"/>
                </a:solidFill>
                <a:latin typeface="Calibri" panose="020F0502020204030204"/>
              </a:rPr>
              <a:pPr defTabSz="931774" eaLnBrk="1" fontAlgn="auto" hangingPunct="1">
                <a:spcBef>
                  <a:spcPts val="0"/>
                </a:spcBef>
                <a:spcAft>
                  <a:spcPts val="0"/>
                </a:spcAft>
                <a:defRPr/>
              </a:pPr>
              <a:t>49</a:t>
            </a:fld>
            <a:endParaRPr lang="de-DE">
              <a:solidFill>
                <a:prstClr val="black"/>
              </a:solidFill>
              <a:latin typeface="Calibri" panose="020F0502020204030204"/>
            </a:endParaRPr>
          </a:p>
        </p:txBody>
      </p:sp>
    </p:spTree>
    <p:extLst>
      <p:ext uri="{BB962C8B-B14F-4D97-AF65-F5344CB8AC3E}">
        <p14:creationId xmlns:p14="http://schemas.microsoft.com/office/powerpoint/2010/main" val="26645082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DD4B4AF-AB36-AC40-87B6-AF387B832211}" type="slidenum">
              <a:rPr lang="en-GB" altLang="en-US" smtClean="0"/>
              <a:pPr/>
              <a:t>5</a:t>
            </a:fld>
            <a:endParaRPr lang="en-GB" altLang="en-US" dirty="0"/>
          </a:p>
        </p:txBody>
      </p:sp>
    </p:spTree>
    <p:extLst>
      <p:ext uri="{BB962C8B-B14F-4D97-AF65-F5344CB8AC3E}">
        <p14:creationId xmlns:p14="http://schemas.microsoft.com/office/powerpoint/2010/main" val="347353588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defTabSz="931774" eaLnBrk="1" fontAlgn="auto" hangingPunct="1">
              <a:spcBef>
                <a:spcPts val="0"/>
              </a:spcBef>
              <a:spcAft>
                <a:spcPts val="0"/>
              </a:spcAft>
              <a:defRPr/>
            </a:pPr>
            <a:fld id="{2AC10001-564A-484E-AA40-E2748CB4331E}" type="slidenum">
              <a:rPr lang="de-DE">
                <a:solidFill>
                  <a:prstClr val="black"/>
                </a:solidFill>
                <a:latin typeface="Calibri" panose="020F0502020204030204"/>
              </a:rPr>
              <a:pPr defTabSz="931774" eaLnBrk="1" fontAlgn="auto" hangingPunct="1">
                <a:spcBef>
                  <a:spcPts val="0"/>
                </a:spcBef>
                <a:spcAft>
                  <a:spcPts val="0"/>
                </a:spcAft>
                <a:defRPr/>
              </a:pPr>
              <a:t>50</a:t>
            </a:fld>
            <a:endParaRPr lang="de-DE">
              <a:solidFill>
                <a:prstClr val="black"/>
              </a:solidFill>
              <a:latin typeface="Calibri" panose="020F0502020204030204"/>
            </a:endParaRPr>
          </a:p>
        </p:txBody>
      </p:sp>
    </p:spTree>
    <p:extLst>
      <p:ext uri="{BB962C8B-B14F-4D97-AF65-F5344CB8AC3E}">
        <p14:creationId xmlns:p14="http://schemas.microsoft.com/office/powerpoint/2010/main" val="39925272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defTabSz="931774" eaLnBrk="1" fontAlgn="auto" hangingPunct="1">
              <a:spcBef>
                <a:spcPts val="0"/>
              </a:spcBef>
              <a:spcAft>
                <a:spcPts val="0"/>
              </a:spcAft>
              <a:defRPr/>
            </a:pPr>
            <a:fld id="{E455B610-865A-4A49-B683-B305F323ABF6}" type="slidenum">
              <a:rPr lang="de-DE">
                <a:solidFill>
                  <a:prstClr val="black"/>
                </a:solidFill>
                <a:latin typeface="Calibri" panose="020F0502020204030204"/>
              </a:rPr>
              <a:pPr defTabSz="931774" eaLnBrk="1" fontAlgn="auto" hangingPunct="1">
                <a:spcBef>
                  <a:spcPts val="0"/>
                </a:spcBef>
                <a:spcAft>
                  <a:spcPts val="0"/>
                </a:spcAft>
                <a:defRPr/>
              </a:pPr>
              <a:t>51</a:t>
            </a:fld>
            <a:endParaRPr lang="de-DE">
              <a:solidFill>
                <a:prstClr val="black"/>
              </a:solidFill>
              <a:latin typeface="Calibri" panose="020F0502020204030204"/>
            </a:endParaRPr>
          </a:p>
        </p:txBody>
      </p:sp>
    </p:spTree>
    <p:extLst>
      <p:ext uri="{BB962C8B-B14F-4D97-AF65-F5344CB8AC3E}">
        <p14:creationId xmlns:p14="http://schemas.microsoft.com/office/powerpoint/2010/main" val="302931717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DD4B4AF-AB36-AC40-87B6-AF387B832211}" type="slidenum">
              <a:rPr lang="en-GB" altLang="en-US" smtClean="0"/>
              <a:pPr/>
              <a:t>52</a:t>
            </a:fld>
            <a:endParaRPr lang="en-GB" altLang="en-US" dirty="0"/>
          </a:p>
        </p:txBody>
      </p:sp>
    </p:spTree>
    <p:extLst>
      <p:ext uri="{BB962C8B-B14F-4D97-AF65-F5344CB8AC3E}">
        <p14:creationId xmlns:p14="http://schemas.microsoft.com/office/powerpoint/2010/main" val="349773130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DD4B4AF-AB36-AC40-87B6-AF387B832211}" type="slidenum">
              <a:rPr lang="en-GB" altLang="en-US" smtClean="0"/>
              <a:pPr/>
              <a:t>53</a:t>
            </a:fld>
            <a:endParaRPr lang="en-GB" altLang="en-US" dirty="0"/>
          </a:p>
        </p:txBody>
      </p:sp>
    </p:spTree>
    <p:extLst>
      <p:ext uri="{BB962C8B-B14F-4D97-AF65-F5344CB8AC3E}">
        <p14:creationId xmlns:p14="http://schemas.microsoft.com/office/powerpoint/2010/main" val="27161528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a:extLst>
              <a:ext uri="{FF2B5EF4-FFF2-40B4-BE49-F238E27FC236}">
                <a16:creationId xmlns:a16="http://schemas.microsoft.com/office/drawing/2014/main" id="{63CDFBB4-5FEF-3B47-9ED7-4017F3E180F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6" name="Notes Placeholder 2">
            <a:extLst>
              <a:ext uri="{FF2B5EF4-FFF2-40B4-BE49-F238E27FC236}">
                <a16:creationId xmlns:a16="http://schemas.microsoft.com/office/drawing/2014/main" id="{D317C09D-DCEC-144D-8A18-2039C1DB81F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67587" name="Footer Placeholder 3">
            <a:extLst>
              <a:ext uri="{FF2B5EF4-FFF2-40B4-BE49-F238E27FC236}">
                <a16:creationId xmlns:a16="http://schemas.microsoft.com/office/drawing/2014/main" id="{110BC07E-7F54-0145-8965-1F344066FA59}"/>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67588" name="Slide Number Placeholder 4">
            <a:extLst>
              <a:ext uri="{FF2B5EF4-FFF2-40B4-BE49-F238E27FC236}">
                <a16:creationId xmlns:a16="http://schemas.microsoft.com/office/drawing/2014/main" id="{CC97B9F2-7B6A-B442-8581-6E3644EA9DB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597EBF8-C25E-5747-B608-611B37692F4F}" type="slidenum">
              <a:rPr kumimoji="0" lang="fr-FR"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fr-FR"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31893960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DD4B4AF-AB36-AC40-87B6-AF387B832211}" type="slidenum">
              <a:rPr lang="en-GB" altLang="en-US" smtClean="0"/>
              <a:pPr/>
              <a:t>6</a:t>
            </a:fld>
            <a:endParaRPr lang="en-GB" altLang="en-US" dirty="0"/>
          </a:p>
        </p:txBody>
      </p:sp>
    </p:spTree>
    <p:extLst>
      <p:ext uri="{BB962C8B-B14F-4D97-AF65-F5344CB8AC3E}">
        <p14:creationId xmlns:p14="http://schemas.microsoft.com/office/powerpoint/2010/main" val="25699059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DD4B4AF-AB36-AC40-87B6-AF387B832211}" type="slidenum">
              <a:rPr lang="en-GB" altLang="en-US" smtClean="0"/>
              <a:pPr/>
              <a:t>7</a:t>
            </a:fld>
            <a:endParaRPr lang="en-GB" altLang="en-US" dirty="0"/>
          </a:p>
        </p:txBody>
      </p:sp>
    </p:spTree>
    <p:extLst>
      <p:ext uri="{BB962C8B-B14F-4D97-AF65-F5344CB8AC3E}">
        <p14:creationId xmlns:p14="http://schemas.microsoft.com/office/powerpoint/2010/main" val="534226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DD4B4AF-AB36-AC40-87B6-AF387B832211}" type="slidenum">
              <a:rPr lang="en-GB" altLang="en-US" smtClean="0"/>
              <a:pPr/>
              <a:t>8</a:t>
            </a:fld>
            <a:endParaRPr lang="en-GB" altLang="en-US" dirty="0"/>
          </a:p>
        </p:txBody>
      </p:sp>
    </p:spTree>
    <p:extLst>
      <p:ext uri="{BB962C8B-B14F-4D97-AF65-F5344CB8AC3E}">
        <p14:creationId xmlns:p14="http://schemas.microsoft.com/office/powerpoint/2010/main" val="3766610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C6B6FFFD-4E36-1F45-9B9A-10C35745DBA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a:extLst>
              <a:ext uri="{FF2B5EF4-FFF2-40B4-BE49-F238E27FC236}">
                <a16:creationId xmlns:a16="http://schemas.microsoft.com/office/drawing/2014/main" id="{F7C851E9-A3D3-E349-949B-28D065831DE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36868" name="Slide Number Placeholder 3">
            <a:extLst>
              <a:ext uri="{FF2B5EF4-FFF2-40B4-BE49-F238E27FC236}">
                <a16:creationId xmlns:a16="http://schemas.microsoft.com/office/drawing/2014/main" id="{E146E9E6-6767-144D-A7BE-BE31C2807C6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7066" indent="-291179">
              <a:defRPr>
                <a:solidFill>
                  <a:schemeClr val="tx1"/>
                </a:solidFill>
                <a:latin typeface="Arial" panose="020B0604020202020204" pitchFamily="34" charset="0"/>
              </a:defRPr>
            </a:lvl2pPr>
            <a:lvl3pPr marL="1164717" indent="-232943">
              <a:defRPr>
                <a:solidFill>
                  <a:schemeClr val="tx1"/>
                </a:solidFill>
                <a:latin typeface="Arial" panose="020B0604020202020204" pitchFamily="34" charset="0"/>
              </a:defRPr>
            </a:lvl3pPr>
            <a:lvl4pPr marL="1630604" indent="-232943">
              <a:defRPr>
                <a:solidFill>
                  <a:schemeClr val="tx1"/>
                </a:solidFill>
                <a:latin typeface="Arial" panose="020B0604020202020204" pitchFamily="34" charset="0"/>
              </a:defRPr>
            </a:lvl4pPr>
            <a:lvl5pPr marL="2096491" indent="-232943">
              <a:defRPr>
                <a:solidFill>
                  <a:schemeClr val="tx1"/>
                </a:solidFill>
                <a:latin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defRPr>
            </a:lvl9pPr>
          </a:lstStyle>
          <a:p>
            <a:fld id="{9E795758-4DC3-2E4D-9064-480AD5B6441B}" type="slidenum">
              <a:rPr lang="en-GB" altLang="en-US"/>
              <a:pPr/>
              <a:t>9</a:t>
            </a:fld>
            <a:endParaRPr lang="en-GB"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Master" Target="../slideMasters/slideMaster11.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 Id="rId4" Type="http://schemas.openxmlformats.org/officeDocument/2006/relationships/image" Target="../media/image12.jpe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dirty="0"/>
              <a:t>Click to edit Master title style</a:t>
            </a:r>
            <a:endParaRPr lang="en-GB"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4">
            <a:extLst>
              <a:ext uri="{FF2B5EF4-FFF2-40B4-BE49-F238E27FC236}">
                <a16:creationId xmlns:a16="http://schemas.microsoft.com/office/drawing/2014/main" id="{7749F5FC-51EF-034E-AD64-AE91808149E8}"/>
              </a:ext>
            </a:extLst>
          </p:cNvPr>
          <p:cNvSpPr>
            <a:spLocks noGrp="1" noChangeArrowheads="1"/>
          </p:cNvSpPr>
          <p:nvPr>
            <p:ph type="dt" sz="half" idx="10"/>
          </p:nvPr>
        </p:nvSpPr>
        <p:spPr>
          <a:ln/>
        </p:spPr>
        <p:txBody>
          <a:bodyPr/>
          <a:lstStyle>
            <a:lvl1pPr>
              <a:defRPr/>
            </a:lvl1pPr>
          </a:lstStyle>
          <a:p>
            <a:pPr>
              <a:defRPr/>
            </a:pPr>
            <a:endParaRPr lang="en-GB" dirty="0"/>
          </a:p>
        </p:txBody>
      </p:sp>
      <p:sp>
        <p:nvSpPr>
          <p:cNvPr id="5" name="Rectangle 5">
            <a:extLst>
              <a:ext uri="{FF2B5EF4-FFF2-40B4-BE49-F238E27FC236}">
                <a16:creationId xmlns:a16="http://schemas.microsoft.com/office/drawing/2014/main" id="{E32B9E29-6F41-5644-BAB5-B3588F9B090B}"/>
              </a:ext>
            </a:extLst>
          </p:cNvPr>
          <p:cNvSpPr>
            <a:spLocks noGrp="1" noChangeArrowheads="1"/>
          </p:cNvSpPr>
          <p:nvPr>
            <p:ph type="ftr" sz="quarter" idx="11"/>
          </p:nvPr>
        </p:nvSpPr>
        <p:spPr>
          <a:ln/>
        </p:spPr>
        <p:txBody>
          <a:bodyPr/>
          <a:lstStyle>
            <a:lvl1pPr>
              <a:defRPr/>
            </a:lvl1pPr>
          </a:lstStyle>
          <a:p>
            <a:pPr>
              <a:defRPr/>
            </a:pPr>
            <a:endParaRPr lang="en-GB" dirty="0"/>
          </a:p>
        </p:txBody>
      </p:sp>
      <p:sp>
        <p:nvSpPr>
          <p:cNvPr id="6" name="Rectangle 6">
            <a:extLst>
              <a:ext uri="{FF2B5EF4-FFF2-40B4-BE49-F238E27FC236}">
                <a16:creationId xmlns:a16="http://schemas.microsoft.com/office/drawing/2014/main" id="{31BCC1EA-4B3A-2143-8F51-EF881B62A8A9}"/>
              </a:ext>
            </a:extLst>
          </p:cNvPr>
          <p:cNvSpPr>
            <a:spLocks noGrp="1" noChangeArrowheads="1"/>
          </p:cNvSpPr>
          <p:nvPr>
            <p:ph type="sldNum" sz="quarter" idx="12"/>
          </p:nvPr>
        </p:nvSpPr>
        <p:spPr>
          <a:ln/>
        </p:spPr>
        <p:txBody>
          <a:bodyPr/>
          <a:lstStyle>
            <a:lvl1pPr>
              <a:defRPr/>
            </a:lvl1pPr>
          </a:lstStyle>
          <a:p>
            <a:fld id="{02FCA60B-AB95-B54D-B4D2-1E5E01F5F8E0}" type="slidenum">
              <a:rPr lang="en-GB" altLang="en-US"/>
              <a:pPr/>
              <a:t>‹#›</a:t>
            </a:fld>
            <a:endParaRPr lang="en-GB" altLang="en-US" dirty="0"/>
          </a:p>
        </p:txBody>
      </p:sp>
    </p:spTree>
    <p:extLst>
      <p:ext uri="{BB962C8B-B14F-4D97-AF65-F5344CB8AC3E}">
        <p14:creationId xmlns:p14="http://schemas.microsoft.com/office/powerpoint/2010/main" val="21395253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1722011F-1D8C-8B42-A7F0-BD0585F34CD3}"/>
              </a:ext>
            </a:extLst>
          </p:cNvPr>
          <p:cNvSpPr>
            <a:spLocks noGrp="1" noChangeArrowheads="1"/>
          </p:cNvSpPr>
          <p:nvPr>
            <p:ph type="dt" sz="half" idx="10"/>
          </p:nvPr>
        </p:nvSpPr>
        <p:spPr>
          <a:ln/>
        </p:spPr>
        <p:txBody>
          <a:bodyPr/>
          <a:lstStyle>
            <a:lvl1pPr>
              <a:defRPr/>
            </a:lvl1pPr>
          </a:lstStyle>
          <a:p>
            <a:pPr>
              <a:defRPr/>
            </a:pPr>
            <a:endParaRPr lang="en-GB" dirty="0"/>
          </a:p>
        </p:txBody>
      </p:sp>
      <p:sp>
        <p:nvSpPr>
          <p:cNvPr id="5" name="Rectangle 5">
            <a:extLst>
              <a:ext uri="{FF2B5EF4-FFF2-40B4-BE49-F238E27FC236}">
                <a16:creationId xmlns:a16="http://schemas.microsoft.com/office/drawing/2014/main" id="{F05E5CDD-F48B-C94D-9657-80305AF1FDD0}"/>
              </a:ext>
            </a:extLst>
          </p:cNvPr>
          <p:cNvSpPr>
            <a:spLocks noGrp="1" noChangeArrowheads="1"/>
          </p:cNvSpPr>
          <p:nvPr>
            <p:ph type="ftr" sz="quarter" idx="11"/>
          </p:nvPr>
        </p:nvSpPr>
        <p:spPr>
          <a:ln/>
        </p:spPr>
        <p:txBody>
          <a:bodyPr/>
          <a:lstStyle>
            <a:lvl1pPr>
              <a:defRPr/>
            </a:lvl1pPr>
          </a:lstStyle>
          <a:p>
            <a:pPr>
              <a:defRPr/>
            </a:pPr>
            <a:endParaRPr lang="en-GB" dirty="0"/>
          </a:p>
        </p:txBody>
      </p:sp>
      <p:sp>
        <p:nvSpPr>
          <p:cNvPr id="6" name="Rectangle 6">
            <a:extLst>
              <a:ext uri="{FF2B5EF4-FFF2-40B4-BE49-F238E27FC236}">
                <a16:creationId xmlns:a16="http://schemas.microsoft.com/office/drawing/2014/main" id="{B40E95F6-5BB7-3A4F-AB3C-909253D828E4}"/>
              </a:ext>
            </a:extLst>
          </p:cNvPr>
          <p:cNvSpPr>
            <a:spLocks noGrp="1" noChangeArrowheads="1"/>
          </p:cNvSpPr>
          <p:nvPr>
            <p:ph type="sldNum" sz="quarter" idx="12"/>
          </p:nvPr>
        </p:nvSpPr>
        <p:spPr>
          <a:ln/>
        </p:spPr>
        <p:txBody>
          <a:bodyPr/>
          <a:lstStyle>
            <a:lvl1pPr>
              <a:defRPr/>
            </a:lvl1pPr>
          </a:lstStyle>
          <a:p>
            <a:fld id="{49B5826F-F5A3-0B4F-A1AD-B038937F2D9B}" type="slidenum">
              <a:rPr lang="en-GB" altLang="en-US"/>
              <a:pPr/>
              <a:t>‹#›</a:t>
            </a:fld>
            <a:endParaRPr lang="en-GB" altLang="en-US" dirty="0"/>
          </a:p>
        </p:txBody>
      </p:sp>
    </p:spTree>
    <p:extLst>
      <p:ext uri="{BB962C8B-B14F-4D97-AF65-F5344CB8AC3E}">
        <p14:creationId xmlns:p14="http://schemas.microsoft.com/office/powerpoint/2010/main" val="259667095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6FC662-BDE3-4ADA-A3F2-AD108C791C43}" type="datetimeFigureOut">
              <a:rPr lang="de-DE" smtClean="0">
                <a:solidFill>
                  <a:prstClr val="black">
                    <a:tint val="75000"/>
                  </a:prstClr>
                </a:solidFill>
              </a:rPr>
              <a:pPr/>
              <a:t>01.06.2022</a:t>
            </a:fld>
            <a:endParaRPr lang="de-DE">
              <a:solidFill>
                <a:prstClr val="black">
                  <a:tint val="75000"/>
                </a:prstClr>
              </a:solidFill>
            </a:endParaRPr>
          </a:p>
        </p:txBody>
      </p:sp>
      <p:sp>
        <p:nvSpPr>
          <p:cNvPr id="3" name="Footer Placeholder 2"/>
          <p:cNvSpPr>
            <a:spLocks noGrp="1"/>
          </p:cNvSpPr>
          <p:nvPr>
            <p:ph type="ftr" sz="quarter" idx="11"/>
          </p:nvPr>
        </p:nvSpPr>
        <p:spPr/>
        <p:txBody>
          <a:bodyPr/>
          <a:lstStyle/>
          <a:p>
            <a:endParaRPr lang="de-DE">
              <a:solidFill>
                <a:prstClr val="black">
                  <a:tint val="75000"/>
                </a:prstClr>
              </a:solidFill>
            </a:endParaRPr>
          </a:p>
        </p:txBody>
      </p:sp>
      <p:sp>
        <p:nvSpPr>
          <p:cNvPr id="4" name="Slide Number Placeholder 3"/>
          <p:cNvSpPr>
            <a:spLocks noGrp="1"/>
          </p:cNvSpPr>
          <p:nvPr>
            <p:ph type="sldNum" sz="quarter" idx="12"/>
          </p:nvPr>
        </p:nvSpPr>
        <p:spPr/>
        <p:txBody>
          <a:bodyPr/>
          <a:lstStyle/>
          <a:p>
            <a:fld id="{1CED001F-EFCF-44FC-862F-0236BDB641D6}"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158527014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e Placeholder 4"/>
          <p:cNvSpPr>
            <a:spLocks noGrp="1"/>
          </p:cNvSpPr>
          <p:nvPr>
            <p:ph type="dt" sz="half" idx="10"/>
          </p:nvPr>
        </p:nvSpPr>
        <p:spPr/>
        <p:txBody>
          <a:bodyPr/>
          <a:lstStyle/>
          <a:p>
            <a:fld id="{1B6FC662-BDE3-4ADA-A3F2-AD108C791C43}" type="datetimeFigureOut">
              <a:rPr lang="de-DE" smtClean="0">
                <a:solidFill>
                  <a:prstClr val="black">
                    <a:tint val="75000"/>
                  </a:prstClr>
                </a:solidFill>
              </a:rPr>
              <a:pPr/>
              <a:t>01.06.2022</a:t>
            </a:fld>
            <a:endParaRPr lang="de-DE">
              <a:solidFill>
                <a:prstClr val="black">
                  <a:tint val="75000"/>
                </a:prstClr>
              </a:solidFill>
            </a:endParaRPr>
          </a:p>
        </p:txBody>
      </p:sp>
      <p:sp>
        <p:nvSpPr>
          <p:cNvPr id="6" name="Footer Placeholder 5"/>
          <p:cNvSpPr>
            <a:spLocks noGrp="1"/>
          </p:cNvSpPr>
          <p:nvPr>
            <p:ph type="ftr" sz="quarter" idx="11"/>
          </p:nvPr>
        </p:nvSpPr>
        <p:spPr/>
        <p:txBody>
          <a:bodyPr/>
          <a:lstStyle/>
          <a:p>
            <a:endParaRPr lang="de-DE">
              <a:solidFill>
                <a:prstClr val="black">
                  <a:tint val="75000"/>
                </a:prstClr>
              </a:solidFill>
            </a:endParaRPr>
          </a:p>
        </p:txBody>
      </p:sp>
      <p:sp>
        <p:nvSpPr>
          <p:cNvPr id="7" name="Slide Number Placeholder 6"/>
          <p:cNvSpPr>
            <a:spLocks noGrp="1"/>
          </p:cNvSpPr>
          <p:nvPr>
            <p:ph type="sldNum" sz="quarter" idx="12"/>
          </p:nvPr>
        </p:nvSpPr>
        <p:spPr/>
        <p:txBody>
          <a:bodyPr/>
          <a:lstStyle/>
          <a:p>
            <a:fld id="{1CED001F-EFCF-44FC-862F-0236BDB641D6}"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393800768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e Placeholder 4"/>
          <p:cNvSpPr>
            <a:spLocks noGrp="1"/>
          </p:cNvSpPr>
          <p:nvPr>
            <p:ph type="dt" sz="half" idx="10"/>
          </p:nvPr>
        </p:nvSpPr>
        <p:spPr/>
        <p:txBody>
          <a:bodyPr/>
          <a:lstStyle/>
          <a:p>
            <a:fld id="{1B6FC662-BDE3-4ADA-A3F2-AD108C791C43}" type="datetimeFigureOut">
              <a:rPr lang="de-DE" smtClean="0">
                <a:solidFill>
                  <a:prstClr val="black">
                    <a:tint val="75000"/>
                  </a:prstClr>
                </a:solidFill>
              </a:rPr>
              <a:pPr/>
              <a:t>01.06.2022</a:t>
            </a:fld>
            <a:endParaRPr lang="de-DE">
              <a:solidFill>
                <a:prstClr val="black">
                  <a:tint val="75000"/>
                </a:prstClr>
              </a:solidFill>
            </a:endParaRPr>
          </a:p>
        </p:txBody>
      </p:sp>
      <p:sp>
        <p:nvSpPr>
          <p:cNvPr id="6" name="Footer Placeholder 5"/>
          <p:cNvSpPr>
            <a:spLocks noGrp="1"/>
          </p:cNvSpPr>
          <p:nvPr>
            <p:ph type="ftr" sz="quarter" idx="11"/>
          </p:nvPr>
        </p:nvSpPr>
        <p:spPr/>
        <p:txBody>
          <a:bodyPr/>
          <a:lstStyle/>
          <a:p>
            <a:endParaRPr lang="de-DE">
              <a:solidFill>
                <a:prstClr val="black">
                  <a:tint val="75000"/>
                </a:prstClr>
              </a:solidFill>
            </a:endParaRPr>
          </a:p>
        </p:txBody>
      </p:sp>
      <p:sp>
        <p:nvSpPr>
          <p:cNvPr id="7" name="Slide Number Placeholder 6"/>
          <p:cNvSpPr>
            <a:spLocks noGrp="1"/>
          </p:cNvSpPr>
          <p:nvPr>
            <p:ph type="sldNum" sz="quarter" idx="12"/>
          </p:nvPr>
        </p:nvSpPr>
        <p:spPr/>
        <p:txBody>
          <a:bodyPr/>
          <a:lstStyle/>
          <a:p>
            <a:fld id="{1CED001F-EFCF-44FC-862F-0236BDB641D6}"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51524713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Vertical Text Placehold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1B6FC662-BDE3-4ADA-A3F2-AD108C791C43}" type="datetimeFigureOut">
              <a:rPr lang="de-DE" smtClean="0">
                <a:solidFill>
                  <a:prstClr val="black">
                    <a:tint val="75000"/>
                  </a:prstClr>
                </a:solidFill>
              </a:rPr>
              <a:pPr/>
              <a:t>01.06.2022</a:t>
            </a:fld>
            <a:endParaRPr lang="de-DE">
              <a:solidFill>
                <a:prstClr val="black">
                  <a:tint val="75000"/>
                </a:prstClr>
              </a:solidFill>
            </a:endParaRPr>
          </a:p>
        </p:txBody>
      </p:sp>
      <p:sp>
        <p:nvSpPr>
          <p:cNvPr id="5" name="Footer Placeholder 4"/>
          <p:cNvSpPr>
            <a:spLocks noGrp="1"/>
          </p:cNvSpPr>
          <p:nvPr>
            <p:ph type="ftr" sz="quarter" idx="11"/>
          </p:nvPr>
        </p:nvSpPr>
        <p:spPr/>
        <p:txBody>
          <a:bodyPr/>
          <a:lstStyle/>
          <a:p>
            <a:endParaRPr lang="de-DE">
              <a:solidFill>
                <a:prstClr val="black">
                  <a:tint val="75000"/>
                </a:prstClr>
              </a:solidFill>
            </a:endParaRPr>
          </a:p>
        </p:txBody>
      </p:sp>
      <p:sp>
        <p:nvSpPr>
          <p:cNvPr id="6" name="Slide Number Placeholder 5"/>
          <p:cNvSpPr>
            <a:spLocks noGrp="1"/>
          </p:cNvSpPr>
          <p:nvPr>
            <p:ph type="sldNum" sz="quarter" idx="12"/>
          </p:nvPr>
        </p:nvSpPr>
        <p:spPr/>
        <p:txBody>
          <a:bodyPr/>
          <a:lstStyle/>
          <a:p>
            <a:fld id="{1CED001F-EFCF-44FC-862F-0236BDB641D6}"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399364831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de-DE"/>
              <a:t>Titelmasterformat durch Klicken bearbeiten</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1B6FC662-BDE3-4ADA-A3F2-AD108C791C43}" type="datetimeFigureOut">
              <a:rPr lang="de-DE" smtClean="0">
                <a:solidFill>
                  <a:prstClr val="black">
                    <a:tint val="75000"/>
                  </a:prstClr>
                </a:solidFill>
              </a:rPr>
              <a:pPr/>
              <a:t>01.06.2022</a:t>
            </a:fld>
            <a:endParaRPr lang="de-DE">
              <a:solidFill>
                <a:prstClr val="black">
                  <a:tint val="75000"/>
                </a:prstClr>
              </a:solidFill>
            </a:endParaRPr>
          </a:p>
        </p:txBody>
      </p:sp>
      <p:sp>
        <p:nvSpPr>
          <p:cNvPr id="5" name="Footer Placeholder 4"/>
          <p:cNvSpPr>
            <a:spLocks noGrp="1"/>
          </p:cNvSpPr>
          <p:nvPr>
            <p:ph type="ftr" sz="quarter" idx="11"/>
          </p:nvPr>
        </p:nvSpPr>
        <p:spPr/>
        <p:txBody>
          <a:bodyPr/>
          <a:lstStyle/>
          <a:p>
            <a:endParaRPr lang="de-DE">
              <a:solidFill>
                <a:prstClr val="black">
                  <a:tint val="75000"/>
                </a:prstClr>
              </a:solidFill>
            </a:endParaRPr>
          </a:p>
        </p:txBody>
      </p:sp>
      <p:sp>
        <p:nvSpPr>
          <p:cNvPr id="6" name="Slide Number Placeholder 5"/>
          <p:cNvSpPr>
            <a:spLocks noGrp="1"/>
          </p:cNvSpPr>
          <p:nvPr>
            <p:ph type="sldNum" sz="quarter" idx="12"/>
          </p:nvPr>
        </p:nvSpPr>
        <p:spPr/>
        <p:txBody>
          <a:bodyPr/>
          <a:lstStyle/>
          <a:p>
            <a:fld id="{1CED001F-EFCF-44FC-862F-0236BDB641D6}"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172518134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a:t>Titelmasterformat durch Klicken bearbeiten</a:t>
            </a:r>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4ED0CA14-5E83-4CC5-A814-720DABE84451}" type="datetimeFigureOut">
              <a:rPr lang="de-DE" smtClean="0"/>
              <a:t>01.06.2022</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041A178B-7CC7-4628-AB21-69B0C31850E0}" type="slidenum">
              <a:rPr lang="de-DE" smtClean="0"/>
              <a:t>‹#›</a:t>
            </a:fld>
            <a:endParaRPr lang="de-DE"/>
          </a:p>
        </p:txBody>
      </p:sp>
    </p:spTree>
    <p:extLst>
      <p:ext uri="{BB962C8B-B14F-4D97-AF65-F5344CB8AC3E}">
        <p14:creationId xmlns:p14="http://schemas.microsoft.com/office/powerpoint/2010/main" val="216046902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4ED0CA14-5E83-4CC5-A814-720DABE84451}" type="datetimeFigureOut">
              <a:rPr lang="de-DE" smtClean="0"/>
              <a:t>01.06.2022</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041A178B-7CC7-4628-AB21-69B0C31850E0}" type="slidenum">
              <a:rPr lang="de-DE" smtClean="0"/>
              <a:t>‹#›</a:t>
            </a:fld>
            <a:endParaRPr lang="de-DE"/>
          </a:p>
        </p:txBody>
      </p:sp>
    </p:spTree>
    <p:extLst>
      <p:ext uri="{BB962C8B-B14F-4D97-AF65-F5344CB8AC3E}">
        <p14:creationId xmlns:p14="http://schemas.microsoft.com/office/powerpoint/2010/main" val="257956974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a:t>Titelmasterformat durch Klicken bearbeiten</a:t>
            </a:r>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p:txBody>
          <a:bodyPr/>
          <a:lstStyle/>
          <a:p>
            <a:fld id="{4ED0CA14-5E83-4CC5-A814-720DABE84451}" type="datetimeFigureOut">
              <a:rPr lang="de-DE" smtClean="0"/>
              <a:t>01.06.2022</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041A178B-7CC7-4628-AB21-69B0C31850E0}" type="slidenum">
              <a:rPr lang="de-DE" smtClean="0"/>
              <a:t>‹#›</a:t>
            </a:fld>
            <a:endParaRPr lang="de-DE"/>
          </a:p>
        </p:txBody>
      </p:sp>
    </p:spTree>
    <p:extLst>
      <p:ext uri="{BB962C8B-B14F-4D97-AF65-F5344CB8AC3E}">
        <p14:creationId xmlns:p14="http://schemas.microsoft.com/office/powerpoint/2010/main" val="126541261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838200" y="1825625"/>
            <a:ext cx="51816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72200" y="1825625"/>
            <a:ext cx="51816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4ED0CA14-5E83-4CC5-A814-720DABE84451}" type="datetimeFigureOut">
              <a:rPr lang="de-DE" smtClean="0"/>
              <a:t>01.06.2022</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041A178B-7CC7-4628-AB21-69B0C31850E0}" type="slidenum">
              <a:rPr lang="de-DE" smtClean="0"/>
              <a:t>‹#›</a:t>
            </a:fld>
            <a:endParaRPr lang="de-DE"/>
          </a:p>
        </p:txBody>
      </p:sp>
    </p:spTree>
    <p:extLst>
      <p:ext uri="{BB962C8B-B14F-4D97-AF65-F5344CB8AC3E}">
        <p14:creationId xmlns:p14="http://schemas.microsoft.com/office/powerpoint/2010/main" val="138284118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a:t>Titelmasterformat durch Klicken bearbeiten</a:t>
            </a:r>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839788" y="2505075"/>
            <a:ext cx="5157787"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4ED0CA14-5E83-4CC5-A814-720DABE84451}" type="datetimeFigureOut">
              <a:rPr lang="de-DE" smtClean="0"/>
              <a:t>01.06.2022</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041A178B-7CC7-4628-AB21-69B0C31850E0}" type="slidenum">
              <a:rPr lang="de-DE" smtClean="0"/>
              <a:t>‹#›</a:t>
            </a:fld>
            <a:endParaRPr lang="de-DE"/>
          </a:p>
        </p:txBody>
      </p:sp>
    </p:spTree>
    <p:extLst>
      <p:ext uri="{BB962C8B-B14F-4D97-AF65-F5344CB8AC3E}">
        <p14:creationId xmlns:p14="http://schemas.microsoft.com/office/powerpoint/2010/main" val="26726605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078C287E-5CE1-9E4B-90F8-9C7C553A5EBA}"/>
              </a:ext>
            </a:extLst>
          </p:cNvPr>
          <p:cNvSpPr>
            <a:spLocks noGrp="1" noChangeArrowheads="1"/>
          </p:cNvSpPr>
          <p:nvPr>
            <p:ph type="dt" sz="half" idx="10"/>
          </p:nvPr>
        </p:nvSpPr>
        <p:spPr>
          <a:ln/>
        </p:spPr>
        <p:txBody>
          <a:bodyPr/>
          <a:lstStyle>
            <a:lvl1pPr>
              <a:defRPr/>
            </a:lvl1pPr>
          </a:lstStyle>
          <a:p>
            <a:pPr>
              <a:defRPr/>
            </a:pPr>
            <a:endParaRPr lang="en-GB" dirty="0"/>
          </a:p>
        </p:txBody>
      </p:sp>
      <p:sp>
        <p:nvSpPr>
          <p:cNvPr id="5" name="Rectangle 5">
            <a:extLst>
              <a:ext uri="{FF2B5EF4-FFF2-40B4-BE49-F238E27FC236}">
                <a16:creationId xmlns:a16="http://schemas.microsoft.com/office/drawing/2014/main" id="{6429A806-069E-A246-B728-729FACCE461A}"/>
              </a:ext>
            </a:extLst>
          </p:cNvPr>
          <p:cNvSpPr>
            <a:spLocks noGrp="1" noChangeArrowheads="1"/>
          </p:cNvSpPr>
          <p:nvPr>
            <p:ph type="ftr" sz="quarter" idx="11"/>
          </p:nvPr>
        </p:nvSpPr>
        <p:spPr>
          <a:ln/>
        </p:spPr>
        <p:txBody>
          <a:bodyPr/>
          <a:lstStyle>
            <a:lvl1pPr>
              <a:defRPr/>
            </a:lvl1pPr>
          </a:lstStyle>
          <a:p>
            <a:pPr>
              <a:defRPr/>
            </a:pPr>
            <a:endParaRPr lang="en-GB" dirty="0"/>
          </a:p>
        </p:txBody>
      </p:sp>
      <p:sp>
        <p:nvSpPr>
          <p:cNvPr id="6" name="Rectangle 6">
            <a:extLst>
              <a:ext uri="{FF2B5EF4-FFF2-40B4-BE49-F238E27FC236}">
                <a16:creationId xmlns:a16="http://schemas.microsoft.com/office/drawing/2014/main" id="{252F8281-598C-8144-82B2-4C74B8AF2E8C}"/>
              </a:ext>
            </a:extLst>
          </p:cNvPr>
          <p:cNvSpPr>
            <a:spLocks noGrp="1" noChangeArrowheads="1"/>
          </p:cNvSpPr>
          <p:nvPr>
            <p:ph type="sldNum" sz="quarter" idx="12"/>
          </p:nvPr>
        </p:nvSpPr>
        <p:spPr>
          <a:ln/>
        </p:spPr>
        <p:txBody>
          <a:bodyPr/>
          <a:lstStyle>
            <a:lvl1pPr>
              <a:defRPr/>
            </a:lvl1pPr>
          </a:lstStyle>
          <a:p>
            <a:fld id="{0903AC24-36D9-EF4C-AA20-A7ADAFA3922B}" type="slidenum">
              <a:rPr lang="en-GB" altLang="en-US"/>
              <a:pPr/>
              <a:t>‹#›</a:t>
            </a:fld>
            <a:endParaRPr lang="en-GB" altLang="en-US" dirty="0"/>
          </a:p>
        </p:txBody>
      </p:sp>
    </p:spTree>
    <p:extLst>
      <p:ext uri="{BB962C8B-B14F-4D97-AF65-F5344CB8AC3E}">
        <p14:creationId xmlns:p14="http://schemas.microsoft.com/office/powerpoint/2010/main" val="72997146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4ED0CA14-5E83-4CC5-A814-720DABE84451}" type="datetimeFigureOut">
              <a:rPr lang="de-DE" smtClean="0"/>
              <a:t>01.06.2022</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041A178B-7CC7-4628-AB21-69B0C31850E0}" type="slidenum">
              <a:rPr lang="de-DE" smtClean="0"/>
              <a:t>‹#›</a:t>
            </a:fld>
            <a:endParaRPr lang="de-DE"/>
          </a:p>
        </p:txBody>
      </p:sp>
    </p:spTree>
    <p:extLst>
      <p:ext uri="{BB962C8B-B14F-4D97-AF65-F5344CB8AC3E}">
        <p14:creationId xmlns:p14="http://schemas.microsoft.com/office/powerpoint/2010/main" val="116109411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4ED0CA14-5E83-4CC5-A814-720DABE84451}" type="datetimeFigureOut">
              <a:rPr lang="de-DE" smtClean="0"/>
              <a:t>01.06.2022</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041A178B-7CC7-4628-AB21-69B0C31850E0}" type="slidenum">
              <a:rPr lang="de-DE" smtClean="0"/>
              <a:t>‹#›</a:t>
            </a:fld>
            <a:endParaRPr lang="de-DE"/>
          </a:p>
        </p:txBody>
      </p:sp>
    </p:spTree>
    <p:extLst>
      <p:ext uri="{BB962C8B-B14F-4D97-AF65-F5344CB8AC3E}">
        <p14:creationId xmlns:p14="http://schemas.microsoft.com/office/powerpoint/2010/main" val="283323354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umsplatzhalter 4"/>
          <p:cNvSpPr>
            <a:spLocks noGrp="1"/>
          </p:cNvSpPr>
          <p:nvPr>
            <p:ph type="dt" sz="half" idx="10"/>
          </p:nvPr>
        </p:nvSpPr>
        <p:spPr/>
        <p:txBody>
          <a:bodyPr/>
          <a:lstStyle/>
          <a:p>
            <a:fld id="{4ED0CA14-5E83-4CC5-A814-720DABE84451}" type="datetimeFigureOut">
              <a:rPr lang="de-DE" smtClean="0"/>
              <a:t>01.06.2022</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041A178B-7CC7-4628-AB21-69B0C31850E0}" type="slidenum">
              <a:rPr lang="de-DE" smtClean="0"/>
              <a:t>‹#›</a:t>
            </a:fld>
            <a:endParaRPr lang="de-DE"/>
          </a:p>
        </p:txBody>
      </p:sp>
    </p:spTree>
    <p:extLst>
      <p:ext uri="{BB962C8B-B14F-4D97-AF65-F5344CB8AC3E}">
        <p14:creationId xmlns:p14="http://schemas.microsoft.com/office/powerpoint/2010/main" val="341096808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umsplatzhalter 4"/>
          <p:cNvSpPr>
            <a:spLocks noGrp="1"/>
          </p:cNvSpPr>
          <p:nvPr>
            <p:ph type="dt" sz="half" idx="10"/>
          </p:nvPr>
        </p:nvSpPr>
        <p:spPr/>
        <p:txBody>
          <a:bodyPr/>
          <a:lstStyle/>
          <a:p>
            <a:fld id="{4ED0CA14-5E83-4CC5-A814-720DABE84451}" type="datetimeFigureOut">
              <a:rPr lang="de-DE" smtClean="0"/>
              <a:t>01.06.2022</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041A178B-7CC7-4628-AB21-69B0C31850E0}" type="slidenum">
              <a:rPr lang="de-DE" smtClean="0"/>
              <a:t>‹#›</a:t>
            </a:fld>
            <a:endParaRPr lang="de-DE"/>
          </a:p>
        </p:txBody>
      </p:sp>
    </p:spTree>
    <p:extLst>
      <p:ext uri="{BB962C8B-B14F-4D97-AF65-F5344CB8AC3E}">
        <p14:creationId xmlns:p14="http://schemas.microsoft.com/office/powerpoint/2010/main" val="416475218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4ED0CA14-5E83-4CC5-A814-720DABE84451}" type="datetimeFigureOut">
              <a:rPr lang="de-DE" smtClean="0"/>
              <a:t>01.06.2022</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041A178B-7CC7-4628-AB21-69B0C31850E0}" type="slidenum">
              <a:rPr lang="de-DE" smtClean="0"/>
              <a:t>‹#›</a:t>
            </a:fld>
            <a:endParaRPr lang="de-DE"/>
          </a:p>
        </p:txBody>
      </p:sp>
    </p:spTree>
    <p:extLst>
      <p:ext uri="{BB962C8B-B14F-4D97-AF65-F5344CB8AC3E}">
        <p14:creationId xmlns:p14="http://schemas.microsoft.com/office/powerpoint/2010/main" val="28347321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4ED0CA14-5E83-4CC5-A814-720DABE84451}" type="datetimeFigureOut">
              <a:rPr lang="de-DE" smtClean="0"/>
              <a:t>01.06.2022</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041A178B-7CC7-4628-AB21-69B0C31850E0}" type="slidenum">
              <a:rPr lang="de-DE" smtClean="0"/>
              <a:t>‹#›</a:t>
            </a:fld>
            <a:endParaRPr lang="de-DE"/>
          </a:p>
        </p:txBody>
      </p:sp>
    </p:spTree>
    <p:extLst>
      <p:ext uri="{BB962C8B-B14F-4D97-AF65-F5344CB8AC3E}">
        <p14:creationId xmlns:p14="http://schemas.microsoft.com/office/powerpoint/2010/main" val="189281584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30"/>
            <a:ext cx="10363200" cy="1470025"/>
          </a:xfrm>
        </p:spPr>
        <p:txBody>
          <a:bodyPr/>
          <a:lstStyle/>
          <a:p>
            <a:r>
              <a:rPr lang="de-DE"/>
              <a:t>Mastertitelformat bearbeiten</a:t>
            </a:r>
          </a:p>
        </p:txBody>
      </p:sp>
      <p:sp>
        <p:nvSpPr>
          <p:cNvPr id="3" name="Unterti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p>
        </p:txBody>
      </p:sp>
      <p:sp>
        <p:nvSpPr>
          <p:cNvPr id="4" name="Datumsplatzhalter 3"/>
          <p:cNvSpPr>
            <a:spLocks noGrp="1"/>
          </p:cNvSpPr>
          <p:nvPr>
            <p:ph type="dt" sz="half" idx="10"/>
          </p:nvPr>
        </p:nvSpPr>
        <p:spPr/>
        <p:txBody>
          <a:bodyPr/>
          <a:lstStyle/>
          <a:p>
            <a:fld id="{A185A017-81A0-CB40-A027-DE85784E4602}" type="datetimeFigureOut">
              <a:rPr lang="de-DE" smtClean="0">
                <a:solidFill>
                  <a:prstClr val="black">
                    <a:tint val="75000"/>
                  </a:prstClr>
                </a:solidFill>
              </a:rPr>
              <a:pPr/>
              <a:t>01.06.2022</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2D113FE7-54A5-0B47-892D-DD68CB14EE1B}"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77314954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A185A017-81A0-CB40-A027-DE85784E4602}" type="datetimeFigureOut">
              <a:rPr lang="de-DE" smtClean="0">
                <a:solidFill>
                  <a:prstClr val="black">
                    <a:tint val="75000"/>
                  </a:prstClr>
                </a:solidFill>
              </a:rPr>
              <a:pPr/>
              <a:t>01.06.2022</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2D113FE7-54A5-0B47-892D-DD68CB14EE1B}"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414817107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5"/>
            <a:ext cx="10363200" cy="1362075"/>
          </a:xfrm>
        </p:spPr>
        <p:txBody>
          <a:bodyPr anchor="t"/>
          <a:lstStyle>
            <a:lvl1pPr algn="l">
              <a:defRPr sz="4000" b="1" cap="all"/>
            </a:lvl1pPr>
          </a:lstStyle>
          <a:p>
            <a:r>
              <a:rPr lang="de-DE"/>
              <a:t>Mastertitelformat bearbeiten</a:t>
            </a:r>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umsplatzhalter 3"/>
          <p:cNvSpPr>
            <a:spLocks noGrp="1"/>
          </p:cNvSpPr>
          <p:nvPr>
            <p:ph type="dt" sz="half" idx="10"/>
          </p:nvPr>
        </p:nvSpPr>
        <p:spPr/>
        <p:txBody>
          <a:bodyPr/>
          <a:lstStyle/>
          <a:p>
            <a:fld id="{A185A017-81A0-CB40-A027-DE85784E4602}" type="datetimeFigureOut">
              <a:rPr lang="de-DE" smtClean="0">
                <a:solidFill>
                  <a:prstClr val="black">
                    <a:tint val="75000"/>
                  </a:prstClr>
                </a:solidFill>
              </a:rPr>
              <a:pPr/>
              <a:t>01.06.2022</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2D113FE7-54A5-0B47-892D-DD68CB14EE1B}"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108933927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A185A017-81A0-CB40-A027-DE85784E4602}" type="datetimeFigureOut">
              <a:rPr lang="de-DE" smtClean="0">
                <a:solidFill>
                  <a:prstClr val="black">
                    <a:tint val="75000"/>
                  </a:prstClr>
                </a:solidFill>
              </a:rPr>
              <a:pPr/>
              <a:t>01.06.2022</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2D113FE7-54A5-0B47-892D-DD68CB14EE1B}"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10625181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endParaRPr lang="en-GB"/>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GB"/>
          </a:p>
        </p:txBody>
      </p:sp>
      <p:sp>
        <p:nvSpPr>
          <p:cNvPr id="4" name="Segnaposto data 3">
            <a:extLst>
              <a:ext uri="{FF2B5EF4-FFF2-40B4-BE49-F238E27FC236}">
                <a16:creationId xmlns:a16="http://schemas.microsoft.com/office/drawing/2014/main" id="{C67C2B25-9043-9D49-AD9A-630D3E547D48}"/>
              </a:ext>
            </a:extLst>
          </p:cNvPr>
          <p:cNvSpPr>
            <a:spLocks noGrp="1"/>
          </p:cNvSpPr>
          <p:nvPr>
            <p:ph type="dt" sz="half" idx="10"/>
          </p:nvPr>
        </p:nvSpPr>
        <p:spPr/>
        <p:txBody>
          <a:bodyPr/>
          <a:lstStyle>
            <a:lvl1pPr>
              <a:defRPr/>
            </a:lvl1pPr>
          </a:lstStyle>
          <a:p>
            <a:pPr>
              <a:defRPr/>
            </a:pPr>
            <a:fld id="{DAB5D577-2C8E-3F4D-BC70-2291694A349D}" type="datetimeFigureOut">
              <a:rPr lang="en-GB"/>
              <a:pPr>
                <a:defRPr/>
              </a:pPr>
              <a:t>01/06/2022</a:t>
            </a:fld>
            <a:endParaRPr lang="en-GB" dirty="0"/>
          </a:p>
        </p:txBody>
      </p:sp>
      <p:sp>
        <p:nvSpPr>
          <p:cNvPr id="5" name="Segnaposto piè di pagina 4">
            <a:extLst>
              <a:ext uri="{FF2B5EF4-FFF2-40B4-BE49-F238E27FC236}">
                <a16:creationId xmlns:a16="http://schemas.microsoft.com/office/drawing/2014/main" id="{FA8445AD-78A3-3049-9004-3DD29359EEED}"/>
              </a:ext>
            </a:extLst>
          </p:cNvPr>
          <p:cNvSpPr>
            <a:spLocks noGrp="1"/>
          </p:cNvSpPr>
          <p:nvPr>
            <p:ph type="ftr" sz="quarter" idx="11"/>
          </p:nvPr>
        </p:nvSpPr>
        <p:spPr/>
        <p:txBody>
          <a:bodyPr/>
          <a:lstStyle>
            <a:lvl1pPr>
              <a:defRPr/>
            </a:lvl1pPr>
          </a:lstStyle>
          <a:p>
            <a:pPr>
              <a:defRPr/>
            </a:pPr>
            <a:endParaRPr lang="en-GB" dirty="0"/>
          </a:p>
        </p:txBody>
      </p:sp>
      <p:sp>
        <p:nvSpPr>
          <p:cNvPr id="6" name="Segnaposto numero diapositiva 5">
            <a:extLst>
              <a:ext uri="{FF2B5EF4-FFF2-40B4-BE49-F238E27FC236}">
                <a16:creationId xmlns:a16="http://schemas.microsoft.com/office/drawing/2014/main" id="{B2C9CD6C-B000-D94F-9B2A-A3ED956F89D7}"/>
              </a:ext>
            </a:extLst>
          </p:cNvPr>
          <p:cNvSpPr>
            <a:spLocks noGrp="1"/>
          </p:cNvSpPr>
          <p:nvPr>
            <p:ph type="sldNum" sz="quarter" idx="12"/>
          </p:nvPr>
        </p:nvSpPr>
        <p:spPr/>
        <p:txBody>
          <a:bodyPr/>
          <a:lstStyle>
            <a:lvl1pPr>
              <a:defRPr/>
            </a:lvl1pPr>
          </a:lstStyle>
          <a:p>
            <a:fld id="{EEAA9A0C-A503-4944-8B33-5DDE8BDD0BD0}" type="slidenum">
              <a:rPr lang="en-GB" altLang="en-US"/>
              <a:pPr/>
              <a:t>‹#›</a:t>
            </a:fld>
            <a:endParaRPr lang="en-GB" altLang="en-US" dirty="0"/>
          </a:p>
        </p:txBody>
      </p:sp>
    </p:spTree>
    <p:extLst>
      <p:ext uri="{BB962C8B-B14F-4D97-AF65-F5344CB8AC3E}">
        <p14:creationId xmlns:p14="http://schemas.microsoft.com/office/powerpoint/2010/main" val="213896850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Mastertitelformat bearbeiten</a:t>
            </a:r>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A185A017-81A0-CB40-A027-DE85784E4602}" type="datetimeFigureOut">
              <a:rPr lang="de-DE" smtClean="0">
                <a:solidFill>
                  <a:prstClr val="black">
                    <a:tint val="75000"/>
                  </a:prstClr>
                </a:solidFill>
              </a:rPr>
              <a:pPr/>
              <a:t>01.06.2022</a:t>
            </a:fld>
            <a:endParaRPr lang="de-DE">
              <a:solidFill>
                <a:prstClr val="black">
                  <a:tint val="75000"/>
                </a:prstClr>
              </a:solidFill>
            </a:endParaRPr>
          </a:p>
        </p:txBody>
      </p:sp>
      <p:sp>
        <p:nvSpPr>
          <p:cNvPr id="8" name="Fußzeilenplatzhalter 7"/>
          <p:cNvSpPr>
            <a:spLocks noGrp="1"/>
          </p:cNvSpPr>
          <p:nvPr>
            <p:ph type="ftr" sz="quarter" idx="11"/>
          </p:nvPr>
        </p:nvSpPr>
        <p:spPr/>
        <p:txBody>
          <a:bodyPr/>
          <a:lstStyle/>
          <a:p>
            <a:endParaRPr lang="de-DE">
              <a:solidFill>
                <a:prstClr val="black">
                  <a:tint val="75000"/>
                </a:prstClr>
              </a:solidFill>
            </a:endParaRPr>
          </a:p>
        </p:txBody>
      </p:sp>
      <p:sp>
        <p:nvSpPr>
          <p:cNvPr id="9" name="Foliennummernplatzhalter 8"/>
          <p:cNvSpPr>
            <a:spLocks noGrp="1"/>
          </p:cNvSpPr>
          <p:nvPr>
            <p:ph type="sldNum" sz="quarter" idx="12"/>
          </p:nvPr>
        </p:nvSpPr>
        <p:spPr/>
        <p:txBody>
          <a:bodyPr/>
          <a:lstStyle/>
          <a:p>
            <a:fld id="{2D113FE7-54A5-0B47-892D-DD68CB14EE1B}"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418660692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Datumsplatzhalter 2"/>
          <p:cNvSpPr>
            <a:spLocks noGrp="1"/>
          </p:cNvSpPr>
          <p:nvPr>
            <p:ph type="dt" sz="half" idx="10"/>
          </p:nvPr>
        </p:nvSpPr>
        <p:spPr/>
        <p:txBody>
          <a:bodyPr/>
          <a:lstStyle/>
          <a:p>
            <a:fld id="{A185A017-81A0-CB40-A027-DE85784E4602}" type="datetimeFigureOut">
              <a:rPr lang="de-DE" smtClean="0">
                <a:solidFill>
                  <a:prstClr val="black">
                    <a:tint val="75000"/>
                  </a:prstClr>
                </a:solidFill>
              </a:rPr>
              <a:pPr/>
              <a:t>01.06.2022</a:t>
            </a:fld>
            <a:endParaRPr lang="de-DE">
              <a:solidFill>
                <a:prstClr val="black">
                  <a:tint val="75000"/>
                </a:prstClr>
              </a:solidFill>
            </a:endParaRPr>
          </a:p>
        </p:txBody>
      </p:sp>
      <p:sp>
        <p:nvSpPr>
          <p:cNvPr id="4" name="Fußzeilenplatzhalter 3"/>
          <p:cNvSpPr>
            <a:spLocks noGrp="1"/>
          </p:cNvSpPr>
          <p:nvPr>
            <p:ph type="ftr" sz="quarter" idx="11"/>
          </p:nvPr>
        </p:nvSpPr>
        <p:spPr/>
        <p:txBody>
          <a:bodyPr/>
          <a:lstStyle/>
          <a:p>
            <a:endParaRPr lang="de-DE">
              <a:solidFill>
                <a:prstClr val="black">
                  <a:tint val="75000"/>
                </a:prstClr>
              </a:solidFill>
            </a:endParaRPr>
          </a:p>
        </p:txBody>
      </p:sp>
      <p:sp>
        <p:nvSpPr>
          <p:cNvPr id="5" name="Foliennummernplatzhalter 4"/>
          <p:cNvSpPr>
            <a:spLocks noGrp="1"/>
          </p:cNvSpPr>
          <p:nvPr>
            <p:ph type="sldNum" sz="quarter" idx="12"/>
          </p:nvPr>
        </p:nvSpPr>
        <p:spPr/>
        <p:txBody>
          <a:bodyPr/>
          <a:lstStyle/>
          <a:p>
            <a:fld id="{2D113FE7-54A5-0B47-892D-DD68CB14EE1B}"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283197358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A185A017-81A0-CB40-A027-DE85784E4602}" type="datetimeFigureOut">
              <a:rPr lang="de-DE" smtClean="0">
                <a:solidFill>
                  <a:prstClr val="black">
                    <a:tint val="75000"/>
                  </a:prstClr>
                </a:solidFill>
              </a:rPr>
              <a:pPr/>
              <a:t>01.06.2022</a:t>
            </a:fld>
            <a:endParaRPr lang="de-DE">
              <a:solidFill>
                <a:prstClr val="black">
                  <a:tint val="75000"/>
                </a:prstClr>
              </a:solidFill>
            </a:endParaRPr>
          </a:p>
        </p:txBody>
      </p:sp>
      <p:sp>
        <p:nvSpPr>
          <p:cNvPr id="3" name="Fußzeilenplatzhalter 2"/>
          <p:cNvSpPr>
            <a:spLocks noGrp="1"/>
          </p:cNvSpPr>
          <p:nvPr>
            <p:ph type="ftr" sz="quarter" idx="11"/>
          </p:nvPr>
        </p:nvSpPr>
        <p:spPr/>
        <p:txBody>
          <a:bodyPr/>
          <a:lstStyle/>
          <a:p>
            <a:endParaRPr lang="de-DE">
              <a:solidFill>
                <a:prstClr val="black">
                  <a:tint val="75000"/>
                </a:prstClr>
              </a:solidFill>
            </a:endParaRPr>
          </a:p>
        </p:txBody>
      </p:sp>
      <p:sp>
        <p:nvSpPr>
          <p:cNvPr id="4" name="Foliennummernplatzhalter 3"/>
          <p:cNvSpPr>
            <a:spLocks noGrp="1"/>
          </p:cNvSpPr>
          <p:nvPr>
            <p:ph type="sldNum" sz="quarter" idx="12"/>
          </p:nvPr>
        </p:nvSpPr>
        <p:spPr/>
        <p:txBody>
          <a:bodyPr/>
          <a:lstStyle/>
          <a:p>
            <a:fld id="{2D113FE7-54A5-0B47-892D-DD68CB14EE1B}"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75869345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609603" y="273050"/>
            <a:ext cx="4011084" cy="1162050"/>
          </a:xfrm>
        </p:spPr>
        <p:txBody>
          <a:bodyPr anchor="b"/>
          <a:lstStyle>
            <a:lvl1pPr algn="l">
              <a:defRPr sz="2000" b="1"/>
            </a:lvl1pPr>
          </a:lstStyle>
          <a:p>
            <a:r>
              <a:rPr lang="de-DE"/>
              <a:t>Mastertitelformat bearbeiten</a:t>
            </a:r>
          </a:p>
        </p:txBody>
      </p:sp>
      <p:sp>
        <p:nvSpPr>
          <p:cNvPr id="3" name="Inhaltsplatzhalt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umsplatzhalter 4"/>
          <p:cNvSpPr>
            <a:spLocks noGrp="1"/>
          </p:cNvSpPr>
          <p:nvPr>
            <p:ph type="dt" sz="half" idx="10"/>
          </p:nvPr>
        </p:nvSpPr>
        <p:spPr/>
        <p:txBody>
          <a:bodyPr/>
          <a:lstStyle/>
          <a:p>
            <a:fld id="{A185A017-81A0-CB40-A027-DE85784E4602}" type="datetimeFigureOut">
              <a:rPr lang="de-DE" smtClean="0">
                <a:solidFill>
                  <a:prstClr val="black">
                    <a:tint val="75000"/>
                  </a:prstClr>
                </a:solidFill>
              </a:rPr>
              <a:pPr/>
              <a:t>01.06.2022</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2D113FE7-54A5-0B47-892D-DD68CB14EE1B}"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184488057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a:t>Mastertitelformat bearbeiten</a:t>
            </a:r>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umsplatzhalter 4"/>
          <p:cNvSpPr>
            <a:spLocks noGrp="1"/>
          </p:cNvSpPr>
          <p:nvPr>
            <p:ph type="dt" sz="half" idx="10"/>
          </p:nvPr>
        </p:nvSpPr>
        <p:spPr/>
        <p:txBody>
          <a:bodyPr/>
          <a:lstStyle/>
          <a:p>
            <a:fld id="{A185A017-81A0-CB40-A027-DE85784E4602}" type="datetimeFigureOut">
              <a:rPr lang="de-DE" smtClean="0">
                <a:solidFill>
                  <a:prstClr val="black">
                    <a:tint val="75000"/>
                  </a:prstClr>
                </a:solidFill>
              </a:rPr>
              <a:pPr/>
              <a:t>01.06.2022</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2D113FE7-54A5-0B47-892D-DD68CB14EE1B}"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22607636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Vertikaler Textplatzhalt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A185A017-81A0-CB40-A027-DE85784E4602}" type="datetimeFigureOut">
              <a:rPr lang="de-DE" smtClean="0">
                <a:solidFill>
                  <a:prstClr val="black">
                    <a:tint val="75000"/>
                  </a:prstClr>
                </a:solidFill>
              </a:rPr>
              <a:pPr/>
              <a:t>01.06.2022</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2D113FE7-54A5-0B47-892D-DD68CB14EE1B}"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156809545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39200" y="274643"/>
            <a:ext cx="2743200" cy="5851525"/>
          </a:xfrm>
        </p:spPr>
        <p:txBody>
          <a:bodyPr vert="eaVert"/>
          <a:lstStyle/>
          <a:p>
            <a:r>
              <a:rPr lang="de-DE"/>
              <a:t>Mastertitelformat bearbeiten</a:t>
            </a:r>
          </a:p>
        </p:txBody>
      </p:sp>
      <p:sp>
        <p:nvSpPr>
          <p:cNvPr id="3" name="Vertikaler Textplatzhalter 2"/>
          <p:cNvSpPr>
            <a:spLocks noGrp="1"/>
          </p:cNvSpPr>
          <p:nvPr>
            <p:ph type="body" orient="vert" idx="1"/>
          </p:nvPr>
        </p:nvSpPr>
        <p:spPr>
          <a:xfrm>
            <a:off x="609600" y="274643"/>
            <a:ext cx="8026400" cy="5851525"/>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A185A017-81A0-CB40-A027-DE85784E4602}" type="datetimeFigureOut">
              <a:rPr lang="de-DE" smtClean="0">
                <a:solidFill>
                  <a:prstClr val="black">
                    <a:tint val="75000"/>
                  </a:prstClr>
                </a:solidFill>
              </a:rPr>
              <a:pPr/>
              <a:t>01.06.2022</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2D113FE7-54A5-0B47-892D-DD68CB14EE1B}"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10541011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userDrawn="1">
  <p:cSld name="1_Disposition personnalisé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1D292A-DCDC-2943-8691-30AC8BCACA7B}"/>
              </a:ext>
            </a:extLst>
          </p:cNvPr>
          <p:cNvSpPr/>
          <p:nvPr userDrawn="1"/>
        </p:nvSpPr>
        <p:spPr>
          <a:xfrm>
            <a:off x="0" y="0"/>
            <a:ext cx="12192000" cy="6858000"/>
          </a:xfrm>
          <a:prstGeom prst="rect">
            <a:avLst/>
          </a:prstGeom>
          <a:noFill/>
          <a:ln w="127000" cap="flat" cmpd="sng" algn="ctr">
            <a:solidFill>
              <a:srgbClr val="5D829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fr-FR" dirty="0"/>
          </a:p>
        </p:txBody>
      </p:sp>
      <p:pic>
        <p:nvPicPr>
          <p:cNvPr id="3" name="Picture 7">
            <a:extLst>
              <a:ext uri="{FF2B5EF4-FFF2-40B4-BE49-F238E27FC236}">
                <a16:creationId xmlns:a16="http://schemas.microsoft.com/office/drawing/2014/main" id="{E246D3D4-8B73-7A41-B36B-44041163182E}"/>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575050" y="2759075"/>
            <a:ext cx="5041900"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0349058"/>
      </p:ext>
    </p:extLst>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1_Disposition personnalisée">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noFill/>
          <a:ln w="127000" cap="flat" cmpd="sng" algn="ctr">
            <a:solidFill>
              <a:srgbClr val="5D829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fr-FR" sz="1800" dirty="0"/>
          </a:p>
        </p:txBody>
      </p:sp>
      <p:pic>
        <p:nvPicPr>
          <p:cNvPr id="7" name="Picture 6">
            <a:extLst>
              <a:ext uri="{FF2B5EF4-FFF2-40B4-BE49-F238E27FC236}">
                <a16:creationId xmlns:a16="http://schemas.microsoft.com/office/drawing/2014/main" id="{7857E139-C270-754F-B59D-15903DDAF37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74661" y="2758363"/>
            <a:ext cx="5042678" cy="1341275"/>
          </a:xfrm>
          <a:prstGeom prst="rect">
            <a:avLst/>
          </a:prstGeom>
        </p:spPr>
      </p:pic>
    </p:spTree>
    <p:extLst>
      <p:ext uri="{BB962C8B-B14F-4D97-AF65-F5344CB8AC3E}">
        <p14:creationId xmlns:p14="http://schemas.microsoft.com/office/powerpoint/2010/main" val="3654417975"/>
      </p:ext>
    </p:extLst>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p:cSld name="2_Disposition personnalisée">
    <p:bg>
      <p:bgPr>
        <a:solidFill>
          <a:srgbClr val="5D8298"/>
        </a:solidFill>
        <a:effectLst/>
      </p:bgPr>
    </p:bg>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609600" y="274638"/>
            <a:ext cx="10972800" cy="5821362"/>
          </a:xfrm>
          <a:prstGeom prst="rect">
            <a:avLst/>
          </a:prstGeom>
        </p:spPr>
        <p:txBody>
          <a:bodyPr anchor="ctr">
            <a:normAutofit/>
          </a:bodyPr>
          <a:lstStyle>
            <a:lvl1pPr algn="ctr">
              <a:defRPr sz="40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GB" noProof="0" dirty="0"/>
              <a:t>Click and Modify the text</a:t>
            </a:r>
          </a:p>
        </p:txBody>
      </p:sp>
      <p:sp>
        <p:nvSpPr>
          <p:cNvPr id="3" name="Espace réservé du numéro de diapositive 6"/>
          <p:cNvSpPr>
            <a:spLocks noGrp="1"/>
          </p:cNvSpPr>
          <p:nvPr>
            <p:ph type="sldNum" sz="quarter" idx="4"/>
          </p:nvPr>
        </p:nvSpPr>
        <p:spPr>
          <a:xfrm>
            <a:off x="10512491" y="6356351"/>
            <a:ext cx="1069909" cy="365125"/>
          </a:xfrm>
          <a:prstGeom prst="rect">
            <a:avLst/>
          </a:prstGeom>
        </p:spPr>
        <p:txBody>
          <a:bodyPr vert="horz" lIns="0" tIns="0" rIns="0" bIns="0" rtlCol="0" anchor="ctr"/>
          <a:lstStyle>
            <a:lvl1pPr algn="r">
              <a:defRPr sz="12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fld id="{FCE43C0F-8A7B-3A4B-9DB5-B3472E36E833}" type="slidenum">
              <a:rPr lang="en-GB" smtClean="0"/>
              <a:pPr/>
              <a:t>‹#›</a:t>
            </a:fld>
            <a:endParaRPr lang="en-GB" dirty="0"/>
          </a:p>
        </p:txBody>
      </p:sp>
    </p:spTree>
    <p:extLst>
      <p:ext uri="{BB962C8B-B14F-4D97-AF65-F5344CB8AC3E}">
        <p14:creationId xmlns:p14="http://schemas.microsoft.com/office/powerpoint/2010/main" val="2271328153"/>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endParaRPr lang="en-GB"/>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a:extLst>
              <a:ext uri="{FF2B5EF4-FFF2-40B4-BE49-F238E27FC236}">
                <a16:creationId xmlns:a16="http://schemas.microsoft.com/office/drawing/2014/main" id="{1CF3DA0F-4076-B34F-A96B-526DF3AD00E4}"/>
              </a:ext>
            </a:extLst>
          </p:cNvPr>
          <p:cNvSpPr>
            <a:spLocks noGrp="1"/>
          </p:cNvSpPr>
          <p:nvPr>
            <p:ph type="dt" sz="half" idx="10"/>
          </p:nvPr>
        </p:nvSpPr>
        <p:spPr/>
        <p:txBody>
          <a:bodyPr/>
          <a:lstStyle>
            <a:lvl1pPr>
              <a:defRPr/>
            </a:lvl1pPr>
          </a:lstStyle>
          <a:p>
            <a:pPr>
              <a:defRPr/>
            </a:pPr>
            <a:fld id="{E35D09AB-F666-AA48-B901-B8FE2BD9BFD2}" type="datetimeFigureOut">
              <a:rPr lang="en-GB"/>
              <a:pPr>
                <a:defRPr/>
              </a:pPr>
              <a:t>01/06/2022</a:t>
            </a:fld>
            <a:endParaRPr lang="en-GB" dirty="0"/>
          </a:p>
        </p:txBody>
      </p:sp>
      <p:sp>
        <p:nvSpPr>
          <p:cNvPr id="5" name="Segnaposto piè di pagina 4">
            <a:extLst>
              <a:ext uri="{FF2B5EF4-FFF2-40B4-BE49-F238E27FC236}">
                <a16:creationId xmlns:a16="http://schemas.microsoft.com/office/drawing/2014/main" id="{7C4E9573-27B6-0246-A3EB-46C5EEF718E7}"/>
              </a:ext>
            </a:extLst>
          </p:cNvPr>
          <p:cNvSpPr>
            <a:spLocks noGrp="1"/>
          </p:cNvSpPr>
          <p:nvPr>
            <p:ph type="ftr" sz="quarter" idx="11"/>
          </p:nvPr>
        </p:nvSpPr>
        <p:spPr/>
        <p:txBody>
          <a:bodyPr/>
          <a:lstStyle>
            <a:lvl1pPr>
              <a:defRPr/>
            </a:lvl1pPr>
          </a:lstStyle>
          <a:p>
            <a:pPr>
              <a:defRPr/>
            </a:pPr>
            <a:endParaRPr lang="en-GB" dirty="0"/>
          </a:p>
        </p:txBody>
      </p:sp>
      <p:sp>
        <p:nvSpPr>
          <p:cNvPr id="6" name="Segnaposto numero diapositiva 5">
            <a:extLst>
              <a:ext uri="{FF2B5EF4-FFF2-40B4-BE49-F238E27FC236}">
                <a16:creationId xmlns:a16="http://schemas.microsoft.com/office/drawing/2014/main" id="{07182149-3145-6047-9418-4F63550C398B}"/>
              </a:ext>
            </a:extLst>
          </p:cNvPr>
          <p:cNvSpPr>
            <a:spLocks noGrp="1"/>
          </p:cNvSpPr>
          <p:nvPr>
            <p:ph type="sldNum" sz="quarter" idx="12"/>
          </p:nvPr>
        </p:nvSpPr>
        <p:spPr/>
        <p:txBody>
          <a:bodyPr/>
          <a:lstStyle>
            <a:lvl1pPr>
              <a:defRPr/>
            </a:lvl1pPr>
          </a:lstStyle>
          <a:p>
            <a:fld id="{876B5755-61F8-FF43-979D-472D26752F02}" type="slidenum">
              <a:rPr lang="en-GB" altLang="en-US"/>
              <a:pPr/>
              <a:t>‹#›</a:t>
            </a:fld>
            <a:endParaRPr lang="en-GB" altLang="en-US" dirty="0"/>
          </a:p>
        </p:txBody>
      </p:sp>
    </p:spTree>
    <p:extLst>
      <p:ext uri="{BB962C8B-B14F-4D97-AF65-F5344CB8AC3E}">
        <p14:creationId xmlns:p14="http://schemas.microsoft.com/office/powerpoint/2010/main" val="254805889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5_Disposition personnalisée">
    <p:spTree>
      <p:nvGrpSpPr>
        <p:cNvPr id="1" name=""/>
        <p:cNvGrpSpPr/>
        <p:nvPr/>
      </p:nvGrpSpPr>
      <p:grpSpPr>
        <a:xfrm>
          <a:off x="0" y="0"/>
          <a:ext cx="0" cy="0"/>
          <a:chOff x="0" y="0"/>
          <a:chExt cx="0" cy="0"/>
        </a:xfrm>
      </p:grpSpPr>
      <p:sp>
        <p:nvSpPr>
          <p:cNvPr id="9" name="Titre 1"/>
          <p:cNvSpPr>
            <a:spLocks noGrp="1"/>
          </p:cNvSpPr>
          <p:nvPr>
            <p:ph type="title" hasCustomPrompt="1"/>
          </p:nvPr>
        </p:nvSpPr>
        <p:spPr>
          <a:xfrm>
            <a:off x="609600" y="274638"/>
            <a:ext cx="10972800" cy="5821362"/>
          </a:xfrm>
          <a:prstGeom prst="rect">
            <a:avLst/>
          </a:prstGeom>
        </p:spPr>
        <p:txBody>
          <a:bodyPr anchor="ctr">
            <a:normAutofit/>
          </a:bodyPr>
          <a:lstStyle>
            <a:lvl1pPr algn="ctr">
              <a:defRPr sz="4000" b="1" i="0" spc="0">
                <a:solidFill>
                  <a:srgbClr val="5D8298"/>
                </a:solidFill>
                <a:latin typeface="Arial" panose="020B0604020202020204" pitchFamily="34" charset="0"/>
                <a:ea typeface="Arial" panose="020B0604020202020204" pitchFamily="34" charset="0"/>
                <a:cs typeface="Arial" panose="020B0604020202020204" pitchFamily="34" charset="0"/>
              </a:defRPr>
            </a:lvl1pPr>
          </a:lstStyle>
          <a:p>
            <a:r>
              <a:rPr lang="fr-FR" dirty="0"/>
              <a:t>Click and </a:t>
            </a:r>
            <a:r>
              <a:rPr lang="fr-FR" dirty="0" err="1"/>
              <a:t>Modify</a:t>
            </a:r>
            <a:r>
              <a:rPr lang="fr-FR" dirty="0"/>
              <a:t> </a:t>
            </a:r>
            <a:br>
              <a:rPr lang="fr-FR" dirty="0"/>
            </a:br>
            <a:r>
              <a:rPr lang="fr-FR" dirty="0"/>
              <a:t>the </a:t>
            </a:r>
            <a:r>
              <a:rPr lang="fr-FR" dirty="0" err="1"/>
              <a:t>text</a:t>
            </a:r>
            <a:endParaRPr lang="fr-FR" dirty="0"/>
          </a:p>
        </p:txBody>
      </p:sp>
      <p:sp>
        <p:nvSpPr>
          <p:cNvPr id="10" name="Rectangle 9"/>
          <p:cNvSpPr/>
          <p:nvPr userDrawn="1"/>
        </p:nvSpPr>
        <p:spPr>
          <a:xfrm>
            <a:off x="0" y="0"/>
            <a:ext cx="12192000" cy="6858000"/>
          </a:xfrm>
          <a:prstGeom prst="rect">
            <a:avLst/>
          </a:prstGeom>
          <a:noFill/>
          <a:ln w="127000" cap="flat" cmpd="sng" algn="ctr">
            <a:solidFill>
              <a:srgbClr val="5D829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fr-FR" sz="1800" dirty="0">
              <a:latin typeface="Arial" panose="020B0604020202020204" pitchFamily="34" charset="0"/>
              <a:cs typeface="Arial" panose="020B0604020202020204" pitchFamily="34" charset="0"/>
            </a:endParaRPr>
          </a:p>
        </p:txBody>
      </p:sp>
      <p:sp>
        <p:nvSpPr>
          <p:cNvPr id="5" name="Espace réservé du numéro de diapositive 6"/>
          <p:cNvSpPr>
            <a:spLocks noGrp="1"/>
          </p:cNvSpPr>
          <p:nvPr>
            <p:ph type="sldNum" sz="quarter" idx="4"/>
          </p:nvPr>
        </p:nvSpPr>
        <p:spPr>
          <a:xfrm>
            <a:off x="10512491" y="6356351"/>
            <a:ext cx="1069909" cy="365125"/>
          </a:xfrm>
          <a:prstGeom prst="rect">
            <a:avLst/>
          </a:prstGeom>
        </p:spPr>
        <p:txBody>
          <a:bodyPr vert="horz" lIns="0" tIns="0" rIns="0" bIns="0" rtlCol="0" anchor="ctr"/>
          <a:lstStyle>
            <a:lvl1pPr algn="r">
              <a:defRPr sz="120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fld id="{FCE43C0F-8A7B-3A4B-9DB5-B3472E36E833}" type="slidenum">
              <a:rPr lang="en-GB" smtClean="0"/>
              <a:pPr/>
              <a:t>‹#›</a:t>
            </a:fld>
            <a:endParaRPr lang="en-GB" dirty="0"/>
          </a:p>
        </p:txBody>
      </p:sp>
    </p:spTree>
    <p:extLst>
      <p:ext uri="{BB962C8B-B14F-4D97-AF65-F5344CB8AC3E}">
        <p14:creationId xmlns:p14="http://schemas.microsoft.com/office/powerpoint/2010/main" val="771347855"/>
      </p:ext>
    </p:extLst>
  </p:cSld>
  <p:clrMapOvr>
    <a:masterClrMapping/>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6_Disposition personnalisée">
    <p:bg>
      <p:bgPr>
        <a:solidFill>
          <a:srgbClr val="5D8298"/>
        </a:solidFill>
        <a:effectLst/>
      </p:bgPr>
    </p:bg>
    <p:spTree>
      <p:nvGrpSpPr>
        <p:cNvPr id="1" name=""/>
        <p:cNvGrpSpPr/>
        <p:nvPr/>
      </p:nvGrpSpPr>
      <p:grpSpPr>
        <a:xfrm>
          <a:off x="0" y="0"/>
          <a:ext cx="0" cy="0"/>
          <a:chOff x="0" y="0"/>
          <a:chExt cx="0" cy="0"/>
        </a:xfrm>
      </p:grpSpPr>
      <p:sp>
        <p:nvSpPr>
          <p:cNvPr id="2" name="Espace réservé du numéro de diapositive 6"/>
          <p:cNvSpPr>
            <a:spLocks noGrp="1"/>
          </p:cNvSpPr>
          <p:nvPr>
            <p:ph type="sldNum" sz="quarter" idx="4"/>
          </p:nvPr>
        </p:nvSpPr>
        <p:spPr>
          <a:xfrm>
            <a:off x="10512491" y="6356351"/>
            <a:ext cx="1069909" cy="365125"/>
          </a:xfrm>
          <a:prstGeom prst="rect">
            <a:avLst/>
          </a:prstGeom>
        </p:spPr>
        <p:txBody>
          <a:bodyPr vert="horz" lIns="0" tIns="0" rIns="0" bIns="0" rtlCol="0" anchor="ctr"/>
          <a:lstStyle>
            <a:lvl1pPr algn="r">
              <a:defRPr sz="12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fld id="{FCE43C0F-8A7B-3A4B-9DB5-B3472E36E833}" type="slidenum">
              <a:rPr lang="en-GB" smtClean="0"/>
              <a:pPr/>
              <a:t>‹#›</a:t>
            </a:fld>
            <a:endParaRPr lang="en-GB" dirty="0"/>
          </a:p>
        </p:txBody>
      </p:sp>
      <p:sp>
        <p:nvSpPr>
          <p:cNvPr id="3" name="Titre 1"/>
          <p:cNvSpPr>
            <a:spLocks noGrp="1"/>
          </p:cNvSpPr>
          <p:nvPr>
            <p:ph type="title" hasCustomPrompt="1"/>
          </p:nvPr>
        </p:nvSpPr>
        <p:spPr>
          <a:xfrm>
            <a:off x="609600" y="274638"/>
            <a:ext cx="10972800" cy="4162474"/>
          </a:xfrm>
          <a:prstGeom prst="rect">
            <a:avLst/>
          </a:prstGeom>
        </p:spPr>
        <p:txBody>
          <a:bodyPr anchor="ctr">
            <a:normAutofit/>
          </a:bodyPr>
          <a:lstStyle>
            <a:lvl1pPr algn="ctr">
              <a:defRPr sz="400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n-GB" noProof="0" dirty="0"/>
              <a:t>Click and Modify the text</a:t>
            </a:r>
          </a:p>
        </p:txBody>
      </p:sp>
      <p:sp>
        <p:nvSpPr>
          <p:cNvPr id="4" name="Sous-titre 2"/>
          <p:cNvSpPr>
            <a:spLocks noGrp="1"/>
          </p:cNvSpPr>
          <p:nvPr>
            <p:ph type="subTitle" idx="1"/>
          </p:nvPr>
        </p:nvSpPr>
        <p:spPr>
          <a:xfrm>
            <a:off x="609600" y="4653136"/>
            <a:ext cx="10972800" cy="1655762"/>
          </a:xfrm>
          <a:prstGeom prst="rect">
            <a:avLst/>
          </a:prstGeom>
        </p:spPr>
        <p:txBody>
          <a:bodyPr>
            <a:normAutofit/>
          </a:bodyPr>
          <a:lstStyle>
            <a:lvl1pPr marL="0" indent="0" algn="ctr">
              <a:buNone/>
              <a:defRPr sz="320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endParaRPr lang="en-GB" noProof="0" dirty="0"/>
          </a:p>
        </p:txBody>
      </p:sp>
    </p:spTree>
    <p:extLst>
      <p:ext uri="{BB962C8B-B14F-4D97-AF65-F5344CB8AC3E}">
        <p14:creationId xmlns:p14="http://schemas.microsoft.com/office/powerpoint/2010/main" val="1474391835"/>
      </p:ext>
    </p:extLst>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4_Disposition personnalisée">
    <p:spTree>
      <p:nvGrpSpPr>
        <p:cNvPr id="1" name=""/>
        <p:cNvGrpSpPr/>
        <p:nvPr/>
      </p:nvGrpSpPr>
      <p:grpSpPr>
        <a:xfrm>
          <a:off x="0" y="0"/>
          <a:ext cx="0" cy="0"/>
          <a:chOff x="0" y="0"/>
          <a:chExt cx="0" cy="0"/>
        </a:xfrm>
      </p:grpSpPr>
      <p:sp>
        <p:nvSpPr>
          <p:cNvPr id="11" name="Rectangle 10"/>
          <p:cNvSpPr/>
          <p:nvPr userDrawn="1"/>
        </p:nvSpPr>
        <p:spPr>
          <a:xfrm>
            <a:off x="0" y="0"/>
            <a:ext cx="12192000" cy="6858000"/>
          </a:xfrm>
          <a:prstGeom prst="rect">
            <a:avLst/>
          </a:prstGeom>
          <a:noFill/>
          <a:ln w="127000" cap="flat" cmpd="sng" algn="ctr">
            <a:solidFill>
              <a:srgbClr val="5D829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sz="1800" noProof="0" dirty="0">
              <a:latin typeface="Arial" panose="020B0604020202020204" pitchFamily="34" charset="0"/>
              <a:cs typeface="Arial" panose="020B0604020202020204" pitchFamily="34" charset="0"/>
            </a:endParaRPr>
          </a:p>
        </p:txBody>
      </p:sp>
      <p:sp>
        <p:nvSpPr>
          <p:cNvPr id="4" name="Espace réservé du numéro de diapositive 6"/>
          <p:cNvSpPr>
            <a:spLocks noGrp="1"/>
          </p:cNvSpPr>
          <p:nvPr>
            <p:ph type="sldNum" sz="quarter" idx="4"/>
          </p:nvPr>
        </p:nvSpPr>
        <p:spPr>
          <a:xfrm>
            <a:off x="10512491" y="6356351"/>
            <a:ext cx="1069909" cy="365125"/>
          </a:xfrm>
          <a:prstGeom prst="rect">
            <a:avLst/>
          </a:prstGeom>
        </p:spPr>
        <p:txBody>
          <a:bodyPr vert="horz" lIns="0" tIns="0" rIns="0" bIns="0" rtlCol="0" anchor="ctr"/>
          <a:lstStyle>
            <a:lvl1pPr algn="r">
              <a:defRPr sz="120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fld id="{FCE43C0F-8A7B-3A4B-9DB5-B3472E36E833}" type="slidenum">
              <a:rPr lang="en-GB" smtClean="0"/>
              <a:pPr/>
              <a:t>‹#›</a:t>
            </a:fld>
            <a:endParaRPr lang="en-GB" dirty="0"/>
          </a:p>
        </p:txBody>
      </p:sp>
      <p:sp>
        <p:nvSpPr>
          <p:cNvPr id="3" name="Title 2">
            <a:extLst>
              <a:ext uri="{FF2B5EF4-FFF2-40B4-BE49-F238E27FC236}">
                <a16:creationId xmlns:a16="http://schemas.microsoft.com/office/drawing/2014/main" id="{C886629B-70FD-5844-A852-AA84E9AB03FD}"/>
              </a:ext>
            </a:extLst>
          </p:cNvPr>
          <p:cNvSpPr>
            <a:spLocks noGrp="1"/>
          </p:cNvSpPr>
          <p:nvPr>
            <p:ph type="title" hasCustomPrompt="1"/>
          </p:nvPr>
        </p:nvSpPr>
        <p:spPr>
          <a:xfrm>
            <a:off x="431371" y="1052832"/>
            <a:ext cx="11247039" cy="647976"/>
          </a:xfrm>
        </p:spPr>
        <p:txBody>
          <a:bodyPr>
            <a:noAutofit/>
          </a:bodyPr>
          <a:lstStyle>
            <a:lvl1pPr algn="ctr">
              <a:defRPr sz="4000" spc="0">
                <a:latin typeface="Arial" panose="020B0604020202020204" pitchFamily="34" charset="0"/>
                <a:cs typeface="Arial" panose="020B0604020202020204" pitchFamily="34" charset="0"/>
              </a:defRPr>
            </a:lvl1pPr>
          </a:lstStyle>
          <a:p>
            <a:r>
              <a:rPr lang="en-GB" dirty="0"/>
              <a:t>Click AND MODIFY THE TEXT</a:t>
            </a:r>
            <a:endParaRPr lang="en-US" dirty="0"/>
          </a:p>
        </p:txBody>
      </p:sp>
      <p:sp>
        <p:nvSpPr>
          <p:cNvPr id="17" name="Text Placeholder 16">
            <a:extLst>
              <a:ext uri="{FF2B5EF4-FFF2-40B4-BE49-F238E27FC236}">
                <a16:creationId xmlns:a16="http://schemas.microsoft.com/office/drawing/2014/main" id="{29E1BEE5-34CE-E34C-BCFB-D7083C34B8C5}"/>
              </a:ext>
            </a:extLst>
          </p:cNvPr>
          <p:cNvSpPr>
            <a:spLocks noGrp="1"/>
          </p:cNvSpPr>
          <p:nvPr>
            <p:ph type="body" sz="quarter" idx="10" hasCustomPrompt="1"/>
          </p:nvPr>
        </p:nvSpPr>
        <p:spPr>
          <a:xfrm>
            <a:off x="1968499" y="2580900"/>
            <a:ext cx="8255959" cy="416053"/>
          </a:xfrm>
        </p:spPr>
        <p:txBody>
          <a:bodyPr>
            <a:normAutofit/>
          </a:bodyPr>
          <a:lstStyle>
            <a:lvl1pPr marL="0" indent="0" algn="ctr">
              <a:buNone/>
              <a:defRPr sz="2400" b="1">
                <a:latin typeface="Arial" panose="020B0604020202020204" pitchFamily="34" charset="0"/>
                <a:cs typeface="Arial" panose="020B0604020202020204" pitchFamily="34" charset="0"/>
              </a:defRPr>
            </a:lvl1pPr>
            <a:lvl2pPr marL="457200" indent="0">
              <a:buNone/>
              <a:defRPr/>
            </a:lvl2pPr>
          </a:lstStyle>
          <a:p>
            <a:pPr lvl="0"/>
            <a:r>
              <a:rPr lang="en-GB" dirty="0"/>
              <a:t>CLICK AND MODIFY THE TEXT</a:t>
            </a:r>
          </a:p>
        </p:txBody>
      </p:sp>
      <p:sp>
        <p:nvSpPr>
          <p:cNvPr id="18" name="Text Placeholder 16">
            <a:extLst>
              <a:ext uri="{FF2B5EF4-FFF2-40B4-BE49-F238E27FC236}">
                <a16:creationId xmlns:a16="http://schemas.microsoft.com/office/drawing/2014/main" id="{5E89AE6E-09E9-A04C-9CFE-768FC4130566}"/>
              </a:ext>
            </a:extLst>
          </p:cNvPr>
          <p:cNvSpPr>
            <a:spLocks noGrp="1"/>
          </p:cNvSpPr>
          <p:nvPr>
            <p:ph type="body" sz="quarter" idx="11" hasCustomPrompt="1"/>
          </p:nvPr>
        </p:nvSpPr>
        <p:spPr>
          <a:xfrm>
            <a:off x="1967542" y="3877044"/>
            <a:ext cx="8255959" cy="416053"/>
          </a:xfrm>
        </p:spPr>
        <p:txBody>
          <a:bodyPr>
            <a:normAutofit/>
          </a:bodyPr>
          <a:lstStyle>
            <a:lvl1pPr marL="0" indent="0" algn="ctr">
              <a:buNone/>
              <a:defRPr sz="2400" b="1">
                <a:latin typeface="Arial" panose="020B0604020202020204" pitchFamily="34" charset="0"/>
                <a:cs typeface="Arial" panose="020B0604020202020204" pitchFamily="34" charset="0"/>
              </a:defRPr>
            </a:lvl1pPr>
            <a:lvl2pPr marL="457200" indent="0">
              <a:buNone/>
              <a:defRPr/>
            </a:lvl2pPr>
          </a:lstStyle>
          <a:p>
            <a:pPr lvl="0"/>
            <a:r>
              <a:rPr lang="en-GB" dirty="0"/>
              <a:t>CLICK AND MODIFY THE TEXT</a:t>
            </a:r>
          </a:p>
        </p:txBody>
      </p:sp>
      <p:sp>
        <p:nvSpPr>
          <p:cNvPr id="19" name="Text Placeholder 16">
            <a:extLst>
              <a:ext uri="{FF2B5EF4-FFF2-40B4-BE49-F238E27FC236}">
                <a16:creationId xmlns:a16="http://schemas.microsoft.com/office/drawing/2014/main" id="{FEC0F67F-0294-3044-9A92-E4F9BE84511E}"/>
              </a:ext>
            </a:extLst>
          </p:cNvPr>
          <p:cNvSpPr>
            <a:spLocks noGrp="1"/>
          </p:cNvSpPr>
          <p:nvPr>
            <p:ph type="body" sz="quarter" idx="12" hasCustomPrompt="1"/>
          </p:nvPr>
        </p:nvSpPr>
        <p:spPr>
          <a:xfrm>
            <a:off x="1967542" y="5125192"/>
            <a:ext cx="8255959" cy="536057"/>
          </a:xfrm>
        </p:spPr>
        <p:txBody>
          <a:bodyPr>
            <a:noAutofit/>
          </a:bodyPr>
          <a:lstStyle>
            <a:lvl1pPr marL="0" indent="0" algn="ctr">
              <a:buNone/>
              <a:defRPr sz="3200" b="1">
                <a:latin typeface="Arial" panose="020B0604020202020204" pitchFamily="34" charset="0"/>
                <a:cs typeface="Arial" panose="020B0604020202020204" pitchFamily="34" charset="0"/>
              </a:defRPr>
            </a:lvl1pPr>
            <a:lvl2pPr marL="457200" indent="0">
              <a:buNone/>
              <a:defRPr/>
            </a:lvl2pPr>
          </a:lstStyle>
          <a:p>
            <a:pPr lvl="0"/>
            <a:r>
              <a:rPr lang="en-GB" dirty="0"/>
              <a:t>CLICK AND MODIFY THE TEXT</a:t>
            </a:r>
          </a:p>
        </p:txBody>
      </p:sp>
    </p:spTree>
    <p:extLst>
      <p:ext uri="{BB962C8B-B14F-4D97-AF65-F5344CB8AC3E}">
        <p14:creationId xmlns:p14="http://schemas.microsoft.com/office/powerpoint/2010/main" val="3818268475"/>
      </p:ext>
    </p:extLst>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6" name="Content Placeholder 5"/>
          <p:cNvSpPr>
            <a:spLocks noGrp="1"/>
          </p:cNvSpPr>
          <p:nvPr>
            <p:ph sz="quarter" idx="14"/>
          </p:nvPr>
        </p:nvSpPr>
        <p:spPr>
          <a:xfrm>
            <a:off x="620184" y="1425600"/>
            <a:ext cx="10962216" cy="45252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Espace réservé du numéro de diapositive 6"/>
          <p:cNvSpPr>
            <a:spLocks noGrp="1"/>
          </p:cNvSpPr>
          <p:nvPr>
            <p:ph type="sldNum" sz="quarter" idx="4"/>
          </p:nvPr>
        </p:nvSpPr>
        <p:spPr>
          <a:xfrm>
            <a:off x="10512491" y="6356351"/>
            <a:ext cx="1069909" cy="365125"/>
          </a:xfrm>
          <a:prstGeom prst="rect">
            <a:avLst/>
          </a:prstGeom>
        </p:spPr>
        <p:txBody>
          <a:bodyPr vert="horz" lIns="0" tIns="0" rIns="0" bIns="0" rtlCol="0" anchor="ctr"/>
          <a:lstStyle>
            <a:lvl1pPr algn="r">
              <a:defRPr sz="120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fld id="{FCE43C0F-8A7B-3A4B-9DB5-B3472E36E833}" type="slidenum">
              <a:rPr lang="en-GB" smtClean="0"/>
              <a:pPr/>
              <a:t>‹#›</a:t>
            </a:fld>
            <a:endParaRPr lang="en-GB" dirty="0"/>
          </a:p>
        </p:txBody>
      </p:sp>
      <p:sp>
        <p:nvSpPr>
          <p:cNvPr id="8" name="Content Placeholder 5">
            <a:extLst>
              <a:ext uri="{FF2B5EF4-FFF2-40B4-BE49-F238E27FC236}">
                <a16:creationId xmlns:a16="http://schemas.microsoft.com/office/drawing/2014/main" id="{1C800C48-4F96-3047-964F-933FF318046D}"/>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Tree>
    <p:extLst>
      <p:ext uri="{BB962C8B-B14F-4D97-AF65-F5344CB8AC3E}">
        <p14:creationId xmlns:p14="http://schemas.microsoft.com/office/powerpoint/2010/main" val="2092831773"/>
      </p:ext>
    </p:extLst>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9" name="Espace réservé du texte 2"/>
          <p:cNvSpPr>
            <a:spLocks noGrp="1"/>
          </p:cNvSpPr>
          <p:nvPr>
            <p:ph type="body" idx="1" hasCustomPrompt="1"/>
          </p:nvPr>
        </p:nvSpPr>
        <p:spPr>
          <a:xfrm>
            <a:off x="609600" y="1214362"/>
            <a:ext cx="10972800" cy="702470"/>
          </a:xfrm>
          <a:prstGeom prst="rect">
            <a:avLst/>
          </a:prstGeom>
        </p:spPr>
        <p:txBody>
          <a:bodyPr wrap="square" lIns="0" tIns="0" rIns="0" bIns="0" anchor="t"/>
          <a:lstStyle>
            <a:lvl1pPr marL="0" indent="0" algn="l">
              <a:buNone/>
              <a:defRPr sz="2000" b="1" i="0" cap="all" spc="100" baseline="0">
                <a:solidFill>
                  <a:srgbClr val="C7573C"/>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AND ADD TEXT</a:t>
            </a:r>
          </a:p>
        </p:txBody>
      </p:sp>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4" name="Content Placeholder 3"/>
          <p:cNvSpPr>
            <a:spLocks noGrp="1"/>
          </p:cNvSpPr>
          <p:nvPr>
            <p:ph sz="quarter" idx="14"/>
          </p:nvPr>
        </p:nvSpPr>
        <p:spPr>
          <a:xfrm>
            <a:off x="619200" y="1987200"/>
            <a:ext cx="10963200" cy="39600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Espace réservé du numéro de diapositive 6"/>
          <p:cNvSpPr>
            <a:spLocks noGrp="1"/>
          </p:cNvSpPr>
          <p:nvPr>
            <p:ph type="sldNum" sz="quarter" idx="4"/>
          </p:nvPr>
        </p:nvSpPr>
        <p:spPr>
          <a:xfrm>
            <a:off x="10512491" y="6356351"/>
            <a:ext cx="1069909" cy="365125"/>
          </a:xfrm>
          <a:prstGeom prst="rect">
            <a:avLst/>
          </a:prstGeom>
        </p:spPr>
        <p:txBody>
          <a:bodyPr vert="horz" lIns="0" tIns="0" rIns="0" bIns="0" rtlCol="0" anchor="ctr"/>
          <a:lstStyle>
            <a:lvl1pPr algn="r">
              <a:defRPr sz="120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fld id="{FCE43C0F-8A7B-3A4B-9DB5-B3472E36E833}" type="slidenum">
              <a:rPr lang="en-GB" smtClean="0"/>
              <a:pPr/>
              <a:t>‹#›</a:t>
            </a:fld>
            <a:endParaRPr lang="en-GB" dirty="0"/>
          </a:p>
        </p:txBody>
      </p:sp>
      <p:sp>
        <p:nvSpPr>
          <p:cNvPr id="8" name="Content Placeholder 5">
            <a:extLst>
              <a:ext uri="{FF2B5EF4-FFF2-40B4-BE49-F238E27FC236}">
                <a16:creationId xmlns:a16="http://schemas.microsoft.com/office/drawing/2014/main" id="{8E9715FD-800D-EC4B-B5EC-4EF7DCBD08D6}"/>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Tree>
    <p:extLst>
      <p:ext uri="{BB962C8B-B14F-4D97-AF65-F5344CB8AC3E}">
        <p14:creationId xmlns:p14="http://schemas.microsoft.com/office/powerpoint/2010/main" val="35308665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sp>
        <p:nvSpPr>
          <p:cNvPr id="3" name="Espace réservé pour une image  2"/>
          <p:cNvSpPr>
            <a:spLocks noGrp="1"/>
          </p:cNvSpPr>
          <p:nvPr>
            <p:ph type="pic" idx="1" hasCustomPrompt="1"/>
          </p:nvPr>
        </p:nvSpPr>
        <p:spPr>
          <a:xfrm>
            <a:off x="621216" y="239346"/>
            <a:ext cx="8931169" cy="4465706"/>
          </a:xfrm>
          <a:prstGeom prst="rect">
            <a:avLst/>
          </a:prstGeom>
        </p:spPr>
        <p:txBody>
          <a:bodyPr/>
          <a:lstStyle>
            <a:lvl1pPr marL="0" indent="0">
              <a:buNone/>
              <a:defRPr sz="3200" baseline="0">
                <a:latin typeface="Arial" panose="020B0604020202020204" pitchFamily="34" charset="0"/>
                <a:ea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Drop an image or click on the </a:t>
            </a:r>
            <a:r>
              <a:rPr lang="en-GB" noProof="0" dirty="0"/>
              <a:t>icon</a:t>
            </a:r>
            <a:r>
              <a:rPr lang="en-GB" dirty="0"/>
              <a:t> to add one </a:t>
            </a:r>
          </a:p>
        </p:txBody>
      </p:sp>
      <p:sp>
        <p:nvSpPr>
          <p:cNvPr id="4" name="Espace réservé du texte 3"/>
          <p:cNvSpPr>
            <a:spLocks noGrp="1"/>
          </p:cNvSpPr>
          <p:nvPr>
            <p:ph type="body" sz="half" idx="2" hasCustomPrompt="1"/>
          </p:nvPr>
        </p:nvSpPr>
        <p:spPr>
          <a:xfrm>
            <a:off x="609600" y="5013176"/>
            <a:ext cx="8942784" cy="804862"/>
          </a:xfrm>
          <a:prstGeom prst="rect">
            <a:avLst/>
          </a:prstGeom>
        </p:spPr>
        <p:txBody>
          <a:bodyPr lIns="0" tIns="0" rIns="0" bIns="0">
            <a:normAutofit/>
          </a:bodyPr>
          <a:lstStyle>
            <a:lvl1pPr marL="0" indent="0" algn="l">
              <a:buNone/>
              <a:defRPr sz="2000" b="0" i="0" baseline="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dirty="0"/>
              <a:t>Click and add text</a:t>
            </a:r>
          </a:p>
        </p:txBody>
      </p:sp>
      <p:sp>
        <p:nvSpPr>
          <p:cNvPr id="6" name="Espace réservé du numéro de diapositive 6"/>
          <p:cNvSpPr>
            <a:spLocks noGrp="1"/>
          </p:cNvSpPr>
          <p:nvPr>
            <p:ph type="sldNum" sz="quarter" idx="4"/>
          </p:nvPr>
        </p:nvSpPr>
        <p:spPr>
          <a:xfrm>
            <a:off x="10512491" y="6356351"/>
            <a:ext cx="1069909" cy="365125"/>
          </a:xfrm>
          <a:prstGeom prst="rect">
            <a:avLst/>
          </a:prstGeom>
        </p:spPr>
        <p:txBody>
          <a:bodyPr vert="horz" lIns="0" tIns="0" rIns="0" bIns="0" rtlCol="0" anchor="ctr"/>
          <a:lstStyle>
            <a:lvl1pPr algn="r">
              <a:defRPr sz="120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fld id="{FCE43C0F-8A7B-3A4B-9DB5-B3472E36E833}" type="slidenum">
              <a:rPr lang="en-GB" smtClean="0"/>
              <a:pPr/>
              <a:t>‹#›</a:t>
            </a:fld>
            <a:endParaRPr lang="en-GB" dirty="0"/>
          </a:p>
        </p:txBody>
      </p:sp>
      <p:sp>
        <p:nvSpPr>
          <p:cNvPr id="7" name="Content Placeholder 5">
            <a:extLst>
              <a:ext uri="{FF2B5EF4-FFF2-40B4-BE49-F238E27FC236}">
                <a16:creationId xmlns:a16="http://schemas.microsoft.com/office/drawing/2014/main" id="{48F82FB2-1400-8B4D-AF68-7358C7D763C7}"/>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Tree>
    <p:extLst>
      <p:ext uri="{BB962C8B-B14F-4D97-AF65-F5344CB8AC3E}">
        <p14:creationId xmlns:p14="http://schemas.microsoft.com/office/powerpoint/2010/main" val="4186363487"/>
      </p:ext>
    </p:extLst>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Image avec légende">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621215" y="284704"/>
            <a:ext cx="8835160" cy="552008"/>
          </a:xfrm>
          <a:prstGeom prst="rect">
            <a:avLst/>
          </a:prstGeom>
        </p:spPr>
        <p:txBody>
          <a:bodyPr lIns="0" tIns="0" rIns="0" bIns="0" anchor="t"/>
          <a:lstStyle>
            <a:lvl1pPr algn="l">
              <a:defRPr sz="2000" b="1" spc="100" baseline="0">
                <a:solidFill>
                  <a:srgbClr val="C7573C"/>
                </a:solidFill>
                <a:latin typeface="Arial" panose="020B0604020202020204" pitchFamily="34" charset="0"/>
                <a:ea typeface="Arial" panose="020B0604020202020204" pitchFamily="34" charset="0"/>
                <a:cs typeface="Arial" panose="020B0604020202020204" pitchFamily="34" charset="0"/>
              </a:defRPr>
            </a:lvl1pPr>
          </a:lstStyle>
          <a:p>
            <a:r>
              <a:rPr lang="en-GB" noProof="0" dirty="0"/>
              <a:t>Click and add text</a:t>
            </a:r>
          </a:p>
        </p:txBody>
      </p:sp>
      <p:sp>
        <p:nvSpPr>
          <p:cNvPr id="3" name="Espace réservé pour une image  2"/>
          <p:cNvSpPr>
            <a:spLocks noGrp="1"/>
          </p:cNvSpPr>
          <p:nvPr>
            <p:ph type="pic" idx="1" hasCustomPrompt="1"/>
          </p:nvPr>
        </p:nvSpPr>
        <p:spPr>
          <a:xfrm>
            <a:off x="609600" y="1228609"/>
            <a:ext cx="5181600" cy="4657047"/>
          </a:xfrm>
          <a:prstGeom prst="rect">
            <a:avLst/>
          </a:prstGeo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noProof="0" dirty="0"/>
              <a:t>Drop an image or click on the icon to add one </a:t>
            </a:r>
          </a:p>
        </p:txBody>
      </p:sp>
      <p:sp>
        <p:nvSpPr>
          <p:cNvPr id="10" name="Espace réservé du texte 4"/>
          <p:cNvSpPr>
            <a:spLocks noGrp="1"/>
          </p:cNvSpPr>
          <p:nvPr>
            <p:ph type="body" sz="half" idx="12" hasCustomPrompt="1"/>
          </p:nvPr>
        </p:nvSpPr>
        <p:spPr>
          <a:xfrm>
            <a:off x="6158414" y="1270567"/>
            <a:ext cx="5423985" cy="4618263"/>
          </a:xfrm>
          <a:prstGeom prst="rect">
            <a:avLst/>
          </a:prstGeom>
        </p:spPr>
        <p:txBody>
          <a:bodyPr lIns="0" tIns="0" rIns="0" bIns="0"/>
          <a:lstStyle>
            <a:lvl1pPr marL="342900" indent="-342900">
              <a:buFont typeface="Arial" charset="0"/>
              <a:buChar char="•"/>
              <a:defRPr sz="2000" baseline="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800100" indent="-342900">
              <a:buFont typeface="Arial" charset="0"/>
              <a:buChar char="•"/>
              <a:defRPr sz="2000">
                <a:solidFill>
                  <a:srgbClr val="5D8298"/>
                </a:solidFill>
                <a:latin typeface="+mj-lt"/>
                <a:ea typeface="Calibri" charset="0"/>
                <a:cs typeface="Calibri" charset="0"/>
              </a:defRPr>
            </a:lvl2pPr>
            <a:lvl3pPr marL="1257300" indent="-342900">
              <a:buFont typeface="Arial" charset="0"/>
              <a:buChar char="•"/>
              <a:defRPr sz="2000" baseline="0">
                <a:solidFill>
                  <a:srgbClr val="5D8298"/>
                </a:solidFill>
                <a:latin typeface="+mj-lt"/>
                <a:ea typeface="Calibri" charset="0"/>
                <a:cs typeface="Calibri" charset="0"/>
              </a:defRPr>
            </a:lvl3pPr>
            <a:lvl4pPr marL="1714500" indent="-342900">
              <a:buFont typeface="Arial" charset="0"/>
              <a:buChar char="•"/>
              <a:defRPr sz="2000">
                <a:latin typeface="+mj-lt"/>
                <a:ea typeface="Calibri" charset="0"/>
                <a:cs typeface="Calibri" charset="0"/>
              </a:defRPr>
            </a:lvl4pPr>
            <a:lvl5pPr marL="2171700" indent="-342900">
              <a:buFont typeface="Arial" charset="0"/>
              <a:buChar char="•"/>
              <a:defRPr>
                <a:latin typeface="+mj-lt"/>
                <a:ea typeface="Calibri" charset="0"/>
                <a:cs typeface="Calibri" charset="0"/>
              </a:defRPr>
            </a:lvl5pPr>
          </a:lstStyle>
          <a:p>
            <a:r>
              <a:rPr lang="en-GB" noProof="0" dirty="0"/>
              <a:t>Add text</a:t>
            </a:r>
          </a:p>
        </p:txBody>
      </p:sp>
      <p:sp>
        <p:nvSpPr>
          <p:cNvPr id="7" name="Espace réservé du numéro de diapositive 6"/>
          <p:cNvSpPr>
            <a:spLocks noGrp="1"/>
          </p:cNvSpPr>
          <p:nvPr>
            <p:ph type="sldNum" sz="quarter" idx="4"/>
          </p:nvPr>
        </p:nvSpPr>
        <p:spPr>
          <a:xfrm>
            <a:off x="10512491" y="6356351"/>
            <a:ext cx="1069909" cy="365125"/>
          </a:xfrm>
          <a:prstGeom prst="rect">
            <a:avLst/>
          </a:prstGeom>
        </p:spPr>
        <p:txBody>
          <a:bodyPr vert="horz" lIns="0" tIns="0" rIns="0" bIns="0" rtlCol="0" anchor="ctr"/>
          <a:lstStyle>
            <a:lvl1pPr algn="r">
              <a:defRPr sz="120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fld id="{FCE43C0F-8A7B-3A4B-9DB5-B3472E36E833}" type="slidenum">
              <a:rPr lang="en-GB" smtClean="0"/>
              <a:pPr/>
              <a:t>‹#›</a:t>
            </a:fld>
            <a:endParaRPr lang="en-GB" dirty="0"/>
          </a:p>
        </p:txBody>
      </p:sp>
      <p:sp>
        <p:nvSpPr>
          <p:cNvPr id="8" name="Content Placeholder 5">
            <a:extLst>
              <a:ext uri="{FF2B5EF4-FFF2-40B4-BE49-F238E27FC236}">
                <a16:creationId xmlns:a16="http://schemas.microsoft.com/office/drawing/2014/main" id="{4A6F5460-BA6D-C940-BFC5-F19A378019C6}"/>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Tree>
    <p:extLst>
      <p:ext uri="{BB962C8B-B14F-4D97-AF65-F5344CB8AC3E}">
        <p14:creationId xmlns:p14="http://schemas.microsoft.com/office/powerpoint/2010/main" val="2373080910"/>
      </p:ext>
    </p:extLst>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2_Image avec légende">
    <p:spTree>
      <p:nvGrpSpPr>
        <p:cNvPr id="1" name=""/>
        <p:cNvGrpSpPr/>
        <p:nvPr/>
      </p:nvGrpSpPr>
      <p:grpSpPr>
        <a:xfrm>
          <a:off x="0" y="0"/>
          <a:ext cx="0" cy="0"/>
          <a:chOff x="0" y="0"/>
          <a:chExt cx="0" cy="0"/>
        </a:xfrm>
      </p:grpSpPr>
      <p:sp>
        <p:nvSpPr>
          <p:cNvPr id="9" name="Espace réservé du texte 4"/>
          <p:cNvSpPr>
            <a:spLocks noGrp="1"/>
          </p:cNvSpPr>
          <p:nvPr>
            <p:ph type="body" sz="half" idx="12" hasCustomPrompt="1"/>
          </p:nvPr>
        </p:nvSpPr>
        <p:spPr>
          <a:xfrm>
            <a:off x="6158414" y="1270566"/>
            <a:ext cx="5423985" cy="4618263"/>
          </a:xfrm>
          <a:prstGeom prst="rect">
            <a:avLst/>
          </a:prstGeom>
        </p:spPr>
        <p:txBody>
          <a:bodyPr lIns="0" tIns="0" rIns="0" bIns="0"/>
          <a:lstStyle>
            <a:lvl1pPr marL="342900" indent="-342900">
              <a:buFont typeface="Arial" charset="0"/>
              <a:buChar char="•"/>
              <a:defRPr sz="2000" baseline="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800100" indent="-342900">
              <a:buFont typeface="Arial" charset="0"/>
              <a:buChar char="•"/>
              <a:defRPr sz="2000">
                <a:solidFill>
                  <a:srgbClr val="5D8298"/>
                </a:solidFill>
                <a:latin typeface="+mn-lt"/>
                <a:ea typeface="Calibri" charset="0"/>
                <a:cs typeface="Calibri" charset="0"/>
              </a:defRPr>
            </a:lvl2pPr>
            <a:lvl3pPr marL="1257300" indent="-342900">
              <a:buFont typeface="Arial" charset="0"/>
              <a:buChar char="•"/>
              <a:defRPr sz="2000" baseline="0">
                <a:solidFill>
                  <a:srgbClr val="5D8298"/>
                </a:solidFill>
                <a:latin typeface="+mn-lt"/>
                <a:ea typeface="Calibri" charset="0"/>
                <a:cs typeface="Calibri" charset="0"/>
              </a:defRPr>
            </a:lvl3pPr>
            <a:lvl4pPr marL="1714500" indent="-342900">
              <a:buFont typeface="Arial" charset="0"/>
              <a:buChar char="•"/>
              <a:defRPr sz="2000">
                <a:latin typeface="+mn-lt"/>
                <a:ea typeface="Calibri" charset="0"/>
                <a:cs typeface="Calibri" charset="0"/>
              </a:defRPr>
            </a:lvl4pPr>
            <a:lvl5pPr marL="2171700" indent="-342900">
              <a:buFont typeface="Arial" charset="0"/>
              <a:buChar char="•"/>
              <a:defRPr>
                <a:latin typeface="+mn-lt"/>
                <a:ea typeface="Calibri" charset="0"/>
                <a:cs typeface="Calibri" charset="0"/>
              </a:defRPr>
            </a:lvl5pPr>
          </a:lstStyle>
          <a:p>
            <a:r>
              <a:rPr lang="en-GB" noProof="0" dirty="0"/>
              <a:t>Add text</a:t>
            </a:r>
          </a:p>
        </p:txBody>
      </p:sp>
      <p:sp>
        <p:nvSpPr>
          <p:cNvPr id="15" name="Espace réservé du texte 4"/>
          <p:cNvSpPr>
            <a:spLocks noGrp="1"/>
          </p:cNvSpPr>
          <p:nvPr>
            <p:ph type="body" sz="half" idx="13" hasCustomPrompt="1"/>
          </p:nvPr>
        </p:nvSpPr>
        <p:spPr>
          <a:xfrm>
            <a:off x="621213" y="1270565"/>
            <a:ext cx="5186755" cy="4618263"/>
          </a:xfrm>
          <a:prstGeom prst="rect">
            <a:avLst/>
          </a:prstGeom>
        </p:spPr>
        <p:txBody>
          <a:bodyPr lIns="0" tIns="0" rIns="0" bIns="0"/>
          <a:lstStyle>
            <a:lvl1pPr marL="342900" indent="-342900">
              <a:buFont typeface="Arial" charset="0"/>
              <a:buChar char="•"/>
              <a:defRPr sz="2000" baseline="0">
                <a:solidFill>
                  <a:srgbClr val="5D8298"/>
                </a:solidFill>
                <a:latin typeface="Arial" panose="020B0604020202020204" pitchFamily="34" charset="0"/>
                <a:cs typeface="Arial" panose="020B0604020202020204" pitchFamily="34" charset="0"/>
              </a:defRPr>
            </a:lvl1pPr>
            <a:lvl2pPr marL="800100" indent="-342900">
              <a:buFont typeface="Arial" charset="0"/>
              <a:buChar char="•"/>
              <a:defRPr sz="2000">
                <a:solidFill>
                  <a:srgbClr val="5D8298"/>
                </a:solidFill>
                <a:latin typeface="+mj-lt"/>
              </a:defRPr>
            </a:lvl2pPr>
            <a:lvl3pPr marL="1257300" indent="-342900">
              <a:buFont typeface="Arial" charset="0"/>
              <a:buChar char="•"/>
              <a:defRPr sz="2000" baseline="0">
                <a:solidFill>
                  <a:srgbClr val="5D8298"/>
                </a:solidFill>
                <a:latin typeface="+mj-lt"/>
              </a:defRPr>
            </a:lvl3pPr>
            <a:lvl4pPr marL="1714500" indent="-342900">
              <a:buFont typeface="Arial" charset="0"/>
              <a:buChar char="•"/>
              <a:defRPr sz="2000">
                <a:latin typeface="+mj-lt"/>
              </a:defRPr>
            </a:lvl4pPr>
            <a:lvl5pPr marL="2171700" indent="-342900">
              <a:buFont typeface="Arial" charset="0"/>
              <a:buChar char="•"/>
              <a:defRPr>
                <a:latin typeface="+mj-lt"/>
              </a:defRPr>
            </a:lvl5pPr>
          </a:lstStyle>
          <a:p>
            <a:r>
              <a:rPr lang="en-GB" noProof="0" dirty="0"/>
              <a:t>Add text</a:t>
            </a:r>
          </a:p>
        </p:txBody>
      </p:sp>
      <p:sp>
        <p:nvSpPr>
          <p:cNvPr id="20" name="Titre 1"/>
          <p:cNvSpPr>
            <a:spLocks noGrp="1"/>
          </p:cNvSpPr>
          <p:nvPr>
            <p:ph type="title" hasCustomPrompt="1"/>
          </p:nvPr>
        </p:nvSpPr>
        <p:spPr>
          <a:xfrm>
            <a:off x="621215" y="284704"/>
            <a:ext cx="8835160" cy="552008"/>
          </a:xfrm>
          <a:prstGeom prst="rect">
            <a:avLst/>
          </a:prstGeom>
        </p:spPr>
        <p:txBody>
          <a:bodyPr lIns="0" tIns="0" rIns="0" bIns="0" anchor="t"/>
          <a:lstStyle>
            <a:lvl1pPr algn="l">
              <a:defRPr sz="2000" b="1" spc="100" baseline="0">
                <a:solidFill>
                  <a:srgbClr val="C7573C"/>
                </a:solidFill>
                <a:latin typeface="Arial" panose="020B0604020202020204" pitchFamily="34" charset="0"/>
                <a:ea typeface="Arial" panose="020B0604020202020204" pitchFamily="34" charset="0"/>
                <a:cs typeface="Arial" panose="020B0604020202020204" pitchFamily="34" charset="0"/>
              </a:defRPr>
            </a:lvl1pPr>
          </a:lstStyle>
          <a:p>
            <a:r>
              <a:rPr lang="en-GB" noProof="0" dirty="0"/>
              <a:t>Click and add text</a:t>
            </a:r>
          </a:p>
        </p:txBody>
      </p:sp>
      <p:sp>
        <p:nvSpPr>
          <p:cNvPr id="7" name="Espace réservé du numéro de diapositive 6"/>
          <p:cNvSpPr>
            <a:spLocks noGrp="1"/>
          </p:cNvSpPr>
          <p:nvPr>
            <p:ph type="sldNum" sz="quarter" idx="4"/>
          </p:nvPr>
        </p:nvSpPr>
        <p:spPr>
          <a:xfrm>
            <a:off x="10512491" y="6356351"/>
            <a:ext cx="1069909" cy="365125"/>
          </a:xfrm>
          <a:prstGeom prst="rect">
            <a:avLst/>
          </a:prstGeom>
        </p:spPr>
        <p:txBody>
          <a:bodyPr vert="horz" lIns="0" tIns="0" rIns="0" bIns="0" rtlCol="0" anchor="ctr"/>
          <a:lstStyle>
            <a:lvl1pPr algn="r">
              <a:defRPr sz="120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fld id="{FCE43C0F-8A7B-3A4B-9DB5-B3472E36E833}" type="slidenum">
              <a:rPr lang="en-GB" smtClean="0"/>
              <a:pPr/>
              <a:t>‹#›</a:t>
            </a:fld>
            <a:endParaRPr lang="en-GB" dirty="0"/>
          </a:p>
        </p:txBody>
      </p:sp>
      <p:sp>
        <p:nvSpPr>
          <p:cNvPr id="8" name="Content Placeholder 5">
            <a:extLst>
              <a:ext uri="{FF2B5EF4-FFF2-40B4-BE49-F238E27FC236}">
                <a16:creationId xmlns:a16="http://schemas.microsoft.com/office/drawing/2014/main" id="{24C57E3B-0ABB-774B-B376-C8D0F23077FF}"/>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Tree>
    <p:extLst>
      <p:ext uri="{BB962C8B-B14F-4D97-AF65-F5344CB8AC3E}">
        <p14:creationId xmlns:p14="http://schemas.microsoft.com/office/powerpoint/2010/main" val="2599596877"/>
      </p:ext>
    </p:extLst>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3_Image avec légende">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621214" y="1403491"/>
            <a:ext cx="5186755" cy="715202"/>
          </a:xfrm>
          <a:prstGeom prst="rect">
            <a:avLst/>
          </a:prstGeom>
        </p:spPr>
        <p:txBody>
          <a:bodyPr lIns="0" tIns="0" rIns="0" bIns="0" anchor="t"/>
          <a:lstStyle>
            <a:lvl1pPr algn="l">
              <a:defRPr sz="2000" b="1" spc="100" baseline="0">
                <a:solidFill>
                  <a:srgbClr val="C7573C"/>
                </a:solidFill>
                <a:latin typeface="Arial" panose="020B0604020202020204" pitchFamily="34" charset="0"/>
                <a:ea typeface="Arial" panose="020B0604020202020204" pitchFamily="34" charset="0"/>
                <a:cs typeface="Arial" panose="020B0604020202020204" pitchFamily="34" charset="0"/>
              </a:defRPr>
            </a:lvl1pPr>
          </a:lstStyle>
          <a:p>
            <a:r>
              <a:rPr lang="en-GB" noProof="0" dirty="0"/>
              <a:t>Click and add text</a:t>
            </a:r>
          </a:p>
        </p:txBody>
      </p:sp>
      <p:sp>
        <p:nvSpPr>
          <p:cNvPr id="9" name="Espace réservé du texte 4"/>
          <p:cNvSpPr>
            <a:spLocks noGrp="1"/>
          </p:cNvSpPr>
          <p:nvPr>
            <p:ph type="body" sz="half" idx="12" hasCustomPrompt="1"/>
          </p:nvPr>
        </p:nvSpPr>
        <p:spPr>
          <a:xfrm>
            <a:off x="6158414" y="2348880"/>
            <a:ext cx="5423985" cy="3539949"/>
          </a:xfrm>
          <a:prstGeom prst="rect">
            <a:avLst/>
          </a:prstGeom>
        </p:spPr>
        <p:txBody>
          <a:bodyPr lIns="0" tIns="0" rIns="0" bIns="0"/>
          <a:lstStyle>
            <a:lvl1pPr marL="342900" indent="-342900">
              <a:buFont typeface="Arial" charset="0"/>
              <a:buChar char="•"/>
              <a:defRPr sz="2000" baseline="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800100" indent="-342900">
              <a:buFont typeface="Arial" charset="0"/>
              <a:buChar char="•"/>
              <a:defRPr sz="2000">
                <a:solidFill>
                  <a:srgbClr val="5D8298"/>
                </a:solidFill>
                <a:latin typeface="Calibri" charset="0"/>
                <a:ea typeface="Calibri" charset="0"/>
                <a:cs typeface="Calibri" charset="0"/>
              </a:defRPr>
            </a:lvl2pPr>
            <a:lvl3pPr marL="1257300" indent="-342900">
              <a:buFont typeface="Arial" charset="0"/>
              <a:buChar char="•"/>
              <a:defRPr sz="2000" baseline="0">
                <a:solidFill>
                  <a:srgbClr val="5D8298"/>
                </a:solidFill>
                <a:latin typeface="Calibri" charset="0"/>
                <a:ea typeface="Calibri" charset="0"/>
                <a:cs typeface="Calibri" charset="0"/>
              </a:defRPr>
            </a:lvl3pPr>
            <a:lvl4pPr marL="1714500" indent="-342900">
              <a:buFont typeface="Arial" charset="0"/>
              <a:buChar char="•"/>
              <a:defRPr sz="2000">
                <a:latin typeface="Calibri" charset="0"/>
                <a:ea typeface="Calibri" charset="0"/>
                <a:cs typeface="Calibri" charset="0"/>
              </a:defRPr>
            </a:lvl4pPr>
            <a:lvl5pPr marL="2171700" indent="-342900">
              <a:buFont typeface="Arial" charset="0"/>
              <a:buChar char="•"/>
              <a:defRPr>
                <a:latin typeface="Calibri" charset="0"/>
                <a:ea typeface="Calibri" charset="0"/>
                <a:cs typeface="Calibri" charset="0"/>
              </a:defRPr>
            </a:lvl5pPr>
          </a:lstStyle>
          <a:p>
            <a:r>
              <a:rPr lang="en-GB" noProof="0" dirty="0"/>
              <a:t>Add text</a:t>
            </a:r>
          </a:p>
          <a:p>
            <a:endParaRPr lang="en-GB" noProof="0" dirty="0"/>
          </a:p>
        </p:txBody>
      </p:sp>
      <p:sp>
        <p:nvSpPr>
          <p:cNvPr id="15" name="Espace réservé du texte 4"/>
          <p:cNvSpPr>
            <a:spLocks noGrp="1"/>
          </p:cNvSpPr>
          <p:nvPr>
            <p:ph type="body" sz="half" idx="13" hasCustomPrompt="1"/>
          </p:nvPr>
        </p:nvSpPr>
        <p:spPr>
          <a:xfrm>
            <a:off x="621213" y="2348880"/>
            <a:ext cx="5186755" cy="3539949"/>
          </a:xfrm>
          <a:prstGeom prst="rect">
            <a:avLst/>
          </a:prstGeom>
        </p:spPr>
        <p:txBody>
          <a:bodyPr lIns="0" tIns="0" rIns="0" bIns="0"/>
          <a:lstStyle>
            <a:lvl1pPr marL="342900" indent="-342900">
              <a:buFont typeface="Arial" charset="0"/>
              <a:buChar char="•"/>
              <a:defRPr sz="2000" baseline="0">
                <a:solidFill>
                  <a:srgbClr val="5D8298"/>
                </a:solidFill>
                <a:latin typeface="Arial" panose="020B0604020202020204" pitchFamily="34" charset="0"/>
                <a:cs typeface="Arial" panose="020B0604020202020204" pitchFamily="34" charset="0"/>
              </a:defRPr>
            </a:lvl1pPr>
            <a:lvl2pPr marL="800100" indent="-342900">
              <a:buFont typeface="Arial" charset="0"/>
              <a:buChar char="•"/>
              <a:defRPr sz="2000">
                <a:solidFill>
                  <a:srgbClr val="5D8298"/>
                </a:solidFill>
              </a:defRPr>
            </a:lvl2pPr>
            <a:lvl3pPr marL="1257300" indent="-342900">
              <a:buFont typeface="Arial" charset="0"/>
              <a:buChar char="•"/>
              <a:defRPr sz="2000" baseline="0">
                <a:solidFill>
                  <a:srgbClr val="5D8298"/>
                </a:solidFill>
              </a:defRPr>
            </a:lvl3pPr>
            <a:lvl4pPr marL="1714500" indent="-342900">
              <a:buFont typeface="Arial" charset="0"/>
              <a:buChar char="•"/>
              <a:defRPr sz="2000"/>
            </a:lvl4pPr>
            <a:lvl5pPr marL="2171700" indent="-342900">
              <a:buFont typeface="Arial" charset="0"/>
              <a:buChar char="•"/>
              <a:defRPr/>
            </a:lvl5pPr>
          </a:lstStyle>
          <a:p>
            <a:r>
              <a:rPr lang="en-GB" noProof="0" dirty="0"/>
              <a:t>Add text</a:t>
            </a:r>
          </a:p>
        </p:txBody>
      </p:sp>
      <p:sp>
        <p:nvSpPr>
          <p:cNvPr id="12" name="Espace réservé du texte 16"/>
          <p:cNvSpPr>
            <a:spLocks noGrp="1"/>
          </p:cNvSpPr>
          <p:nvPr>
            <p:ph type="body" sz="quarter" idx="11" hasCustomPrompt="1"/>
          </p:nvPr>
        </p:nvSpPr>
        <p:spPr>
          <a:xfrm>
            <a:off x="621215" y="260350"/>
            <a:ext cx="8739148" cy="865188"/>
          </a:xfrm>
          <a:prstGeom prst="rect">
            <a:avLst/>
          </a:prstGeom>
        </p:spPr>
        <p:txBody>
          <a:bodyPr lIns="0" tIns="0" rIns="0" bIns="0"/>
          <a:lstStyle>
            <a:lvl1pPr marL="0" indent="0">
              <a:buNone/>
              <a:defRPr sz="3200" b="1" spc="100" baseline="0">
                <a:solidFill>
                  <a:srgbClr val="5D8298"/>
                </a:solidFill>
                <a:latin typeface="Arial" panose="020B0604020202020204" pitchFamily="34" charset="0"/>
                <a:ea typeface="Arial" panose="020B0604020202020204" pitchFamily="34" charset="0"/>
                <a:cs typeface="Arial" panose="020B0604020202020204" pitchFamily="34" charset="0"/>
              </a:defRPr>
            </a:lvl1pPr>
          </a:lstStyle>
          <a:p>
            <a:pPr lvl="0"/>
            <a:r>
              <a:rPr lang="en-GB" noProof="0" dirty="0"/>
              <a:t>ADD TEXT</a:t>
            </a:r>
          </a:p>
        </p:txBody>
      </p:sp>
      <p:sp>
        <p:nvSpPr>
          <p:cNvPr id="21" name="Espace réservé du texte 16"/>
          <p:cNvSpPr>
            <a:spLocks noGrp="1"/>
          </p:cNvSpPr>
          <p:nvPr>
            <p:ph type="body" sz="quarter" idx="14" hasCustomPrompt="1"/>
          </p:nvPr>
        </p:nvSpPr>
        <p:spPr>
          <a:xfrm>
            <a:off x="6158414" y="1408029"/>
            <a:ext cx="5423985" cy="710664"/>
          </a:xfrm>
          <a:prstGeom prst="rect">
            <a:avLst/>
          </a:prstGeom>
        </p:spPr>
        <p:txBody>
          <a:bodyPr lIns="0" tIns="0" rIns="0" bIns="0"/>
          <a:lstStyle>
            <a:lvl1pPr marL="0" indent="0">
              <a:buNone/>
              <a:defRPr sz="2000" b="1" cap="all" spc="100" baseline="0">
                <a:solidFill>
                  <a:srgbClr val="C7573C"/>
                </a:solidFill>
                <a:latin typeface="Arial" panose="020B0604020202020204" pitchFamily="34" charset="0"/>
                <a:ea typeface="Arial" panose="020B0604020202020204" pitchFamily="34" charset="0"/>
                <a:cs typeface="Arial" panose="020B0604020202020204" pitchFamily="34" charset="0"/>
              </a:defRPr>
            </a:lvl1pPr>
          </a:lstStyle>
          <a:p>
            <a:pPr lvl="0"/>
            <a:r>
              <a:rPr lang="en-GB" noProof="0" dirty="0"/>
              <a:t>ADD TEXT</a:t>
            </a:r>
          </a:p>
        </p:txBody>
      </p:sp>
      <p:sp>
        <p:nvSpPr>
          <p:cNvPr id="10" name="Espace réservé du numéro de diapositive 6"/>
          <p:cNvSpPr>
            <a:spLocks noGrp="1"/>
          </p:cNvSpPr>
          <p:nvPr>
            <p:ph type="sldNum" sz="quarter" idx="4"/>
          </p:nvPr>
        </p:nvSpPr>
        <p:spPr>
          <a:xfrm>
            <a:off x="10512491" y="6356351"/>
            <a:ext cx="1069909" cy="365125"/>
          </a:xfrm>
          <a:prstGeom prst="rect">
            <a:avLst/>
          </a:prstGeom>
        </p:spPr>
        <p:txBody>
          <a:bodyPr vert="horz" lIns="0" tIns="0" rIns="0" bIns="0" rtlCol="0" anchor="ctr"/>
          <a:lstStyle>
            <a:lvl1pPr algn="r">
              <a:defRPr sz="120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fld id="{FCE43C0F-8A7B-3A4B-9DB5-B3472E36E833}" type="slidenum">
              <a:rPr lang="en-GB" smtClean="0"/>
              <a:pPr/>
              <a:t>‹#›</a:t>
            </a:fld>
            <a:endParaRPr lang="en-GB" dirty="0"/>
          </a:p>
        </p:txBody>
      </p:sp>
      <p:sp>
        <p:nvSpPr>
          <p:cNvPr id="11" name="Content Placeholder 5">
            <a:extLst>
              <a:ext uri="{FF2B5EF4-FFF2-40B4-BE49-F238E27FC236}">
                <a16:creationId xmlns:a16="http://schemas.microsoft.com/office/drawing/2014/main" id="{CE3E2C06-97AD-9943-860F-21FF17408A81}"/>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Tree>
    <p:extLst>
      <p:ext uri="{BB962C8B-B14F-4D97-AF65-F5344CB8AC3E}">
        <p14:creationId xmlns:p14="http://schemas.microsoft.com/office/powerpoint/2010/main" val="4226125352"/>
      </p:ext>
    </p:extLst>
  </p:cSld>
  <p:clrMapOvr>
    <a:masterClrMapping/>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3_Disposition personnalisée">
    <p:spTree>
      <p:nvGrpSpPr>
        <p:cNvPr id="1" name=""/>
        <p:cNvGrpSpPr/>
        <p:nvPr/>
      </p:nvGrpSpPr>
      <p:grpSpPr>
        <a:xfrm>
          <a:off x="0" y="0"/>
          <a:ext cx="0" cy="0"/>
          <a:chOff x="0" y="0"/>
          <a:chExt cx="0" cy="0"/>
        </a:xfrm>
      </p:grpSpPr>
      <p:sp>
        <p:nvSpPr>
          <p:cNvPr id="39" name="Titre 1">
            <a:extLst>
              <a:ext uri="{FF2B5EF4-FFF2-40B4-BE49-F238E27FC236}">
                <a16:creationId xmlns:a16="http://schemas.microsoft.com/office/drawing/2014/main" id="{F09C896A-B4EB-0F4C-96F4-8F31B99B4C0A}"/>
              </a:ext>
            </a:extLst>
          </p:cNvPr>
          <p:cNvSpPr txBox="1">
            <a:spLocks/>
          </p:cNvSpPr>
          <p:nvPr userDrawn="1"/>
        </p:nvSpPr>
        <p:spPr>
          <a:xfrm>
            <a:off x="323528" y="3978378"/>
            <a:ext cx="4536504" cy="709423"/>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1" noProof="0" dirty="0" err="1">
                <a:solidFill>
                  <a:srgbClr val="C6573B"/>
                </a:solidFill>
                <a:latin typeface="Arial" panose="020B0604020202020204" pitchFamily="34" charset="0"/>
                <a:ea typeface="Calibri" charset="0"/>
                <a:cs typeface="Arial" panose="020B0604020202020204" pitchFamily="34" charset="0"/>
              </a:rPr>
              <a:t>Dr.</a:t>
            </a:r>
            <a:r>
              <a:rPr lang="en-GB" sz="1400" b="1" noProof="0" dirty="0">
                <a:solidFill>
                  <a:srgbClr val="C6573B"/>
                </a:solidFill>
                <a:latin typeface="Arial" panose="020B0604020202020204" pitchFamily="34" charset="0"/>
                <a:ea typeface="Calibri" charset="0"/>
                <a:cs typeface="Arial" panose="020B0604020202020204" pitchFamily="34" charset="0"/>
              </a:rPr>
              <a:t> Antoine Lacombe </a:t>
            </a:r>
            <a:r>
              <a:rPr lang="en-GB" sz="1100" b="1" noProof="0" dirty="0">
                <a:solidFill>
                  <a:srgbClr val="C6573B"/>
                </a:solidFill>
                <a:latin typeface="Arial" panose="020B0604020202020204" pitchFamily="34" charset="0"/>
                <a:ea typeface="Calibri" charset="0"/>
                <a:cs typeface="Arial" panose="020B0604020202020204" pitchFamily="34" charset="0"/>
              </a:rPr>
              <a:t>Pharm D, MBA</a:t>
            </a:r>
            <a:endParaRPr kumimoji="0" lang="en-GB" sz="1100" b="0" i="0" u="sng" strike="noStrike" kern="1200" cap="none" spc="0" normalizeH="0" baseline="0" noProof="0" dirty="0">
              <a:ln>
                <a:noFill/>
              </a:ln>
              <a:solidFill>
                <a:srgbClr val="C6573B"/>
              </a:solidFill>
              <a:effectLst/>
              <a:uLnTx/>
              <a:uFillTx/>
              <a:latin typeface="Arial" panose="020B0604020202020204" pitchFamily="34" charset="0"/>
              <a:ea typeface="Calibri" charset="0"/>
              <a:cs typeface="Arial" panose="020B0604020202020204" pitchFamily="34" charset="0"/>
            </a:endParaRPr>
          </a:p>
        </p:txBody>
      </p:sp>
      <p:sp>
        <p:nvSpPr>
          <p:cNvPr id="40" name="Titre 1">
            <a:extLst>
              <a:ext uri="{FF2B5EF4-FFF2-40B4-BE49-F238E27FC236}">
                <a16:creationId xmlns:a16="http://schemas.microsoft.com/office/drawing/2014/main" id="{A8E7D5AF-6FD1-7040-B008-F83A2A24EA4D}"/>
              </a:ext>
            </a:extLst>
          </p:cNvPr>
          <p:cNvSpPr txBox="1">
            <a:spLocks/>
          </p:cNvSpPr>
          <p:nvPr userDrawn="1"/>
        </p:nvSpPr>
        <p:spPr>
          <a:xfrm>
            <a:off x="787828" y="4475570"/>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0" noProof="0" dirty="0">
                <a:solidFill>
                  <a:srgbClr val="5D8298"/>
                </a:solidFill>
                <a:latin typeface="Arial" panose="020B0604020202020204" pitchFamily="34" charset="0"/>
                <a:ea typeface="Calibri" charset="0"/>
                <a:cs typeface="Arial" panose="020B0604020202020204" pitchFamily="34" charset="0"/>
              </a:rPr>
              <a:t>+41 79 529 42 79</a:t>
            </a:r>
            <a:endParaRPr kumimoji="0" lang="en-GB" sz="1400" b="0" i="0" u="sng"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endParaRPr>
          </a:p>
        </p:txBody>
      </p:sp>
      <p:sp>
        <p:nvSpPr>
          <p:cNvPr id="41" name="Titre 1">
            <a:extLst>
              <a:ext uri="{FF2B5EF4-FFF2-40B4-BE49-F238E27FC236}">
                <a16:creationId xmlns:a16="http://schemas.microsoft.com/office/drawing/2014/main" id="{73745878-0F7C-304D-845D-4B21028F25EB}"/>
              </a:ext>
            </a:extLst>
          </p:cNvPr>
          <p:cNvSpPr txBox="1">
            <a:spLocks/>
          </p:cNvSpPr>
          <p:nvPr userDrawn="1"/>
        </p:nvSpPr>
        <p:spPr>
          <a:xfrm>
            <a:off x="348739" y="1556792"/>
            <a:ext cx="4797678" cy="1030504"/>
          </a:xfrm>
          <a:prstGeom prst="rect">
            <a:avLst/>
          </a:prstGeom>
        </p:spPr>
        <p:txBody>
          <a:bodyPr vert="horz" lIns="91440" tIns="45720" rIns="91440" bIns="45720" rtlCol="0" anchor="t">
            <a:normAutofit fontScale="92500" lnSpcReduction="10000"/>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rPr>
              <a:t>COR2ED</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0" normalizeH="0" baseline="0" noProof="0" dirty="0" err="1">
                <a:ln>
                  <a:noFill/>
                </a:ln>
                <a:solidFill>
                  <a:srgbClr val="5D8298"/>
                </a:solidFill>
                <a:effectLst/>
                <a:uLnTx/>
                <a:uFillTx/>
                <a:latin typeface="Arial" panose="020B0604020202020204" pitchFamily="34" charset="0"/>
                <a:ea typeface="Calibri" charset="0"/>
                <a:cs typeface="Arial" panose="020B0604020202020204" pitchFamily="34" charset="0"/>
              </a:rPr>
              <a:t>Bodenackerstrasse</a:t>
            </a:r>
            <a:r>
              <a:rPr kumimoji="0" lang="fr-FR" sz="1800" b="0" i="0" u="none"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rPr>
              <a:t> 17</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rPr>
              <a:t>4103 Bottmingen </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rPr>
              <a:t>SWITZERLAND</a:t>
            </a:r>
          </a:p>
        </p:txBody>
      </p:sp>
      <p:sp>
        <p:nvSpPr>
          <p:cNvPr id="44" name="Titre 1">
            <a:extLst>
              <a:ext uri="{FF2B5EF4-FFF2-40B4-BE49-F238E27FC236}">
                <a16:creationId xmlns:a16="http://schemas.microsoft.com/office/drawing/2014/main" id="{F7C54033-9E09-284F-8683-746A9AA872EC}"/>
              </a:ext>
            </a:extLst>
          </p:cNvPr>
          <p:cNvSpPr txBox="1">
            <a:spLocks/>
          </p:cNvSpPr>
          <p:nvPr userDrawn="1"/>
        </p:nvSpPr>
        <p:spPr>
          <a:xfrm>
            <a:off x="323528" y="2628273"/>
            <a:ext cx="4536504" cy="709423"/>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1" noProof="0" dirty="0" err="1">
                <a:solidFill>
                  <a:srgbClr val="C6573B"/>
                </a:solidFill>
                <a:latin typeface="Arial" panose="020B0604020202020204" pitchFamily="34" charset="0"/>
                <a:ea typeface="Calibri" charset="0"/>
                <a:cs typeface="Arial" panose="020B0604020202020204" pitchFamily="34" charset="0"/>
              </a:rPr>
              <a:t>Dr.</a:t>
            </a:r>
            <a:r>
              <a:rPr lang="en-GB" sz="1400" b="1" noProof="0" dirty="0">
                <a:solidFill>
                  <a:srgbClr val="C6573B"/>
                </a:solidFill>
                <a:latin typeface="Arial" panose="020B0604020202020204" pitchFamily="34" charset="0"/>
                <a:ea typeface="Calibri" charset="0"/>
                <a:cs typeface="Arial" panose="020B0604020202020204" pitchFamily="34" charset="0"/>
              </a:rPr>
              <a:t> </a:t>
            </a:r>
            <a:r>
              <a:rPr lang="en-GB" sz="1400" b="1" noProof="0" dirty="0" err="1">
                <a:solidFill>
                  <a:srgbClr val="C6573B"/>
                </a:solidFill>
                <a:latin typeface="Arial" panose="020B0604020202020204" pitchFamily="34" charset="0"/>
                <a:ea typeface="Calibri" charset="0"/>
                <a:cs typeface="Arial" panose="020B0604020202020204" pitchFamily="34" charset="0"/>
              </a:rPr>
              <a:t>Froukje</a:t>
            </a:r>
            <a:r>
              <a:rPr lang="en-GB" sz="1400" b="1" noProof="0" dirty="0">
                <a:solidFill>
                  <a:srgbClr val="C6573B"/>
                </a:solidFill>
                <a:latin typeface="Arial" panose="020B0604020202020204" pitchFamily="34" charset="0"/>
                <a:ea typeface="Calibri" charset="0"/>
                <a:cs typeface="Arial" panose="020B0604020202020204" pitchFamily="34" charset="0"/>
              </a:rPr>
              <a:t> </a:t>
            </a:r>
            <a:r>
              <a:rPr lang="en-GB" sz="1400" b="1" noProof="0" dirty="0" err="1">
                <a:solidFill>
                  <a:srgbClr val="C6573B"/>
                </a:solidFill>
                <a:latin typeface="Arial" panose="020B0604020202020204" pitchFamily="34" charset="0"/>
                <a:ea typeface="Calibri" charset="0"/>
                <a:cs typeface="Arial" panose="020B0604020202020204" pitchFamily="34" charset="0"/>
              </a:rPr>
              <a:t>Sosef</a:t>
            </a:r>
            <a:r>
              <a:rPr lang="en-GB" sz="1400" b="1" noProof="0" dirty="0">
                <a:solidFill>
                  <a:srgbClr val="C6573B"/>
                </a:solidFill>
                <a:latin typeface="Arial" panose="020B0604020202020204" pitchFamily="34" charset="0"/>
                <a:ea typeface="Calibri" charset="0"/>
                <a:cs typeface="Arial" panose="020B0604020202020204" pitchFamily="34" charset="0"/>
              </a:rPr>
              <a:t> </a:t>
            </a:r>
            <a:r>
              <a:rPr lang="en-GB" sz="1100" b="1" noProof="0" dirty="0">
                <a:solidFill>
                  <a:srgbClr val="C6573B"/>
                </a:solidFill>
                <a:latin typeface="Arial" panose="020B0604020202020204" pitchFamily="34" charset="0"/>
                <a:ea typeface="Calibri" charset="0"/>
                <a:cs typeface="Arial" panose="020B0604020202020204" pitchFamily="34" charset="0"/>
              </a:rPr>
              <a:t>MD</a:t>
            </a:r>
            <a:endParaRPr kumimoji="0" lang="en-GB" sz="1100" b="0" i="0" u="sng" strike="noStrike" kern="1200" cap="none" spc="0" normalizeH="0" baseline="0" noProof="0" dirty="0">
              <a:ln>
                <a:noFill/>
              </a:ln>
              <a:solidFill>
                <a:srgbClr val="C6573B"/>
              </a:solidFill>
              <a:effectLst/>
              <a:uLnTx/>
              <a:uFillTx/>
              <a:latin typeface="Arial" panose="020B0604020202020204" pitchFamily="34" charset="0"/>
              <a:ea typeface="Calibri" charset="0"/>
              <a:cs typeface="Arial" panose="020B0604020202020204" pitchFamily="34" charset="0"/>
            </a:endParaRPr>
          </a:p>
        </p:txBody>
      </p:sp>
      <p:sp>
        <p:nvSpPr>
          <p:cNvPr id="45" name="Titre 1">
            <a:extLst>
              <a:ext uri="{FF2B5EF4-FFF2-40B4-BE49-F238E27FC236}">
                <a16:creationId xmlns:a16="http://schemas.microsoft.com/office/drawing/2014/main" id="{84FD7633-899B-3848-83B9-1E3BDDF4FDEE}"/>
              </a:ext>
            </a:extLst>
          </p:cNvPr>
          <p:cNvSpPr txBox="1">
            <a:spLocks/>
          </p:cNvSpPr>
          <p:nvPr userDrawn="1"/>
        </p:nvSpPr>
        <p:spPr>
          <a:xfrm>
            <a:off x="787828" y="3114282"/>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0" noProof="0" dirty="0">
                <a:solidFill>
                  <a:srgbClr val="5D8298"/>
                </a:solidFill>
                <a:latin typeface="Arial" panose="020B0604020202020204" pitchFamily="34" charset="0"/>
                <a:ea typeface="Calibri" charset="0"/>
                <a:cs typeface="Arial" panose="020B0604020202020204" pitchFamily="34" charset="0"/>
              </a:rPr>
              <a:t>+31 6 2324 3636</a:t>
            </a:r>
            <a:endParaRPr kumimoji="0" lang="en-GB" sz="1400" b="0" i="0" u="sng"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endParaRPr>
          </a:p>
        </p:txBody>
      </p:sp>
      <p:grpSp>
        <p:nvGrpSpPr>
          <p:cNvPr id="46" name="Group 45">
            <a:extLst>
              <a:ext uri="{FF2B5EF4-FFF2-40B4-BE49-F238E27FC236}">
                <a16:creationId xmlns:a16="http://schemas.microsoft.com/office/drawing/2014/main" id="{D79F12A3-F14C-5840-B136-EC73E318C109}"/>
              </a:ext>
            </a:extLst>
          </p:cNvPr>
          <p:cNvGrpSpPr/>
          <p:nvPr userDrawn="1"/>
        </p:nvGrpSpPr>
        <p:grpSpPr>
          <a:xfrm>
            <a:off x="418902" y="3063588"/>
            <a:ext cx="356400" cy="356400"/>
            <a:chOff x="761970" y="3386221"/>
            <a:chExt cx="356400" cy="356400"/>
          </a:xfrm>
        </p:grpSpPr>
        <p:sp>
          <p:nvSpPr>
            <p:cNvPr id="47" name="Oval 46">
              <a:extLst>
                <a:ext uri="{FF2B5EF4-FFF2-40B4-BE49-F238E27FC236}">
                  <a16:creationId xmlns:a16="http://schemas.microsoft.com/office/drawing/2014/main" id="{FE4F17C8-19D7-C040-A304-FDDCE818C189}"/>
                </a:ext>
              </a:extLst>
            </p:cNvPr>
            <p:cNvSpPr/>
            <p:nvPr userDrawn="1"/>
          </p:nvSpPr>
          <p:spPr>
            <a:xfrm>
              <a:off x="761970" y="3386221"/>
              <a:ext cx="356400" cy="356400"/>
            </a:xfrm>
            <a:prstGeom prst="ellipse">
              <a:avLst/>
            </a:prstGeom>
            <a:solidFill>
              <a:srgbClr val="C657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latin typeface="Arial" panose="020B0604020202020204" pitchFamily="34" charset="0"/>
                <a:cs typeface="Arial" panose="020B0604020202020204" pitchFamily="34" charset="0"/>
              </a:endParaRPr>
            </a:p>
          </p:txBody>
        </p:sp>
        <p:pic>
          <p:nvPicPr>
            <p:cNvPr id="48" name="Graphic 47" descr="Speaker Phone">
              <a:extLst>
                <a:ext uri="{FF2B5EF4-FFF2-40B4-BE49-F238E27FC236}">
                  <a16:creationId xmlns:a16="http://schemas.microsoft.com/office/drawing/2014/main" id="{751B5200-FBC9-5C4E-8A34-90C2075D5CC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725" y="3406712"/>
              <a:ext cx="310320" cy="310320"/>
            </a:xfrm>
            <a:prstGeom prst="rect">
              <a:avLst/>
            </a:prstGeom>
          </p:spPr>
        </p:pic>
      </p:grpSp>
      <p:sp>
        <p:nvSpPr>
          <p:cNvPr id="49" name="Oval 48">
            <a:extLst>
              <a:ext uri="{FF2B5EF4-FFF2-40B4-BE49-F238E27FC236}">
                <a16:creationId xmlns:a16="http://schemas.microsoft.com/office/drawing/2014/main" id="{FE71A723-9BA9-F044-A53D-ADF05AFC5AA2}"/>
              </a:ext>
            </a:extLst>
          </p:cNvPr>
          <p:cNvSpPr/>
          <p:nvPr userDrawn="1"/>
        </p:nvSpPr>
        <p:spPr>
          <a:xfrm>
            <a:off x="417732" y="3496009"/>
            <a:ext cx="356400" cy="356400"/>
          </a:xfrm>
          <a:prstGeom prst="ellipse">
            <a:avLst/>
          </a:prstGeom>
          <a:solidFill>
            <a:srgbClr val="C657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latin typeface="Arial" panose="020B0604020202020204" pitchFamily="34" charset="0"/>
              <a:cs typeface="Arial" panose="020B0604020202020204" pitchFamily="34" charset="0"/>
            </a:endParaRPr>
          </a:p>
        </p:txBody>
      </p:sp>
      <p:pic>
        <p:nvPicPr>
          <p:cNvPr id="50" name="Graphic 49" descr="Envelope">
            <a:extLst>
              <a:ext uri="{FF2B5EF4-FFF2-40B4-BE49-F238E27FC236}">
                <a16:creationId xmlns:a16="http://schemas.microsoft.com/office/drawing/2014/main" id="{F8C200D7-7974-0049-910F-515EB075DEE9}"/>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5066" y="3552712"/>
            <a:ext cx="239704" cy="239704"/>
          </a:xfrm>
          <a:prstGeom prst="rect">
            <a:avLst/>
          </a:prstGeom>
        </p:spPr>
      </p:pic>
      <p:grpSp>
        <p:nvGrpSpPr>
          <p:cNvPr id="51" name="Group 50">
            <a:extLst>
              <a:ext uri="{FF2B5EF4-FFF2-40B4-BE49-F238E27FC236}">
                <a16:creationId xmlns:a16="http://schemas.microsoft.com/office/drawing/2014/main" id="{3A2C2405-5B2D-6F40-8BBF-34FEF76A5D69}"/>
              </a:ext>
            </a:extLst>
          </p:cNvPr>
          <p:cNvGrpSpPr/>
          <p:nvPr userDrawn="1"/>
        </p:nvGrpSpPr>
        <p:grpSpPr>
          <a:xfrm>
            <a:off x="423995" y="4414481"/>
            <a:ext cx="356400" cy="356400"/>
            <a:chOff x="761970" y="3386221"/>
            <a:chExt cx="356400" cy="356400"/>
          </a:xfrm>
        </p:grpSpPr>
        <p:sp>
          <p:nvSpPr>
            <p:cNvPr id="52" name="Oval 51">
              <a:extLst>
                <a:ext uri="{FF2B5EF4-FFF2-40B4-BE49-F238E27FC236}">
                  <a16:creationId xmlns:a16="http://schemas.microsoft.com/office/drawing/2014/main" id="{D89D4FEE-DF12-7C4D-B567-B229BFAFD4AE}"/>
                </a:ext>
              </a:extLst>
            </p:cNvPr>
            <p:cNvSpPr/>
            <p:nvPr userDrawn="1"/>
          </p:nvSpPr>
          <p:spPr>
            <a:xfrm>
              <a:off x="761970" y="3386221"/>
              <a:ext cx="356400" cy="356400"/>
            </a:xfrm>
            <a:prstGeom prst="ellipse">
              <a:avLst/>
            </a:prstGeom>
            <a:solidFill>
              <a:srgbClr val="C657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latin typeface="Arial" panose="020B0604020202020204" pitchFamily="34" charset="0"/>
                <a:cs typeface="Arial" panose="020B0604020202020204" pitchFamily="34" charset="0"/>
              </a:endParaRPr>
            </a:p>
          </p:txBody>
        </p:sp>
        <p:pic>
          <p:nvPicPr>
            <p:cNvPr id="53" name="Graphic 52" descr="Speaker Phone">
              <a:extLst>
                <a:ext uri="{FF2B5EF4-FFF2-40B4-BE49-F238E27FC236}">
                  <a16:creationId xmlns:a16="http://schemas.microsoft.com/office/drawing/2014/main" id="{650C6CBF-1D07-FD40-84AC-64417780DC1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83725" y="3406712"/>
              <a:ext cx="310320" cy="310320"/>
            </a:xfrm>
            <a:prstGeom prst="rect">
              <a:avLst/>
            </a:prstGeom>
          </p:spPr>
        </p:pic>
      </p:grpSp>
      <p:sp>
        <p:nvSpPr>
          <p:cNvPr id="54" name="Oval 53">
            <a:extLst>
              <a:ext uri="{FF2B5EF4-FFF2-40B4-BE49-F238E27FC236}">
                <a16:creationId xmlns:a16="http://schemas.microsoft.com/office/drawing/2014/main" id="{64B298E5-A30A-CC47-9E10-2137C71F83BA}"/>
              </a:ext>
            </a:extLst>
          </p:cNvPr>
          <p:cNvSpPr/>
          <p:nvPr userDrawn="1"/>
        </p:nvSpPr>
        <p:spPr>
          <a:xfrm>
            <a:off x="422825" y="4846902"/>
            <a:ext cx="356400" cy="356400"/>
          </a:xfrm>
          <a:prstGeom prst="ellipse">
            <a:avLst/>
          </a:prstGeom>
          <a:solidFill>
            <a:srgbClr val="C657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latin typeface="Arial" panose="020B0604020202020204" pitchFamily="34" charset="0"/>
              <a:cs typeface="Arial" panose="020B0604020202020204" pitchFamily="34" charset="0"/>
            </a:endParaRPr>
          </a:p>
        </p:txBody>
      </p:sp>
      <p:pic>
        <p:nvPicPr>
          <p:cNvPr id="55" name="Graphic 54" descr="Envelope">
            <a:extLst>
              <a:ext uri="{FF2B5EF4-FFF2-40B4-BE49-F238E27FC236}">
                <a16:creationId xmlns:a16="http://schemas.microsoft.com/office/drawing/2014/main" id="{DBF0C6DA-DD89-E246-9F87-ECB01B87D41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82343" y="4902641"/>
            <a:ext cx="239704" cy="239704"/>
          </a:xfrm>
          <a:prstGeom prst="rect">
            <a:avLst/>
          </a:prstGeom>
        </p:spPr>
      </p:pic>
      <p:sp>
        <p:nvSpPr>
          <p:cNvPr id="56" name="Titre 1">
            <a:extLst>
              <a:ext uri="{FF2B5EF4-FFF2-40B4-BE49-F238E27FC236}">
                <a16:creationId xmlns:a16="http://schemas.microsoft.com/office/drawing/2014/main" id="{C9664B77-FEC8-A64D-9402-16DF0F5288C1}"/>
              </a:ext>
            </a:extLst>
          </p:cNvPr>
          <p:cNvSpPr txBox="1">
            <a:spLocks/>
          </p:cNvSpPr>
          <p:nvPr userDrawn="1"/>
        </p:nvSpPr>
        <p:spPr>
          <a:xfrm>
            <a:off x="787828" y="4885348"/>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0" noProof="0" dirty="0">
                <a:solidFill>
                  <a:srgbClr val="5D8298"/>
                </a:solidFill>
                <a:latin typeface="Arial" panose="020B0604020202020204" pitchFamily="34" charset="0"/>
                <a:ea typeface="Calibri" charset="0"/>
                <a:cs typeface="Arial" panose="020B0604020202020204" pitchFamily="34" charset="0"/>
              </a:rPr>
              <a:t>antoine.lacombe@cor2ed.com</a:t>
            </a:r>
            <a:endParaRPr kumimoji="0" lang="en-GB" sz="1400" b="0" i="0" u="sng"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endParaRPr>
          </a:p>
        </p:txBody>
      </p:sp>
      <p:sp>
        <p:nvSpPr>
          <p:cNvPr id="57" name="Titre 1">
            <a:extLst>
              <a:ext uri="{FF2B5EF4-FFF2-40B4-BE49-F238E27FC236}">
                <a16:creationId xmlns:a16="http://schemas.microsoft.com/office/drawing/2014/main" id="{C72A4E22-E601-2041-8DFB-7B91BDD401EB}"/>
              </a:ext>
            </a:extLst>
          </p:cNvPr>
          <p:cNvSpPr txBox="1">
            <a:spLocks/>
          </p:cNvSpPr>
          <p:nvPr userDrawn="1"/>
        </p:nvSpPr>
        <p:spPr>
          <a:xfrm>
            <a:off x="787828" y="3557513"/>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0" noProof="0" dirty="0">
                <a:solidFill>
                  <a:srgbClr val="5D8298"/>
                </a:solidFill>
                <a:latin typeface="Arial" panose="020B0604020202020204" pitchFamily="34" charset="0"/>
                <a:ea typeface="Calibri" charset="0"/>
                <a:cs typeface="Arial" panose="020B0604020202020204" pitchFamily="34" charset="0"/>
              </a:rPr>
              <a:t>froukje.sosef@cor2ed.com</a:t>
            </a:r>
            <a:endParaRPr kumimoji="0" lang="en-GB" sz="1400" b="0" i="0" u="sng"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endParaRPr>
          </a:p>
        </p:txBody>
      </p:sp>
      <p:pic>
        <p:nvPicPr>
          <p:cNvPr id="3" name="Picture 2">
            <a:extLst>
              <a:ext uri="{FF2B5EF4-FFF2-40B4-BE49-F238E27FC236}">
                <a16:creationId xmlns:a16="http://schemas.microsoft.com/office/drawing/2014/main" id="{D3F2175B-6FCA-AB4B-BB07-12AFD9A7158E}"/>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29164" y="951062"/>
            <a:ext cx="1914541" cy="509238"/>
          </a:xfrm>
          <a:prstGeom prst="rect">
            <a:avLst/>
          </a:prstGeom>
        </p:spPr>
      </p:pic>
      <p:pic>
        <p:nvPicPr>
          <p:cNvPr id="22" name="Picture 21">
            <a:extLst>
              <a:ext uri="{FF2B5EF4-FFF2-40B4-BE49-F238E27FC236}">
                <a16:creationId xmlns:a16="http://schemas.microsoft.com/office/drawing/2014/main" id="{2017A28B-31E9-574F-A29D-1919C8BC6774}"/>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t="14169" r="9948" b="7527"/>
          <a:stretch/>
        </p:blipFill>
        <p:spPr>
          <a:xfrm>
            <a:off x="6086914" y="0"/>
            <a:ext cx="6105086" cy="6858000"/>
          </a:xfrm>
          <a:prstGeom prst="rect">
            <a:avLst/>
          </a:prstGeom>
        </p:spPr>
      </p:pic>
      <p:sp>
        <p:nvSpPr>
          <p:cNvPr id="23" name="Titre 1">
            <a:extLst>
              <a:ext uri="{FF2B5EF4-FFF2-40B4-BE49-F238E27FC236}">
                <a16:creationId xmlns:a16="http://schemas.microsoft.com/office/drawing/2014/main" id="{C320DC0B-ABBC-0A49-B4AE-127E4E3B626C}"/>
              </a:ext>
            </a:extLst>
          </p:cNvPr>
          <p:cNvSpPr txBox="1">
            <a:spLocks/>
          </p:cNvSpPr>
          <p:nvPr userDrawn="1"/>
        </p:nvSpPr>
        <p:spPr>
          <a:xfrm>
            <a:off x="5087888" y="6404238"/>
            <a:ext cx="6959903" cy="453762"/>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r>
              <a:rPr lang="en-GB" sz="1600" b="1" spc="-30" baseline="0" noProof="0" dirty="0">
                <a:solidFill>
                  <a:schemeClr val="accent1"/>
                </a:solidFill>
                <a:latin typeface="Arial" panose="020B0604020202020204" pitchFamily="34" charset="0"/>
                <a:ea typeface="Calibri" charset="0"/>
                <a:cs typeface="Arial" panose="020B0604020202020204" pitchFamily="34" charset="0"/>
              </a:rPr>
              <a:t>Heading to the heart of Independent Medical Education Since 2012</a:t>
            </a:r>
            <a:endParaRPr kumimoji="0" lang="en-GB" sz="1600" b="1" i="0" u="sng" strike="noStrike" kern="1200" cap="none" spc="-30" normalizeH="0" baseline="0" noProof="0" dirty="0">
              <a:ln>
                <a:noFill/>
              </a:ln>
              <a:solidFill>
                <a:schemeClr val="accent1"/>
              </a:solidFill>
              <a:effectLst/>
              <a:uLnTx/>
              <a:uFillTx/>
              <a:latin typeface="Arial" panose="020B0604020202020204" pitchFamily="34" charset="0"/>
              <a:ea typeface="Calibri" charset="0"/>
              <a:cs typeface="Arial" panose="020B0604020202020204" pitchFamily="34" charset="0"/>
            </a:endParaRPr>
          </a:p>
        </p:txBody>
      </p:sp>
    </p:spTree>
    <p:extLst>
      <p:ext uri="{BB962C8B-B14F-4D97-AF65-F5344CB8AC3E}">
        <p14:creationId xmlns:p14="http://schemas.microsoft.com/office/powerpoint/2010/main" val="1547628375"/>
      </p:ext>
    </p:extLst>
  </p:cSld>
  <p:clrMapOvr>
    <a:masterClrMapping/>
  </p:clrMapOvr>
  <p:transition>
    <p:fade/>
  </p:transition>
  <p:extLst>
    <p:ext uri="{DCECCB84-F9BA-43D5-87BE-67443E8EF086}">
      <p15:sldGuideLst xmlns:p15="http://schemas.microsoft.com/office/powerpoint/2012/main">
        <p15:guide id="1" pos="274">
          <p15:clr>
            <a:srgbClr val="FBAE40"/>
          </p15:clr>
        </p15:guide>
        <p15:guide id="2" orient="horz" pos="548">
          <p15:clr>
            <a:srgbClr val="FBAE40"/>
          </p15:clr>
        </p15:guide>
        <p15:guide id="3" pos="147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endParaRPr lang="en-GB"/>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Segnaposto data 3">
            <a:extLst>
              <a:ext uri="{FF2B5EF4-FFF2-40B4-BE49-F238E27FC236}">
                <a16:creationId xmlns:a16="http://schemas.microsoft.com/office/drawing/2014/main" id="{30195474-9832-0D47-AD7F-6BC40B50DBBA}"/>
              </a:ext>
            </a:extLst>
          </p:cNvPr>
          <p:cNvSpPr>
            <a:spLocks noGrp="1"/>
          </p:cNvSpPr>
          <p:nvPr>
            <p:ph type="dt" sz="half" idx="10"/>
          </p:nvPr>
        </p:nvSpPr>
        <p:spPr/>
        <p:txBody>
          <a:bodyPr/>
          <a:lstStyle>
            <a:lvl1pPr>
              <a:defRPr/>
            </a:lvl1pPr>
          </a:lstStyle>
          <a:p>
            <a:pPr>
              <a:defRPr/>
            </a:pPr>
            <a:fld id="{E2AE9BE5-57D2-C941-9C2A-20B4EC47886D}" type="datetimeFigureOut">
              <a:rPr lang="en-GB"/>
              <a:pPr>
                <a:defRPr/>
              </a:pPr>
              <a:t>01/06/2022</a:t>
            </a:fld>
            <a:endParaRPr lang="en-GB" dirty="0"/>
          </a:p>
        </p:txBody>
      </p:sp>
      <p:sp>
        <p:nvSpPr>
          <p:cNvPr id="5" name="Segnaposto piè di pagina 4">
            <a:extLst>
              <a:ext uri="{FF2B5EF4-FFF2-40B4-BE49-F238E27FC236}">
                <a16:creationId xmlns:a16="http://schemas.microsoft.com/office/drawing/2014/main" id="{C2AFB885-7525-5E42-B6E9-16343FE2BDE3}"/>
              </a:ext>
            </a:extLst>
          </p:cNvPr>
          <p:cNvSpPr>
            <a:spLocks noGrp="1"/>
          </p:cNvSpPr>
          <p:nvPr>
            <p:ph type="ftr" sz="quarter" idx="11"/>
          </p:nvPr>
        </p:nvSpPr>
        <p:spPr/>
        <p:txBody>
          <a:bodyPr/>
          <a:lstStyle>
            <a:lvl1pPr>
              <a:defRPr/>
            </a:lvl1pPr>
          </a:lstStyle>
          <a:p>
            <a:pPr>
              <a:defRPr/>
            </a:pPr>
            <a:endParaRPr lang="en-GB" dirty="0"/>
          </a:p>
        </p:txBody>
      </p:sp>
      <p:sp>
        <p:nvSpPr>
          <p:cNvPr id="6" name="Segnaposto numero diapositiva 5">
            <a:extLst>
              <a:ext uri="{FF2B5EF4-FFF2-40B4-BE49-F238E27FC236}">
                <a16:creationId xmlns:a16="http://schemas.microsoft.com/office/drawing/2014/main" id="{F65F734B-E071-FB4A-B028-A67BB2194DDA}"/>
              </a:ext>
            </a:extLst>
          </p:cNvPr>
          <p:cNvSpPr>
            <a:spLocks noGrp="1"/>
          </p:cNvSpPr>
          <p:nvPr>
            <p:ph type="sldNum" sz="quarter" idx="12"/>
          </p:nvPr>
        </p:nvSpPr>
        <p:spPr/>
        <p:txBody>
          <a:bodyPr/>
          <a:lstStyle>
            <a:lvl1pPr>
              <a:defRPr/>
            </a:lvl1pPr>
          </a:lstStyle>
          <a:p>
            <a:fld id="{F21A63C7-C511-0D42-821D-610DB8472686}" type="slidenum">
              <a:rPr lang="en-GB" altLang="en-US"/>
              <a:pPr/>
              <a:t>‹#›</a:t>
            </a:fld>
            <a:endParaRPr lang="en-GB" altLang="en-US" dirty="0"/>
          </a:p>
        </p:txBody>
      </p:sp>
    </p:spTree>
    <p:extLst>
      <p:ext uri="{BB962C8B-B14F-4D97-AF65-F5344CB8AC3E}">
        <p14:creationId xmlns:p14="http://schemas.microsoft.com/office/powerpoint/2010/main" val="32197171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endParaRPr lang="en-GB"/>
          </a:p>
        </p:txBody>
      </p:sp>
      <p:sp>
        <p:nvSpPr>
          <p:cNvPr id="3" name="Segnaposto contenuto 2"/>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contenuto 3"/>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5" name="Segnaposto data 3">
            <a:extLst>
              <a:ext uri="{FF2B5EF4-FFF2-40B4-BE49-F238E27FC236}">
                <a16:creationId xmlns:a16="http://schemas.microsoft.com/office/drawing/2014/main" id="{55E729A5-BF0B-3247-8E22-3DC551B2B1B8}"/>
              </a:ext>
            </a:extLst>
          </p:cNvPr>
          <p:cNvSpPr>
            <a:spLocks noGrp="1"/>
          </p:cNvSpPr>
          <p:nvPr>
            <p:ph type="dt" sz="half" idx="10"/>
          </p:nvPr>
        </p:nvSpPr>
        <p:spPr/>
        <p:txBody>
          <a:bodyPr/>
          <a:lstStyle>
            <a:lvl1pPr>
              <a:defRPr/>
            </a:lvl1pPr>
          </a:lstStyle>
          <a:p>
            <a:pPr>
              <a:defRPr/>
            </a:pPr>
            <a:fld id="{85018247-765A-0B42-BE51-ABB4E9EE35F4}" type="datetimeFigureOut">
              <a:rPr lang="en-GB"/>
              <a:pPr>
                <a:defRPr/>
              </a:pPr>
              <a:t>01/06/2022</a:t>
            </a:fld>
            <a:endParaRPr lang="en-GB" dirty="0"/>
          </a:p>
        </p:txBody>
      </p:sp>
      <p:sp>
        <p:nvSpPr>
          <p:cNvPr id="6" name="Segnaposto piè di pagina 4">
            <a:extLst>
              <a:ext uri="{FF2B5EF4-FFF2-40B4-BE49-F238E27FC236}">
                <a16:creationId xmlns:a16="http://schemas.microsoft.com/office/drawing/2014/main" id="{DF64004C-EDBC-604F-8021-5E707FEF6945}"/>
              </a:ext>
            </a:extLst>
          </p:cNvPr>
          <p:cNvSpPr>
            <a:spLocks noGrp="1"/>
          </p:cNvSpPr>
          <p:nvPr>
            <p:ph type="ftr" sz="quarter" idx="11"/>
          </p:nvPr>
        </p:nvSpPr>
        <p:spPr/>
        <p:txBody>
          <a:bodyPr/>
          <a:lstStyle>
            <a:lvl1pPr>
              <a:defRPr/>
            </a:lvl1pPr>
          </a:lstStyle>
          <a:p>
            <a:pPr>
              <a:defRPr/>
            </a:pPr>
            <a:endParaRPr lang="en-GB" dirty="0"/>
          </a:p>
        </p:txBody>
      </p:sp>
      <p:sp>
        <p:nvSpPr>
          <p:cNvPr id="7" name="Segnaposto numero diapositiva 5">
            <a:extLst>
              <a:ext uri="{FF2B5EF4-FFF2-40B4-BE49-F238E27FC236}">
                <a16:creationId xmlns:a16="http://schemas.microsoft.com/office/drawing/2014/main" id="{5085FD2F-F329-6644-88AC-79245535C060}"/>
              </a:ext>
            </a:extLst>
          </p:cNvPr>
          <p:cNvSpPr>
            <a:spLocks noGrp="1"/>
          </p:cNvSpPr>
          <p:nvPr>
            <p:ph type="sldNum" sz="quarter" idx="12"/>
          </p:nvPr>
        </p:nvSpPr>
        <p:spPr/>
        <p:txBody>
          <a:bodyPr/>
          <a:lstStyle>
            <a:lvl1pPr>
              <a:defRPr/>
            </a:lvl1pPr>
          </a:lstStyle>
          <a:p>
            <a:fld id="{DB6455BF-7AFD-A549-8D4B-9F92BE425B3E}" type="slidenum">
              <a:rPr lang="en-GB" altLang="en-US"/>
              <a:pPr/>
              <a:t>‹#›</a:t>
            </a:fld>
            <a:endParaRPr lang="en-GB" altLang="en-US" dirty="0"/>
          </a:p>
        </p:txBody>
      </p:sp>
    </p:spTree>
    <p:extLst>
      <p:ext uri="{BB962C8B-B14F-4D97-AF65-F5344CB8AC3E}">
        <p14:creationId xmlns:p14="http://schemas.microsoft.com/office/powerpoint/2010/main" val="37136696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a:t>Fare clic per modificare lo stile del titolo dello schema</a:t>
            </a:r>
            <a:endParaRPr lang="en-GB"/>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7" name="Segnaposto data 3">
            <a:extLst>
              <a:ext uri="{FF2B5EF4-FFF2-40B4-BE49-F238E27FC236}">
                <a16:creationId xmlns:a16="http://schemas.microsoft.com/office/drawing/2014/main" id="{1A9477B8-10D3-B44D-9B14-34935EE8F4C6}"/>
              </a:ext>
            </a:extLst>
          </p:cNvPr>
          <p:cNvSpPr>
            <a:spLocks noGrp="1"/>
          </p:cNvSpPr>
          <p:nvPr>
            <p:ph type="dt" sz="half" idx="10"/>
          </p:nvPr>
        </p:nvSpPr>
        <p:spPr/>
        <p:txBody>
          <a:bodyPr/>
          <a:lstStyle>
            <a:lvl1pPr>
              <a:defRPr/>
            </a:lvl1pPr>
          </a:lstStyle>
          <a:p>
            <a:pPr>
              <a:defRPr/>
            </a:pPr>
            <a:fld id="{583D86D3-DE2D-3344-AE02-BCB00EB907BD}" type="datetimeFigureOut">
              <a:rPr lang="en-GB"/>
              <a:pPr>
                <a:defRPr/>
              </a:pPr>
              <a:t>01/06/2022</a:t>
            </a:fld>
            <a:endParaRPr lang="en-GB" dirty="0"/>
          </a:p>
        </p:txBody>
      </p:sp>
      <p:sp>
        <p:nvSpPr>
          <p:cNvPr id="8" name="Segnaposto piè di pagina 4">
            <a:extLst>
              <a:ext uri="{FF2B5EF4-FFF2-40B4-BE49-F238E27FC236}">
                <a16:creationId xmlns:a16="http://schemas.microsoft.com/office/drawing/2014/main" id="{4AEE8F06-0919-984A-A8ED-B279E3022A86}"/>
              </a:ext>
            </a:extLst>
          </p:cNvPr>
          <p:cNvSpPr>
            <a:spLocks noGrp="1"/>
          </p:cNvSpPr>
          <p:nvPr>
            <p:ph type="ftr" sz="quarter" idx="11"/>
          </p:nvPr>
        </p:nvSpPr>
        <p:spPr/>
        <p:txBody>
          <a:bodyPr/>
          <a:lstStyle>
            <a:lvl1pPr>
              <a:defRPr/>
            </a:lvl1pPr>
          </a:lstStyle>
          <a:p>
            <a:pPr>
              <a:defRPr/>
            </a:pPr>
            <a:endParaRPr lang="en-GB" dirty="0"/>
          </a:p>
        </p:txBody>
      </p:sp>
      <p:sp>
        <p:nvSpPr>
          <p:cNvPr id="9" name="Segnaposto numero diapositiva 5">
            <a:extLst>
              <a:ext uri="{FF2B5EF4-FFF2-40B4-BE49-F238E27FC236}">
                <a16:creationId xmlns:a16="http://schemas.microsoft.com/office/drawing/2014/main" id="{D1CEDEDC-24B5-DF4C-B8A0-F0EB23A926AE}"/>
              </a:ext>
            </a:extLst>
          </p:cNvPr>
          <p:cNvSpPr>
            <a:spLocks noGrp="1"/>
          </p:cNvSpPr>
          <p:nvPr>
            <p:ph type="sldNum" sz="quarter" idx="12"/>
          </p:nvPr>
        </p:nvSpPr>
        <p:spPr/>
        <p:txBody>
          <a:bodyPr/>
          <a:lstStyle>
            <a:lvl1pPr>
              <a:defRPr/>
            </a:lvl1pPr>
          </a:lstStyle>
          <a:p>
            <a:fld id="{4826BB8B-651E-6F4F-B991-8C8D5354D101}" type="slidenum">
              <a:rPr lang="en-GB" altLang="en-US"/>
              <a:pPr/>
              <a:t>‹#›</a:t>
            </a:fld>
            <a:endParaRPr lang="en-GB" altLang="en-US" dirty="0"/>
          </a:p>
        </p:txBody>
      </p:sp>
    </p:spTree>
    <p:extLst>
      <p:ext uri="{BB962C8B-B14F-4D97-AF65-F5344CB8AC3E}">
        <p14:creationId xmlns:p14="http://schemas.microsoft.com/office/powerpoint/2010/main" val="8098807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endParaRPr lang="en-GB"/>
          </a:p>
        </p:txBody>
      </p:sp>
      <p:sp>
        <p:nvSpPr>
          <p:cNvPr id="3" name="Segnaposto data 3">
            <a:extLst>
              <a:ext uri="{FF2B5EF4-FFF2-40B4-BE49-F238E27FC236}">
                <a16:creationId xmlns:a16="http://schemas.microsoft.com/office/drawing/2014/main" id="{291B2962-A670-C346-A563-E9EDE21B183A}"/>
              </a:ext>
            </a:extLst>
          </p:cNvPr>
          <p:cNvSpPr>
            <a:spLocks noGrp="1"/>
          </p:cNvSpPr>
          <p:nvPr>
            <p:ph type="dt" sz="half" idx="10"/>
          </p:nvPr>
        </p:nvSpPr>
        <p:spPr/>
        <p:txBody>
          <a:bodyPr/>
          <a:lstStyle>
            <a:lvl1pPr>
              <a:defRPr/>
            </a:lvl1pPr>
          </a:lstStyle>
          <a:p>
            <a:pPr>
              <a:defRPr/>
            </a:pPr>
            <a:fld id="{5AA61338-5D06-384A-A890-A09EAFFC5131}" type="datetimeFigureOut">
              <a:rPr lang="en-GB"/>
              <a:pPr>
                <a:defRPr/>
              </a:pPr>
              <a:t>01/06/2022</a:t>
            </a:fld>
            <a:endParaRPr lang="en-GB" dirty="0"/>
          </a:p>
        </p:txBody>
      </p:sp>
      <p:sp>
        <p:nvSpPr>
          <p:cNvPr id="4" name="Segnaposto piè di pagina 4">
            <a:extLst>
              <a:ext uri="{FF2B5EF4-FFF2-40B4-BE49-F238E27FC236}">
                <a16:creationId xmlns:a16="http://schemas.microsoft.com/office/drawing/2014/main" id="{ECC6A395-56BA-FA40-932C-7E9DDA82A0C3}"/>
              </a:ext>
            </a:extLst>
          </p:cNvPr>
          <p:cNvSpPr>
            <a:spLocks noGrp="1"/>
          </p:cNvSpPr>
          <p:nvPr>
            <p:ph type="ftr" sz="quarter" idx="11"/>
          </p:nvPr>
        </p:nvSpPr>
        <p:spPr/>
        <p:txBody>
          <a:bodyPr/>
          <a:lstStyle>
            <a:lvl1pPr>
              <a:defRPr/>
            </a:lvl1pPr>
          </a:lstStyle>
          <a:p>
            <a:pPr>
              <a:defRPr/>
            </a:pPr>
            <a:endParaRPr lang="en-GB" dirty="0"/>
          </a:p>
        </p:txBody>
      </p:sp>
      <p:sp>
        <p:nvSpPr>
          <p:cNvPr id="5" name="Segnaposto numero diapositiva 5">
            <a:extLst>
              <a:ext uri="{FF2B5EF4-FFF2-40B4-BE49-F238E27FC236}">
                <a16:creationId xmlns:a16="http://schemas.microsoft.com/office/drawing/2014/main" id="{682D5FF7-1928-A541-9978-441A11737DED}"/>
              </a:ext>
            </a:extLst>
          </p:cNvPr>
          <p:cNvSpPr>
            <a:spLocks noGrp="1"/>
          </p:cNvSpPr>
          <p:nvPr>
            <p:ph type="sldNum" sz="quarter" idx="12"/>
          </p:nvPr>
        </p:nvSpPr>
        <p:spPr/>
        <p:txBody>
          <a:bodyPr/>
          <a:lstStyle>
            <a:lvl1pPr>
              <a:defRPr/>
            </a:lvl1pPr>
          </a:lstStyle>
          <a:p>
            <a:fld id="{ECB34C7E-88D8-B442-8AFF-B94AE122C0C4}" type="slidenum">
              <a:rPr lang="en-GB" altLang="en-US"/>
              <a:pPr/>
              <a:t>‹#›</a:t>
            </a:fld>
            <a:endParaRPr lang="en-GB" altLang="en-US" dirty="0"/>
          </a:p>
        </p:txBody>
      </p:sp>
    </p:spTree>
    <p:extLst>
      <p:ext uri="{BB962C8B-B14F-4D97-AF65-F5344CB8AC3E}">
        <p14:creationId xmlns:p14="http://schemas.microsoft.com/office/powerpoint/2010/main" val="25726263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a:extLst>
              <a:ext uri="{FF2B5EF4-FFF2-40B4-BE49-F238E27FC236}">
                <a16:creationId xmlns:a16="http://schemas.microsoft.com/office/drawing/2014/main" id="{AAF01BA2-32D7-9A45-AD2D-9ABE78EBD4E2}"/>
              </a:ext>
            </a:extLst>
          </p:cNvPr>
          <p:cNvSpPr>
            <a:spLocks noGrp="1"/>
          </p:cNvSpPr>
          <p:nvPr>
            <p:ph type="dt" sz="half" idx="10"/>
          </p:nvPr>
        </p:nvSpPr>
        <p:spPr/>
        <p:txBody>
          <a:bodyPr/>
          <a:lstStyle>
            <a:lvl1pPr>
              <a:defRPr/>
            </a:lvl1pPr>
          </a:lstStyle>
          <a:p>
            <a:pPr>
              <a:defRPr/>
            </a:pPr>
            <a:fld id="{B159ACA3-9D44-8F43-8019-CB4C5FA44888}" type="datetimeFigureOut">
              <a:rPr lang="en-GB"/>
              <a:pPr>
                <a:defRPr/>
              </a:pPr>
              <a:t>01/06/2022</a:t>
            </a:fld>
            <a:endParaRPr lang="en-GB" dirty="0"/>
          </a:p>
        </p:txBody>
      </p:sp>
      <p:sp>
        <p:nvSpPr>
          <p:cNvPr id="3" name="Segnaposto piè di pagina 4">
            <a:extLst>
              <a:ext uri="{FF2B5EF4-FFF2-40B4-BE49-F238E27FC236}">
                <a16:creationId xmlns:a16="http://schemas.microsoft.com/office/drawing/2014/main" id="{20AA72BE-524E-F74E-89A0-A3A9C305F805}"/>
              </a:ext>
            </a:extLst>
          </p:cNvPr>
          <p:cNvSpPr>
            <a:spLocks noGrp="1"/>
          </p:cNvSpPr>
          <p:nvPr>
            <p:ph type="ftr" sz="quarter" idx="11"/>
          </p:nvPr>
        </p:nvSpPr>
        <p:spPr/>
        <p:txBody>
          <a:bodyPr/>
          <a:lstStyle>
            <a:lvl1pPr>
              <a:defRPr/>
            </a:lvl1pPr>
          </a:lstStyle>
          <a:p>
            <a:pPr>
              <a:defRPr/>
            </a:pPr>
            <a:endParaRPr lang="en-GB" dirty="0"/>
          </a:p>
        </p:txBody>
      </p:sp>
      <p:sp>
        <p:nvSpPr>
          <p:cNvPr id="4" name="Segnaposto numero diapositiva 5">
            <a:extLst>
              <a:ext uri="{FF2B5EF4-FFF2-40B4-BE49-F238E27FC236}">
                <a16:creationId xmlns:a16="http://schemas.microsoft.com/office/drawing/2014/main" id="{6C3D325E-8F83-6C45-972F-5F710F040982}"/>
              </a:ext>
            </a:extLst>
          </p:cNvPr>
          <p:cNvSpPr>
            <a:spLocks noGrp="1"/>
          </p:cNvSpPr>
          <p:nvPr>
            <p:ph type="sldNum" sz="quarter" idx="12"/>
          </p:nvPr>
        </p:nvSpPr>
        <p:spPr/>
        <p:txBody>
          <a:bodyPr/>
          <a:lstStyle>
            <a:lvl1pPr>
              <a:defRPr/>
            </a:lvl1pPr>
          </a:lstStyle>
          <a:p>
            <a:fld id="{09BD402C-1871-3444-A8B9-E01B95D27E9D}" type="slidenum">
              <a:rPr lang="en-GB" altLang="en-US"/>
              <a:pPr/>
              <a:t>‹#›</a:t>
            </a:fld>
            <a:endParaRPr lang="en-GB" altLang="en-US" dirty="0"/>
          </a:p>
        </p:txBody>
      </p:sp>
    </p:spTree>
    <p:extLst>
      <p:ext uri="{BB962C8B-B14F-4D97-AF65-F5344CB8AC3E}">
        <p14:creationId xmlns:p14="http://schemas.microsoft.com/office/powerpoint/2010/main" val="32851256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GB"/>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3">
            <a:extLst>
              <a:ext uri="{FF2B5EF4-FFF2-40B4-BE49-F238E27FC236}">
                <a16:creationId xmlns:a16="http://schemas.microsoft.com/office/drawing/2014/main" id="{50FC61A8-1886-D94B-A1A2-08A2EE6B670A}"/>
              </a:ext>
            </a:extLst>
          </p:cNvPr>
          <p:cNvSpPr>
            <a:spLocks noGrp="1"/>
          </p:cNvSpPr>
          <p:nvPr>
            <p:ph type="dt" sz="half" idx="10"/>
          </p:nvPr>
        </p:nvSpPr>
        <p:spPr/>
        <p:txBody>
          <a:bodyPr/>
          <a:lstStyle>
            <a:lvl1pPr>
              <a:defRPr/>
            </a:lvl1pPr>
          </a:lstStyle>
          <a:p>
            <a:pPr>
              <a:defRPr/>
            </a:pPr>
            <a:fld id="{F16FBB4A-FB2A-E744-A11A-CA8973314952}" type="datetimeFigureOut">
              <a:rPr lang="en-GB"/>
              <a:pPr>
                <a:defRPr/>
              </a:pPr>
              <a:t>01/06/2022</a:t>
            </a:fld>
            <a:endParaRPr lang="en-GB" dirty="0"/>
          </a:p>
        </p:txBody>
      </p:sp>
      <p:sp>
        <p:nvSpPr>
          <p:cNvPr id="6" name="Segnaposto piè di pagina 4">
            <a:extLst>
              <a:ext uri="{FF2B5EF4-FFF2-40B4-BE49-F238E27FC236}">
                <a16:creationId xmlns:a16="http://schemas.microsoft.com/office/drawing/2014/main" id="{BF3A26DC-BA43-F741-B481-7AED159DBA20}"/>
              </a:ext>
            </a:extLst>
          </p:cNvPr>
          <p:cNvSpPr>
            <a:spLocks noGrp="1"/>
          </p:cNvSpPr>
          <p:nvPr>
            <p:ph type="ftr" sz="quarter" idx="11"/>
          </p:nvPr>
        </p:nvSpPr>
        <p:spPr/>
        <p:txBody>
          <a:bodyPr/>
          <a:lstStyle>
            <a:lvl1pPr>
              <a:defRPr/>
            </a:lvl1pPr>
          </a:lstStyle>
          <a:p>
            <a:pPr>
              <a:defRPr/>
            </a:pPr>
            <a:endParaRPr lang="en-GB" dirty="0"/>
          </a:p>
        </p:txBody>
      </p:sp>
      <p:sp>
        <p:nvSpPr>
          <p:cNvPr id="7" name="Segnaposto numero diapositiva 5">
            <a:extLst>
              <a:ext uri="{FF2B5EF4-FFF2-40B4-BE49-F238E27FC236}">
                <a16:creationId xmlns:a16="http://schemas.microsoft.com/office/drawing/2014/main" id="{420CC8D4-C582-9947-AE98-DD65F1FC2D8F}"/>
              </a:ext>
            </a:extLst>
          </p:cNvPr>
          <p:cNvSpPr>
            <a:spLocks noGrp="1"/>
          </p:cNvSpPr>
          <p:nvPr>
            <p:ph type="sldNum" sz="quarter" idx="12"/>
          </p:nvPr>
        </p:nvSpPr>
        <p:spPr/>
        <p:txBody>
          <a:bodyPr/>
          <a:lstStyle>
            <a:lvl1pPr>
              <a:defRPr/>
            </a:lvl1pPr>
          </a:lstStyle>
          <a:p>
            <a:fld id="{C2165ABB-4BAD-8C41-9559-D60275E3097D}" type="slidenum">
              <a:rPr lang="en-GB" altLang="en-US"/>
              <a:pPr/>
              <a:t>‹#›</a:t>
            </a:fld>
            <a:endParaRPr lang="en-GB" altLang="en-US" dirty="0"/>
          </a:p>
        </p:txBody>
      </p:sp>
    </p:spTree>
    <p:extLst>
      <p:ext uri="{BB962C8B-B14F-4D97-AF65-F5344CB8AC3E}">
        <p14:creationId xmlns:p14="http://schemas.microsoft.com/office/powerpoint/2010/main" val="18667449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6A348B86-883B-6040-9974-10A2B63F3B33}"/>
              </a:ext>
            </a:extLst>
          </p:cNvPr>
          <p:cNvSpPr>
            <a:spLocks noGrp="1" noChangeArrowheads="1"/>
          </p:cNvSpPr>
          <p:nvPr>
            <p:ph type="dt" sz="half" idx="10"/>
          </p:nvPr>
        </p:nvSpPr>
        <p:spPr>
          <a:ln/>
        </p:spPr>
        <p:txBody>
          <a:bodyPr/>
          <a:lstStyle>
            <a:lvl1pPr>
              <a:defRPr/>
            </a:lvl1pPr>
          </a:lstStyle>
          <a:p>
            <a:pPr>
              <a:defRPr/>
            </a:pPr>
            <a:endParaRPr lang="en-GB" dirty="0"/>
          </a:p>
        </p:txBody>
      </p:sp>
      <p:sp>
        <p:nvSpPr>
          <p:cNvPr id="5" name="Rectangle 5">
            <a:extLst>
              <a:ext uri="{FF2B5EF4-FFF2-40B4-BE49-F238E27FC236}">
                <a16:creationId xmlns:a16="http://schemas.microsoft.com/office/drawing/2014/main" id="{8905F931-53EB-FC45-AEEB-C093BAF501EE}"/>
              </a:ext>
            </a:extLst>
          </p:cNvPr>
          <p:cNvSpPr>
            <a:spLocks noGrp="1" noChangeArrowheads="1"/>
          </p:cNvSpPr>
          <p:nvPr>
            <p:ph type="ftr" sz="quarter" idx="11"/>
          </p:nvPr>
        </p:nvSpPr>
        <p:spPr>
          <a:ln/>
        </p:spPr>
        <p:txBody>
          <a:bodyPr/>
          <a:lstStyle>
            <a:lvl1pPr>
              <a:defRPr/>
            </a:lvl1pPr>
          </a:lstStyle>
          <a:p>
            <a:pPr>
              <a:defRPr/>
            </a:pPr>
            <a:endParaRPr lang="en-GB" dirty="0"/>
          </a:p>
        </p:txBody>
      </p:sp>
      <p:sp>
        <p:nvSpPr>
          <p:cNvPr id="6" name="Rectangle 6">
            <a:extLst>
              <a:ext uri="{FF2B5EF4-FFF2-40B4-BE49-F238E27FC236}">
                <a16:creationId xmlns:a16="http://schemas.microsoft.com/office/drawing/2014/main" id="{2BA8B60D-C5F0-AF4C-9BA7-ABCBB7B5216A}"/>
              </a:ext>
            </a:extLst>
          </p:cNvPr>
          <p:cNvSpPr>
            <a:spLocks noGrp="1" noChangeArrowheads="1"/>
          </p:cNvSpPr>
          <p:nvPr>
            <p:ph type="sldNum" sz="quarter" idx="12"/>
          </p:nvPr>
        </p:nvSpPr>
        <p:spPr>
          <a:ln/>
        </p:spPr>
        <p:txBody>
          <a:bodyPr/>
          <a:lstStyle>
            <a:lvl1pPr>
              <a:defRPr/>
            </a:lvl1pPr>
          </a:lstStyle>
          <a:p>
            <a:fld id="{5E2B6BFD-A216-BE49-9E67-FC304A809E56}" type="slidenum">
              <a:rPr lang="en-GB" altLang="en-US"/>
              <a:pPr/>
              <a:t>‹#›</a:t>
            </a:fld>
            <a:endParaRPr lang="en-GB" altLang="en-US" dirty="0"/>
          </a:p>
        </p:txBody>
      </p:sp>
    </p:spTree>
    <p:extLst>
      <p:ext uri="{BB962C8B-B14F-4D97-AF65-F5344CB8AC3E}">
        <p14:creationId xmlns:p14="http://schemas.microsoft.com/office/powerpoint/2010/main" val="6174269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GB"/>
          </a:p>
        </p:txBody>
      </p:sp>
      <p:sp>
        <p:nvSpPr>
          <p:cNvPr id="3" name="Segnaposto immagine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3">
            <a:extLst>
              <a:ext uri="{FF2B5EF4-FFF2-40B4-BE49-F238E27FC236}">
                <a16:creationId xmlns:a16="http://schemas.microsoft.com/office/drawing/2014/main" id="{2A5B6BBF-3ED1-5B4E-BEF5-EA1E490EB813}"/>
              </a:ext>
            </a:extLst>
          </p:cNvPr>
          <p:cNvSpPr>
            <a:spLocks noGrp="1"/>
          </p:cNvSpPr>
          <p:nvPr>
            <p:ph type="dt" sz="half" idx="10"/>
          </p:nvPr>
        </p:nvSpPr>
        <p:spPr/>
        <p:txBody>
          <a:bodyPr/>
          <a:lstStyle>
            <a:lvl1pPr>
              <a:defRPr/>
            </a:lvl1pPr>
          </a:lstStyle>
          <a:p>
            <a:pPr>
              <a:defRPr/>
            </a:pPr>
            <a:fld id="{81FB85D0-F52D-7343-8C5A-BE2B7DAF9094}" type="datetimeFigureOut">
              <a:rPr lang="en-GB"/>
              <a:pPr>
                <a:defRPr/>
              </a:pPr>
              <a:t>01/06/2022</a:t>
            </a:fld>
            <a:endParaRPr lang="en-GB" dirty="0"/>
          </a:p>
        </p:txBody>
      </p:sp>
      <p:sp>
        <p:nvSpPr>
          <p:cNvPr id="6" name="Segnaposto piè di pagina 4">
            <a:extLst>
              <a:ext uri="{FF2B5EF4-FFF2-40B4-BE49-F238E27FC236}">
                <a16:creationId xmlns:a16="http://schemas.microsoft.com/office/drawing/2014/main" id="{4ECA407E-B2C4-944D-B96F-77A00EC9609F}"/>
              </a:ext>
            </a:extLst>
          </p:cNvPr>
          <p:cNvSpPr>
            <a:spLocks noGrp="1"/>
          </p:cNvSpPr>
          <p:nvPr>
            <p:ph type="ftr" sz="quarter" idx="11"/>
          </p:nvPr>
        </p:nvSpPr>
        <p:spPr/>
        <p:txBody>
          <a:bodyPr/>
          <a:lstStyle>
            <a:lvl1pPr>
              <a:defRPr/>
            </a:lvl1pPr>
          </a:lstStyle>
          <a:p>
            <a:pPr>
              <a:defRPr/>
            </a:pPr>
            <a:endParaRPr lang="en-GB" dirty="0"/>
          </a:p>
        </p:txBody>
      </p:sp>
      <p:sp>
        <p:nvSpPr>
          <p:cNvPr id="7" name="Segnaposto numero diapositiva 5">
            <a:extLst>
              <a:ext uri="{FF2B5EF4-FFF2-40B4-BE49-F238E27FC236}">
                <a16:creationId xmlns:a16="http://schemas.microsoft.com/office/drawing/2014/main" id="{A203C4A6-E118-1F41-A4D3-835B66E0519B}"/>
              </a:ext>
            </a:extLst>
          </p:cNvPr>
          <p:cNvSpPr>
            <a:spLocks noGrp="1"/>
          </p:cNvSpPr>
          <p:nvPr>
            <p:ph type="sldNum" sz="quarter" idx="12"/>
          </p:nvPr>
        </p:nvSpPr>
        <p:spPr/>
        <p:txBody>
          <a:bodyPr/>
          <a:lstStyle>
            <a:lvl1pPr>
              <a:defRPr/>
            </a:lvl1pPr>
          </a:lstStyle>
          <a:p>
            <a:fld id="{5CA7E1F1-D984-AA45-8F50-D83788710212}" type="slidenum">
              <a:rPr lang="en-GB" altLang="en-US"/>
              <a:pPr/>
              <a:t>‹#›</a:t>
            </a:fld>
            <a:endParaRPr lang="en-GB" altLang="en-US" dirty="0"/>
          </a:p>
        </p:txBody>
      </p:sp>
    </p:spTree>
    <p:extLst>
      <p:ext uri="{BB962C8B-B14F-4D97-AF65-F5344CB8AC3E}">
        <p14:creationId xmlns:p14="http://schemas.microsoft.com/office/powerpoint/2010/main" val="18285758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endParaRPr lang="en-GB"/>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a:extLst>
              <a:ext uri="{FF2B5EF4-FFF2-40B4-BE49-F238E27FC236}">
                <a16:creationId xmlns:a16="http://schemas.microsoft.com/office/drawing/2014/main" id="{5AB0F9D0-61FA-6B4A-8054-06D94D08F706}"/>
              </a:ext>
            </a:extLst>
          </p:cNvPr>
          <p:cNvSpPr>
            <a:spLocks noGrp="1"/>
          </p:cNvSpPr>
          <p:nvPr>
            <p:ph type="dt" sz="half" idx="10"/>
          </p:nvPr>
        </p:nvSpPr>
        <p:spPr/>
        <p:txBody>
          <a:bodyPr/>
          <a:lstStyle>
            <a:lvl1pPr>
              <a:defRPr/>
            </a:lvl1pPr>
          </a:lstStyle>
          <a:p>
            <a:pPr>
              <a:defRPr/>
            </a:pPr>
            <a:fld id="{00D037A4-D05F-0A4E-860F-393D20A4A6BD}" type="datetimeFigureOut">
              <a:rPr lang="en-GB"/>
              <a:pPr>
                <a:defRPr/>
              </a:pPr>
              <a:t>01/06/2022</a:t>
            </a:fld>
            <a:endParaRPr lang="en-GB" dirty="0"/>
          </a:p>
        </p:txBody>
      </p:sp>
      <p:sp>
        <p:nvSpPr>
          <p:cNvPr id="5" name="Segnaposto piè di pagina 4">
            <a:extLst>
              <a:ext uri="{FF2B5EF4-FFF2-40B4-BE49-F238E27FC236}">
                <a16:creationId xmlns:a16="http://schemas.microsoft.com/office/drawing/2014/main" id="{1C935708-DBA6-9148-81A5-C1751DCBC035}"/>
              </a:ext>
            </a:extLst>
          </p:cNvPr>
          <p:cNvSpPr>
            <a:spLocks noGrp="1"/>
          </p:cNvSpPr>
          <p:nvPr>
            <p:ph type="ftr" sz="quarter" idx="11"/>
          </p:nvPr>
        </p:nvSpPr>
        <p:spPr/>
        <p:txBody>
          <a:bodyPr/>
          <a:lstStyle>
            <a:lvl1pPr>
              <a:defRPr/>
            </a:lvl1pPr>
          </a:lstStyle>
          <a:p>
            <a:pPr>
              <a:defRPr/>
            </a:pPr>
            <a:endParaRPr lang="en-GB" dirty="0"/>
          </a:p>
        </p:txBody>
      </p:sp>
      <p:sp>
        <p:nvSpPr>
          <p:cNvPr id="6" name="Segnaposto numero diapositiva 5">
            <a:extLst>
              <a:ext uri="{FF2B5EF4-FFF2-40B4-BE49-F238E27FC236}">
                <a16:creationId xmlns:a16="http://schemas.microsoft.com/office/drawing/2014/main" id="{27D44240-5C5F-1943-8E2A-A1A047752A76}"/>
              </a:ext>
            </a:extLst>
          </p:cNvPr>
          <p:cNvSpPr>
            <a:spLocks noGrp="1"/>
          </p:cNvSpPr>
          <p:nvPr>
            <p:ph type="sldNum" sz="quarter" idx="12"/>
          </p:nvPr>
        </p:nvSpPr>
        <p:spPr/>
        <p:txBody>
          <a:bodyPr/>
          <a:lstStyle>
            <a:lvl1pPr>
              <a:defRPr/>
            </a:lvl1pPr>
          </a:lstStyle>
          <a:p>
            <a:fld id="{5CF1C103-7C3C-B641-8C92-809836B3BC36}" type="slidenum">
              <a:rPr lang="en-GB" altLang="en-US"/>
              <a:pPr/>
              <a:t>‹#›</a:t>
            </a:fld>
            <a:endParaRPr lang="en-GB" altLang="en-US" dirty="0"/>
          </a:p>
        </p:txBody>
      </p:sp>
    </p:spTree>
    <p:extLst>
      <p:ext uri="{BB962C8B-B14F-4D97-AF65-F5344CB8AC3E}">
        <p14:creationId xmlns:p14="http://schemas.microsoft.com/office/powerpoint/2010/main" val="4157705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a:t>Fare clic per modificare lo stile del titolo dello schema</a:t>
            </a:r>
            <a:endParaRPr lang="en-GB"/>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a:extLst>
              <a:ext uri="{FF2B5EF4-FFF2-40B4-BE49-F238E27FC236}">
                <a16:creationId xmlns:a16="http://schemas.microsoft.com/office/drawing/2014/main" id="{3DFB1FD2-84DE-6E4E-B0E0-D38234B0FE13}"/>
              </a:ext>
            </a:extLst>
          </p:cNvPr>
          <p:cNvSpPr>
            <a:spLocks noGrp="1"/>
          </p:cNvSpPr>
          <p:nvPr>
            <p:ph type="dt" sz="half" idx="10"/>
          </p:nvPr>
        </p:nvSpPr>
        <p:spPr/>
        <p:txBody>
          <a:bodyPr/>
          <a:lstStyle>
            <a:lvl1pPr>
              <a:defRPr/>
            </a:lvl1pPr>
          </a:lstStyle>
          <a:p>
            <a:pPr>
              <a:defRPr/>
            </a:pPr>
            <a:fld id="{5785865C-E35C-EF48-B9D7-73D5C546D513}" type="datetimeFigureOut">
              <a:rPr lang="en-GB"/>
              <a:pPr>
                <a:defRPr/>
              </a:pPr>
              <a:t>01/06/2022</a:t>
            </a:fld>
            <a:endParaRPr lang="en-GB" dirty="0"/>
          </a:p>
        </p:txBody>
      </p:sp>
      <p:sp>
        <p:nvSpPr>
          <p:cNvPr id="5" name="Segnaposto piè di pagina 4">
            <a:extLst>
              <a:ext uri="{FF2B5EF4-FFF2-40B4-BE49-F238E27FC236}">
                <a16:creationId xmlns:a16="http://schemas.microsoft.com/office/drawing/2014/main" id="{F03C1117-C861-AA46-AD3E-7C025A649818}"/>
              </a:ext>
            </a:extLst>
          </p:cNvPr>
          <p:cNvSpPr>
            <a:spLocks noGrp="1"/>
          </p:cNvSpPr>
          <p:nvPr>
            <p:ph type="ftr" sz="quarter" idx="11"/>
          </p:nvPr>
        </p:nvSpPr>
        <p:spPr/>
        <p:txBody>
          <a:bodyPr/>
          <a:lstStyle>
            <a:lvl1pPr>
              <a:defRPr/>
            </a:lvl1pPr>
          </a:lstStyle>
          <a:p>
            <a:pPr>
              <a:defRPr/>
            </a:pPr>
            <a:endParaRPr lang="en-GB" dirty="0"/>
          </a:p>
        </p:txBody>
      </p:sp>
      <p:sp>
        <p:nvSpPr>
          <p:cNvPr id="6" name="Segnaposto numero diapositiva 5">
            <a:extLst>
              <a:ext uri="{FF2B5EF4-FFF2-40B4-BE49-F238E27FC236}">
                <a16:creationId xmlns:a16="http://schemas.microsoft.com/office/drawing/2014/main" id="{A91909D0-A523-A24A-AB5A-6F05943E3CB1}"/>
              </a:ext>
            </a:extLst>
          </p:cNvPr>
          <p:cNvSpPr>
            <a:spLocks noGrp="1"/>
          </p:cNvSpPr>
          <p:nvPr>
            <p:ph type="sldNum" sz="quarter" idx="12"/>
          </p:nvPr>
        </p:nvSpPr>
        <p:spPr/>
        <p:txBody>
          <a:bodyPr/>
          <a:lstStyle>
            <a:lvl1pPr>
              <a:defRPr/>
            </a:lvl1pPr>
          </a:lstStyle>
          <a:p>
            <a:fld id="{617EC664-7E7C-5C4B-B349-D200C7311D3D}" type="slidenum">
              <a:rPr lang="en-GB" altLang="en-US"/>
              <a:pPr/>
              <a:t>‹#›</a:t>
            </a:fld>
            <a:endParaRPr lang="en-GB" altLang="en-US" dirty="0"/>
          </a:p>
        </p:txBody>
      </p:sp>
    </p:spTree>
    <p:extLst>
      <p:ext uri="{BB962C8B-B14F-4D97-AF65-F5344CB8AC3E}">
        <p14:creationId xmlns:p14="http://schemas.microsoft.com/office/powerpoint/2010/main" val="3070813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4BE290BC-B571-6747-9529-7EDF553F8A74}"/>
              </a:ext>
            </a:extLst>
          </p:cNvPr>
          <p:cNvSpPr txBox="1">
            <a:spLocks noChangeArrowheads="1"/>
          </p:cNvSpPr>
          <p:nvPr userDrawn="1"/>
        </p:nvSpPr>
        <p:spPr bwMode="auto">
          <a:xfrm>
            <a:off x="9642475" y="6408738"/>
            <a:ext cx="1352550" cy="461962"/>
          </a:xfrm>
          <a:prstGeom prst="rect">
            <a:avLst/>
          </a:prstGeom>
          <a:solidFill>
            <a:schemeClr val="bg1"/>
          </a:solidFill>
          <a:ln>
            <a:noFill/>
          </a:ln>
        </p:spPr>
        <p:txBody>
          <a:bodyPr>
            <a:spAutoFit/>
          </a:bodyPr>
          <a:lstStyle>
            <a:lvl1pPr>
              <a:defRPr sz="2400" b="1">
                <a:solidFill>
                  <a:schemeClr val="tx1"/>
                </a:solidFill>
                <a:latin typeface="Times New Roman" panose="02020603050405020304" pitchFamily="18" charset="0"/>
                <a:ea typeface="MS PGothic" panose="020B0600070205080204" pitchFamily="34" charset="-128"/>
              </a:defRPr>
            </a:lvl1pPr>
            <a:lvl2pPr marL="742950" indent="-285750">
              <a:defRPr sz="2400" b="1">
                <a:solidFill>
                  <a:schemeClr val="tx1"/>
                </a:solidFill>
                <a:latin typeface="Times New Roman" panose="02020603050405020304" pitchFamily="18" charset="0"/>
                <a:ea typeface="MS PGothic" panose="020B0600070205080204" pitchFamily="34" charset="-128"/>
              </a:defRPr>
            </a:lvl2pPr>
            <a:lvl3pPr marL="1143000" indent="-228600">
              <a:defRPr sz="2400" b="1">
                <a:solidFill>
                  <a:schemeClr val="tx1"/>
                </a:solidFill>
                <a:latin typeface="Times New Roman" panose="02020603050405020304" pitchFamily="18" charset="0"/>
                <a:ea typeface="MS PGothic" panose="020B0600070205080204" pitchFamily="34" charset="-128"/>
              </a:defRPr>
            </a:lvl3pPr>
            <a:lvl4pPr marL="1600200" indent="-228600">
              <a:defRPr sz="2400" b="1">
                <a:solidFill>
                  <a:schemeClr val="tx1"/>
                </a:solidFill>
                <a:latin typeface="Times New Roman" panose="02020603050405020304" pitchFamily="18" charset="0"/>
                <a:ea typeface="MS PGothic" panose="020B0600070205080204" pitchFamily="34" charset="-128"/>
              </a:defRPr>
            </a:lvl4pPr>
            <a:lvl5pPr marL="2057400" indent="-228600">
              <a:defRPr sz="24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9pPr>
          </a:lstStyle>
          <a:p>
            <a:pPr>
              <a:defRPr/>
            </a:pPr>
            <a:endParaRPr lang="it-IT" altLang="it-IT"/>
          </a:p>
        </p:txBody>
      </p:sp>
      <p:sp>
        <p:nvSpPr>
          <p:cNvPr id="2" name="Title 1"/>
          <p:cNvSpPr>
            <a:spLocks noGrp="1"/>
          </p:cNvSpPr>
          <p:nvPr>
            <p:ph type="title"/>
          </p:nvPr>
        </p:nvSpPr>
        <p:spPr/>
        <p:txBody>
          <a:bodyPr/>
          <a:lstStyle/>
          <a:p>
            <a:r>
              <a:rPr lang="en-US"/>
              <a:t>Click to edit Master title style</a:t>
            </a:r>
          </a:p>
        </p:txBody>
      </p:sp>
      <p:sp>
        <p:nvSpPr>
          <p:cNvPr id="4" name="Text Placeholder 4"/>
          <p:cNvSpPr>
            <a:spLocks noGrp="1"/>
          </p:cNvSpPr>
          <p:nvPr>
            <p:ph type="body" sz="quarter" idx="10"/>
          </p:nvPr>
        </p:nvSpPr>
        <p:spPr>
          <a:xfrm>
            <a:off x="288002" y="6408003"/>
            <a:ext cx="11504607" cy="223907"/>
          </a:xfrm>
        </p:spPr>
        <p:txBody>
          <a:bodyPr anchor="b">
            <a:spAutoFit/>
          </a:bodyPr>
          <a:lstStyle>
            <a:lvl1pPr marL="0" indent="0">
              <a:spcBef>
                <a:spcPts val="0"/>
              </a:spcBef>
              <a:spcAft>
                <a:spcPts val="0"/>
              </a:spcAft>
              <a:buNone/>
              <a:defRPr sz="900">
                <a:solidFill>
                  <a:srgbClr val="777777"/>
                </a:solidFill>
              </a:defRPr>
            </a:lvl1pPr>
          </a:lstStyle>
          <a:p>
            <a:pPr lvl="0"/>
            <a:r>
              <a:rPr lang="it-IT"/>
              <a:t>Fare clic per modificare gli stili del testo dello schema</a:t>
            </a:r>
          </a:p>
        </p:txBody>
      </p:sp>
    </p:spTree>
    <p:extLst>
      <p:ext uri="{BB962C8B-B14F-4D97-AF65-F5344CB8AC3E}">
        <p14:creationId xmlns:p14="http://schemas.microsoft.com/office/powerpoint/2010/main" val="4028570183"/>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Disposition personnalisé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1D292A-DCDC-2943-8691-30AC8BCACA7B}"/>
              </a:ext>
            </a:extLst>
          </p:cNvPr>
          <p:cNvSpPr/>
          <p:nvPr userDrawn="1"/>
        </p:nvSpPr>
        <p:spPr>
          <a:xfrm>
            <a:off x="0" y="0"/>
            <a:ext cx="12192000" cy="6858000"/>
          </a:xfrm>
          <a:prstGeom prst="rect">
            <a:avLst/>
          </a:prstGeom>
          <a:noFill/>
          <a:ln w="127000" cap="flat" cmpd="sng" algn="ctr">
            <a:solidFill>
              <a:srgbClr val="5D829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fr-FR" dirty="0"/>
          </a:p>
        </p:txBody>
      </p:sp>
      <p:pic>
        <p:nvPicPr>
          <p:cNvPr id="3" name="Picture 7">
            <a:extLst>
              <a:ext uri="{FF2B5EF4-FFF2-40B4-BE49-F238E27FC236}">
                <a16:creationId xmlns:a16="http://schemas.microsoft.com/office/drawing/2014/main" id="{E246D3D4-8B73-7A41-B36B-44041163182E}"/>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575050" y="2759075"/>
            <a:ext cx="5041900"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5708820"/>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2_Disposition personnalisée">
    <p:bg>
      <p:bgPr>
        <a:solidFill>
          <a:srgbClr val="5D8298"/>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10972800" cy="5821362"/>
          </a:xfrm>
          <a:prstGeom prst="rect">
            <a:avLst/>
          </a:prstGeom>
        </p:spPr>
        <p:txBody>
          <a:bodyPr anchor="ctr"/>
          <a:lstStyle>
            <a:lvl1pPr algn="ctr">
              <a:defRPr sz="40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noProof="0"/>
              <a:t>Click to edit Master title style</a:t>
            </a:r>
            <a:endParaRPr lang="en-GB" noProof="0" dirty="0"/>
          </a:p>
        </p:txBody>
      </p:sp>
      <p:sp>
        <p:nvSpPr>
          <p:cNvPr id="3" name="Espace réservé du numéro de diapositive 6">
            <a:extLst>
              <a:ext uri="{FF2B5EF4-FFF2-40B4-BE49-F238E27FC236}">
                <a16:creationId xmlns:a16="http://schemas.microsoft.com/office/drawing/2014/main" id="{A43ECF3B-3BFE-694A-82FA-36DBAFB617C4}"/>
              </a:ext>
            </a:extLst>
          </p:cNvPr>
          <p:cNvSpPr>
            <a:spLocks noGrp="1"/>
          </p:cNvSpPr>
          <p:nvPr>
            <p:ph type="sldNum" sz="quarter" idx="10"/>
          </p:nvPr>
        </p:nvSpPr>
        <p:spPr>
          <a:xfrm>
            <a:off x="10512425" y="6356350"/>
            <a:ext cx="1069975" cy="365125"/>
          </a:xfrm>
          <a:prstGeom prst="rect">
            <a:avLst/>
          </a:prstGeom>
        </p:spPr>
        <p:txBody>
          <a:bodyPr vert="horz" wrap="square" lIns="0" tIns="0" rIns="0" bIns="0" numCol="1" anchor="ctr" anchorCtr="0" compatLnSpc="1">
            <a:prstTxWarp prst="textNoShape">
              <a:avLst/>
            </a:prstTxWarp>
          </a:bodyPr>
          <a:lstStyle>
            <a:lvl1pPr algn="r">
              <a:defRPr sz="1200">
                <a:solidFill>
                  <a:schemeClr val="bg1"/>
                </a:solidFill>
                <a:cs typeface="Arial" panose="020B0604020202020204" pitchFamily="34" charset="0"/>
              </a:defRPr>
            </a:lvl1pPr>
          </a:lstStyle>
          <a:p>
            <a:fld id="{50B39680-A7CE-F14D-A109-F5432E72624F}" type="slidenum">
              <a:rPr lang="en-GB" altLang="en-US"/>
              <a:pPr/>
              <a:t>‹#›</a:t>
            </a:fld>
            <a:endParaRPr lang="en-GB" altLang="en-US" dirty="0"/>
          </a:p>
        </p:txBody>
      </p:sp>
    </p:spTree>
    <p:extLst>
      <p:ext uri="{BB962C8B-B14F-4D97-AF65-F5344CB8AC3E}">
        <p14:creationId xmlns:p14="http://schemas.microsoft.com/office/powerpoint/2010/main" val="2295507666"/>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5_Disposition personnalisé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4921E72-A01B-1E47-B297-CD549B81E229}"/>
              </a:ext>
            </a:extLst>
          </p:cNvPr>
          <p:cNvSpPr/>
          <p:nvPr userDrawn="1"/>
        </p:nvSpPr>
        <p:spPr>
          <a:xfrm>
            <a:off x="0" y="0"/>
            <a:ext cx="12192000" cy="6858000"/>
          </a:xfrm>
          <a:prstGeom prst="rect">
            <a:avLst/>
          </a:prstGeom>
          <a:noFill/>
          <a:ln w="127000" cap="flat" cmpd="sng" algn="ctr">
            <a:solidFill>
              <a:srgbClr val="5D829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fr-FR" dirty="0">
              <a:latin typeface="Arial" panose="020B0604020202020204" pitchFamily="34" charset="0"/>
              <a:cs typeface="Arial" panose="020B0604020202020204" pitchFamily="34" charset="0"/>
            </a:endParaRPr>
          </a:p>
        </p:txBody>
      </p:sp>
      <p:sp>
        <p:nvSpPr>
          <p:cNvPr id="9" name="Titre 1"/>
          <p:cNvSpPr>
            <a:spLocks noGrp="1"/>
          </p:cNvSpPr>
          <p:nvPr>
            <p:ph type="title"/>
          </p:nvPr>
        </p:nvSpPr>
        <p:spPr>
          <a:xfrm>
            <a:off x="609600" y="274638"/>
            <a:ext cx="10972800" cy="5821362"/>
          </a:xfrm>
          <a:prstGeom prst="rect">
            <a:avLst/>
          </a:prstGeom>
        </p:spPr>
        <p:txBody>
          <a:bodyPr anchor="ctr"/>
          <a:lstStyle>
            <a:lvl1pPr algn="ctr">
              <a:defRPr sz="4000" b="1" i="0" spc="0">
                <a:solidFill>
                  <a:srgbClr val="5D8298"/>
                </a:solidFill>
                <a:latin typeface="Arial" panose="020B0604020202020204" pitchFamily="34" charset="0"/>
                <a:ea typeface="Arial" panose="020B0604020202020204" pitchFamily="34" charset="0"/>
                <a:cs typeface="Arial" panose="020B0604020202020204" pitchFamily="34" charset="0"/>
              </a:defRPr>
            </a:lvl1pPr>
          </a:lstStyle>
          <a:p>
            <a:r>
              <a:rPr lang="en-US"/>
              <a:t>Click to edit Master title style</a:t>
            </a:r>
            <a:endParaRPr lang="fr-FR" dirty="0"/>
          </a:p>
        </p:txBody>
      </p:sp>
      <p:sp>
        <p:nvSpPr>
          <p:cNvPr id="4" name="Espace réservé du numéro de diapositive 6">
            <a:extLst>
              <a:ext uri="{FF2B5EF4-FFF2-40B4-BE49-F238E27FC236}">
                <a16:creationId xmlns:a16="http://schemas.microsoft.com/office/drawing/2014/main" id="{343918EA-969C-8248-9716-50FB69BD2974}"/>
              </a:ext>
            </a:extLst>
          </p:cNvPr>
          <p:cNvSpPr>
            <a:spLocks noGrp="1"/>
          </p:cNvSpPr>
          <p:nvPr>
            <p:ph type="sldNum" sz="quarter" idx="10"/>
          </p:nvPr>
        </p:nvSpPr>
        <p:spPr>
          <a:xfrm>
            <a:off x="10512425" y="6356350"/>
            <a:ext cx="1069975" cy="365125"/>
          </a:xfrm>
          <a:prstGeom prst="rect">
            <a:avLst/>
          </a:prstGeom>
        </p:spPr>
        <p:txBody>
          <a:bodyPr vert="horz" wrap="square" lIns="0" tIns="0" rIns="0" bIns="0" numCol="1" anchor="ctr" anchorCtr="0" compatLnSpc="1">
            <a:prstTxWarp prst="textNoShape">
              <a:avLst/>
            </a:prstTxWarp>
          </a:bodyPr>
          <a:lstStyle>
            <a:lvl1pPr algn="r">
              <a:defRPr sz="1200">
                <a:solidFill>
                  <a:schemeClr val="tx2"/>
                </a:solidFill>
                <a:cs typeface="Arial" panose="020B0604020202020204" pitchFamily="34" charset="0"/>
              </a:defRPr>
            </a:lvl1pPr>
          </a:lstStyle>
          <a:p>
            <a:fld id="{916B3A85-256D-8147-B9AA-80D1487A23FD}" type="slidenum">
              <a:rPr lang="en-GB" altLang="en-US"/>
              <a:pPr/>
              <a:t>‹#›</a:t>
            </a:fld>
            <a:endParaRPr lang="en-GB" altLang="en-US" dirty="0"/>
          </a:p>
        </p:txBody>
      </p:sp>
    </p:spTree>
    <p:extLst>
      <p:ext uri="{BB962C8B-B14F-4D97-AF65-F5344CB8AC3E}">
        <p14:creationId xmlns:p14="http://schemas.microsoft.com/office/powerpoint/2010/main" val="426335432"/>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6_Disposition personnalisée">
    <p:bg>
      <p:bgPr>
        <a:solidFill>
          <a:srgbClr val="5D8298"/>
        </a:solidFill>
        <a:effectLst/>
      </p:bgPr>
    </p:bg>
    <p:spTree>
      <p:nvGrpSpPr>
        <p:cNvPr id="1" name=""/>
        <p:cNvGrpSpPr/>
        <p:nvPr/>
      </p:nvGrpSpPr>
      <p:grpSpPr>
        <a:xfrm>
          <a:off x="0" y="0"/>
          <a:ext cx="0" cy="0"/>
          <a:chOff x="0" y="0"/>
          <a:chExt cx="0" cy="0"/>
        </a:xfrm>
      </p:grpSpPr>
      <p:sp>
        <p:nvSpPr>
          <p:cNvPr id="3" name="Titre 1"/>
          <p:cNvSpPr>
            <a:spLocks noGrp="1"/>
          </p:cNvSpPr>
          <p:nvPr>
            <p:ph type="title"/>
          </p:nvPr>
        </p:nvSpPr>
        <p:spPr>
          <a:xfrm>
            <a:off x="609600" y="274638"/>
            <a:ext cx="10972800" cy="4162474"/>
          </a:xfrm>
          <a:prstGeom prst="rect">
            <a:avLst/>
          </a:prstGeom>
        </p:spPr>
        <p:txBody>
          <a:bodyPr anchor="ctr"/>
          <a:lstStyle>
            <a:lvl1pPr algn="ctr">
              <a:defRPr sz="400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n-US" noProof="0"/>
              <a:t>Click to edit Master title style</a:t>
            </a:r>
            <a:endParaRPr lang="en-GB" noProof="0" dirty="0"/>
          </a:p>
        </p:txBody>
      </p:sp>
      <p:sp>
        <p:nvSpPr>
          <p:cNvPr id="4" name="Sous-titre 2"/>
          <p:cNvSpPr>
            <a:spLocks noGrp="1"/>
          </p:cNvSpPr>
          <p:nvPr>
            <p:ph type="subTitle" idx="1"/>
          </p:nvPr>
        </p:nvSpPr>
        <p:spPr>
          <a:xfrm>
            <a:off x="609600" y="4653136"/>
            <a:ext cx="10972800" cy="1655762"/>
          </a:xfrm>
          <a:prstGeom prst="rect">
            <a:avLst/>
          </a:prstGeom>
        </p:spPr>
        <p:txBody>
          <a:bodyPr>
            <a:normAutofit/>
          </a:bodyPr>
          <a:lstStyle>
            <a:lvl1pPr marL="0" indent="0" algn="ctr">
              <a:buNone/>
              <a:defRPr sz="320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endParaRPr lang="en-GB" noProof="0" dirty="0"/>
          </a:p>
        </p:txBody>
      </p:sp>
      <p:sp>
        <p:nvSpPr>
          <p:cNvPr id="5" name="Espace réservé du numéro de diapositive 6">
            <a:extLst>
              <a:ext uri="{FF2B5EF4-FFF2-40B4-BE49-F238E27FC236}">
                <a16:creationId xmlns:a16="http://schemas.microsoft.com/office/drawing/2014/main" id="{1F9F2A8B-3B95-6640-8F71-21E8021382E4}"/>
              </a:ext>
            </a:extLst>
          </p:cNvPr>
          <p:cNvSpPr>
            <a:spLocks noGrp="1"/>
          </p:cNvSpPr>
          <p:nvPr>
            <p:ph type="sldNum" sz="quarter" idx="10"/>
          </p:nvPr>
        </p:nvSpPr>
        <p:spPr>
          <a:xfrm>
            <a:off x="10512425" y="6356350"/>
            <a:ext cx="1069975" cy="365125"/>
          </a:xfrm>
          <a:prstGeom prst="rect">
            <a:avLst/>
          </a:prstGeom>
        </p:spPr>
        <p:txBody>
          <a:bodyPr vert="horz" wrap="square" lIns="0" tIns="0" rIns="0" bIns="0" numCol="1" anchor="ctr" anchorCtr="0" compatLnSpc="1">
            <a:prstTxWarp prst="textNoShape">
              <a:avLst/>
            </a:prstTxWarp>
          </a:bodyPr>
          <a:lstStyle>
            <a:lvl1pPr algn="r">
              <a:defRPr sz="1200">
                <a:solidFill>
                  <a:schemeClr val="bg1"/>
                </a:solidFill>
                <a:cs typeface="Arial" panose="020B0604020202020204" pitchFamily="34" charset="0"/>
              </a:defRPr>
            </a:lvl1pPr>
          </a:lstStyle>
          <a:p>
            <a:fld id="{5553F505-FE7F-474F-B38F-7CAAF485A4AF}" type="slidenum">
              <a:rPr lang="en-GB" altLang="en-US"/>
              <a:pPr/>
              <a:t>‹#›</a:t>
            </a:fld>
            <a:endParaRPr lang="en-GB" altLang="en-US" dirty="0"/>
          </a:p>
        </p:txBody>
      </p:sp>
    </p:spTree>
    <p:extLst>
      <p:ext uri="{BB962C8B-B14F-4D97-AF65-F5344CB8AC3E}">
        <p14:creationId xmlns:p14="http://schemas.microsoft.com/office/powerpoint/2010/main" val="4099660964"/>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4_Disposition personnalisé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E9FF01C-D03D-AE46-9421-4F05ED14B9D1}"/>
              </a:ext>
            </a:extLst>
          </p:cNvPr>
          <p:cNvSpPr/>
          <p:nvPr userDrawn="1"/>
        </p:nvSpPr>
        <p:spPr>
          <a:xfrm>
            <a:off x="0" y="0"/>
            <a:ext cx="12192000" cy="6858000"/>
          </a:xfrm>
          <a:prstGeom prst="rect">
            <a:avLst/>
          </a:prstGeom>
          <a:noFill/>
          <a:ln w="127000" cap="flat" cmpd="sng" algn="ctr">
            <a:solidFill>
              <a:srgbClr val="5D829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dirty="0">
              <a:latin typeface="Arial" panose="020B0604020202020204" pitchFamily="34" charset="0"/>
              <a:cs typeface="Arial" panose="020B0604020202020204" pitchFamily="34" charset="0"/>
            </a:endParaRPr>
          </a:p>
        </p:txBody>
      </p:sp>
      <p:sp>
        <p:nvSpPr>
          <p:cNvPr id="3" name="Title 2"/>
          <p:cNvSpPr>
            <a:spLocks noGrp="1"/>
          </p:cNvSpPr>
          <p:nvPr>
            <p:ph type="title"/>
          </p:nvPr>
        </p:nvSpPr>
        <p:spPr>
          <a:xfrm>
            <a:off x="431371" y="1052832"/>
            <a:ext cx="11247039" cy="647976"/>
          </a:xfrm>
        </p:spPr>
        <p:txBody>
          <a:bodyPr>
            <a:noAutofit/>
          </a:bodyPr>
          <a:lstStyle>
            <a:lvl1pPr algn="ctr">
              <a:defRPr sz="4000" spc="0">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7" name="Text Placeholder 16"/>
          <p:cNvSpPr>
            <a:spLocks noGrp="1"/>
          </p:cNvSpPr>
          <p:nvPr>
            <p:ph type="body" sz="quarter" idx="10"/>
          </p:nvPr>
        </p:nvSpPr>
        <p:spPr>
          <a:xfrm>
            <a:off x="1968499" y="2580900"/>
            <a:ext cx="8255959" cy="416053"/>
          </a:xfrm>
        </p:spPr>
        <p:txBody>
          <a:bodyPr>
            <a:normAutofit/>
          </a:bodyPr>
          <a:lstStyle>
            <a:lvl1pPr marL="0" indent="0" algn="ctr">
              <a:buNone/>
              <a:defRPr sz="2400" b="1">
                <a:latin typeface="Arial" panose="020B0604020202020204" pitchFamily="34" charset="0"/>
                <a:cs typeface="Arial" panose="020B0604020202020204" pitchFamily="34" charset="0"/>
              </a:defRPr>
            </a:lvl1pPr>
            <a:lvl2pPr marL="457200" indent="0">
              <a:buNone/>
              <a:defRPr/>
            </a:lvl2pPr>
          </a:lstStyle>
          <a:p>
            <a:pPr lvl="0"/>
            <a:r>
              <a:rPr lang="en-US"/>
              <a:t>Click to edit Master text styles</a:t>
            </a:r>
          </a:p>
        </p:txBody>
      </p:sp>
      <p:sp>
        <p:nvSpPr>
          <p:cNvPr id="18" name="Text Placeholder 16"/>
          <p:cNvSpPr>
            <a:spLocks noGrp="1"/>
          </p:cNvSpPr>
          <p:nvPr>
            <p:ph type="body" sz="quarter" idx="11"/>
          </p:nvPr>
        </p:nvSpPr>
        <p:spPr>
          <a:xfrm>
            <a:off x="1967542" y="3877044"/>
            <a:ext cx="8255959" cy="416053"/>
          </a:xfrm>
        </p:spPr>
        <p:txBody>
          <a:bodyPr>
            <a:normAutofit/>
          </a:bodyPr>
          <a:lstStyle>
            <a:lvl1pPr marL="0" indent="0" algn="ctr">
              <a:buNone/>
              <a:defRPr sz="2400" b="1">
                <a:latin typeface="Arial" panose="020B0604020202020204" pitchFamily="34" charset="0"/>
                <a:cs typeface="Arial" panose="020B0604020202020204" pitchFamily="34" charset="0"/>
              </a:defRPr>
            </a:lvl1pPr>
            <a:lvl2pPr marL="457200" indent="0">
              <a:buNone/>
              <a:defRPr/>
            </a:lvl2pPr>
          </a:lstStyle>
          <a:p>
            <a:pPr lvl="0"/>
            <a:r>
              <a:rPr lang="en-US"/>
              <a:t>Click to edit Master text styles</a:t>
            </a:r>
          </a:p>
        </p:txBody>
      </p:sp>
      <p:sp>
        <p:nvSpPr>
          <p:cNvPr id="19" name="Text Placeholder 16"/>
          <p:cNvSpPr>
            <a:spLocks noGrp="1"/>
          </p:cNvSpPr>
          <p:nvPr>
            <p:ph type="body" sz="quarter" idx="12"/>
          </p:nvPr>
        </p:nvSpPr>
        <p:spPr>
          <a:xfrm>
            <a:off x="1967542" y="5125192"/>
            <a:ext cx="8255959" cy="536057"/>
          </a:xfrm>
        </p:spPr>
        <p:txBody>
          <a:bodyPr>
            <a:noAutofit/>
          </a:bodyPr>
          <a:lstStyle>
            <a:lvl1pPr marL="0" indent="0" algn="ctr">
              <a:buNone/>
              <a:defRPr sz="3200" b="1">
                <a:latin typeface="Arial" panose="020B0604020202020204" pitchFamily="34" charset="0"/>
                <a:cs typeface="Arial" panose="020B0604020202020204" pitchFamily="34" charset="0"/>
              </a:defRPr>
            </a:lvl1pPr>
            <a:lvl2pPr marL="457200" indent="0">
              <a:buNone/>
              <a:defRPr/>
            </a:lvl2pPr>
          </a:lstStyle>
          <a:p>
            <a:pPr lvl="0"/>
            <a:r>
              <a:rPr lang="en-US"/>
              <a:t>Click to edit Master text styles</a:t>
            </a:r>
          </a:p>
        </p:txBody>
      </p:sp>
      <p:sp>
        <p:nvSpPr>
          <p:cNvPr id="7" name="Espace réservé du numéro de diapositive 6">
            <a:extLst>
              <a:ext uri="{FF2B5EF4-FFF2-40B4-BE49-F238E27FC236}">
                <a16:creationId xmlns:a16="http://schemas.microsoft.com/office/drawing/2014/main" id="{4A8CAA78-C38F-734C-B3A9-83FCC44FEF43}"/>
              </a:ext>
            </a:extLst>
          </p:cNvPr>
          <p:cNvSpPr>
            <a:spLocks noGrp="1"/>
          </p:cNvSpPr>
          <p:nvPr>
            <p:ph type="sldNum" sz="quarter" idx="13"/>
          </p:nvPr>
        </p:nvSpPr>
        <p:spPr>
          <a:xfrm>
            <a:off x="10512425" y="6356350"/>
            <a:ext cx="1069975" cy="365125"/>
          </a:xfrm>
          <a:prstGeom prst="rect">
            <a:avLst/>
          </a:prstGeom>
        </p:spPr>
        <p:txBody>
          <a:bodyPr vert="horz" wrap="square" lIns="0" tIns="0" rIns="0" bIns="0" numCol="1" anchor="ctr" anchorCtr="0" compatLnSpc="1">
            <a:prstTxWarp prst="textNoShape">
              <a:avLst/>
            </a:prstTxWarp>
          </a:bodyPr>
          <a:lstStyle>
            <a:lvl1pPr algn="r">
              <a:defRPr sz="1200">
                <a:solidFill>
                  <a:schemeClr val="tx2"/>
                </a:solidFill>
                <a:cs typeface="Arial" panose="020B0604020202020204" pitchFamily="34" charset="0"/>
              </a:defRPr>
            </a:lvl1pPr>
          </a:lstStyle>
          <a:p>
            <a:fld id="{585EF5A0-B22E-DC42-9BE5-2DC502C6F8CC}" type="slidenum">
              <a:rPr lang="en-GB" altLang="en-US"/>
              <a:pPr/>
              <a:t>‹#›</a:t>
            </a:fld>
            <a:endParaRPr lang="en-GB" altLang="en-US" dirty="0"/>
          </a:p>
        </p:txBody>
      </p:sp>
    </p:spTree>
    <p:extLst>
      <p:ext uri="{BB962C8B-B14F-4D97-AF65-F5344CB8AC3E}">
        <p14:creationId xmlns:p14="http://schemas.microsoft.com/office/powerpoint/2010/main" val="1360081270"/>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6" name="Content Placeholder 5"/>
          <p:cNvSpPr>
            <a:spLocks noGrp="1"/>
          </p:cNvSpPr>
          <p:nvPr>
            <p:ph sz="quarter" idx="14"/>
          </p:nvPr>
        </p:nvSpPr>
        <p:spPr>
          <a:xfrm>
            <a:off x="620184" y="1425600"/>
            <a:ext cx="10962216" cy="45252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5"/>
          <p:cNvSpPr>
            <a:spLocks noGrp="1"/>
          </p:cNvSpPr>
          <p:nvPr>
            <p:ph sz="quarter" idx="15"/>
          </p:nvPr>
        </p:nvSpPr>
        <p:spPr>
          <a:xfrm>
            <a:off x="620183" y="6356351"/>
            <a:ext cx="10180339" cy="365125"/>
          </a:xfrm>
          <a:prstGeom prst="rect">
            <a:avLst/>
          </a:prstGeom>
        </p:spPr>
        <p:txBody>
          <a:bodyPr anchor="ctr">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
        <p:nvSpPr>
          <p:cNvPr id="5" name="Espace réservé du numéro de diapositive 6">
            <a:extLst>
              <a:ext uri="{FF2B5EF4-FFF2-40B4-BE49-F238E27FC236}">
                <a16:creationId xmlns:a16="http://schemas.microsoft.com/office/drawing/2014/main" id="{6D013CF7-D004-ED4B-A96F-CFB9102138AB}"/>
              </a:ext>
            </a:extLst>
          </p:cNvPr>
          <p:cNvSpPr>
            <a:spLocks noGrp="1"/>
          </p:cNvSpPr>
          <p:nvPr>
            <p:ph type="sldNum" sz="quarter" idx="16"/>
          </p:nvPr>
        </p:nvSpPr>
        <p:spPr>
          <a:xfrm>
            <a:off x="10512425" y="6356350"/>
            <a:ext cx="1069975" cy="365125"/>
          </a:xfrm>
          <a:prstGeom prst="rect">
            <a:avLst/>
          </a:prstGeom>
        </p:spPr>
        <p:txBody>
          <a:bodyPr vert="horz" wrap="square" lIns="0" tIns="0" rIns="0" bIns="0" numCol="1" anchor="ctr" anchorCtr="0" compatLnSpc="1">
            <a:prstTxWarp prst="textNoShape">
              <a:avLst/>
            </a:prstTxWarp>
          </a:bodyPr>
          <a:lstStyle>
            <a:lvl1pPr algn="r">
              <a:defRPr sz="1200">
                <a:solidFill>
                  <a:schemeClr val="tx2"/>
                </a:solidFill>
                <a:cs typeface="Arial" panose="020B0604020202020204" pitchFamily="34" charset="0"/>
              </a:defRPr>
            </a:lvl1pPr>
          </a:lstStyle>
          <a:p>
            <a:fld id="{01AEB103-59E9-6841-80C8-1A5B48CFB74E}" type="slidenum">
              <a:rPr lang="en-GB" altLang="en-US"/>
              <a:pPr/>
              <a:t>‹#›</a:t>
            </a:fld>
            <a:endParaRPr lang="en-GB" altLang="en-US" dirty="0"/>
          </a:p>
        </p:txBody>
      </p:sp>
    </p:spTree>
    <p:extLst>
      <p:ext uri="{BB962C8B-B14F-4D97-AF65-F5344CB8AC3E}">
        <p14:creationId xmlns:p14="http://schemas.microsoft.com/office/powerpoint/2010/main" val="710866418"/>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E521B4C6-D77A-DF43-BA94-BB05F766EB46}"/>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4959350"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Date Placeholder 4">
            <a:extLst>
              <a:ext uri="{FF2B5EF4-FFF2-40B4-BE49-F238E27FC236}">
                <a16:creationId xmlns:a16="http://schemas.microsoft.com/office/drawing/2014/main" id="{6174E73F-670F-4E4A-8C9A-C04A77A26259}"/>
              </a:ext>
            </a:extLst>
          </p:cNvPr>
          <p:cNvSpPr>
            <a:spLocks noGrp="1" noChangeArrowheads="1"/>
          </p:cNvSpPr>
          <p:nvPr>
            <p:ph type="dt" sz="half" idx="10"/>
          </p:nvPr>
        </p:nvSpPr>
        <p:spPr/>
        <p:txBody>
          <a:bodyPr/>
          <a:lstStyle>
            <a:lvl1pPr>
              <a:defRPr/>
            </a:lvl1pPr>
          </a:lstStyle>
          <a:p>
            <a:pPr>
              <a:defRPr/>
            </a:pPr>
            <a:endParaRPr lang="en-GB" dirty="0"/>
          </a:p>
        </p:txBody>
      </p:sp>
      <p:sp>
        <p:nvSpPr>
          <p:cNvPr id="6" name="Footer Placeholder 5">
            <a:extLst>
              <a:ext uri="{FF2B5EF4-FFF2-40B4-BE49-F238E27FC236}">
                <a16:creationId xmlns:a16="http://schemas.microsoft.com/office/drawing/2014/main" id="{64529E03-BE33-D148-A06C-7D82B3C099CB}"/>
              </a:ext>
            </a:extLst>
          </p:cNvPr>
          <p:cNvSpPr>
            <a:spLocks noGrp="1" noChangeArrowheads="1"/>
          </p:cNvSpPr>
          <p:nvPr>
            <p:ph type="ftr" sz="quarter" idx="11"/>
          </p:nvPr>
        </p:nvSpPr>
        <p:spPr/>
        <p:txBody>
          <a:bodyPr/>
          <a:lstStyle>
            <a:lvl1pPr>
              <a:defRPr/>
            </a:lvl1pPr>
          </a:lstStyle>
          <a:p>
            <a:pPr>
              <a:defRPr/>
            </a:pPr>
            <a:endParaRPr lang="en-GB" dirty="0"/>
          </a:p>
        </p:txBody>
      </p:sp>
      <p:sp>
        <p:nvSpPr>
          <p:cNvPr id="7" name="Slide Number Placeholder 6">
            <a:extLst>
              <a:ext uri="{FF2B5EF4-FFF2-40B4-BE49-F238E27FC236}">
                <a16:creationId xmlns:a16="http://schemas.microsoft.com/office/drawing/2014/main" id="{9BD2D45D-4C6F-2349-807F-752DDF464FEC}"/>
              </a:ext>
            </a:extLst>
          </p:cNvPr>
          <p:cNvSpPr>
            <a:spLocks noGrp="1" noChangeArrowheads="1"/>
          </p:cNvSpPr>
          <p:nvPr>
            <p:ph type="sldNum" sz="quarter" idx="12"/>
          </p:nvPr>
        </p:nvSpPr>
        <p:spPr/>
        <p:txBody>
          <a:bodyPr/>
          <a:lstStyle>
            <a:lvl1pPr>
              <a:defRPr/>
            </a:lvl1pPr>
          </a:lstStyle>
          <a:p>
            <a:fld id="{793F567C-AB6A-CA40-BF4C-970D47D20DA0}" type="slidenum">
              <a:rPr lang="en-GB" altLang="en-US"/>
              <a:pPr/>
              <a:t>‹#›</a:t>
            </a:fld>
            <a:endParaRPr lang="en-GB" altLang="en-US" dirty="0"/>
          </a:p>
        </p:txBody>
      </p:sp>
    </p:spTree>
    <p:extLst>
      <p:ext uri="{BB962C8B-B14F-4D97-AF65-F5344CB8AC3E}">
        <p14:creationId xmlns:p14="http://schemas.microsoft.com/office/powerpoint/2010/main" val="3524584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9" name="Espace réservé du texte 2"/>
          <p:cNvSpPr>
            <a:spLocks noGrp="1"/>
          </p:cNvSpPr>
          <p:nvPr>
            <p:ph type="body" idx="1"/>
          </p:nvPr>
        </p:nvSpPr>
        <p:spPr>
          <a:xfrm>
            <a:off x="609600" y="1214362"/>
            <a:ext cx="10972800" cy="702470"/>
          </a:xfrm>
          <a:prstGeom prst="rect">
            <a:avLst/>
          </a:prstGeom>
        </p:spPr>
        <p:txBody>
          <a:bodyPr/>
          <a:lstStyle>
            <a:lvl1pPr marL="0" indent="0" algn="l">
              <a:buNone/>
              <a:defRPr sz="2000" b="1" i="0" cap="all" spc="100" baseline="0">
                <a:solidFill>
                  <a:srgbClr val="C7573C"/>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4" name="Content Placeholder 3"/>
          <p:cNvSpPr>
            <a:spLocks noGrp="1"/>
          </p:cNvSpPr>
          <p:nvPr>
            <p:ph sz="quarter" idx="14"/>
          </p:nvPr>
        </p:nvSpPr>
        <p:spPr>
          <a:xfrm>
            <a:off x="619200" y="1987200"/>
            <a:ext cx="10963200" cy="39600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Content Placeholder 5"/>
          <p:cNvSpPr>
            <a:spLocks noGrp="1"/>
          </p:cNvSpPr>
          <p:nvPr>
            <p:ph sz="quarter" idx="15"/>
          </p:nvPr>
        </p:nvSpPr>
        <p:spPr>
          <a:xfrm>
            <a:off x="620183" y="6356351"/>
            <a:ext cx="10180339" cy="365125"/>
          </a:xfrm>
          <a:prstGeom prst="rect">
            <a:avLst/>
          </a:prstGeom>
        </p:spPr>
        <p:txBody>
          <a:bodyPr anchor="ctr">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
        <p:nvSpPr>
          <p:cNvPr id="6" name="Espace réservé du numéro de diapositive 6">
            <a:extLst>
              <a:ext uri="{FF2B5EF4-FFF2-40B4-BE49-F238E27FC236}">
                <a16:creationId xmlns:a16="http://schemas.microsoft.com/office/drawing/2014/main" id="{B91BF737-DA45-7F4B-A13E-88AAC95DA360}"/>
              </a:ext>
            </a:extLst>
          </p:cNvPr>
          <p:cNvSpPr>
            <a:spLocks noGrp="1"/>
          </p:cNvSpPr>
          <p:nvPr>
            <p:ph type="sldNum" sz="quarter" idx="16"/>
          </p:nvPr>
        </p:nvSpPr>
        <p:spPr>
          <a:xfrm>
            <a:off x="10512425" y="6356350"/>
            <a:ext cx="1069975" cy="365125"/>
          </a:xfrm>
          <a:prstGeom prst="rect">
            <a:avLst/>
          </a:prstGeom>
        </p:spPr>
        <p:txBody>
          <a:bodyPr vert="horz" wrap="square" lIns="0" tIns="0" rIns="0" bIns="0" numCol="1" anchor="ctr" anchorCtr="0" compatLnSpc="1">
            <a:prstTxWarp prst="textNoShape">
              <a:avLst/>
            </a:prstTxWarp>
          </a:bodyPr>
          <a:lstStyle>
            <a:lvl1pPr algn="r">
              <a:defRPr sz="1200">
                <a:solidFill>
                  <a:schemeClr val="tx2"/>
                </a:solidFill>
                <a:cs typeface="Arial" panose="020B0604020202020204" pitchFamily="34" charset="0"/>
              </a:defRPr>
            </a:lvl1pPr>
          </a:lstStyle>
          <a:p>
            <a:fld id="{80C6D74F-FE6A-AA47-8065-DEA0E5B3C30D}" type="slidenum">
              <a:rPr lang="en-GB" altLang="en-US"/>
              <a:pPr/>
              <a:t>‹#›</a:t>
            </a:fld>
            <a:endParaRPr lang="en-GB" altLang="en-US" dirty="0"/>
          </a:p>
        </p:txBody>
      </p:sp>
    </p:spTree>
    <p:extLst>
      <p:ext uri="{BB962C8B-B14F-4D97-AF65-F5344CB8AC3E}">
        <p14:creationId xmlns:p14="http://schemas.microsoft.com/office/powerpoint/2010/main" val="4606214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sp>
        <p:nvSpPr>
          <p:cNvPr id="3" name="Espace réservé pour une image  2"/>
          <p:cNvSpPr>
            <a:spLocks noGrp="1"/>
          </p:cNvSpPr>
          <p:nvPr>
            <p:ph type="pic" idx="1"/>
          </p:nvPr>
        </p:nvSpPr>
        <p:spPr>
          <a:xfrm>
            <a:off x="621216" y="239346"/>
            <a:ext cx="8931169" cy="4465706"/>
          </a:xfrm>
          <a:prstGeom prst="rect">
            <a:avLst/>
          </a:prstGeom>
        </p:spPr>
        <p:txBody>
          <a:bodyPr rtlCol="0">
            <a:normAutofit/>
          </a:bodyPr>
          <a:lstStyle>
            <a:lvl1pPr marL="0" indent="0">
              <a:buNone/>
              <a:defRPr sz="3200" baseline="0">
                <a:latin typeface="Arial" panose="020B0604020202020204" pitchFamily="34" charset="0"/>
                <a:ea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endParaRPr lang="en-GB" noProof="0" dirty="0"/>
          </a:p>
        </p:txBody>
      </p:sp>
      <p:sp>
        <p:nvSpPr>
          <p:cNvPr id="4" name="Espace réservé du texte 3"/>
          <p:cNvSpPr>
            <a:spLocks noGrp="1"/>
          </p:cNvSpPr>
          <p:nvPr>
            <p:ph type="body" sz="half" idx="2"/>
          </p:nvPr>
        </p:nvSpPr>
        <p:spPr>
          <a:xfrm>
            <a:off x="609600" y="5013176"/>
            <a:ext cx="8942784" cy="804862"/>
          </a:xfrm>
          <a:prstGeom prst="rect">
            <a:avLst/>
          </a:prstGeom>
        </p:spPr>
        <p:txBody>
          <a:bodyPr>
            <a:normAutofit/>
          </a:bodyPr>
          <a:lstStyle>
            <a:lvl1pPr marL="0" indent="0" algn="l">
              <a:buNone/>
              <a:defRPr sz="2000" b="0" i="0" baseline="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Content Placeholder 5"/>
          <p:cNvSpPr>
            <a:spLocks noGrp="1"/>
          </p:cNvSpPr>
          <p:nvPr>
            <p:ph sz="quarter" idx="15"/>
          </p:nvPr>
        </p:nvSpPr>
        <p:spPr>
          <a:xfrm>
            <a:off x="620183" y="6356351"/>
            <a:ext cx="10180339" cy="365125"/>
          </a:xfrm>
          <a:prstGeom prst="rect">
            <a:avLst/>
          </a:prstGeom>
        </p:spPr>
        <p:txBody>
          <a:bodyPr anchor="ctr">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
        <p:nvSpPr>
          <p:cNvPr id="5" name="Espace réservé du numéro de diapositive 6">
            <a:extLst>
              <a:ext uri="{FF2B5EF4-FFF2-40B4-BE49-F238E27FC236}">
                <a16:creationId xmlns:a16="http://schemas.microsoft.com/office/drawing/2014/main" id="{0403EEF9-A39E-474A-876C-94E7AB1E082B}"/>
              </a:ext>
            </a:extLst>
          </p:cNvPr>
          <p:cNvSpPr>
            <a:spLocks noGrp="1"/>
          </p:cNvSpPr>
          <p:nvPr>
            <p:ph type="sldNum" sz="quarter" idx="16"/>
          </p:nvPr>
        </p:nvSpPr>
        <p:spPr>
          <a:xfrm>
            <a:off x="10512425" y="6356350"/>
            <a:ext cx="1069975" cy="365125"/>
          </a:xfrm>
          <a:prstGeom prst="rect">
            <a:avLst/>
          </a:prstGeom>
        </p:spPr>
        <p:txBody>
          <a:bodyPr vert="horz" wrap="square" lIns="0" tIns="0" rIns="0" bIns="0" numCol="1" anchor="ctr" anchorCtr="0" compatLnSpc="1">
            <a:prstTxWarp prst="textNoShape">
              <a:avLst/>
            </a:prstTxWarp>
          </a:bodyPr>
          <a:lstStyle>
            <a:lvl1pPr algn="r">
              <a:defRPr sz="1200">
                <a:solidFill>
                  <a:schemeClr val="tx2"/>
                </a:solidFill>
                <a:cs typeface="Arial" panose="020B0604020202020204" pitchFamily="34" charset="0"/>
              </a:defRPr>
            </a:lvl1pPr>
          </a:lstStyle>
          <a:p>
            <a:fld id="{5FAFAD3A-B2B2-3241-BBC0-20412C819094}" type="slidenum">
              <a:rPr lang="en-GB" altLang="en-US"/>
              <a:pPr/>
              <a:t>‹#›</a:t>
            </a:fld>
            <a:endParaRPr lang="en-GB" altLang="en-US" dirty="0"/>
          </a:p>
        </p:txBody>
      </p:sp>
    </p:spTree>
    <p:extLst>
      <p:ext uri="{BB962C8B-B14F-4D97-AF65-F5344CB8AC3E}">
        <p14:creationId xmlns:p14="http://schemas.microsoft.com/office/powerpoint/2010/main" val="1350758608"/>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21215" y="284704"/>
            <a:ext cx="8835160" cy="552008"/>
          </a:xfrm>
          <a:prstGeom prst="rect">
            <a:avLst/>
          </a:prstGeom>
        </p:spPr>
        <p:txBody>
          <a:bodyPr/>
          <a:lstStyle>
            <a:lvl1pPr algn="l">
              <a:defRPr sz="2000" b="1" spc="100" baseline="0">
                <a:solidFill>
                  <a:srgbClr val="C7573C"/>
                </a:solidFill>
                <a:latin typeface="Arial" panose="020B0604020202020204" pitchFamily="34" charset="0"/>
                <a:ea typeface="Arial" panose="020B0604020202020204" pitchFamily="34" charset="0"/>
                <a:cs typeface="Arial" panose="020B0604020202020204" pitchFamily="34" charset="0"/>
              </a:defRPr>
            </a:lvl1pPr>
          </a:lstStyle>
          <a:p>
            <a:r>
              <a:rPr lang="en-US" noProof="0"/>
              <a:t>Click to edit Master title style</a:t>
            </a:r>
            <a:endParaRPr lang="en-GB" noProof="0" dirty="0"/>
          </a:p>
        </p:txBody>
      </p:sp>
      <p:sp>
        <p:nvSpPr>
          <p:cNvPr id="3" name="Espace réservé pour une image  2"/>
          <p:cNvSpPr>
            <a:spLocks noGrp="1"/>
          </p:cNvSpPr>
          <p:nvPr>
            <p:ph type="pic" idx="1"/>
          </p:nvPr>
        </p:nvSpPr>
        <p:spPr>
          <a:xfrm>
            <a:off x="609600" y="1228609"/>
            <a:ext cx="5181600" cy="4657047"/>
          </a:xfrm>
          <a:prstGeom prst="rect">
            <a:avLst/>
          </a:prstGeom>
        </p:spPr>
        <p:txBody>
          <a:bodyPr rtlCol="0">
            <a:normAutofit/>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endParaRPr lang="en-GB" noProof="0" dirty="0"/>
          </a:p>
        </p:txBody>
      </p:sp>
      <p:sp>
        <p:nvSpPr>
          <p:cNvPr id="10" name="Espace réservé du texte 4"/>
          <p:cNvSpPr>
            <a:spLocks noGrp="1"/>
          </p:cNvSpPr>
          <p:nvPr>
            <p:ph type="body" sz="half" idx="12"/>
          </p:nvPr>
        </p:nvSpPr>
        <p:spPr>
          <a:xfrm>
            <a:off x="6158414" y="1270567"/>
            <a:ext cx="5423985" cy="4618263"/>
          </a:xfrm>
          <a:prstGeom prst="rect">
            <a:avLst/>
          </a:prstGeom>
        </p:spPr>
        <p:txBody>
          <a:bodyPr/>
          <a:lstStyle>
            <a:lvl1pPr marL="342900" indent="-342900">
              <a:buFont typeface="Arial" charset="0"/>
              <a:buChar char="•"/>
              <a:defRPr sz="2000" baseline="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800100" indent="-342900">
              <a:buFont typeface="Arial" charset="0"/>
              <a:buChar char="•"/>
              <a:defRPr sz="2000">
                <a:solidFill>
                  <a:srgbClr val="5D8298"/>
                </a:solidFill>
                <a:latin typeface="+mj-lt"/>
                <a:ea typeface="Calibri" charset="0"/>
                <a:cs typeface="Calibri" charset="0"/>
              </a:defRPr>
            </a:lvl2pPr>
            <a:lvl3pPr marL="1257300" indent="-342900">
              <a:buFont typeface="Arial" charset="0"/>
              <a:buChar char="•"/>
              <a:defRPr sz="2000" baseline="0">
                <a:solidFill>
                  <a:srgbClr val="5D8298"/>
                </a:solidFill>
                <a:latin typeface="+mj-lt"/>
                <a:ea typeface="Calibri" charset="0"/>
                <a:cs typeface="Calibri" charset="0"/>
              </a:defRPr>
            </a:lvl3pPr>
            <a:lvl4pPr marL="1714500" indent="-342900">
              <a:buFont typeface="Arial" charset="0"/>
              <a:buChar char="•"/>
              <a:defRPr sz="2000">
                <a:latin typeface="+mj-lt"/>
                <a:ea typeface="Calibri" charset="0"/>
                <a:cs typeface="Calibri" charset="0"/>
              </a:defRPr>
            </a:lvl4pPr>
            <a:lvl5pPr marL="2171700" indent="-342900">
              <a:buFont typeface="Arial" charset="0"/>
              <a:buChar char="•"/>
              <a:defRPr>
                <a:latin typeface="+mj-lt"/>
                <a:ea typeface="Calibri" charset="0"/>
                <a:cs typeface="Calibri" charset="0"/>
              </a:defRPr>
            </a:lvl5pPr>
          </a:lstStyle>
          <a:p>
            <a:pPr lvl="0"/>
            <a:r>
              <a:rPr lang="en-US" noProof="0"/>
              <a:t>Click to edit Master text styles</a:t>
            </a:r>
          </a:p>
        </p:txBody>
      </p:sp>
      <p:sp>
        <p:nvSpPr>
          <p:cNvPr id="8" name="Content Placeholder 5"/>
          <p:cNvSpPr>
            <a:spLocks noGrp="1"/>
          </p:cNvSpPr>
          <p:nvPr>
            <p:ph sz="quarter" idx="15"/>
          </p:nvPr>
        </p:nvSpPr>
        <p:spPr>
          <a:xfrm>
            <a:off x="620183" y="6356351"/>
            <a:ext cx="10180339" cy="365125"/>
          </a:xfrm>
          <a:prstGeom prst="rect">
            <a:avLst/>
          </a:prstGeom>
        </p:spPr>
        <p:txBody>
          <a:bodyPr anchor="ctr">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
        <p:nvSpPr>
          <p:cNvPr id="6" name="Espace réservé du numéro de diapositive 6">
            <a:extLst>
              <a:ext uri="{FF2B5EF4-FFF2-40B4-BE49-F238E27FC236}">
                <a16:creationId xmlns:a16="http://schemas.microsoft.com/office/drawing/2014/main" id="{A129E269-173D-4D42-8B81-413CCC682EA9}"/>
              </a:ext>
            </a:extLst>
          </p:cNvPr>
          <p:cNvSpPr>
            <a:spLocks noGrp="1"/>
          </p:cNvSpPr>
          <p:nvPr>
            <p:ph type="sldNum" sz="quarter" idx="16"/>
          </p:nvPr>
        </p:nvSpPr>
        <p:spPr>
          <a:xfrm>
            <a:off x="10512425" y="6356350"/>
            <a:ext cx="1069975" cy="365125"/>
          </a:xfrm>
          <a:prstGeom prst="rect">
            <a:avLst/>
          </a:prstGeom>
        </p:spPr>
        <p:txBody>
          <a:bodyPr vert="horz" wrap="square" lIns="0" tIns="0" rIns="0" bIns="0" numCol="1" anchor="ctr" anchorCtr="0" compatLnSpc="1">
            <a:prstTxWarp prst="textNoShape">
              <a:avLst/>
            </a:prstTxWarp>
          </a:bodyPr>
          <a:lstStyle>
            <a:lvl1pPr algn="r">
              <a:defRPr sz="1200">
                <a:solidFill>
                  <a:schemeClr val="tx2"/>
                </a:solidFill>
                <a:cs typeface="Arial" panose="020B0604020202020204" pitchFamily="34" charset="0"/>
              </a:defRPr>
            </a:lvl1pPr>
          </a:lstStyle>
          <a:p>
            <a:fld id="{B0A59CE0-19B3-3A44-83A9-8F0B8FA4D3F0}" type="slidenum">
              <a:rPr lang="en-GB" altLang="en-US"/>
              <a:pPr/>
              <a:t>‹#›</a:t>
            </a:fld>
            <a:endParaRPr lang="en-GB" altLang="en-US" dirty="0"/>
          </a:p>
        </p:txBody>
      </p:sp>
    </p:spTree>
    <p:extLst>
      <p:ext uri="{BB962C8B-B14F-4D97-AF65-F5344CB8AC3E}">
        <p14:creationId xmlns:p14="http://schemas.microsoft.com/office/powerpoint/2010/main" val="2592620899"/>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Image avec légende">
    <p:spTree>
      <p:nvGrpSpPr>
        <p:cNvPr id="1" name=""/>
        <p:cNvGrpSpPr/>
        <p:nvPr/>
      </p:nvGrpSpPr>
      <p:grpSpPr>
        <a:xfrm>
          <a:off x="0" y="0"/>
          <a:ext cx="0" cy="0"/>
          <a:chOff x="0" y="0"/>
          <a:chExt cx="0" cy="0"/>
        </a:xfrm>
      </p:grpSpPr>
      <p:sp>
        <p:nvSpPr>
          <p:cNvPr id="9" name="Espace réservé du texte 4"/>
          <p:cNvSpPr>
            <a:spLocks noGrp="1"/>
          </p:cNvSpPr>
          <p:nvPr>
            <p:ph type="body" sz="half" idx="12"/>
          </p:nvPr>
        </p:nvSpPr>
        <p:spPr>
          <a:xfrm>
            <a:off x="6158414" y="1270566"/>
            <a:ext cx="5423985" cy="4618263"/>
          </a:xfrm>
          <a:prstGeom prst="rect">
            <a:avLst/>
          </a:prstGeom>
        </p:spPr>
        <p:txBody>
          <a:bodyPr/>
          <a:lstStyle>
            <a:lvl1pPr marL="342900" indent="-342900">
              <a:buFont typeface="Arial" charset="0"/>
              <a:buChar char="•"/>
              <a:defRPr sz="2000" baseline="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800100" indent="-342900">
              <a:buFont typeface="Arial" charset="0"/>
              <a:buChar char="•"/>
              <a:defRPr sz="2000">
                <a:solidFill>
                  <a:srgbClr val="5D8298"/>
                </a:solidFill>
                <a:latin typeface="+mn-lt"/>
                <a:ea typeface="Calibri" charset="0"/>
                <a:cs typeface="Calibri" charset="0"/>
              </a:defRPr>
            </a:lvl2pPr>
            <a:lvl3pPr marL="1257300" indent="-342900">
              <a:buFont typeface="Arial" charset="0"/>
              <a:buChar char="•"/>
              <a:defRPr sz="2000" baseline="0">
                <a:solidFill>
                  <a:srgbClr val="5D8298"/>
                </a:solidFill>
                <a:latin typeface="+mn-lt"/>
                <a:ea typeface="Calibri" charset="0"/>
                <a:cs typeface="Calibri" charset="0"/>
              </a:defRPr>
            </a:lvl3pPr>
            <a:lvl4pPr marL="1714500" indent="-342900">
              <a:buFont typeface="Arial" charset="0"/>
              <a:buChar char="•"/>
              <a:defRPr sz="2000">
                <a:latin typeface="+mn-lt"/>
                <a:ea typeface="Calibri" charset="0"/>
                <a:cs typeface="Calibri" charset="0"/>
              </a:defRPr>
            </a:lvl4pPr>
            <a:lvl5pPr marL="2171700" indent="-342900">
              <a:buFont typeface="Arial" charset="0"/>
              <a:buChar char="•"/>
              <a:defRPr>
                <a:latin typeface="+mn-lt"/>
                <a:ea typeface="Calibri" charset="0"/>
                <a:cs typeface="Calibri" charset="0"/>
              </a:defRPr>
            </a:lvl5pPr>
          </a:lstStyle>
          <a:p>
            <a:pPr lvl="0"/>
            <a:r>
              <a:rPr lang="en-US" noProof="0"/>
              <a:t>Click to edit Master text styles</a:t>
            </a:r>
          </a:p>
        </p:txBody>
      </p:sp>
      <p:sp>
        <p:nvSpPr>
          <p:cNvPr id="15" name="Espace réservé du texte 4"/>
          <p:cNvSpPr>
            <a:spLocks noGrp="1"/>
          </p:cNvSpPr>
          <p:nvPr>
            <p:ph type="body" sz="half" idx="13"/>
          </p:nvPr>
        </p:nvSpPr>
        <p:spPr>
          <a:xfrm>
            <a:off x="621213" y="1270565"/>
            <a:ext cx="5186755" cy="4618263"/>
          </a:xfrm>
          <a:prstGeom prst="rect">
            <a:avLst/>
          </a:prstGeom>
        </p:spPr>
        <p:txBody>
          <a:bodyPr/>
          <a:lstStyle>
            <a:lvl1pPr marL="342900" indent="-342900">
              <a:buFont typeface="Arial" charset="0"/>
              <a:buChar char="•"/>
              <a:defRPr sz="2000" baseline="0">
                <a:solidFill>
                  <a:srgbClr val="5D8298"/>
                </a:solidFill>
                <a:latin typeface="Arial" panose="020B0604020202020204" pitchFamily="34" charset="0"/>
                <a:cs typeface="Arial" panose="020B0604020202020204" pitchFamily="34" charset="0"/>
              </a:defRPr>
            </a:lvl1pPr>
            <a:lvl2pPr marL="800100" indent="-342900">
              <a:buFont typeface="Arial" charset="0"/>
              <a:buChar char="•"/>
              <a:defRPr sz="2000">
                <a:solidFill>
                  <a:srgbClr val="5D8298"/>
                </a:solidFill>
                <a:latin typeface="+mj-lt"/>
              </a:defRPr>
            </a:lvl2pPr>
            <a:lvl3pPr marL="1257300" indent="-342900">
              <a:buFont typeface="Arial" charset="0"/>
              <a:buChar char="•"/>
              <a:defRPr sz="2000" baseline="0">
                <a:solidFill>
                  <a:srgbClr val="5D8298"/>
                </a:solidFill>
                <a:latin typeface="+mj-lt"/>
              </a:defRPr>
            </a:lvl3pPr>
            <a:lvl4pPr marL="1714500" indent="-342900">
              <a:buFont typeface="Arial" charset="0"/>
              <a:buChar char="•"/>
              <a:defRPr sz="2000">
                <a:latin typeface="+mj-lt"/>
              </a:defRPr>
            </a:lvl4pPr>
            <a:lvl5pPr marL="2171700" indent="-342900">
              <a:buFont typeface="Arial" charset="0"/>
              <a:buChar char="•"/>
              <a:defRPr>
                <a:latin typeface="+mj-lt"/>
              </a:defRPr>
            </a:lvl5pPr>
          </a:lstStyle>
          <a:p>
            <a:pPr lvl="0"/>
            <a:r>
              <a:rPr lang="en-US" noProof="0"/>
              <a:t>Click to edit Master text styles</a:t>
            </a:r>
          </a:p>
        </p:txBody>
      </p:sp>
      <p:sp>
        <p:nvSpPr>
          <p:cNvPr id="20" name="Titre 1"/>
          <p:cNvSpPr>
            <a:spLocks noGrp="1"/>
          </p:cNvSpPr>
          <p:nvPr>
            <p:ph type="title"/>
          </p:nvPr>
        </p:nvSpPr>
        <p:spPr>
          <a:xfrm>
            <a:off x="621215" y="284704"/>
            <a:ext cx="8835160" cy="552008"/>
          </a:xfrm>
          <a:prstGeom prst="rect">
            <a:avLst/>
          </a:prstGeom>
        </p:spPr>
        <p:txBody>
          <a:bodyPr/>
          <a:lstStyle>
            <a:lvl1pPr algn="l">
              <a:defRPr sz="2000" b="1" spc="100" baseline="0">
                <a:solidFill>
                  <a:srgbClr val="C7573C"/>
                </a:solidFill>
                <a:latin typeface="Arial" panose="020B0604020202020204" pitchFamily="34" charset="0"/>
                <a:ea typeface="Arial" panose="020B0604020202020204" pitchFamily="34" charset="0"/>
                <a:cs typeface="Arial" panose="020B0604020202020204" pitchFamily="34" charset="0"/>
              </a:defRPr>
            </a:lvl1pPr>
          </a:lstStyle>
          <a:p>
            <a:r>
              <a:rPr lang="en-US" noProof="0"/>
              <a:t>Click to edit Master title style</a:t>
            </a:r>
            <a:endParaRPr lang="en-GB" noProof="0" dirty="0"/>
          </a:p>
        </p:txBody>
      </p:sp>
      <p:sp>
        <p:nvSpPr>
          <p:cNvPr id="8" name="Content Placeholder 5"/>
          <p:cNvSpPr>
            <a:spLocks noGrp="1"/>
          </p:cNvSpPr>
          <p:nvPr>
            <p:ph sz="quarter" idx="15"/>
          </p:nvPr>
        </p:nvSpPr>
        <p:spPr>
          <a:xfrm>
            <a:off x="620183" y="6356351"/>
            <a:ext cx="10180339" cy="365125"/>
          </a:xfrm>
          <a:prstGeom prst="rect">
            <a:avLst/>
          </a:prstGeom>
        </p:spPr>
        <p:txBody>
          <a:bodyPr anchor="ctr">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
        <p:nvSpPr>
          <p:cNvPr id="6" name="Espace réservé du numéro de diapositive 6">
            <a:extLst>
              <a:ext uri="{FF2B5EF4-FFF2-40B4-BE49-F238E27FC236}">
                <a16:creationId xmlns:a16="http://schemas.microsoft.com/office/drawing/2014/main" id="{4BCD590C-6F55-F643-8D57-01FA34B43C7A}"/>
              </a:ext>
            </a:extLst>
          </p:cNvPr>
          <p:cNvSpPr>
            <a:spLocks noGrp="1"/>
          </p:cNvSpPr>
          <p:nvPr>
            <p:ph type="sldNum" sz="quarter" idx="16"/>
          </p:nvPr>
        </p:nvSpPr>
        <p:spPr>
          <a:xfrm>
            <a:off x="10512425" y="6356350"/>
            <a:ext cx="1069975" cy="365125"/>
          </a:xfrm>
          <a:prstGeom prst="rect">
            <a:avLst/>
          </a:prstGeom>
        </p:spPr>
        <p:txBody>
          <a:bodyPr vert="horz" wrap="square" lIns="0" tIns="0" rIns="0" bIns="0" numCol="1" anchor="ctr" anchorCtr="0" compatLnSpc="1">
            <a:prstTxWarp prst="textNoShape">
              <a:avLst/>
            </a:prstTxWarp>
          </a:bodyPr>
          <a:lstStyle>
            <a:lvl1pPr algn="r">
              <a:defRPr sz="1200">
                <a:solidFill>
                  <a:schemeClr val="tx2"/>
                </a:solidFill>
                <a:cs typeface="Arial" panose="020B0604020202020204" pitchFamily="34" charset="0"/>
              </a:defRPr>
            </a:lvl1pPr>
          </a:lstStyle>
          <a:p>
            <a:fld id="{49402D29-98A2-C049-AFDA-097281A2C61B}" type="slidenum">
              <a:rPr lang="en-GB" altLang="en-US"/>
              <a:pPr/>
              <a:t>‹#›</a:t>
            </a:fld>
            <a:endParaRPr lang="en-GB" altLang="en-US" dirty="0"/>
          </a:p>
        </p:txBody>
      </p:sp>
    </p:spTree>
    <p:extLst>
      <p:ext uri="{BB962C8B-B14F-4D97-AF65-F5344CB8AC3E}">
        <p14:creationId xmlns:p14="http://schemas.microsoft.com/office/powerpoint/2010/main" val="588316324"/>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21214" y="1403491"/>
            <a:ext cx="5186755" cy="715202"/>
          </a:xfrm>
          <a:prstGeom prst="rect">
            <a:avLst/>
          </a:prstGeom>
        </p:spPr>
        <p:txBody>
          <a:bodyPr/>
          <a:lstStyle>
            <a:lvl1pPr algn="l">
              <a:defRPr sz="2000" b="1" spc="100" baseline="0">
                <a:solidFill>
                  <a:srgbClr val="C7573C"/>
                </a:solidFill>
                <a:latin typeface="Arial" panose="020B0604020202020204" pitchFamily="34" charset="0"/>
                <a:ea typeface="Arial" panose="020B0604020202020204" pitchFamily="34" charset="0"/>
                <a:cs typeface="Arial" panose="020B0604020202020204" pitchFamily="34" charset="0"/>
              </a:defRPr>
            </a:lvl1pPr>
          </a:lstStyle>
          <a:p>
            <a:r>
              <a:rPr lang="en-US" noProof="0"/>
              <a:t>Click to edit Master title style</a:t>
            </a:r>
            <a:endParaRPr lang="en-GB" noProof="0" dirty="0"/>
          </a:p>
        </p:txBody>
      </p:sp>
      <p:sp>
        <p:nvSpPr>
          <p:cNvPr id="9" name="Espace réservé du texte 4"/>
          <p:cNvSpPr>
            <a:spLocks noGrp="1"/>
          </p:cNvSpPr>
          <p:nvPr>
            <p:ph type="body" sz="half" idx="12"/>
          </p:nvPr>
        </p:nvSpPr>
        <p:spPr>
          <a:xfrm>
            <a:off x="6158414" y="2348880"/>
            <a:ext cx="5423985" cy="3539949"/>
          </a:xfrm>
          <a:prstGeom prst="rect">
            <a:avLst/>
          </a:prstGeom>
        </p:spPr>
        <p:txBody>
          <a:bodyPr/>
          <a:lstStyle>
            <a:lvl1pPr marL="342900" indent="-342900">
              <a:buFont typeface="Arial" charset="0"/>
              <a:buChar char="•"/>
              <a:defRPr sz="2000" baseline="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800100" indent="-342900">
              <a:buFont typeface="Arial" charset="0"/>
              <a:buChar char="•"/>
              <a:defRPr sz="2000">
                <a:solidFill>
                  <a:srgbClr val="5D8298"/>
                </a:solidFill>
                <a:latin typeface="Calibri" charset="0"/>
                <a:ea typeface="Calibri" charset="0"/>
                <a:cs typeface="Calibri" charset="0"/>
              </a:defRPr>
            </a:lvl2pPr>
            <a:lvl3pPr marL="1257300" indent="-342900">
              <a:buFont typeface="Arial" charset="0"/>
              <a:buChar char="•"/>
              <a:defRPr sz="2000" baseline="0">
                <a:solidFill>
                  <a:srgbClr val="5D8298"/>
                </a:solidFill>
                <a:latin typeface="Calibri" charset="0"/>
                <a:ea typeface="Calibri" charset="0"/>
                <a:cs typeface="Calibri" charset="0"/>
              </a:defRPr>
            </a:lvl3pPr>
            <a:lvl4pPr marL="1714500" indent="-342900">
              <a:buFont typeface="Arial" charset="0"/>
              <a:buChar char="•"/>
              <a:defRPr sz="2000">
                <a:latin typeface="Calibri" charset="0"/>
                <a:ea typeface="Calibri" charset="0"/>
                <a:cs typeface="Calibri" charset="0"/>
              </a:defRPr>
            </a:lvl4pPr>
            <a:lvl5pPr marL="2171700" indent="-342900">
              <a:buFont typeface="Arial" charset="0"/>
              <a:buChar char="•"/>
              <a:defRPr>
                <a:latin typeface="Calibri" charset="0"/>
                <a:ea typeface="Calibri" charset="0"/>
                <a:cs typeface="Calibri" charset="0"/>
              </a:defRPr>
            </a:lvl5pPr>
          </a:lstStyle>
          <a:p>
            <a:pPr lvl="0"/>
            <a:r>
              <a:rPr lang="en-US" noProof="0"/>
              <a:t>Click to edit Master text styles</a:t>
            </a:r>
          </a:p>
          <a:p>
            <a:pPr lvl="1"/>
            <a:r>
              <a:rPr lang="en-US" noProof="0"/>
              <a:t>Second level</a:t>
            </a:r>
          </a:p>
        </p:txBody>
      </p:sp>
      <p:sp>
        <p:nvSpPr>
          <p:cNvPr id="15" name="Espace réservé du texte 4"/>
          <p:cNvSpPr>
            <a:spLocks noGrp="1"/>
          </p:cNvSpPr>
          <p:nvPr>
            <p:ph type="body" sz="half" idx="13"/>
          </p:nvPr>
        </p:nvSpPr>
        <p:spPr>
          <a:xfrm>
            <a:off x="621213" y="2348880"/>
            <a:ext cx="5186755" cy="3539949"/>
          </a:xfrm>
          <a:prstGeom prst="rect">
            <a:avLst/>
          </a:prstGeom>
        </p:spPr>
        <p:txBody>
          <a:bodyPr/>
          <a:lstStyle>
            <a:lvl1pPr marL="342900" indent="-342900">
              <a:buFont typeface="Arial" charset="0"/>
              <a:buChar char="•"/>
              <a:defRPr sz="2000" baseline="0">
                <a:solidFill>
                  <a:srgbClr val="5D8298"/>
                </a:solidFill>
                <a:latin typeface="Arial" panose="020B0604020202020204" pitchFamily="34" charset="0"/>
                <a:cs typeface="Arial" panose="020B0604020202020204" pitchFamily="34" charset="0"/>
              </a:defRPr>
            </a:lvl1pPr>
            <a:lvl2pPr marL="800100" indent="-342900">
              <a:buFont typeface="Arial" charset="0"/>
              <a:buChar char="•"/>
              <a:defRPr sz="2000">
                <a:solidFill>
                  <a:srgbClr val="5D8298"/>
                </a:solidFill>
              </a:defRPr>
            </a:lvl2pPr>
            <a:lvl3pPr marL="1257300" indent="-342900">
              <a:buFont typeface="Arial" charset="0"/>
              <a:buChar char="•"/>
              <a:defRPr sz="2000" baseline="0">
                <a:solidFill>
                  <a:srgbClr val="5D8298"/>
                </a:solidFill>
              </a:defRPr>
            </a:lvl3pPr>
            <a:lvl4pPr marL="1714500" indent="-342900">
              <a:buFont typeface="Arial" charset="0"/>
              <a:buChar char="•"/>
              <a:defRPr sz="2000"/>
            </a:lvl4pPr>
            <a:lvl5pPr marL="2171700" indent="-342900">
              <a:buFont typeface="Arial" charset="0"/>
              <a:buChar char="•"/>
              <a:defRPr/>
            </a:lvl5pPr>
          </a:lstStyle>
          <a:p>
            <a:pPr lvl="0"/>
            <a:r>
              <a:rPr lang="en-US" noProof="0"/>
              <a:t>Click to edit Master text styles</a:t>
            </a:r>
          </a:p>
        </p:txBody>
      </p:sp>
      <p:sp>
        <p:nvSpPr>
          <p:cNvPr id="12" name="Espace réservé du texte 16"/>
          <p:cNvSpPr>
            <a:spLocks noGrp="1"/>
          </p:cNvSpPr>
          <p:nvPr>
            <p:ph type="body" sz="quarter" idx="11"/>
          </p:nvPr>
        </p:nvSpPr>
        <p:spPr>
          <a:xfrm>
            <a:off x="621215" y="260350"/>
            <a:ext cx="8739148" cy="865188"/>
          </a:xfrm>
          <a:prstGeom prst="rect">
            <a:avLst/>
          </a:prstGeom>
        </p:spPr>
        <p:txBody>
          <a:bodyPr/>
          <a:lstStyle>
            <a:lvl1pPr marL="0" indent="0">
              <a:buNone/>
              <a:defRPr sz="3200" b="1" spc="100" baseline="0">
                <a:solidFill>
                  <a:srgbClr val="5D8298"/>
                </a:solidFill>
                <a:latin typeface="Arial" panose="020B0604020202020204" pitchFamily="34" charset="0"/>
                <a:ea typeface="Arial" panose="020B0604020202020204" pitchFamily="34" charset="0"/>
                <a:cs typeface="Arial" panose="020B0604020202020204" pitchFamily="34" charset="0"/>
              </a:defRPr>
            </a:lvl1pPr>
          </a:lstStyle>
          <a:p>
            <a:pPr lvl="0"/>
            <a:r>
              <a:rPr lang="en-US" noProof="0"/>
              <a:t>Click to edit Master text styles</a:t>
            </a:r>
          </a:p>
        </p:txBody>
      </p:sp>
      <p:sp>
        <p:nvSpPr>
          <p:cNvPr id="21" name="Espace réservé du texte 16"/>
          <p:cNvSpPr>
            <a:spLocks noGrp="1"/>
          </p:cNvSpPr>
          <p:nvPr>
            <p:ph type="body" sz="quarter" idx="14"/>
          </p:nvPr>
        </p:nvSpPr>
        <p:spPr>
          <a:xfrm>
            <a:off x="6158414" y="1408029"/>
            <a:ext cx="5423985" cy="710664"/>
          </a:xfrm>
          <a:prstGeom prst="rect">
            <a:avLst/>
          </a:prstGeom>
        </p:spPr>
        <p:txBody>
          <a:bodyPr/>
          <a:lstStyle>
            <a:lvl1pPr marL="0" indent="0">
              <a:buNone/>
              <a:defRPr sz="2000" b="1" cap="all" spc="100" baseline="0">
                <a:solidFill>
                  <a:srgbClr val="C7573C"/>
                </a:solidFill>
                <a:latin typeface="Arial" panose="020B0604020202020204" pitchFamily="34" charset="0"/>
                <a:ea typeface="Arial" panose="020B0604020202020204" pitchFamily="34" charset="0"/>
                <a:cs typeface="Arial" panose="020B0604020202020204" pitchFamily="34" charset="0"/>
              </a:defRPr>
            </a:lvl1pPr>
          </a:lstStyle>
          <a:p>
            <a:pPr lvl="0"/>
            <a:r>
              <a:rPr lang="en-US" noProof="0"/>
              <a:t>Click to edit Master text styles</a:t>
            </a:r>
          </a:p>
        </p:txBody>
      </p:sp>
      <p:sp>
        <p:nvSpPr>
          <p:cNvPr id="11" name="Content Placeholder 5"/>
          <p:cNvSpPr>
            <a:spLocks noGrp="1"/>
          </p:cNvSpPr>
          <p:nvPr>
            <p:ph sz="quarter" idx="15"/>
          </p:nvPr>
        </p:nvSpPr>
        <p:spPr>
          <a:xfrm>
            <a:off x="620183" y="6356351"/>
            <a:ext cx="10180339" cy="365125"/>
          </a:xfrm>
          <a:prstGeom prst="rect">
            <a:avLst/>
          </a:prstGeom>
        </p:spPr>
        <p:txBody>
          <a:bodyPr anchor="ctr">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
        <p:nvSpPr>
          <p:cNvPr id="8" name="Espace réservé du numéro de diapositive 6">
            <a:extLst>
              <a:ext uri="{FF2B5EF4-FFF2-40B4-BE49-F238E27FC236}">
                <a16:creationId xmlns:a16="http://schemas.microsoft.com/office/drawing/2014/main" id="{01E13578-9792-7B46-9F6A-92D7AA490F1B}"/>
              </a:ext>
            </a:extLst>
          </p:cNvPr>
          <p:cNvSpPr>
            <a:spLocks noGrp="1"/>
          </p:cNvSpPr>
          <p:nvPr>
            <p:ph type="sldNum" sz="quarter" idx="16"/>
          </p:nvPr>
        </p:nvSpPr>
        <p:spPr>
          <a:xfrm>
            <a:off x="10512425" y="6356350"/>
            <a:ext cx="1069975" cy="365125"/>
          </a:xfrm>
          <a:prstGeom prst="rect">
            <a:avLst/>
          </a:prstGeom>
        </p:spPr>
        <p:txBody>
          <a:bodyPr vert="horz" wrap="square" lIns="0" tIns="0" rIns="0" bIns="0" numCol="1" anchor="ctr" anchorCtr="0" compatLnSpc="1">
            <a:prstTxWarp prst="textNoShape">
              <a:avLst/>
            </a:prstTxWarp>
          </a:bodyPr>
          <a:lstStyle>
            <a:lvl1pPr algn="r">
              <a:defRPr sz="1200">
                <a:solidFill>
                  <a:schemeClr val="tx2"/>
                </a:solidFill>
                <a:cs typeface="Arial" panose="020B0604020202020204" pitchFamily="34" charset="0"/>
              </a:defRPr>
            </a:lvl1pPr>
          </a:lstStyle>
          <a:p>
            <a:fld id="{FF6E44B4-C4DA-E847-98E4-61902F2412CD}" type="slidenum">
              <a:rPr lang="en-GB" altLang="en-US"/>
              <a:pPr/>
              <a:t>‹#›</a:t>
            </a:fld>
            <a:endParaRPr lang="en-GB" altLang="en-US" dirty="0"/>
          </a:p>
        </p:txBody>
      </p:sp>
    </p:spTree>
    <p:extLst>
      <p:ext uri="{BB962C8B-B14F-4D97-AF65-F5344CB8AC3E}">
        <p14:creationId xmlns:p14="http://schemas.microsoft.com/office/powerpoint/2010/main" val="3877590017"/>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508EBC-2D9D-254C-B70A-9B6777E10ADA}"/>
              </a:ext>
            </a:extLst>
          </p:cNvPr>
          <p:cNvSpPr txBox="1">
            <a:spLocks/>
          </p:cNvSpPr>
          <p:nvPr userDrawn="1"/>
        </p:nvSpPr>
        <p:spPr>
          <a:xfrm>
            <a:off x="323850" y="3978275"/>
            <a:ext cx="4535488" cy="709613"/>
          </a:xfrm>
          <a:prstGeom prst="rect">
            <a:avLst/>
          </a:prstGeom>
        </p:spPr>
        <p:txBody>
          <a:bodyPr>
            <a:normAutofit/>
          </a:bodyPr>
          <a:lstStyle>
            <a:lvl1pPr>
              <a:defRPr sz="2800" b="1" i="0">
                <a:latin typeface="PT Sans Caption"/>
                <a:cs typeface="PT Sans Caption"/>
              </a:defRPr>
            </a:lvl1pPr>
          </a:lstStyle>
          <a:p>
            <a:pPr defTabSz="457200" eaLnBrk="1" fontAlgn="auto" hangingPunct="1">
              <a:spcAft>
                <a:spcPts val="0"/>
              </a:spcAft>
              <a:defRPr/>
            </a:pPr>
            <a:r>
              <a:rPr lang="en-GB" sz="1400" dirty="0">
                <a:solidFill>
                  <a:srgbClr val="C6573B"/>
                </a:solidFill>
                <a:latin typeface="Arial" panose="020B0604020202020204" pitchFamily="34" charset="0"/>
                <a:ea typeface="Calibri" charset="0"/>
                <a:cs typeface="Arial" panose="020B0604020202020204" pitchFamily="34" charset="0"/>
              </a:rPr>
              <a:t>Dr. Antoine Lacombe </a:t>
            </a:r>
            <a:r>
              <a:rPr lang="en-GB" sz="1100" dirty="0">
                <a:solidFill>
                  <a:srgbClr val="C6573B"/>
                </a:solidFill>
                <a:latin typeface="Arial" panose="020B0604020202020204" pitchFamily="34" charset="0"/>
                <a:ea typeface="Calibri" charset="0"/>
                <a:cs typeface="Arial" panose="020B0604020202020204" pitchFamily="34" charset="0"/>
              </a:rPr>
              <a:t>Pharm D, MBA</a:t>
            </a:r>
            <a:endParaRPr lang="en-GB" sz="1100" b="0" u="sng" dirty="0">
              <a:solidFill>
                <a:srgbClr val="C6573B"/>
              </a:solidFill>
              <a:latin typeface="Arial" panose="020B0604020202020204" pitchFamily="34" charset="0"/>
              <a:ea typeface="Calibri" charset="0"/>
              <a:cs typeface="Arial" panose="020B0604020202020204" pitchFamily="34" charset="0"/>
            </a:endParaRPr>
          </a:p>
        </p:txBody>
      </p:sp>
      <p:sp>
        <p:nvSpPr>
          <p:cNvPr id="3" name="Titre 1">
            <a:extLst>
              <a:ext uri="{FF2B5EF4-FFF2-40B4-BE49-F238E27FC236}">
                <a16:creationId xmlns:a16="http://schemas.microsoft.com/office/drawing/2014/main" id="{8B63C63D-4524-7342-BD5D-33A5F636FC90}"/>
              </a:ext>
            </a:extLst>
          </p:cNvPr>
          <p:cNvSpPr txBox="1">
            <a:spLocks/>
          </p:cNvSpPr>
          <p:nvPr userDrawn="1"/>
        </p:nvSpPr>
        <p:spPr>
          <a:xfrm>
            <a:off x="787400" y="4475163"/>
            <a:ext cx="4537075" cy="382587"/>
          </a:xfrm>
          <a:prstGeom prst="rect">
            <a:avLst/>
          </a:prstGeom>
        </p:spPr>
        <p:txBody>
          <a:bodyPr>
            <a:normAutofit/>
          </a:bodyPr>
          <a:lstStyle>
            <a:lvl1pPr>
              <a:defRPr sz="2800" b="1" i="0">
                <a:latin typeface="PT Sans Caption"/>
                <a:cs typeface="PT Sans Caption"/>
              </a:defRPr>
            </a:lvl1pPr>
          </a:lstStyle>
          <a:p>
            <a:pPr defTabSz="457200" eaLnBrk="1" fontAlgn="auto" hangingPunct="1">
              <a:spcAft>
                <a:spcPts val="0"/>
              </a:spcAft>
              <a:defRPr/>
            </a:pPr>
            <a:r>
              <a:rPr lang="en-GB" sz="1400" b="0" dirty="0">
                <a:solidFill>
                  <a:srgbClr val="5D8298"/>
                </a:solidFill>
                <a:latin typeface="Arial" panose="020B0604020202020204" pitchFamily="34" charset="0"/>
                <a:ea typeface="Calibri" charset="0"/>
                <a:cs typeface="Arial" panose="020B0604020202020204" pitchFamily="34" charset="0"/>
              </a:rPr>
              <a:t>+41 79 529 42 79</a:t>
            </a:r>
            <a:endParaRPr lang="en-GB" sz="1400" b="0" u="sng" dirty="0">
              <a:solidFill>
                <a:srgbClr val="5D8298"/>
              </a:solidFill>
              <a:latin typeface="Arial" panose="020B0604020202020204" pitchFamily="34" charset="0"/>
              <a:ea typeface="Calibri" charset="0"/>
              <a:cs typeface="Arial" panose="020B0604020202020204" pitchFamily="34" charset="0"/>
            </a:endParaRPr>
          </a:p>
        </p:txBody>
      </p:sp>
      <p:sp>
        <p:nvSpPr>
          <p:cNvPr id="4" name="Titre 1">
            <a:extLst>
              <a:ext uri="{FF2B5EF4-FFF2-40B4-BE49-F238E27FC236}">
                <a16:creationId xmlns:a16="http://schemas.microsoft.com/office/drawing/2014/main" id="{3D1CD0EE-F810-BF46-87C3-0D5BE4941DDA}"/>
              </a:ext>
            </a:extLst>
          </p:cNvPr>
          <p:cNvSpPr txBox="1">
            <a:spLocks/>
          </p:cNvSpPr>
          <p:nvPr userDrawn="1"/>
        </p:nvSpPr>
        <p:spPr>
          <a:xfrm>
            <a:off x="349250" y="1557338"/>
            <a:ext cx="4797425" cy="1030287"/>
          </a:xfrm>
          <a:prstGeom prst="rect">
            <a:avLst/>
          </a:prstGeom>
        </p:spPr>
        <p:txBody>
          <a:bodyPr>
            <a:normAutofit fontScale="92500" lnSpcReduction="10000"/>
          </a:bodyPr>
          <a:lstStyle>
            <a:lvl1pPr>
              <a:defRPr sz="2800" b="1" i="0">
                <a:latin typeface="PT Sans Caption"/>
                <a:cs typeface="PT Sans Caption"/>
              </a:defRPr>
            </a:lvl1pPr>
          </a:lstStyle>
          <a:p>
            <a:pPr defTabSz="457200" eaLnBrk="1" fontAlgn="auto" hangingPunct="1">
              <a:spcAft>
                <a:spcPts val="0"/>
              </a:spcAft>
              <a:defRPr/>
            </a:pPr>
            <a:r>
              <a:rPr lang="fr-FR" sz="1800" b="0" dirty="0">
                <a:solidFill>
                  <a:srgbClr val="5D8298"/>
                </a:solidFill>
                <a:latin typeface="Arial" panose="020B0604020202020204" pitchFamily="34" charset="0"/>
                <a:ea typeface="Calibri" charset="0"/>
                <a:cs typeface="Arial" panose="020B0604020202020204" pitchFamily="34" charset="0"/>
              </a:rPr>
              <a:t>COR2ED</a:t>
            </a:r>
          </a:p>
          <a:p>
            <a:pPr defTabSz="457200" eaLnBrk="1" fontAlgn="auto" hangingPunct="1">
              <a:spcAft>
                <a:spcPts val="0"/>
              </a:spcAft>
              <a:defRPr/>
            </a:pPr>
            <a:r>
              <a:rPr lang="fr-FR" sz="1800" b="0" dirty="0">
                <a:solidFill>
                  <a:srgbClr val="5D8298"/>
                </a:solidFill>
                <a:latin typeface="Arial" panose="020B0604020202020204" pitchFamily="34" charset="0"/>
                <a:ea typeface="Calibri" charset="0"/>
                <a:cs typeface="Arial" panose="020B0604020202020204" pitchFamily="34" charset="0"/>
              </a:rPr>
              <a:t>Bodenackerstrasse 17</a:t>
            </a:r>
          </a:p>
          <a:p>
            <a:pPr defTabSz="457200" eaLnBrk="1" fontAlgn="auto" hangingPunct="1">
              <a:spcAft>
                <a:spcPts val="0"/>
              </a:spcAft>
              <a:defRPr/>
            </a:pPr>
            <a:r>
              <a:rPr lang="fr-FR" sz="1800" b="0" dirty="0">
                <a:solidFill>
                  <a:srgbClr val="5D8298"/>
                </a:solidFill>
                <a:latin typeface="Arial" panose="020B0604020202020204" pitchFamily="34" charset="0"/>
                <a:ea typeface="Calibri" charset="0"/>
                <a:cs typeface="Arial" panose="020B0604020202020204" pitchFamily="34" charset="0"/>
              </a:rPr>
              <a:t>4103 Bottmingen </a:t>
            </a:r>
          </a:p>
          <a:p>
            <a:pPr defTabSz="457200" eaLnBrk="1" fontAlgn="auto" hangingPunct="1">
              <a:spcAft>
                <a:spcPts val="0"/>
              </a:spcAft>
              <a:defRPr/>
            </a:pPr>
            <a:r>
              <a:rPr lang="fr-FR" sz="1800" b="0" dirty="0">
                <a:solidFill>
                  <a:srgbClr val="5D8298"/>
                </a:solidFill>
                <a:latin typeface="Arial" panose="020B0604020202020204" pitchFamily="34" charset="0"/>
                <a:ea typeface="Calibri" charset="0"/>
                <a:cs typeface="Arial" panose="020B0604020202020204" pitchFamily="34" charset="0"/>
              </a:rPr>
              <a:t>SWITZERLAND</a:t>
            </a:r>
          </a:p>
        </p:txBody>
      </p:sp>
      <p:sp>
        <p:nvSpPr>
          <p:cNvPr id="5" name="Titre 1">
            <a:extLst>
              <a:ext uri="{FF2B5EF4-FFF2-40B4-BE49-F238E27FC236}">
                <a16:creationId xmlns:a16="http://schemas.microsoft.com/office/drawing/2014/main" id="{AB58E39A-5C93-7D48-9BAA-BD7A47EC9838}"/>
              </a:ext>
            </a:extLst>
          </p:cNvPr>
          <p:cNvSpPr txBox="1">
            <a:spLocks/>
          </p:cNvSpPr>
          <p:nvPr userDrawn="1"/>
        </p:nvSpPr>
        <p:spPr>
          <a:xfrm>
            <a:off x="323850" y="2628900"/>
            <a:ext cx="4535488" cy="708025"/>
          </a:xfrm>
          <a:prstGeom prst="rect">
            <a:avLst/>
          </a:prstGeom>
        </p:spPr>
        <p:txBody>
          <a:bodyPr>
            <a:normAutofit/>
          </a:bodyPr>
          <a:lstStyle>
            <a:lvl1pPr>
              <a:defRPr sz="2800" b="1" i="0">
                <a:latin typeface="PT Sans Caption"/>
                <a:cs typeface="PT Sans Caption"/>
              </a:defRPr>
            </a:lvl1pPr>
          </a:lstStyle>
          <a:p>
            <a:pPr defTabSz="457200" eaLnBrk="1" fontAlgn="auto" hangingPunct="1">
              <a:spcAft>
                <a:spcPts val="0"/>
              </a:spcAft>
              <a:defRPr/>
            </a:pPr>
            <a:r>
              <a:rPr lang="en-GB" sz="1400" dirty="0">
                <a:solidFill>
                  <a:srgbClr val="C6573B"/>
                </a:solidFill>
                <a:latin typeface="Arial" panose="020B0604020202020204" pitchFamily="34" charset="0"/>
                <a:ea typeface="Calibri" charset="0"/>
                <a:cs typeface="Arial" panose="020B0604020202020204" pitchFamily="34" charset="0"/>
              </a:rPr>
              <a:t>Dr. Froukje Sosef </a:t>
            </a:r>
            <a:r>
              <a:rPr lang="en-GB" sz="1100" dirty="0">
                <a:solidFill>
                  <a:srgbClr val="C6573B"/>
                </a:solidFill>
                <a:latin typeface="Arial" panose="020B0604020202020204" pitchFamily="34" charset="0"/>
                <a:ea typeface="Calibri" charset="0"/>
                <a:cs typeface="Arial" panose="020B0604020202020204" pitchFamily="34" charset="0"/>
              </a:rPr>
              <a:t>MD</a:t>
            </a:r>
            <a:endParaRPr lang="en-GB" sz="1100" b="0" u="sng" dirty="0">
              <a:solidFill>
                <a:srgbClr val="C6573B"/>
              </a:solidFill>
              <a:latin typeface="Arial" panose="020B0604020202020204" pitchFamily="34" charset="0"/>
              <a:ea typeface="Calibri" charset="0"/>
              <a:cs typeface="Arial" panose="020B0604020202020204" pitchFamily="34" charset="0"/>
            </a:endParaRPr>
          </a:p>
        </p:txBody>
      </p:sp>
      <p:sp>
        <p:nvSpPr>
          <p:cNvPr id="6" name="Titre 1">
            <a:extLst>
              <a:ext uri="{FF2B5EF4-FFF2-40B4-BE49-F238E27FC236}">
                <a16:creationId xmlns:a16="http://schemas.microsoft.com/office/drawing/2014/main" id="{3A328C57-8776-0D4E-8D15-06C460DE0676}"/>
              </a:ext>
            </a:extLst>
          </p:cNvPr>
          <p:cNvSpPr txBox="1">
            <a:spLocks/>
          </p:cNvSpPr>
          <p:nvPr userDrawn="1"/>
        </p:nvSpPr>
        <p:spPr>
          <a:xfrm>
            <a:off x="787400" y="3114675"/>
            <a:ext cx="4537075" cy="382588"/>
          </a:xfrm>
          <a:prstGeom prst="rect">
            <a:avLst/>
          </a:prstGeom>
        </p:spPr>
        <p:txBody>
          <a:bodyPr>
            <a:normAutofit/>
          </a:bodyPr>
          <a:lstStyle>
            <a:lvl1pPr>
              <a:defRPr sz="2800" b="1" i="0">
                <a:latin typeface="PT Sans Caption"/>
                <a:cs typeface="PT Sans Caption"/>
              </a:defRPr>
            </a:lvl1pPr>
          </a:lstStyle>
          <a:p>
            <a:pPr defTabSz="457200" eaLnBrk="1" fontAlgn="auto" hangingPunct="1">
              <a:spcAft>
                <a:spcPts val="0"/>
              </a:spcAft>
              <a:defRPr/>
            </a:pPr>
            <a:r>
              <a:rPr lang="en-GB" sz="1400" b="0" dirty="0">
                <a:solidFill>
                  <a:srgbClr val="5D8298"/>
                </a:solidFill>
                <a:latin typeface="Arial" panose="020B0604020202020204" pitchFamily="34" charset="0"/>
                <a:ea typeface="Calibri" charset="0"/>
                <a:cs typeface="Arial" panose="020B0604020202020204" pitchFamily="34" charset="0"/>
              </a:rPr>
              <a:t>+31 6 2324 3636</a:t>
            </a:r>
            <a:endParaRPr lang="en-GB" sz="1400" b="0" u="sng" dirty="0">
              <a:solidFill>
                <a:srgbClr val="5D8298"/>
              </a:solidFill>
              <a:latin typeface="Arial" panose="020B0604020202020204" pitchFamily="34" charset="0"/>
              <a:ea typeface="Calibri" charset="0"/>
              <a:cs typeface="Arial" panose="020B0604020202020204" pitchFamily="34" charset="0"/>
            </a:endParaRPr>
          </a:p>
        </p:txBody>
      </p:sp>
      <p:grpSp>
        <p:nvGrpSpPr>
          <p:cNvPr id="7" name="Group 11">
            <a:extLst>
              <a:ext uri="{FF2B5EF4-FFF2-40B4-BE49-F238E27FC236}">
                <a16:creationId xmlns:a16="http://schemas.microsoft.com/office/drawing/2014/main" id="{9B1F1BAF-EBCA-8343-A365-381EA3F64901}"/>
              </a:ext>
            </a:extLst>
          </p:cNvPr>
          <p:cNvGrpSpPr>
            <a:grpSpLocks/>
          </p:cNvGrpSpPr>
          <p:nvPr userDrawn="1"/>
        </p:nvGrpSpPr>
        <p:grpSpPr bwMode="auto">
          <a:xfrm>
            <a:off x="419100" y="3063875"/>
            <a:ext cx="355600" cy="355600"/>
            <a:chOff x="761970" y="3386221"/>
            <a:chExt cx="356400" cy="356400"/>
          </a:xfrm>
        </p:grpSpPr>
        <p:sp>
          <p:nvSpPr>
            <p:cNvPr id="8" name="Oval 7">
              <a:extLst>
                <a:ext uri="{FF2B5EF4-FFF2-40B4-BE49-F238E27FC236}">
                  <a16:creationId xmlns:a16="http://schemas.microsoft.com/office/drawing/2014/main" id="{D52B48BA-87A6-5446-A386-B7DBE311C782}"/>
                </a:ext>
              </a:extLst>
            </p:cNvPr>
            <p:cNvSpPr/>
            <p:nvPr userDrawn="1"/>
          </p:nvSpPr>
          <p:spPr>
            <a:xfrm>
              <a:off x="761970" y="3386221"/>
              <a:ext cx="356400" cy="356400"/>
            </a:xfrm>
            <a:prstGeom prst="ellipse">
              <a:avLst/>
            </a:prstGeom>
            <a:solidFill>
              <a:srgbClr val="C6573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400" dirty="0">
                <a:latin typeface="Arial" panose="020B0604020202020204" pitchFamily="34" charset="0"/>
                <a:cs typeface="Arial" panose="020B0604020202020204" pitchFamily="34" charset="0"/>
              </a:endParaRPr>
            </a:p>
          </p:txBody>
        </p:sp>
        <p:pic>
          <p:nvPicPr>
            <p:cNvPr id="9" name="Graphic 13" descr="Speaker Phone">
              <a:extLst>
                <a:ext uri="{FF2B5EF4-FFF2-40B4-BE49-F238E27FC236}">
                  <a16:creationId xmlns:a16="http://schemas.microsoft.com/office/drawing/2014/main" id="{CB7613FC-D019-FF42-AE29-F2884D523D6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4245" y="3406905"/>
              <a:ext cx="310259" cy="310258"/>
            </a:xfrm>
            <a:prstGeom prst="rect">
              <a:avLst/>
            </a:prstGeom>
          </p:spPr>
        </p:pic>
      </p:grpSp>
      <p:sp>
        <p:nvSpPr>
          <p:cNvPr id="10" name="Oval 9">
            <a:extLst>
              <a:ext uri="{FF2B5EF4-FFF2-40B4-BE49-F238E27FC236}">
                <a16:creationId xmlns:a16="http://schemas.microsoft.com/office/drawing/2014/main" id="{E3CD34E5-1EC2-334C-B5B3-78813F889508}"/>
              </a:ext>
            </a:extLst>
          </p:cNvPr>
          <p:cNvSpPr/>
          <p:nvPr userDrawn="1"/>
        </p:nvSpPr>
        <p:spPr>
          <a:xfrm>
            <a:off x="417513" y="3495675"/>
            <a:ext cx="357187" cy="357188"/>
          </a:xfrm>
          <a:prstGeom prst="ellipse">
            <a:avLst/>
          </a:prstGeom>
          <a:solidFill>
            <a:srgbClr val="C6573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400" dirty="0">
              <a:latin typeface="Arial" panose="020B0604020202020204" pitchFamily="34" charset="0"/>
              <a:cs typeface="Arial" panose="020B0604020202020204" pitchFamily="34" charset="0"/>
            </a:endParaRPr>
          </a:p>
        </p:txBody>
      </p:sp>
      <p:pic>
        <p:nvPicPr>
          <p:cNvPr id="11" name="Graphic 15" descr="Envelope">
            <a:extLst>
              <a:ext uri="{FF2B5EF4-FFF2-40B4-BE49-F238E27FC236}">
                <a16:creationId xmlns:a16="http://schemas.microsoft.com/office/drawing/2014/main" id="{1E86E9E0-4A54-B146-8072-FCF873DFB3D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4663" y="3552825"/>
            <a:ext cx="239712" cy="239713"/>
          </a:xfrm>
          <a:prstGeom prst="rect">
            <a:avLst/>
          </a:prstGeom>
        </p:spPr>
      </p:pic>
      <p:grpSp>
        <p:nvGrpSpPr>
          <p:cNvPr id="12" name="Group 16">
            <a:extLst>
              <a:ext uri="{FF2B5EF4-FFF2-40B4-BE49-F238E27FC236}">
                <a16:creationId xmlns:a16="http://schemas.microsoft.com/office/drawing/2014/main" id="{01852476-5CA8-1C4A-A7FC-F7D5643A5718}"/>
              </a:ext>
            </a:extLst>
          </p:cNvPr>
          <p:cNvGrpSpPr>
            <a:grpSpLocks/>
          </p:cNvGrpSpPr>
          <p:nvPr userDrawn="1"/>
        </p:nvGrpSpPr>
        <p:grpSpPr bwMode="auto">
          <a:xfrm>
            <a:off x="423863" y="4414838"/>
            <a:ext cx="357187" cy="355600"/>
            <a:chOff x="761970" y="3386221"/>
            <a:chExt cx="356400" cy="356400"/>
          </a:xfrm>
        </p:grpSpPr>
        <p:sp>
          <p:nvSpPr>
            <p:cNvPr id="13" name="Oval 12">
              <a:extLst>
                <a:ext uri="{FF2B5EF4-FFF2-40B4-BE49-F238E27FC236}">
                  <a16:creationId xmlns:a16="http://schemas.microsoft.com/office/drawing/2014/main" id="{02DADD10-4594-4646-A8A2-603A74A695E6}"/>
                </a:ext>
              </a:extLst>
            </p:cNvPr>
            <p:cNvSpPr/>
            <p:nvPr userDrawn="1"/>
          </p:nvSpPr>
          <p:spPr>
            <a:xfrm>
              <a:off x="761970" y="3386221"/>
              <a:ext cx="356400" cy="356400"/>
            </a:xfrm>
            <a:prstGeom prst="ellipse">
              <a:avLst/>
            </a:prstGeom>
            <a:solidFill>
              <a:srgbClr val="C6573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400" dirty="0">
                <a:latin typeface="Arial" panose="020B0604020202020204" pitchFamily="34" charset="0"/>
                <a:cs typeface="Arial" panose="020B0604020202020204" pitchFamily="34" charset="0"/>
              </a:endParaRPr>
            </a:p>
          </p:txBody>
        </p:sp>
        <p:pic>
          <p:nvPicPr>
            <p:cNvPr id="14" name="Graphic 18" descr="Speaker Phone">
              <a:extLst>
                <a:ext uri="{FF2B5EF4-FFF2-40B4-BE49-F238E27FC236}">
                  <a16:creationId xmlns:a16="http://schemas.microsoft.com/office/drawing/2014/main" id="{7DF5304E-0F6D-4E4C-8707-9CF8A2A5CF2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4146" y="3406904"/>
              <a:ext cx="310464" cy="310259"/>
            </a:xfrm>
            <a:prstGeom prst="rect">
              <a:avLst/>
            </a:prstGeom>
          </p:spPr>
        </p:pic>
      </p:grpSp>
      <p:sp>
        <p:nvSpPr>
          <p:cNvPr id="15" name="Oval 14">
            <a:extLst>
              <a:ext uri="{FF2B5EF4-FFF2-40B4-BE49-F238E27FC236}">
                <a16:creationId xmlns:a16="http://schemas.microsoft.com/office/drawing/2014/main" id="{EA2F25F3-72CA-3B43-A5D6-0EBF0CDF3988}"/>
              </a:ext>
            </a:extLst>
          </p:cNvPr>
          <p:cNvSpPr/>
          <p:nvPr userDrawn="1"/>
        </p:nvSpPr>
        <p:spPr>
          <a:xfrm>
            <a:off x="422275" y="4846638"/>
            <a:ext cx="357188" cy="357187"/>
          </a:xfrm>
          <a:prstGeom prst="ellipse">
            <a:avLst/>
          </a:prstGeom>
          <a:solidFill>
            <a:srgbClr val="C6573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400" dirty="0">
              <a:latin typeface="Arial" panose="020B0604020202020204" pitchFamily="34" charset="0"/>
              <a:cs typeface="Arial" panose="020B0604020202020204" pitchFamily="34" charset="0"/>
            </a:endParaRPr>
          </a:p>
        </p:txBody>
      </p:sp>
      <p:pic>
        <p:nvPicPr>
          <p:cNvPr id="16" name="Graphic 20" descr="Envelope">
            <a:extLst>
              <a:ext uri="{FF2B5EF4-FFF2-40B4-BE49-F238E27FC236}">
                <a16:creationId xmlns:a16="http://schemas.microsoft.com/office/drawing/2014/main" id="{54CA9A54-A84B-0945-894B-D9D2A319753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2600" y="4902200"/>
            <a:ext cx="239713" cy="239713"/>
          </a:xfrm>
          <a:prstGeom prst="rect">
            <a:avLst/>
          </a:prstGeom>
        </p:spPr>
      </p:pic>
      <p:sp>
        <p:nvSpPr>
          <p:cNvPr id="17" name="Titre 1">
            <a:extLst>
              <a:ext uri="{FF2B5EF4-FFF2-40B4-BE49-F238E27FC236}">
                <a16:creationId xmlns:a16="http://schemas.microsoft.com/office/drawing/2014/main" id="{3BF37FE3-6DB8-494E-AEAA-715CA63A207B}"/>
              </a:ext>
            </a:extLst>
          </p:cNvPr>
          <p:cNvSpPr txBox="1">
            <a:spLocks/>
          </p:cNvSpPr>
          <p:nvPr userDrawn="1"/>
        </p:nvSpPr>
        <p:spPr>
          <a:xfrm>
            <a:off x="787400" y="4884738"/>
            <a:ext cx="4537075" cy="382587"/>
          </a:xfrm>
          <a:prstGeom prst="rect">
            <a:avLst/>
          </a:prstGeom>
        </p:spPr>
        <p:txBody>
          <a:bodyPr>
            <a:normAutofit/>
          </a:bodyPr>
          <a:lstStyle>
            <a:lvl1pPr>
              <a:defRPr sz="2800" b="1" i="0">
                <a:latin typeface="PT Sans Caption"/>
                <a:cs typeface="PT Sans Caption"/>
              </a:defRPr>
            </a:lvl1pPr>
          </a:lstStyle>
          <a:p>
            <a:pPr defTabSz="457200" eaLnBrk="1" fontAlgn="auto" hangingPunct="1">
              <a:spcAft>
                <a:spcPts val="0"/>
              </a:spcAft>
              <a:defRPr/>
            </a:pPr>
            <a:r>
              <a:rPr lang="en-GB" sz="1400" b="0" dirty="0">
                <a:solidFill>
                  <a:srgbClr val="5D8298"/>
                </a:solidFill>
                <a:latin typeface="Arial" panose="020B0604020202020204" pitchFamily="34" charset="0"/>
                <a:ea typeface="Calibri" charset="0"/>
                <a:cs typeface="Arial" panose="020B0604020202020204" pitchFamily="34" charset="0"/>
              </a:rPr>
              <a:t>antoine.lacombe@cor2ed.com</a:t>
            </a:r>
            <a:endParaRPr lang="en-GB" sz="1400" b="0" u="sng" dirty="0">
              <a:solidFill>
                <a:srgbClr val="5D8298"/>
              </a:solidFill>
              <a:latin typeface="Arial" panose="020B0604020202020204" pitchFamily="34" charset="0"/>
              <a:ea typeface="Calibri" charset="0"/>
              <a:cs typeface="Arial" panose="020B0604020202020204" pitchFamily="34" charset="0"/>
            </a:endParaRPr>
          </a:p>
        </p:txBody>
      </p:sp>
      <p:sp>
        <p:nvSpPr>
          <p:cNvPr id="18" name="Titre 1">
            <a:extLst>
              <a:ext uri="{FF2B5EF4-FFF2-40B4-BE49-F238E27FC236}">
                <a16:creationId xmlns:a16="http://schemas.microsoft.com/office/drawing/2014/main" id="{255963AB-8E3F-3C42-ABE1-B9BBF6CB83C8}"/>
              </a:ext>
            </a:extLst>
          </p:cNvPr>
          <p:cNvSpPr txBox="1">
            <a:spLocks/>
          </p:cNvSpPr>
          <p:nvPr userDrawn="1"/>
        </p:nvSpPr>
        <p:spPr>
          <a:xfrm>
            <a:off x="787400" y="3557588"/>
            <a:ext cx="4537075" cy="382587"/>
          </a:xfrm>
          <a:prstGeom prst="rect">
            <a:avLst/>
          </a:prstGeom>
        </p:spPr>
        <p:txBody>
          <a:bodyPr>
            <a:normAutofit/>
          </a:bodyPr>
          <a:lstStyle>
            <a:lvl1pPr>
              <a:defRPr sz="2800" b="1" i="0">
                <a:latin typeface="PT Sans Caption"/>
                <a:cs typeface="PT Sans Caption"/>
              </a:defRPr>
            </a:lvl1pPr>
          </a:lstStyle>
          <a:p>
            <a:pPr defTabSz="457200" eaLnBrk="1" fontAlgn="auto" hangingPunct="1">
              <a:spcAft>
                <a:spcPts val="0"/>
              </a:spcAft>
              <a:defRPr/>
            </a:pPr>
            <a:r>
              <a:rPr lang="en-GB" sz="1400" b="0" dirty="0">
                <a:solidFill>
                  <a:srgbClr val="5D8298"/>
                </a:solidFill>
                <a:latin typeface="Arial" panose="020B0604020202020204" pitchFamily="34" charset="0"/>
                <a:ea typeface="Calibri" charset="0"/>
                <a:cs typeface="Arial" panose="020B0604020202020204" pitchFamily="34" charset="0"/>
              </a:rPr>
              <a:t>froukje.sosef@cor2ed.com</a:t>
            </a:r>
            <a:endParaRPr lang="en-GB" sz="1400" b="0" u="sng" dirty="0">
              <a:solidFill>
                <a:srgbClr val="5D8298"/>
              </a:solidFill>
              <a:latin typeface="Arial" panose="020B0604020202020204" pitchFamily="34" charset="0"/>
              <a:ea typeface="Calibri" charset="0"/>
              <a:cs typeface="Arial" panose="020B0604020202020204" pitchFamily="34" charset="0"/>
            </a:endParaRPr>
          </a:p>
        </p:txBody>
      </p:sp>
      <p:pic>
        <p:nvPicPr>
          <p:cNvPr id="19" name="Picture 23">
            <a:extLst>
              <a:ext uri="{FF2B5EF4-FFF2-40B4-BE49-F238E27FC236}">
                <a16:creationId xmlns:a16="http://schemas.microsoft.com/office/drawing/2014/main" id="{2816785B-9AE0-2C48-9704-4466257D954A}"/>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428625" y="950913"/>
            <a:ext cx="1914525" cy="50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4">
            <a:extLst>
              <a:ext uri="{FF2B5EF4-FFF2-40B4-BE49-F238E27FC236}">
                <a16:creationId xmlns:a16="http://schemas.microsoft.com/office/drawing/2014/main" id="{864B9720-36B6-F247-95E3-3C2F174FCE26}"/>
              </a:ext>
            </a:extLst>
          </p:cNvPr>
          <p:cNvPicPr>
            <a:picLocks noChangeAspect="1" noChangeArrowheads="1"/>
          </p:cNvPicPr>
          <p:nvPr userDrawn="1"/>
        </p:nvPicPr>
        <p:blipFill>
          <a:blip r:embed="rId5" cstate="screen">
            <a:extLst>
              <a:ext uri="{28A0092B-C50C-407E-A947-70E740481C1C}">
                <a14:useLocalDpi xmlns:a14="http://schemas.microsoft.com/office/drawing/2010/main"/>
              </a:ext>
            </a:extLst>
          </a:blip>
          <a:srcRect t="14169" r="9949" b="7527"/>
          <a:stretch>
            <a:fillRect/>
          </a:stretch>
        </p:blipFill>
        <p:spPr bwMode="auto">
          <a:xfrm>
            <a:off x="6086475" y="0"/>
            <a:ext cx="61055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itre 1">
            <a:extLst>
              <a:ext uri="{FF2B5EF4-FFF2-40B4-BE49-F238E27FC236}">
                <a16:creationId xmlns:a16="http://schemas.microsoft.com/office/drawing/2014/main" id="{F2108D23-4084-C644-9B19-FB2BD7E6AF2A}"/>
              </a:ext>
            </a:extLst>
          </p:cNvPr>
          <p:cNvSpPr txBox="1">
            <a:spLocks/>
          </p:cNvSpPr>
          <p:nvPr userDrawn="1"/>
        </p:nvSpPr>
        <p:spPr>
          <a:xfrm>
            <a:off x="5087938" y="6403975"/>
            <a:ext cx="6959600" cy="454025"/>
          </a:xfrm>
          <a:prstGeom prst="rect">
            <a:avLst/>
          </a:prstGeom>
        </p:spPr>
        <p:txBody>
          <a:bodyPr>
            <a:normAutofit/>
          </a:bodyPr>
          <a:lstStyle>
            <a:lvl1pPr>
              <a:defRPr sz="2800" b="1" i="0">
                <a:latin typeface="PT Sans Caption"/>
                <a:cs typeface="PT Sans Caption"/>
              </a:defRPr>
            </a:lvl1pPr>
          </a:lstStyle>
          <a:p>
            <a:pPr algn="r" defTabSz="457200" eaLnBrk="1" fontAlgn="auto" hangingPunct="1">
              <a:spcAft>
                <a:spcPts val="0"/>
              </a:spcAft>
              <a:defRPr/>
            </a:pPr>
            <a:r>
              <a:rPr lang="en-GB" sz="1600" spc="-30" dirty="0">
                <a:solidFill>
                  <a:schemeClr val="accent1"/>
                </a:solidFill>
                <a:latin typeface="Arial" panose="020B0604020202020204" pitchFamily="34" charset="0"/>
                <a:ea typeface="Calibri" charset="0"/>
                <a:cs typeface="Arial" panose="020B0604020202020204" pitchFamily="34" charset="0"/>
              </a:rPr>
              <a:t>Heading to the heart of Independent Medical Education Since 2012</a:t>
            </a:r>
            <a:endParaRPr lang="en-GB" sz="1600" u="sng" spc="-30" dirty="0">
              <a:solidFill>
                <a:schemeClr val="accent1"/>
              </a:solidFill>
              <a:latin typeface="Arial" panose="020B0604020202020204" pitchFamily="34" charset="0"/>
              <a:ea typeface="Calibri" charset="0"/>
              <a:cs typeface="Arial" panose="020B0604020202020204" pitchFamily="34" charset="0"/>
            </a:endParaRPr>
          </a:p>
        </p:txBody>
      </p:sp>
    </p:spTree>
    <p:extLst>
      <p:ext uri="{BB962C8B-B14F-4D97-AF65-F5344CB8AC3E}">
        <p14:creationId xmlns:p14="http://schemas.microsoft.com/office/powerpoint/2010/main" val="1273344848"/>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8FC08659-68B2-3A47-94FF-E63A057049ED}"/>
              </a:ext>
            </a:extLst>
          </p:cNvPr>
          <p:cNvSpPr txBox="1">
            <a:spLocks noChangeArrowheads="1"/>
          </p:cNvSpPr>
          <p:nvPr userDrawn="1"/>
        </p:nvSpPr>
        <p:spPr bwMode="auto">
          <a:xfrm>
            <a:off x="9642475" y="6408738"/>
            <a:ext cx="1352550" cy="461962"/>
          </a:xfrm>
          <a:prstGeom prst="rect">
            <a:avLst/>
          </a:prstGeom>
          <a:solidFill>
            <a:schemeClr val="bg1"/>
          </a:solidFill>
          <a:ln>
            <a:noFill/>
          </a:ln>
        </p:spPr>
        <p:txBody>
          <a:bodyPr>
            <a:spAutoFit/>
          </a:bodyPr>
          <a:lstStyle>
            <a:lvl1pPr>
              <a:defRPr sz="2400" b="1">
                <a:solidFill>
                  <a:schemeClr val="tx1"/>
                </a:solidFill>
                <a:latin typeface="Times New Roman" panose="02020603050405020304" pitchFamily="18" charset="0"/>
                <a:ea typeface="MS PGothic" panose="020B0600070205080204" pitchFamily="34" charset="-128"/>
              </a:defRPr>
            </a:lvl1pPr>
            <a:lvl2pPr marL="742950" indent="-285750">
              <a:defRPr sz="2400" b="1">
                <a:solidFill>
                  <a:schemeClr val="tx1"/>
                </a:solidFill>
                <a:latin typeface="Times New Roman" panose="02020603050405020304" pitchFamily="18" charset="0"/>
                <a:ea typeface="MS PGothic" panose="020B0600070205080204" pitchFamily="34" charset="-128"/>
              </a:defRPr>
            </a:lvl2pPr>
            <a:lvl3pPr marL="1143000" indent="-228600">
              <a:defRPr sz="2400" b="1">
                <a:solidFill>
                  <a:schemeClr val="tx1"/>
                </a:solidFill>
                <a:latin typeface="Times New Roman" panose="02020603050405020304" pitchFamily="18" charset="0"/>
                <a:ea typeface="MS PGothic" panose="020B0600070205080204" pitchFamily="34" charset="-128"/>
              </a:defRPr>
            </a:lvl3pPr>
            <a:lvl4pPr marL="1600200" indent="-228600">
              <a:defRPr sz="2400" b="1">
                <a:solidFill>
                  <a:schemeClr val="tx1"/>
                </a:solidFill>
                <a:latin typeface="Times New Roman" panose="02020603050405020304" pitchFamily="18" charset="0"/>
                <a:ea typeface="MS PGothic" panose="020B0600070205080204" pitchFamily="34" charset="-128"/>
              </a:defRPr>
            </a:lvl4pPr>
            <a:lvl5pPr marL="2057400" indent="-228600">
              <a:defRPr sz="24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9pPr>
          </a:lstStyle>
          <a:p>
            <a:pPr>
              <a:defRPr/>
            </a:pPr>
            <a:endParaRPr lang="it-IT" altLang="it-IT"/>
          </a:p>
        </p:txBody>
      </p:sp>
      <p:sp>
        <p:nvSpPr>
          <p:cNvPr id="2" name="Title 1"/>
          <p:cNvSpPr>
            <a:spLocks noGrp="1"/>
          </p:cNvSpPr>
          <p:nvPr>
            <p:ph type="title"/>
          </p:nvPr>
        </p:nvSpPr>
        <p:spPr/>
        <p:txBody>
          <a:bodyPr/>
          <a:lstStyle/>
          <a:p>
            <a:r>
              <a:rPr lang="en-US"/>
              <a:t>Click to edit Master title style</a:t>
            </a:r>
          </a:p>
        </p:txBody>
      </p:sp>
      <p:sp>
        <p:nvSpPr>
          <p:cNvPr id="4" name="Text Placeholder 4"/>
          <p:cNvSpPr>
            <a:spLocks noGrp="1"/>
          </p:cNvSpPr>
          <p:nvPr>
            <p:ph type="body" sz="quarter" idx="10"/>
          </p:nvPr>
        </p:nvSpPr>
        <p:spPr>
          <a:xfrm>
            <a:off x="288002" y="6408003"/>
            <a:ext cx="11504607" cy="223907"/>
          </a:xfrm>
        </p:spPr>
        <p:txBody>
          <a:bodyPr anchor="b">
            <a:spAutoFit/>
          </a:bodyPr>
          <a:lstStyle>
            <a:lvl1pPr marL="0" indent="0">
              <a:spcBef>
                <a:spcPts val="0"/>
              </a:spcBef>
              <a:spcAft>
                <a:spcPts val="0"/>
              </a:spcAft>
              <a:buNone/>
              <a:defRPr sz="900">
                <a:solidFill>
                  <a:srgbClr val="777777"/>
                </a:solidFill>
              </a:defRPr>
            </a:lvl1pPr>
          </a:lstStyle>
          <a:p>
            <a:pPr lvl="0"/>
            <a:r>
              <a:rPr lang="it-IT"/>
              <a:t>Fare clic per modificare gli stili del testo dello schema</a:t>
            </a:r>
          </a:p>
        </p:txBody>
      </p:sp>
    </p:spTree>
    <p:extLst>
      <p:ext uri="{BB962C8B-B14F-4D97-AF65-F5344CB8AC3E}">
        <p14:creationId xmlns:p14="http://schemas.microsoft.com/office/powerpoint/2010/main" val="1458229652"/>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endParaRPr lang="en-GB"/>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a:extLst>
              <a:ext uri="{FF2B5EF4-FFF2-40B4-BE49-F238E27FC236}">
                <a16:creationId xmlns:a16="http://schemas.microsoft.com/office/drawing/2014/main" id="{F0D5BF45-672B-8748-A7C0-E55C25A4D3A0}"/>
              </a:ext>
            </a:extLst>
          </p:cNvPr>
          <p:cNvSpPr>
            <a:spLocks noGrp="1"/>
          </p:cNvSpPr>
          <p:nvPr>
            <p:ph type="dt" sz="half" idx="10"/>
          </p:nvPr>
        </p:nvSpPr>
        <p:spPr>
          <a:xfrm>
            <a:off x="0" y="0"/>
            <a:ext cx="0" cy="0"/>
          </a:xfrm>
        </p:spPr>
        <p:txBody>
          <a:bodyPr/>
          <a:lstStyle>
            <a:lvl1pPr>
              <a:defRPr/>
            </a:lvl1pPr>
          </a:lstStyle>
          <a:p>
            <a:pPr>
              <a:defRPr/>
            </a:pPr>
            <a:fld id="{07DB9168-5977-1946-9688-77330C931DCB}" type="datetimeFigureOut">
              <a:rPr lang="en-GB"/>
              <a:pPr>
                <a:defRPr/>
              </a:pPr>
              <a:t>01/06/2022</a:t>
            </a:fld>
            <a:endParaRPr lang="en-GB" dirty="0"/>
          </a:p>
        </p:txBody>
      </p:sp>
      <p:sp>
        <p:nvSpPr>
          <p:cNvPr id="5" name="Segnaposto piè di pagina 4">
            <a:extLst>
              <a:ext uri="{FF2B5EF4-FFF2-40B4-BE49-F238E27FC236}">
                <a16:creationId xmlns:a16="http://schemas.microsoft.com/office/drawing/2014/main" id="{ED0A566A-C454-A64E-942D-029721A753CC}"/>
              </a:ext>
            </a:extLst>
          </p:cNvPr>
          <p:cNvSpPr>
            <a:spLocks noGrp="1"/>
          </p:cNvSpPr>
          <p:nvPr>
            <p:ph type="ftr" sz="quarter" idx="11"/>
          </p:nvPr>
        </p:nvSpPr>
        <p:spPr>
          <a:xfrm>
            <a:off x="0" y="0"/>
            <a:ext cx="0" cy="0"/>
          </a:xfrm>
        </p:spPr>
        <p:txBody>
          <a:bodyPr/>
          <a:lstStyle>
            <a:lvl1pPr>
              <a:defRPr/>
            </a:lvl1pPr>
          </a:lstStyle>
          <a:p>
            <a:pPr>
              <a:defRPr/>
            </a:pPr>
            <a:endParaRPr lang="en-GB" dirty="0"/>
          </a:p>
        </p:txBody>
      </p:sp>
      <p:sp>
        <p:nvSpPr>
          <p:cNvPr id="6" name="Segnaposto numero diapositiva 5">
            <a:extLst>
              <a:ext uri="{FF2B5EF4-FFF2-40B4-BE49-F238E27FC236}">
                <a16:creationId xmlns:a16="http://schemas.microsoft.com/office/drawing/2014/main" id="{3D96F07A-65AE-6C45-80C3-30D0F1B1BB24}"/>
              </a:ext>
            </a:extLst>
          </p:cNvPr>
          <p:cNvSpPr>
            <a:spLocks noGrp="1"/>
          </p:cNvSpPr>
          <p:nvPr>
            <p:ph type="sldNum" sz="quarter" idx="12"/>
          </p:nvPr>
        </p:nvSpPr>
        <p:spPr>
          <a:xfrm>
            <a:off x="0" y="0"/>
            <a:ext cx="0" cy="0"/>
          </a:xfrm>
        </p:spPr>
        <p:txBody>
          <a:bodyPr vert="horz" wrap="square" lIns="91440" tIns="45720" rIns="91440" bIns="45720" numCol="1" anchor="t" anchorCtr="0" compatLnSpc="1">
            <a:prstTxWarp prst="textNoShape">
              <a:avLst/>
            </a:prstTxWarp>
          </a:bodyPr>
          <a:lstStyle>
            <a:lvl1pPr>
              <a:defRPr/>
            </a:lvl1pPr>
          </a:lstStyle>
          <a:p>
            <a:fld id="{BE63E033-747C-8F42-8A2E-5B8A9C9A1F0D}" type="slidenum">
              <a:rPr lang="en-GB" altLang="en-US"/>
              <a:pPr/>
              <a:t>‹#›</a:t>
            </a:fld>
            <a:endParaRPr lang="en-GB" altLang="en-US" dirty="0"/>
          </a:p>
        </p:txBody>
      </p:sp>
    </p:spTree>
    <p:extLst>
      <p:ext uri="{BB962C8B-B14F-4D97-AF65-F5344CB8AC3E}">
        <p14:creationId xmlns:p14="http://schemas.microsoft.com/office/powerpoint/2010/main" val="33720498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endParaRPr lang="en-GB"/>
          </a:p>
        </p:txBody>
      </p:sp>
      <p:sp>
        <p:nvSpPr>
          <p:cNvPr id="3" name="Segnaposto data 2">
            <a:extLst>
              <a:ext uri="{FF2B5EF4-FFF2-40B4-BE49-F238E27FC236}">
                <a16:creationId xmlns:a16="http://schemas.microsoft.com/office/drawing/2014/main" id="{8F68D632-2B6B-EE44-B929-D4194FEFBCC4}"/>
              </a:ext>
            </a:extLst>
          </p:cNvPr>
          <p:cNvSpPr>
            <a:spLocks noGrp="1"/>
          </p:cNvSpPr>
          <p:nvPr>
            <p:ph type="dt" sz="half" idx="10"/>
          </p:nvPr>
        </p:nvSpPr>
        <p:spPr>
          <a:xfrm>
            <a:off x="0" y="0"/>
            <a:ext cx="0" cy="0"/>
          </a:xfrm>
        </p:spPr>
        <p:txBody>
          <a:bodyPr/>
          <a:lstStyle>
            <a:lvl1pPr>
              <a:defRPr dirty="0"/>
            </a:lvl1pPr>
          </a:lstStyle>
          <a:p>
            <a:pPr>
              <a:defRPr/>
            </a:pPr>
            <a:endParaRPr lang="en-GB" dirty="0"/>
          </a:p>
        </p:txBody>
      </p:sp>
      <p:sp>
        <p:nvSpPr>
          <p:cNvPr id="4" name="Segnaposto piè di pagina 3">
            <a:extLst>
              <a:ext uri="{FF2B5EF4-FFF2-40B4-BE49-F238E27FC236}">
                <a16:creationId xmlns:a16="http://schemas.microsoft.com/office/drawing/2014/main" id="{861D191A-033F-E345-9B1D-88A333AED489}"/>
              </a:ext>
            </a:extLst>
          </p:cNvPr>
          <p:cNvSpPr>
            <a:spLocks noGrp="1"/>
          </p:cNvSpPr>
          <p:nvPr>
            <p:ph type="ftr" sz="quarter" idx="11"/>
          </p:nvPr>
        </p:nvSpPr>
        <p:spPr>
          <a:xfrm>
            <a:off x="0" y="0"/>
            <a:ext cx="0" cy="0"/>
          </a:xfrm>
        </p:spPr>
        <p:txBody>
          <a:bodyPr/>
          <a:lstStyle>
            <a:lvl1pPr>
              <a:defRPr dirty="0"/>
            </a:lvl1pPr>
          </a:lstStyle>
          <a:p>
            <a:pPr>
              <a:defRPr/>
            </a:pPr>
            <a:endParaRPr lang="en-GB" dirty="0"/>
          </a:p>
        </p:txBody>
      </p:sp>
      <p:sp>
        <p:nvSpPr>
          <p:cNvPr id="5" name="Segnaposto numero diapositiva 4">
            <a:extLst>
              <a:ext uri="{FF2B5EF4-FFF2-40B4-BE49-F238E27FC236}">
                <a16:creationId xmlns:a16="http://schemas.microsoft.com/office/drawing/2014/main" id="{2652145E-F61A-9549-9FF9-E165587338F6}"/>
              </a:ext>
            </a:extLst>
          </p:cNvPr>
          <p:cNvSpPr>
            <a:spLocks noGrp="1"/>
          </p:cNvSpPr>
          <p:nvPr>
            <p:ph type="sldNum" sz="quarter" idx="12"/>
          </p:nvPr>
        </p:nvSpPr>
        <p:spPr>
          <a:xfrm>
            <a:off x="0" y="0"/>
            <a:ext cx="0" cy="0"/>
          </a:xfrm>
        </p:spPr>
        <p:txBody>
          <a:bodyPr/>
          <a:lstStyle>
            <a:lvl1pPr>
              <a:defRPr dirty="0"/>
            </a:lvl1pPr>
          </a:lstStyle>
          <a:p>
            <a:pPr>
              <a:defRPr/>
            </a:pPr>
            <a:endParaRPr lang="en-GB" dirty="0"/>
          </a:p>
        </p:txBody>
      </p:sp>
    </p:spTree>
    <p:extLst>
      <p:ext uri="{BB962C8B-B14F-4D97-AF65-F5344CB8AC3E}">
        <p14:creationId xmlns:p14="http://schemas.microsoft.com/office/powerpoint/2010/main" val="3437039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pic>
        <p:nvPicPr>
          <p:cNvPr id="5" name="Picture 18" descr="unilogo4c"/>
          <p:cNvPicPr>
            <a:picLocks noChangeAspect="1" noChangeArrowheads="1"/>
          </p:cNvPicPr>
          <p:nvPr/>
        </p:nvPicPr>
        <p:blipFill>
          <a:blip r:embed="rId2" cstate="screen">
            <a:extLst>
              <a:ext uri="{28A0092B-C50C-407E-A947-70E740481C1C}">
                <a14:useLocalDpi xmlns:a14="http://schemas.microsoft.com/office/drawing/2010/main"/>
              </a:ext>
            </a:extLst>
          </a:blip>
          <a:srcRect r="20525"/>
          <a:stretch>
            <a:fillRect/>
          </a:stretch>
        </p:blipFill>
        <p:spPr bwMode="auto">
          <a:xfrm>
            <a:off x="-863" y="-3000"/>
            <a:ext cx="12192000" cy="973159"/>
          </a:xfrm>
          <a:prstGeom prst="rect">
            <a:avLst/>
          </a:prstGeom>
          <a:noFill/>
          <a:ln w="9525">
            <a:noFill/>
            <a:miter lim="800000"/>
            <a:headEnd/>
            <a:tailEnd/>
          </a:ln>
        </p:spPr>
      </p:pic>
      <p:pic>
        <p:nvPicPr>
          <p:cNvPr id="6" name="Picture 19" descr="Unterfranken_Sept05_gif"/>
          <p:cNvPicPr>
            <a:picLocks noChangeAspect="1" noChangeArrowheads="1"/>
          </p:cNvPicPr>
          <p:nvPr/>
        </p:nvPicPr>
        <p:blipFill>
          <a:blip r:embed="rId3" cstate="print"/>
          <a:srcRect/>
          <a:stretch>
            <a:fillRect/>
          </a:stretch>
        </p:blipFill>
        <p:spPr bwMode="auto">
          <a:xfrm>
            <a:off x="11245851" y="185045"/>
            <a:ext cx="723900" cy="620713"/>
          </a:xfrm>
          <a:prstGeom prst="rect">
            <a:avLst/>
          </a:prstGeom>
          <a:noFill/>
          <a:ln w="9525">
            <a:noFill/>
            <a:miter lim="800000"/>
            <a:headEnd/>
            <a:tailEnd/>
          </a:ln>
        </p:spPr>
      </p:pic>
      <p:grpSp>
        <p:nvGrpSpPr>
          <p:cNvPr id="2" name="Gruppieren 8"/>
          <p:cNvGrpSpPr>
            <a:grpSpLocks/>
          </p:cNvGrpSpPr>
          <p:nvPr/>
        </p:nvGrpSpPr>
        <p:grpSpPr bwMode="auto">
          <a:xfrm>
            <a:off x="9393770" y="2459"/>
            <a:ext cx="1655233" cy="976312"/>
            <a:chOff x="1782536" y="2918535"/>
            <a:chExt cx="4113015" cy="2744793"/>
          </a:xfrm>
        </p:grpSpPr>
        <p:pic>
          <p:nvPicPr>
            <p:cNvPr id="8" name="Picture 2" descr="logo_msw_schrift_la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82536" y="2918535"/>
              <a:ext cx="4113015" cy="2741612"/>
            </a:xfrm>
            <a:prstGeom prst="rect">
              <a:avLst/>
            </a:prstGeom>
            <a:noFill/>
            <a:ln w="9525">
              <a:noFill/>
              <a:miter lim="800000"/>
              <a:headEnd/>
              <a:tailEnd/>
            </a:ln>
          </p:spPr>
        </p:pic>
        <p:sp>
          <p:nvSpPr>
            <p:cNvPr id="9" name="Rectangle 3"/>
            <p:cNvSpPr>
              <a:spLocks noChangeArrowheads="1"/>
            </p:cNvSpPr>
            <p:nvPr/>
          </p:nvSpPr>
          <p:spPr bwMode="auto">
            <a:xfrm>
              <a:off x="2997508" y="5056349"/>
              <a:ext cx="2571948" cy="606979"/>
            </a:xfrm>
            <a:prstGeom prst="rect">
              <a:avLst/>
            </a:prstGeom>
            <a:noFill/>
            <a:ln w="9525">
              <a:noFill/>
              <a:miter lim="800000"/>
              <a:headEnd/>
              <a:tailEnd/>
            </a:ln>
          </p:spPr>
          <p:txBody>
            <a:bodyPr>
              <a:spAutoFit/>
            </a:bodyPr>
            <a:lstStyle/>
            <a:p>
              <a:pPr algn="ctr" eaLnBrk="0" hangingPunct="0">
                <a:defRPr/>
              </a:pPr>
              <a:endParaRPr lang="de-DE" sz="800" b="1" dirty="0">
                <a:solidFill>
                  <a:srgbClr val="333333"/>
                </a:solidFill>
                <a:latin typeface="Comic Sans MS" pitchFamily="66" charset="0"/>
              </a:endParaRPr>
            </a:p>
          </p:txBody>
        </p:sp>
      </p:grpSp>
      <p:sp>
        <p:nvSpPr>
          <p:cNvPr id="12301" name="Rectangle 13"/>
          <p:cNvSpPr>
            <a:spLocks noGrp="1" noChangeArrowheads="1"/>
          </p:cNvSpPr>
          <p:nvPr>
            <p:ph type="subTitle" sz="quarter" idx="1"/>
          </p:nvPr>
        </p:nvSpPr>
        <p:spPr bwMode="auto">
          <a:xfrm>
            <a:off x="4476739" y="5357827"/>
            <a:ext cx="7750840" cy="400110"/>
          </a:xfrm>
          <a:prstGeom prst="rect">
            <a:avLst/>
          </a:prstGeom>
          <a:noFill/>
          <a:ln algn="ctr">
            <a:miter lim="800000"/>
            <a:headEnd/>
            <a:tailEnd/>
          </a:ln>
        </p:spPr>
        <p:txBody>
          <a:bodyPr vert="horz" wrap="none" lIns="91440" tIns="45720" rIns="91440" bIns="45720" numCol="1" anchor="t" anchorCtr="0" compatLnSpc="1">
            <a:prstTxWarp prst="textNoShape">
              <a:avLst/>
            </a:prstTxWarp>
            <a:spAutoFit/>
          </a:bodyPr>
          <a:lstStyle>
            <a:lvl1pPr marL="0" indent="0">
              <a:spcBef>
                <a:spcPct val="0"/>
              </a:spcBef>
              <a:buFontTx/>
              <a:buNone/>
              <a:defRPr sz="2000">
                <a:latin typeface="Comic Sans MS" pitchFamily="66" charset="0"/>
              </a:defRPr>
            </a:lvl1pPr>
          </a:lstStyle>
          <a:p>
            <a:r>
              <a:rPr lang="de-DE"/>
              <a:t>Formatvorlage des Untertitelmasters durch Klicken bearbeiten</a:t>
            </a:r>
            <a:endParaRPr lang="de-DE" dirty="0"/>
          </a:p>
        </p:txBody>
      </p:sp>
      <p:sp>
        <p:nvSpPr>
          <p:cNvPr id="12300" name="Rectangle 12"/>
          <p:cNvSpPr>
            <a:spLocks noGrp="1" noChangeArrowheads="1"/>
          </p:cNvSpPr>
          <p:nvPr>
            <p:ph type="ctrTitle" sz="quarter"/>
          </p:nvPr>
        </p:nvSpPr>
        <p:spPr bwMode="auto">
          <a:xfrm>
            <a:off x="2108200" y="2143121"/>
            <a:ext cx="8464581" cy="1200329"/>
          </a:xfrm>
          <a:prstGeom prst="rect">
            <a:avLst/>
          </a:prstGeom>
          <a:noFill/>
          <a:ln>
            <a:miter lim="800000"/>
            <a:headEnd/>
            <a:tailEnd/>
          </a:ln>
        </p:spPr>
        <p:txBody>
          <a:bodyPr vert="horz" wrap="square" lIns="91440" tIns="45720" rIns="91440" bIns="45720" numCol="1" anchor="t" anchorCtr="0" compatLnSpc="1">
            <a:prstTxWarp prst="textNoShape">
              <a:avLst/>
            </a:prstTxWarp>
            <a:spAutoFit/>
          </a:bodyPr>
          <a:lstStyle>
            <a:lvl1pPr algn="ctr">
              <a:defRPr>
                <a:solidFill>
                  <a:schemeClr val="tx1"/>
                </a:solidFill>
                <a:latin typeface="Comic Sans MS" pitchFamily="66" charset="0"/>
              </a:defRPr>
            </a:lvl1pPr>
          </a:lstStyle>
          <a:p>
            <a:r>
              <a:rPr lang="de-DE"/>
              <a:t>Titelmasterformat durch Klicken bearbeiten</a:t>
            </a:r>
            <a:endParaRPr lang="de-DE" dirty="0"/>
          </a:p>
        </p:txBody>
      </p:sp>
      <p:sp>
        <p:nvSpPr>
          <p:cNvPr id="10" name="Rechteck 9"/>
          <p:cNvSpPr/>
          <p:nvPr/>
        </p:nvSpPr>
        <p:spPr>
          <a:xfrm>
            <a:off x="4625829" y="6525349"/>
            <a:ext cx="2191626" cy="246221"/>
          </a:xfrm>
          <a:prstGeom prst="rect">
            <a:avLst/>
          </a:prstGeom>
        </p:spPr>
        <p:txBody>
          <a:bodyPr wrap="none">
            <a:spAutoFit/>
          </a:bodyPr>
          <a:lstStyle/>
          <a:p>
            <a:r>
              <a:rPr lang="de-DE" sz="1000" dirty="0" err="1">
                <a:solidFill>
                  <a:srgbClr val="000000"/>
                </a:solidFill>
              </a:rPr>
              <a:t>www.orthopaedie.uni-wuerzburg.de</a:t>
            </a:r>
            <a:endParaRPr lang="de-DE" sz="1000" dirty="0">
              <a:solidFill>
                <a:srgbClr val="000000"/>
              </a:solidFill>
            </a:endParaRPr>
          </a:p>
        </p:txBody>
      </p:sp>
    </p:spTree>
    <p:extLst>
      <p:ext uri="{BB962C8B-B14F-4D97-AF65-F5344CB8AC3E}">
        <p14:creationId xmlns:p14="http://schemas.microsoft.com/office/powerpoint/2010/main" val="29216341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7">
            <a:extLst>
              <a:ext uri="{FF2B5EF4-FFF2-40B4-BE49-F238E27FC236}">
                <a16:creationId xmlns:a16="http://schemas.microsoft.com/office/drawing/2014/main" id="{6A9DB7F6-6F47-6545-8FB6-530F11DE718B}"/>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6624638" y="6424613"/>
            <a:ext cx="4957762"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Date Placeholder 5">
            <a:extLst>
              <a:ext uri="{FF2B5EF4-FFF2-40B4-BE49-F238E27FC236}">
                <a16:creationId xmlns:a16="http://schemas.microsoft.com/office/drawing/2014/main" id="{2EE31524-1841-F242-8832-FF6564A4088B}"/>
              </a:ext>
            </a:extLst>
          </p:cNvPr>
          <p:cNvSpPr>
            <a:spLocks noGrp="1" noChangeArrowheads="1"/>
          </p:cNvSpPr>
          <p:nvPr>
            <p:ph type="dt" sz="half" idx="10"/>
          </p:nvPr>
        </p:nvSpPr>
        <p:spPr/>
        <p:txBody>
          <a:bodyPr/>
          <a:lstStyle>
            <a:lvl1pPr>
              <a:defRPr/>
            </a:lvl1pPr>
          </a:lstStyle>
          <a:p>
            <a:pPr>
              <a:defRPr/>
            </a:pPr>
            <a:endParaRPr lang="en-GB" dirty="0"/>
          </a:p>
        </p:txBody>
      </p:sp>
      <p:sp>
        <p:nvSpPr>
          <p:cNvPr id="7" name="Footer Placeholder 6">
            <a:extLst>
              <a:ext uri="{FF2B5EF4-FFF2-40B4-BE49-F238E27FC236}">
                <a16:creationId xmlns:a16="http://schemas.microsoft.com/office/drawing/2014/main" id="{B37F3AD0-6C9B-8847-81C2-6B6AF444CEEE}"/>
              </a:ext>
            </a:extLst>
          </p:cNvPr>
          <p:cNvSpPr>
            <a:spLocks noGrp="1" noChangeArrowheads="1"/>
          </p:cNvSpPr>
          <p:nvPr>
            <p:ph type="ftr" sz="quarter" idx="11"/>
          </p:nvPr>
        </p:nvSpPr>
        <p:spPr/>
        <p:txBody>
          <a:bodyPr/>
          <a:lstStyle>
            <a:lvl1pPr>
              <a:defRPr/>
            </a:lvl1pPr>
          </a:lstStyle>
          <a:p>
            <a:pPr>
              <a:defRPr/>
            </a:pPr>
            <a:endParaRPr lang="en-GB" dirty="0"/>
          </a:p>
        </p:txBody>
      </p:sp>
      <p:sp>
        <p:nvSpPr>
          <p:cNvPr id="8" name="Slide Number Placeholder 7">
            <a:extLst>
              <a:ext uri="{FF2B5EF4-FFF2-40B4-BE49-F238E27FC236}">
                <a16:creationId xmlns:a16="http://schemas.microsoft.com/office/drawing/2014/main" id="{B2DE1F5F-6C37-D840-B641-CC0F384241CA}"/>
              </a:ext>
            </a:extLst>
          </p:cNvPr>
          <p:cNvSpPr>
            <a:spLocks noGrp="1" noChangeArrowheads="1"/>
          </p:cNvSpPr>
          <p:nvPr>
            <p:ph type="sldNum" sz="quarter" idx="12"/>
          </p:nvPr>
        </p:nvSpPr>
        <p:spPr/>
        <p:txBody>
          <a:bodyPr/>
          <a:lstStyle>
            <a:lvl1pPr>
              <a:defRPr/>
            </a:lvl1pPr>
          </a:lstStyle>
          <a:p>
            <a:fld id="{1D6A717A-EAE9-4549-A44C-72D6942B2F08}" type="slidenum">
              <a:rPr lang="en-GB" altLang="en-US"/>
              <a:pPr/>
              <a:t>‹#›</a:t>
            </a:fld>
            <a:endParaRPr lang="en-GB" altLang="en-US" dirty="0"/>
          </a:p>
        </p:txBody>
      </p:sp>
    </p:spTree>
    <p:extLst>
      <p:ext uri="{BB962C8B-B14F-4D97-AF65-F5344CB8AC3E}">
        <p14:creationId xmlns:p14="http://schemas.microsoft.com/office/powerpoint/2010/main" val="26926760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a:xfrm>
            <a:off x="609600" y="1600205"/>
            <a:ext cx="10972800" cy="4525963"/>
          </a:xfrm>
          <a:prstGeom prst="rect">
            <a:avLst/>
          </a:prstGeom>
        </p:spPr>
        <p:txBody>
          <a:bodyPr/>
          <a:lstStyle>
            <a:lvl1pPr>
              <a:defRPr>
                <a:latin typeface="Comic Sans MS" pitchFamily="66" charset="0"/>
              </a:defRPr>
            </a:lvl1pPr>
            <a:lvl2pPr>
              <a:defRPr>
                <a:latin typeface="Comic Sans MS" pitchFamily="66" charset="0"/>
              </a:defRPr>
            </a:lvl2pPr>
            <a:lvl3pPr>
              <a:defRPr>
                <a:latin typeface="Comic Sans MS" pitchFamily="66" charset="0"/>
              </a:defRPr>
            </a:lvl3pPr>
            <a:lvl4pPr>
              <a:defRPr>
                <a:latin typeface="Comic Sans MS" pitchFamily="66" charset="0"/>
              </a:defRPr>
            </a:lvl4pPr>
            <a:lvl5pPr>
              <a:defRPr>
                <a:latin typeface="Comic Sans MS" pitchFamily="66" charset="0"/>
              </a:defRPr>
            </a:lvl5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Titel 1"/>
          <p:cNvSpPr>
            <a:spLocks noGrp="1"/>
          </p:cNvSpPr>
          <p:nvPr>
            <p:ph type="title"/>
          </p:nvPr>
        </p:nvSpPr>
        <p:spPr>
          <a:xfrm>
            <a:off x="609600" y="571480"/>
            <a:ext cx="10972800" cy="500066"/>
          </a:xfrm>
          <a:prstGeom prst="rect">
            <a:avLst/>
          </a:prstGeom>
        </p:spPr>
        <p:txBody>
          <a:bodyPr/>
          <a:lstStyle>
            <a:lvl1pPr algn="ctr">
              <a:defRPr sz="3200">
                <a:latin typeface="Comic Sans MS" pitchFamily="66" charset="0"/>
              </a:defRPr>
            </a:lvl1pPr>
          </a:lstStyle>
          <a:p>
            <a:r>
              <a:rPr lang="de-DE"/>
              <a:t>Titelmasterformat durch Klicken bearbeiten</a:t>
            </a:r>
            <a:endParaRPr lang="de-DE" dirty="0"/>
          </a:p>
        </p:txBody>
      </p:sp>
      <p:sp>
        <p:nvSpPr>
          <p:cNvPr id="5" name="Rechteck 4"/>
          <p:cNvSpPr/>
          <p:nvPr/>
        </p:nvSpPr>
        <p:spPr>
          <a:xfrm>
            <a:off x="4625829" y="6525349"/>
            <a:ext cx="2191626" cy="246221"/>
          </a:xfrm>
          <a:prstGeom prst="rect">
            <a:avLst/>
          </a:prstGeom>
        </p:spPr>
        <p:txBody>
          <a:bodyPr wrap="none">
            <a:spAutoFit/>
          </a:bodyPr>
          <a:lstStyle/>
          <a:p>
            <a:r>
              <a:rPr lang="de-DE" sz="1000" dirty="0" err="1">
                <a:solidFill>
                  <a:srgbClr val="000000"/>
                </a:solidFill>
              </a:rPr>
              <a:t>www.orthopaedie.uni-wuerzburg.de</a:t>
            </a:r>
            <a:endParaRPr lang="de-DE" sz="1000" dirty="0">
              <a:solidFill>
                <a:srgbClr val="000000"/>
              </a:solidFill>
            </a:endParaRPr>
          </a:p>
        </p:txBody>
      </p:sp>
    </p:spTree>
    <p:extLst>
      <p:ext uri="{BB962C8B-B14F-4D97-AF65-F5344CB8AC3E}">
        <p14:creationId xmlns:p14="http://schemas.microsoft.com/office/powerpoint/2010/main" val="25528440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5"/>
            <a:ext cx="10363200" cy="1362075"/>
          </a:xfrm>
          <a:prstGeom prst="rect">
            <a:avLst/>
          </a:prstGeom>
        </p:spPr>
        <p:txBody>
          <a:bodyPr anchor="t"/>
          <a:lstStyle>
            <a:lvl1pPr algn="l">
              <a:defRPr sz="4000" b="1" cap="all">
                <a:latin typeface="Comic Sans MS" pitchFamily="66" charset="0"/>
              </a:defRPr>
            </a:lvl1pPr>
          </a:lstStyle>
          <a:p>
            <a:r>
              <a:rPr lang="de-DE"/>
              <a:t>Titelmasterformat durch Klicken bearbeiten</a:t>
            </a:r>
            <a:endParaRPr lang="de-DE" dirty="0"/>
          </a:p>
        </p:txBody>
      </p:sp>
      <p:sp>
        <p:nvSpPr>
          <p:cNvPr id="3" name="Textplatzhalter 2"/>
          <p:cNvSpPr>
            <a:spLocks noGrp="1"/>
          </p:cNvSpPr>
          <p:nvPr>
            <p:ph type="body" idx="1"/>
          </p:nvPr>
        </p:nvSpPr>
        <p:spPr>
          <a:xfrm>
            <a:off x="963084" y="2906713"/>
            <a:ext cx="10363200" cy="1500187"/>
          </a:xfrm>
          <a:prstGeom prst="rect">
            <a:avLst/>
          </a:prstGeom>
        </p:spPr>
        <p:txBody>
          <a:bodyPr anchor="b"/>
          <a:lstStyle>
            <a:lvl1pPr marL="0" indent="0">
              <a:buNone/>
              <a:defRPr sz="2000">
                <a:latin typeface="Comic Sans MS" pitchFamily="66"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Textmasterformate durch Klicken bearbeiten</a:t>
            </a:r>
          </a:p>
        </p:txBody>
      </p:sp>
      <p:sp>
        <p:nvSpPr>
          <p:cNvPr id="4" name="Rechteck 3"/>
          <p:cNvSpPr/>
          <p:nvPr/>
        </p:nvSpPr>
        <p:spPr>
          <a:xfrm>
            <a:off x="4625829" y="6525349"/>
            <a:ext cx="2191626" cy="246221"/>
          </a:xfrm>
          <a:prstGeom prst="rect">
            <a:avLst/>
          </a:prstGeom>
        </p:spPr>
        <p:txBody>
          <a:bodyPr wrap="none">
            <a:spAutoFit/>
          </a:bodyPr>
          <a:lstStyle/>
          <a:p>
            <a:r>
              <a:rPr lang="de-DE" sz="1000" dirty="0" err="1">
                <a:solidFill>
                  <a:srgbClr val="000000"/>
                </a:solidFill>
              </a:rPr>
              <a:t>www.orthopaedie.uni-wuerzburg.de</a:t>
            </a:r>
            <a:endParaRPr lang="de-DE" sz="1000" dirty="0">
              <a:solidFill>
                <a:srgbClr val="000000"/>
              </a:solidFill>
            </a:endParaRPr>
          </a:p>
        </p:txBody>
      </p:sp>
    </p:spTree>
    <p:extLst>
      <p:ext uri="{BB962C8B-B14F-4D97-AF65-F5344CB8AC3E}">
        <p14:creationId xmlns:p14="http://schemas.microsoft.com/office/powerpoint/2010/main" val="29189478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609600" y="571480"/>
            <a:ext cx="10972800" cy="500066"/>
          </a:xfrm>
          <a:prstGeom prst="rect">
            <a:avLst/>
          </a:prstGeom>
        </p:spPr>
        <p:txBody>
          <a:bodyPr/>
          <a:lstStyle>
            <a:lvl1pPr algn="ctr">
              <a:defRPr sz="3200">
                <a:latin typeface="Comic Sans MS" pitchFamily="66" charset="0"/>
              </a:defRPr>
            </a:lvl1pPr>
          </a:lstStyle>
          <a:p>
            <a:r>
              <a:rPr lang="de-DE"/>
              <a:t>Titelmasterformat durch Klicken bearbeiten</a:t>
            </a:r>
            <a:endParaRPr lang="de-DE" dirty="0"/>
          </a:p>
        </p:txBody>
      </p:sp>
      <p:sp>
        <p:nvSpPr>
          <p:cNvPr id="3" name="Inhaltsplatzhalter 2"/>
          <p:cNvSpPr>
            <a:spLocks noGrp="1"/>
          </p:cNvSpPr>
          <p:nvPr>
            <p:ph sz="half" idx="1"/>
          </p:nvPr>
        </p:nvSpPr>
        <p:spPr>
          <a:xfrm>
            <a:off x="609600" y="1600205"/>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97600" y="1600205"/>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Rechteck 4"/>
          <p:cNvSpPr/>
          <p:nvPr/>
        </p:nvSpPr>
        <p:spPr>
          <a:xfrm>
            <a:off x="4625829" y="6525349"/>
            <a:ext cx="2191626" cy="246221"/>
          </a:xfrm>
          <a:prstGeom prst="rect">
            <a:avLst/>
          </a:prstGeom>
        </p:spPr>
        <p:txBody>
          <a:bodyPr wrap="none">
            <a:spAutoFit/>
          </a:bodyPr>
          <a:lstStyle/>
          <a:p>
            <a:r>
              <a:rPr lang="de-DE" sz="1000" dirty="0" err="1">
                <a:solidFill>
                  <a:srgbClr val="000000"/>
                </a:solidFill>
              </a:rPr>
              <a:t>www.orthopaedie.uni-wuerzburg.de</a:t>
            </a:r>
            <a:endParaRPr lang="de-DE" sz="1000" dirty="0">
              <a:solidFill>
                <a:srgbClr val="000000"/>
              </a:solidFill>
            </a:endParaRPr>
          </a:p>
        </p:txBody>
      </p:sp>
    </p:spTree>
    <p:extLst>
      <p:ext uri="{BB962C8B-B14F-4D97-AF65-F5344CB8AC3E}">
        <p14:creationId xmlns:p14="http://schemas.microsoft.com/office/powerpoint/2010/main" val="9736705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Vergleich">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93370"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6193370"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7" name="Titel 1"/>
          <p:cNvSpPr>
            <a:spLocks noGrp="1"/>
          </p:cNvSpPr>
          <p:nvPr>
            <p:ph type="title"/>
          </p:nvPr>
        </p:nvSpPr>
        <p:spPr>
          <a:xfrm>
            <a:off x="609600" y="571480"/>
            <a:ext cx="10972800" cy="500066"/>
          </a:xfrm>
          <a:prstGeom prst="rect">
            <a:avLst/>
          </a:prstGeom>
        </p:spPr>
        <p:txBody>
          <a:bodyPr/>
          <a:lstStyle>
            <a:lvl1pPr algn="ctr">
              <a:defRPr sz="3200">
                <a:latin typeface="Comic Sans MS" pitchFamily="66" charset="0"/>
              </a:defRPr>
            </a:lvl1pPr>
          </a:lstStyle>
          <a:p>
            <a:r>
              <a:rPr lang="de-DE"/>
              <a:t>Titelmasterformat durch Klicken bearbeiten</a:t>
            </a:r>
            <a:endParaRPr lang="de-DE" dirty="0"/>
          </a:p>
        </p:txBody>
      </p:sp>
      <p:sp>
        <p:nvSpPr>
          <p:cNvPr id="8" name="Rechteck 7"/>
          <p:cNvSpPr/>
          <p:nvPr/>
        </p:nvSpPr>
        <p:spPr>
          <a:xfrm>
            <a:off x="4625829" y="6525349"/>
            <a:ext cx="2191626" cy="246221"/>
          </a:xfrm>
          <a:prstGeom prst="rect">
            <a:avLst/>
          </a:prstGeom>
        </p:spPr>
        <p:txBody>
          <a:bodyPr wrap="none">
            <a:spAutoFit/>
          </a:bodyPr>
          <a:lstStyle/>
          <a:p>
            <a:r>
              <a:rPr lang="de-DE" sz="1000" dirty="0" err="1">
                <a:solidFill>
                  <a:srgbClr val="000000"/>
                </a:solidFill>
              </a:rPr>
              <a:t>www.orthopaedie.uni-wuerzburg.de</a:t>
            </a:r>
            <a:endParaRPr lang="de-DE" sz="1000" dirty="0">
              <a:solidFill>
                <a:srgbClr val="000000"/>
              </a:solidFill>
            </a:endParaRPr>
          </a:p>
        </p:txBody>
      </p:sp>
    </p:spTree>
    <p:extLst>
      <p:ext uri="{BB962C8B-B14F-4D97-AF65-F5344CB8AC3E}">
        <p14:creationId xmlns:p14="http://schemas.microsoft.com/office/powerpoint/2010/main" val="14315253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Nur Titel">
    <p:spTree>
      <p:nvGrpSpPr>
        <p:cNvPr id="1" name=""/>
        <p:cNvGrpSpPr/>
        <p:nvPr/>
      </p:nvGrpSpPr>
      <p:grpSpPr>
        <a:xfrm>
          <a:off x="0" y="0"/>
          <a:ext cx="0" cy="0"/>
          <a:chOff x="0" y="0"/>
          <a:chExt cx="0" cy="0"/>
        </a:xfrm>
      </p:grpSpPr>
      <p:sp>
        <p:nvSpPr>
          <p:cNvPr id="3" name="Titel 1"/>
          <p:cNvSpPr>
            <a:spLocks noGrp="1"/>
          </p:cNvSpPr>
          <p:nvPr>
            <p:ph type="title"/>
          </p:nvPr>
        </p:nvSpPr>
        <p:spPr>
          <a:xfrm>
            <a:off x="609600" y="571480"/>
            <a:ext cx="10972800" cy="500066"/>
          </a:xfrm>
          <a:prstGeom prst="rect">
            <a:avLst/>
          </a:prstGeom>
        </p:spPr>
        <p:txBody>
          <a:bodyPr/>
          <a:lstStyle>
            <a:lvl1pPr algn="ctr">
              <a:defRPr sz="3200">
                <a:latin typeface="Comic Sans MS" pitchFamily="66" charset="0"/>
              </a:defRPr>
            </a:lvl1pPr>
          </a:lstStyle>
          <a:p>
            <a:r>
              <a:rPr lang="de-DE"/>
              <a:t>Titelmasterformat durch Klicken bearbeiten</a:t>
            </a:r>
            <a:endParaRPr lang="de-DE" dirty="0"/>
          </a:p>
        </p:txBody>
      </p:sp>
      <p:sp>
        <p:nvSpPr>
          <p:cNvPr id="4" name="Rechteck 3"/>
          <p:cNvSpPr/>
          <p:nvPr/>
        </p:nvSpPr>
        <p:spPr>
          <a:xfrm>
            <a:off x="4625829" y="6525349"/>
            <a:ext cx="2191626" cy="246221"/>
          </a:xfrm>
          <a:prstGeom prst="rect">
            <a:avLst/>
          </a:prstGeom>
        </p:spPr>
        <p:txBody>
          <a:bodyPr wrap="none">
            <a:spAutoFit/>
          </a:bodyPr>
          <a:lstStyle/>
          <a:p>
            <a:r>
              <a:rPr lang="de-DE" sz="1000" dirty="0" err="1">
                <a:solidFill>
                  <a:srgbClr val="000000"/>
                </a:solidFill>
              </a:rPr>
              <a:t>www.orthopaedie.uni-wuerzburg.de</a:t>
            </a:r>
            <a:endParaRPr lang="de-DE" sz="1000" dirty="0">
              <a:solidFill>
                <a:srgbClr val="000000"/>
              </a:solidFill>
            </a:endParaRPr>
          </a:p>
        </p:txBody>
      </p:sp>
    </p:spTree>
    <p:extLst>
      <p:ext uri="{BB962C8B-B14F-4D97-AF65-F5344CB8AC3E}">
        <p14:creationId xmlns:p14="http://schemas.microsoft.com/office/powerpoint/2010/main" val="29499624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pic>
        <p:nvPicPr>
          <p:cNvPr id="2" name="Picture 18" descr="unilogo4c"/>
          <p:cNvPicPr>
            <a:picLocks noChangeAspect="1" noChangeArrowheads="1"/>
          </p:cNvPicPr>
          <p:nvPr/>
        </p:nvPicPr>
        <p:blipFill>
          <a:blip r:embed="rId2" cstate="screen">
            <a:extLst>
              <a:ext uri="{28A0092B-C50C-407E-A947-70E740481C1C}">
                <a14:useLocalDpi xmlns:a14="http://schemas.microsoft.com/office/drawing/2010/main"/>
              </a:ext>
            </a:extLst>
          </a:blip>
          <a:srcRect r="20525"/>
          <a:stretch>
            <a:fillRect/>
          </a:stretch>
        </p:blipFill>
        <p:spPr bwMode="auto">
          <a:xfrm>
            <a:off x="-12700" y="-3000"/>
            <a:ext cx="12192000" cy="973159"/>
          </a:xfrm>
          <a:prstGeom prst="rect">
            <a:avLst/>
          </a:prstGeom>
          <a:noFill/>
          <a:ln w="9525">
            <a:noFill/>
            <a:miter lim="800000"/>
            <a:headEnd/>
            <a:tailEnd/>
          </a:ln>
        </p:spPr>
      </p:pic>
      <p:sp>
        <p:nvSpPr>
          <p:cNvPr id="3" name="Rechteck 2"/>
          <p:cNvSpPr/>
          <p:nvPr/>
        </p:nvSpPr>
        <p:spPr>
          <a:xfrm>
            <a:off x="4625829" y="6525349"/>
            <a:ext cx="2191626" cy="246221"/>
          </a:xfrm>
          <a:prstGeom prst="rect">
            <a:avLst/>
          </a:prstGeom>
        </p:spPr>
        <p:txBody>
          <a:bodyPr wrap="none">
            <a:spAutoFit/>
          </a:bodyPr>
          <a:lstStyle/>
          <a:p>
            <a:r>
              <a:rPr lang="de-DE" sz="1000" dirty="0" err="1">
                <a:solidFill>
                  <a:srgbClr val="000000"/>
                </a:solidFill>
              </a:rPr>
              <a:t>www.orthopaedie.uni-wuerzburg.de</a:t>
            </a:r>
            <a:endParaRPr lang="de-DE" sz="1000" dirty="0">
              <a:solidFill>
                <a:srgbClr val="000000"/>
              </a:solidFill>
            </a:endParaRPr>
          </a:p>
        </p:txBody>
      </p:sp>
    </p:spTree>
    <p:extLst>
      <p:ext uri="{BB962C8B-B14F-4D97-AF65-F5344CB8AC3E}">
        <p14:creationId xmlns:p14="http://schemas.microsoft.com/office/powerpoint/2010/main" val="19080449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3" y="273050"/>
            <a:ext cx="4011084" cy="1162050"/>
          </a:xfrm>
          <a:prstGeom prst="rect">
            <a:avLst/>
          </a:prstGeo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4766733" y="273055"/>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09603" y="1435103"/>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hteck 4"/>
          <p:cNvSpPr/>
          <p:nvPr/>
        </p:nvSpPr>
        <p:spPr>
          <a:xfrm>
            <a:off x="4625829" y="6525349"/>
            <a:ext cx="2191626" cy="246221"/>
          </a:xfrm>
          <a:prstGeom prst="rect">
            <a:avLst/>
          </a:prstGeom>
        </p:spPr>
        <p:txBody>
          <a:bodyPr wrap="none">
            <a:spAutoFit/>
          </a:bodyPr>
          <a:lstStyle/>
          <a:p>
            <a:r>
              <a:rPr lang="de-DE" sz="1000" dirty="0" err="1">
                <a:solidFill>
                  <a:srgbClr val="000000"/>
                </a:solidFill>
              </a:rPr>
              <a:t>www.orthopaedie.uni-wuerzburg.de</a:t>
            </a:r>
            <a:endParaRPr lang="de-DE" sz="1000" dirty="0">
              <a:solidFill>
                <a:srgbClr val="000000"/>
              </a:solidFill>
            </a:endParaRPr>
          </a:p>
        </p:txBody>
      </p:sp>
    </p:spTree>
    <p:extLst>
      <p:ext uri="{BB962C8B-B14F-4D97-AF65-F5344CB8AC3E}">
        <p14:creationId xmlns:p14="http://schemas.microsoft.com/office/powerpoint/2010/main" val="37156782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a:prstGeom prst="rect">
            <a:avLst/>
          </a:prstGeo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de-DE" noProof="0"/>
              <a:t>Bild durch Klicken auf Symbol hinzufügen</a:t>
            </a:r>
          </a:p>
        </p:txBody>
      </p:sp>
      <p:sp>
        <p:nvSpPr>
          <p:cNvPr id="4" name="Textplatzhalt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hteck 4"/>
          <p:cNvSpPr/>
          <p:nvPr/>
        </p:nvSpPr>
        <p:spPr>
          <a:xfrm>
            <a:off x="4625829" y="6525349"/>
            <a:ext cx="2191626" cy="246221"/>
          </a:xfrm>
          <a:prstGeom prst="rect">
            <a:avLst/>
          </a:prstGeom>
        </p:spPr>
        <p:txBody>
          <a:bodyPr wrap="none">
            <a:spAutoFit/>
          </a:bodyPr>
          <a:lstStyle/>
          <a:p>
            <a:r>
              <a:rPr lang="de-DE" sz="1000" dirty="0" err="1">
                <a:solidFill>
                  <a:srgbClr val="000000"/>
                </a:solidFill>
              </a:rPr>
              <a:t>www.orthopaedie.uni-wuerzburg.de</a:t>
            </a:r>
            <a:endParaRPr lang="de-DE" sz="1000" dirty="0">
              <a:solidFill>
                <a:srgbClr val="000000"/>
              </a:solidFill>
            </a:endParaRPr>
          </a:p>
        </p:txBody>
      </p:sp>
    </p:spTree>
    <p:extLst>
      <p:ext uri="{BB962C8B-B14F-4D97-AF65-F5344CB8AC3E}">
        <p14:creationId xmlns:p14="http://schemas.microsoft.com/office/powerpoint/2010/main" val="38533896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itel und vertikaler Text">
    <p:spTree>
      <p:nvGrpSpPr>
        <p:cNvPr id="1" name=""/>
        <p:cNvGrpSpPr/>
        <p:nvPr/>
      </p:nvGrpSpPr>
      <p:grpSpPr>
        <a:xfrm>
          <a:off x="0" y="0"/>
          <a:ext cx="0" cy="0"/>
          <a:chOff x="0" y="0"/>
          <a:chExt cx="0" cy="0"/>
        </a:xfrm>
      </p:grpSpPr>
      <p:sp>
        <p:nvSpPr>
          <p:cNvPr id="3" name="Vertikaler Textplatzhalter 2"/>
          <p:cNvSpPr>
            <a:spLocks noGrp="1"/>
          </p:cNvSpPr>
          <p:nvPr>
            <p:ph type="body" orient="vert" idx="1"/>
          </p:nvPr>
        </p:nvSpPr>
        <p:spPr>
          <a:xfrm>
            <a:off x="609600" y="1600205"/>
            <a:ext cx="10972800" cy="4525963"/>
          </a:xfrm>
          <a:prstGeom prst="rect">
            <a:avLst/>
          </a:prstGeo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itel 1"/>
          <p:cNvSpPr>
            <a:spLocks noGrp="1"/>
          </p:cNvSpPr>
          <p:nvPr>
            <p:ph type="title"/>
          </p:nvPr>
        </p:nvSpPr>
        <p:spPr>
          <a:xfrm>
            <a:off x="609600" y="571480"/>
            <a:ext cx="10972800" cy="500066"/>
          </a:xfrm>
          <a:prstGeom prst="rect">
            <a:avLst/>
          </a:prstGeom>
        </p:spPr>
        <p:txBody>
          <a:bodyPr/>
          <a:lstStyle>
            <a:lvl1pPr algn="ctr">
              <a:defRPr sz="3200">
                <a:latin typeface="Comic Sans MS" pitchFamily="66" charset="0"/>
              </a:defRPr>
            </a:lvl1pPr>
          </a:lstStyle>
          <a:p>
            <a:r>
              <a:rPr lang="de-DE"/>
              <a:t>Titelmasterformat durch Klicken bearbeiten</a:t>
            </a:r>
            <a:endParaRPr lang="de-DE" dirty="0"/>
          </a:p>
        </p:txBody>
      </p:sp>
      <p:sp>
        <p:nvSpPr>
          <p:cNvPr id="5" name="Rechteck 4"/>
          <p:cNvSpPr/>
          <p:nvPr/>
        </p:nvSpPr>
        <p:spPr>
          <a:xfrm>
            <a:off x="4625829" y="6525349"/>
            <a:ext cx="2191626" cy="246221"/>
          </a:xfrm>
          <a:prstGeom prst="rect">
            <a:avLst/>
          </a:prstGeom>
        </p:spPr>
        <p:txBody>
          <a:bodyPr wrap="none">
            <a:spAutoFit/>
          </a:bodyPr>
          <a:lstStyle/>
          <a:p>
            <a:r>
              <a:rPr lang="de-DE" sz="1000" dirty="0" err="1">
                <a:solidFill>
                  <a:srgbClr val="000000"/>
                </a:solidFill>
              </a:rPr>
              <a:t>www.orthopaedie.uni-wuerzburg.de</a:t>
            </a:r>
            <a:endParaRPr lang="de-DE" sz="1000" dirty="0">
              <a:solidFill>
                <a:srgbClr val="000000"/>
              </a:solidFill>
            </a:endParaRPr>
          </a:p>
        </p:txBody>
      </p:sp>
    </p:spTree>
    <p:extLst>
      <p:ext uri="{BB962C8B-B14F-4D97-AF65-F5344CB8AC3E}">
        <p14:creationId xmlns:p14="http://schemas.microsoft.com/office/powerpoint/2010/main" val="5182452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39200" y="274643"/>
            <a:ext cx="2743200" cy="5851525"/>
          </a:xfrm>
          <a:prstGeom prst="rect">
            <a:avLst/>
          </a:prstGeo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609600" y="274643"/>
            <a:ext cx="8026400" cy="5851525"/>
          </a:xfrm>
          <a:prstGeom prst="rect">
            <a:avLst/>
          </a:prstGeo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hteck 3"/>
          <p:cNvSpPr/>
          <p:nvPr/>
        </p:nvSpPr>
        <p:spPr>
          <a:xfrm>
            <a:off x="4625829" y="6525349"/>
            <a:ext cx="2191626" cy="246221"/>
          </a:xfrm>
          <a:prstGeom prst="rect">
            <a:avLst/>
          </a:prstGeom>
        </p:spPr>
        <p:txBody>
          <a:bodyPr wrap="none">
            <a:spAutoFit/>
          </a:bodyPr>
          <a:lstStyle/>
          <a:p>
            <a:r>
              <a:rPr lang="de-DE" sz="1000" dirty="0" err="1">
                <a:solidFill>
                  <a:srgbClr val="000000"/>
                </a:solidFill>
              </a:rPr>
              <a:t>www.orthopaedie.uni-wuerzburg.de</a:t>
            </a:r>
            <a:endParaRPr lang="de-DE" sz="1000" dirty="0">
              <a:solidFill>
                <a:srgbClr val="000000"/>
              </a:solidFill>
            </a:endParaRPr>
          </a:p>
        </p:txBody>
      </p:sp>
    </p:spTree>
    <p:extLst>
      <p:ext uri="{BB962C8B-B14F-4D97-AF65-F5344CB8AC3E}">
        <p14:creationId xmlns:p14="http://schemas.microsoft.com/office/powerpoint/2010/main" val="9341679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a:extLst>
              <a:ext uri="{FF2B5EF4-FFF2-40B4-BE49-F238E27FC236}">
                <a16:creationId xmlns:a16="http://schemas.microsoft.com/office/drawing/2014/main" id="{729276CD-1EF1-0F49-9DA3-21EE5E176F1E}"/>
              </a:ext>
            </a:extLst>
          </p:cNvPr>
          <p:cNvSpPr>
            <a:spLocks noGrp="1" noChangeArrowheads="1"/>
          </p:cNvSpPr>
          <p:nvPr>
            <p:ph type="dt" sz="half" idx="10"/>
          </p:nvPr>
        </p:nvSpPr>
        <p:spPr>
          <a:ln/>
        </p:spPr>
        <p:txBody>
          <a:bodyPr/>
          <a:lstStyle>
            <a:lvl1pPr>
              <a:defRPr/>
            </a:lvl1pPr>
          </a:lstStyle>
          <a:p>
            <a:pPr>
              <a:defRPr/>
            </a:pPr>
            <a:endParaRPr lang="en-GB" dirty="0"/>
          </a:p>
        </p:txBody>
      </p:sp>
      <p:sp>
        <p:nvSpPr>
          <p:cNvPr id="8" name="Rectangle 5">
            <a:extLst>
              <a:ext uri="{FF2B5EF4-FFF2-40B4-BE49-F238E27FC236}">
                <a16:creationId xmlns:a16="http://schemas.microsoft.com/office/drawing/2014/main" id="{53CA21C2-8B7C-8645-BEAF-F16DEAD8FFFA}"/>
              </a:ext>
            </a:extLst>
          </p:cNvPr>
          <p:cNvSpPr>
            <a:spLocks noGrp="1" noChangeArrowheads="1"/>
          </p:cNvSpPr>
          <p:nvPr>
            <p:ph type="ftr" sz="quarter" idx="11"/>
          </p:nvPr>
        </p:nvSpPr>
        <p:spPr>
          <a:ln/>
        </p:spPr>
        <p:txBody>
          <a:bodyPr/>
          <a:lstStyle>
            <a:lvl1pPr>
              <a:defRPr/>
            </a:lvl1pPr>
          </a:lstStyle>
          <a:p>
            <a:pPr>
              <a:defRPr/>
            </a:pPr>
            <a:endParaRPr lang="en-GB" dirty="0"/>
          </a:p>
        </p:txBody>
      </p:sp>
      <p:sp>
        <p:nvSpPr>
          <p:cNvPr id="9" name="Rectangle 6">
            <a:extLst>
              <a:ext uri="{FF2B5EF4-FFF2-40B4-BE49-F238E27FC236}">
                <a16:creationId xmlns:a16="http://schemas.microsoft.com/office/drawing/2014/main" id="{CFBB5045-CD23-6F4E-A564-7A047D0D1C57}"/>
              </a:ext>
            </a:extLst>
          </p:cNvPr>
          <p:cNvSpPr>
            <a:spLocks noGrp="1" noChangeArrowheads="1"/>
          </p:cNvSpPr>
          <p:nvPr>
            <p:ph type="sldNum" sz="quarter" idx="12"/>
          </p:nvPr>
        </p:nvSpPr>
        <p:spPr>
          <a:ln/>
        </p:spPr>
        <p:txBody>
          <a:bodyPr/>
          <a:lstStyle>
            <a:lvl1pPr>
              <a:defRPr/>
            </a:lvl1pPr>
          </a:lstStyle>
          <a:p>
            <a:fld id="{04357E8F-70C5-384A-813A-8BA504757003}" type="slidenum">
              <a:rPr lang="en-GB" altLang="en-US"/>
              <a:pPr/>
              <a:t>‹#›</a:t>
            </a:fld>
            <a:endParaRPr lang="en-GB" altLang="en-US" dirty="0"/>
          </a:p>
        </p:txBody>
      </p:sp>
    </p:spTree>
    <p:extLst>
      <p:ext uri="{BB962C8B-B14F-4D97-AF65-F5344CB8AC3E}">
        <p14:creationId xmlns:p14="http://schemas.microsoft.com/office/powerpoint/2010/main" val="236916786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1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a:prstGeom prst="rect">
            <a:avLst/>
          </a:prstGeom>
        </p:spPr>
        <p:txBody>
          <a:bodyPr/>
          <a:lstStyle/>
          <a:p>
            <a:r>
              <a:rPr lang="de-DE"/>
              <a:t>Titelmasterformat durch Klicken bearbeiten</a:t>
            </a:r>
          </a:p>
        </p:txBody>
      </p:sp>
      <p:sp>
        <p:nvSpPr>
          <p:cNvPr id="3" name="Inhaltsplatzhalter 2"/>
          <p:cNvSpPr>
            <a:spLocks noGrp="1"/>
          </p:cNvSpPr>
          <p:nvPr>
            <p:ph idx="1"/>
          </p:nvPr>
        </p:nvSpPr>
        <p:spPr>
          <a:xfrm>
            <a:off x="609600" y="1600205"/>
            <a:ext cx="10972800" cy="4525963"/>
          </a:xfrm>
          <a:prstGeom prst="rect">
            <a:avLst/>
          </a:prstGeo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hteck 3"/>
          <p:cNvSpPr/>
          <p:nvPr/>
        </p:nvSpPr>
        <p:spPr>
          <a:xfrm>
            <a:off x="4625829" y="6525349"/>
            <a:ext cx="2191626" cy="246221"/>
          </a:xfrm>
          <a:prstGeom prst="rect">
            <a:avLst/>
          </a:prstGeom>
        </p:spPr>
        <p:txBody>
          <a:bodyPr wrap="none">
            <a:spAutoFit/>
          </a:bodyPr>
          <a:lstStyle/>
          <a:p>
            <a:r>
              <a:rPr lang="de-DE" sz="1000" dirty="0" err="1">
                <a:solidFill>
                  <a:srgbClr val="000000"/>
                </a:solidFill>
              </a:rPr>
              <a:t>www.orthopaedie.uni-wuerzburg.de</a:t>
            </a:r>
            <a:endParaRPr lang="de-DE" sz="1000" dirty="0">
              <a:solidFill>
                <a:srgbClr val="000000"/>
              </a:solidFill>
            </a:endParaRPr>
          </a:p>
        </p:txBody>
      </p:sp>
    </p:spTree>
    <p:extLst>
      <p:ext uri="{BB962C8B-B14F-4D97-AF65-F5344CB8AC3E}">
        <p14:creationId xmlns:p14="http://schemas.microsoft.com/office/powerpoint/2010/main" val="1824025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bl" preserve="1">
  <p:cSld name="Titel und Tabelle">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a:prstGeom prst="rect">
            <a:avLst/>
          </a:prstGeom>
        </p:spPr>
        <p:txBody>
          <a:bodyPr/>
          <a:lstStyle/>
          <a:p>
            <a:r>
              <a:rPr lang="de-DE"/>
              <a:t>Titelmasterformat durch Klicken bearbeiten</a:t>
            </a:r>
          </a:p>
        </p:txBody>
      </p:sp>
      <p:sp>
        <p:nvSpPr>
          <p:cNvPr id="3" name="Tabellenplatzhalter 2"/>
          <p:cNvSpPr>
            <a:spLocks noGrp="1"/>
          </p:cNvSpPr>
          <p:nvPr>
            <p:ph type="tbl" idx="1"/>
          </p:nvPr>
        </p:nvSpPr>
        <p:spPr>
          <a:xfrm>
            <a:off x="609600" y="1600205"/>
            <a:ext cx="10972800" cy="4525963"/>
          </a:xfrm>
          <a:prstGeom prst="rect">
            <a:avLst/>
          </a:prstGeom>
        </p:spPr>
        <p:txBody>
          <a:bodyPr/>
          <a:lstStyle/>
          <a:p>
            <a:r>
              <a:rPr lang="de-DE"/>
              <a:t>Tabelle durch Klicken auf Symbol hinzufügen</a:t>
            </a:r>
          </a:p>
        </p:txBody>
      </p:sp>
      <p:sp>
        <p:nvSpPr>
          <p:cNvPr id="4" name="Rechteck 3"/>
          <p:cNvSpPr/>
          <p:nvPr/>
        </p:nvSpPr>
        <p:spPr>
          <a:xfrm>
            <a:off x="4625829" y="6525349"/>
            <a:ext cx="2191626" cy="246221"/>
          </a:xfrm>
          <a:prstGeom prst="rect">
            <a:avLst/>
          </a:prstGeom>
        </p:spPr>
        <p:txBody>
          <a:bodyPr wrap="none">
            <a:spAutoFit/>
          </a:bodyPr>
          <a:lstStyle/>
          <a:p>
            <a:r>
              <a:rPr lang="de-DE" sz="1000" dirty="0" err="1">
                <a:solidFill>
                  <a:srgbClr val="000000"/>
                </a:solidFill>
              </a:rPr>
              <a:t>www.orthopaedie.uni-wuerzburg.de</a:t>
            </a:r>
            <a:endParaRPr lang="de-DE" sz="1000" dirty="0">
              <a:solidFill>
                <a:srgbClr val="000000"/>
              </a:solidFill>
            </a:endParaRPr>
          </a:p>
        </p:txBody>
      </p:sp>
    </p:spTree>
    <p:extLst>
      <p:ext uri="{BB962C8B-B14F-4D97-AF65-F5344CB8AC3E}">
        <p14:creationId xmlns:p14="http://schemas.microsoft.com/office/powerpoint/2010/main" val="373868990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609601" y="274639"/>
            <a:ext cx="10972800" cy="1143000"/>
          </a:xfrm>
          <a:prstGeom prst="rect">
            <a:avLst/>
          </a:prstGeom>
        </p:spPr>
        <p:txBody>
          <a:bodyPr/>
          <a:lstStyle/>
          <a:p>
            <a:r>
              <a:rPr lang="de-DE"/>
              <a:t>Titelmasterformat durch Klicken bearbeiten</a:t>
            </a:r>
          </a:p>
        </p:txBody>
      </p:sp>
    </p:spTree>
    <p:extLst>
      <p:ext uri="{BB962C8B-B14F-4D97-AF65-F5344CB8AC3E}">
        <p14:creationId xmlns:p14="http://schemas.microsoft.com/office/powerpoint/2010/main" val="375505267"/>
      </p:ext>
    </p:extLst>
  </p:cSld>
  <p:clrMapOvr>
    <a:masterClrMapping/>
  </p:clrMapOvr>
  <p:transition>
    <p:wipe dir="d"/>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itel - Text in Stufen - Spiegelstrich - Objekte">
    <p:spTree>
      <p:nvGrpSpPr>
        <p:cNvPr id="1" name=""/>
        <p:cNvGrpSpPr/>
        <p:nvPr/>
      </p:nvGrpSpPr>
      <p:grpSpPr>
        <a:xfrm>
          <a:off x="0" y="0"/>
          <a:ext cx="0" cy="0"/>
          <a:chOff x="0" y="0"/>
          <a:chExt cx="0" cy="0"/>
        </a:xfrm>
      </p:grpSpPr>
      <p:sp>
        <p:nvSpPr>
          <p:cNvPr id="3" name="Title 2"/>
          <p:cNvSpPr>
            <a:spLocks noGrp="1" noChangeArrowheads="1"/>
          </p:cNvSpPr>
          <p:nvPr>
            <p:ph type="title"/>
          </p:nvPr>
        </p:nvSpPr>
        <p:spPr bwMode="auto">
          <a:xfrm>
            <a:off x="380964" y="214313"/>
            <a:ext cx="11430041" cy="1066800"/>
          </a:xfrm>
          <a:prstGeom prst="rect">
            <a:avLst/>
          </a:prstGeom>
          <a:noFill/>
          <a:ln w="9525">
            <a:noFill/>
            <a:miter lim="800000"/>
            <a:headEnd/>
            <a:tailEnd/>
          </a:ln>
        </p:spPr>
        <p:txBody>
          <a:bodyPr/>
          <a:lstStyle/>
          <a:p>
            <a:pPr lvl="0"/>
            <a:r>
              <a:rPr lang="de-DE"/>
              <a:t>Titelmasterformat durch Klicken bearbeiten</a:t>
            </a:r>
            <a:endParaRPr lang="de-DE" dirty="0"/>
          </a:p>
        </p:txBody>
      </p:sp>
      <p:sp>
        <p:nvSpPr>
          <p:cNvPr id="4" name="Rectangle 6"/>
          <p:cNvSpPr>
            <a:spLocks noGrp="1" noChangeArrowheads="1"/>
          </p:cNvSpPr>
          <p:nvPr>
            <p:ph idx="1"/>
          </p:nvPr>
        </p:nvSpPr>
        <p:spPr bwMode="auto">
          <a:xfrm>
            <a:off x="380964" y="1357298"/>
            <a:ext cx="11430041" cy="4643470"/>
          </a:xfrm>
          <a:prstGeom prst="rect">
            <a:avLst/>
          </a:prstGeom>
          <a:noFill/>
          <a:ln w="9525">
            <a:noFill/>
            <a:miter lim="800000"/>
            <a:headEnd/>
            <a:tailEnd/>
          </a:ln>
        </p:spPr>
        <p:txBody>
          <a:bodyPr/>
          <a:lstStyle>
            <a:lvl1pPr marL="361950" indent="-361950">
              <a:buClr>
                <a:schemeClr val="tx2">
                  <a:lumMod val="25000"/>
                </a:schemeClr>
              </a:buClr>
              <a:buFont typeface="Wingdings" pitchFamily="2" charset="2"/>
              <a:buChar char="§"/>
              <a:defRPr sz="2400">
                <a:solidFill>
                  <a:srgbClr val="000000"/>
                </a:solidFill>
                <a:effectLst/>
                <a:latin typeface="+mn-lt"/>
              </a:defRPr>
            </a:lvl1pPr>
            <a:lvl2pPr>
              <a:buFont typeface="Wingdings" pitchFamily="2" charset="2"/>
              <a:buChar char="§"/>
              <a:defRPr sz="2400">
                <a:solidFill>
                  <a:srgbClr val="000000"/>
                </a:solidFill>
                <a:effectLst/>
                <a:latin typeface="+mn-lt"/>
              </a:defRPr>
            </a:lvl2pPr>
            <a:lvl3pPr marL="989013" indent="-276225">
              <a:spcBef>
                <a:spcPts val="1000"/>
              </a:spcBef>
              <a:buClr>
                <a:schemeClr val="tx2">
                  <a:lumMod val="25000"/>
                </a:schemeClr>
              </a:buClr>
              <a:buFont typeface="Wingdings" pitchFamily="2" charset="2"/>
              <a:buChar char="§"/>
              <a:defRPr sz="1800" b="0">
                <a:solidFill>
                  <a:srgbClr val="000000"/>
                </a:solidFill>
                <a:effectLst/>
                <a:latin typeface="+mn-lt"/>
              </a:defRPr>
            </a:lvl3pPr>
            <a:lvl4pPr marL="712788" indent="-350838">
              <a:spcBef>
                <a:spcPts val="1000"/>
              </a:spcBef>
              <a:buClr>
                <a:schemeClr val="tx2">
                  <a:lumMod val="25000"/>
                </a:schemeClr>
              </a:buClr>
              <a:buFont typeface="Wingdings" pitchFamily="2" charset="2"/>
              <a:buChar char="§"/>
              <a:defRPr lang="de-DE" sz="1800" b="0" dirty="0" smtClean="0">
                <a:solidFill>
                  <a:srgbClr val="000000"/>
                </a:solidFill>
                <a:effectLst/>
                <a:latin typeface="+mn-lt"/>
              </a:defRPr>
            </a:lvl4pPr>
          </a:lstStyle>
          <a:p>
            <a:pPr lvl="0"/>
            <a:r>
              <a:rPr lang="de-DE" noProof="0"/>
              <a:t>Textmasterformate durch Klicken bearbeiten</a:t>
            </a:r>
          </a:p>
          <a:p>
            <a:pPr lvl="1"/>
            <a:r>
              <a:rPr lang="de-DE" noProof="0"/>
              <a:t>Zweite Ebene</a:t>
            </a:r>
          </a:p>
          <a:p>
            <a:pPr lvl="2"/>
            <a:r>
              <a:rPr lang="de-DE" noProof="0"/>
              <a:t>Dritte Ebene</a:t>
            </a:r>
          </a:p>
        </p:txBody>
      </p:sp>
      <p:sp>
        <p:nvSpPr>
          <p:cNvPr id="6" name="Rectangle 3"/>
          <p:cNvSpPr>
            <a:spLocks noGrp="1" noChangeArrowheads="1"/>
          </p:cNvSpPr>
          <p:nvPr>
            <p:ph type="ftr" sz="quarter" idx="10"/>
          </p:nvPr>
        </p:nvSpPr>
        <p:spPr>
          <a:xfrm>
            <a:off x="488951" y="6215063"/>
            <a:ext cx="7607300" cy="500062"/>
          </a:xfrm>
          <a:prstGeom prst="rect">
            <a:avLst/>
          </a:prstGeom>
        </p:spPr>
        <p:txBody>
          <a:bodyPr/>
          <a:lstStyle>
            <a:lvl1pPr marL="0" indent="0">
              <a:spcBef>
                <a:spcPts val="400"/>
              </a:spcBef>
              <a:defRPr sz="1050" b="1" dirty="0" smtClean="0">
                <a:solidFill>
                  <a:srgbClr val="000000"/>
                </a:solidFill>
                <a:latin typeface="Verdana" pitchFamily="34" charset="0"/>
              </a:defRPr>
            </a:lvl1pPr>
          </a:lstStyle>
          <a:p>
            <a:endParaRPr lang="de-DE"/>
          </a:p>
        </p:txBody>
      </p:sp>
    </p:spTree>
    <p:extLst>
      <p:ext uri="{BB962C8B-B14F-4D97-AF65-F5344CB8AC3E}">
        <p14:creationId xmlns:p14="http://schemas.microsoft.com/office/powerpoint/2010/main" val="17322646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itel - Text in Stufen - Nr. - Objekte">
    <p:spTree>
      <p:nvGrpSpPr>
        <p:cNvPr id="1" name=""/>
        <p:cNvGrpSpPr/>
        <p:nvPr/>
      </p:nvGrpSpPr>
      <p:grpSpPr>
        <a:xfrm>
          <a:off x="0" y="0"/>
          <a:ext cx="0" cy="0"/>
          <a:chOff x="0" y="0"/>
          <a:chExt cx="0" cy="0"/>
        </a:xfrm>
      </p:grpSpPr>
      <p:sp>
        <p:nvSpPr>
          <p:cNvPr id="2" name="Titel 1"/>
          <p:cNvSpPr>
            <a:spLocks noGrp="1"/>
          </p:cNvSpPr>
          <p:nvPr>
            <p:ph type="title"/>
          </p:nvPr>
        </p:nvSpPr>
        <p:spPr>
          <a:xfrm>
            <a:off x="476211" y="142852"/>
            <a:ext cx="11430080" cy="714404"/>
          </a:xfrm>
          <a:prstGeom prst="rect">
            <a:avLst/>
          </a:prstGeom>
        </p:spPr>
        <p:txBody>
          <a:bodyPr/>
          <a:lstStyle/>
          <a:p>
            <a:r>
              <a:rPr lang="de-DE"/>
              <a:t>Titelmasterformat durch Klicken bearbeiten</a:t>
            </a:r>
            <a:endParaRPr lang="de-DE" dirty="0"/>
          </a:p>
        </p:txBody>
      </p:sp>
      <p:sp>
        <p:nvSpPr>
          <p:cNvPr id="3" name="Inhaltsplatzhalter 2"/>
          <p:cNvSpPr>
            <a:spLocks noGrp="1"/>
          </p:cNvSpPr>
          <p:nvPr>
            <p:ph sz="half" idx="1"/>
          </p:nvPr>
        </p:nvSpPr>
        <p:spPr>
          <a:xfrm>
            <a:off x="476211" y="928670"/>
            <a:ext cx="11430080" cy="5072098"/>
          </a:xfrm>
          <a:prstGeom prst="rect">
            <a:avLst/>
          </a:prstGeom>
        </p:spPr>
        <p:txBody>
          <a:bodyPr/>
          <a:lstStyle>
            <a:lvl1pPr marL="361950" indent="-361950">
              <a:buFont typeface="+mj-lt"/>
              <a:buAutoNum type="arabicPeriod"/>
              <a:defRPr sz="2000"/>
            </a:lvl1pPr>
            <a:lvl2pPr marL="627063" indent="-265113">
              <a:spcBef>
                <a:spcPts val="600"/>
              </a:spcBef>
              <a:buFont typeface="Wingdings" pitchFamily="2" charset="2"/>
              <a:buChar char="§"/>
              <a:defRPr sz="1800" b="0"/>
            </a:lvl2pPr>
            <a:lvl3pPr marL="974725" indent="-342900">
              <a:spcBef>
                <a:spcPts val="600"/>
              </a:spcBef>
              <a:buFont typeface="Symbol" pitchFamily="18" charset="2"/>
              <a:buChar char="-"/>
              <a:defRPr sz="1600" b="0" i="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p:txBody>
      </p:sp>
      <p:sp>
        <p:nvSpPr>
          <p:cNvPr id="5" name="Rectangle 3"/>
          <p:cNvSpPr>
            <a:spLocks noGrp="1" noChangeArrowheads="1"/>
          </p:cNvSpPr>
          <p:nvPr>
            <p:ph type="ftr" sz="quarter" idx="10"/>
          </p:nvPr>
        </p:nvSpPr>
        <p:spPr>
          <a:xfrm>
            <a:off x="488951" y="6215063"/>
            <a:ext cx="7607300" cy="500062"/>
          </a:xfrm>
          <a:prstGeom prst="rect">
            <a:avLst/>
          </a:prstGeom>
        </p:spPr>
        <p:txBody>
          <a:bodyPr/>
          <a:lstStyle>
            <a:lvl1pPr marL="0" indent="0">
              <a:spcBef>
                <a:spcPts val="400"/>
              </a:spcBef>
              <a:defRPr sz="1050" b="1" dirty="0" smtClean="0">
                <a:solidFill>
                  <a:srgbClr val="000000"/>
                </a:solidFill>
                <a:latin typeface="Verdana" pitchFamily="34" charset="0"/>
              </a:defRPr>
            </a:lvl1pPr>
          </a:lstStyle>
          <a:p>
            <a:endParaRPr lang="de-DE"/>
          </a:p>
        </p:txBody>
      </p:sp>
    </p:spTree>
    <p:extLst>
      <p:ext uri="{BB962C8B-B14F-4D97-AF65-F5344CB8AC3E}">
        <p14:creationId xmlns:p14="http://schemas.microsoft.com/office/powerpoint/2010/main" val="206419780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1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381000" y="214313"/>
            <a:ext cx="11430000" cy="1066800"/>
          </a:xfrm>
          <a:prstGeom prst="rect">
            <a:avLst/>
          </a:prstGeom>
        </p:spPr>
        <p:txBody>
          <a:bodyPr/>
          <a:lstStyle/>
          <a:p>
            <a:r>
              <a:rPr lang="de-DE"/>
              <a:t>Titelmasterformat durch Klicken bearbeiten</a:t>
            </a:r>
          </a:p>
        </p:txBody>
      </p:sp>
      <p:sp>
        <p:nvSpPr>
          <p:cNvPr id="3" name="Fußzeilenplatzhalter 2"/>
          <p:cNvSpPr>
            <a:spLocks noGrp="1"/>
          </p:cNvSpPr>
          <p:nvPr>
            <p:ph type="ftr" sz="quarter" idx="10"/>
          </p:nvPr>
        </p:nvSpPr>
        <p:spPr>
          <a:xfrm>
            <a:off x="488951" y="6215063"/>
            <a:ext cx="7607300" cy="500062"/>
          </a:xfrm>
          <a:prstGeom prst="rect">
            <a:avLst/>
          </a:prstGeom>
        </p:spPr>
        <p:txBody>
          <a:bodyPr/>
          <a:lstStyle/>
          <a:p>
            <a:endParaRPr lang="de-DE">
              <a:solidFill>
                <a:srgbClr val="000000"/>
              </a:solidFill>
            </a:endParaRPr>
          </a:p>
        </p:txBody>
      </p:sp>
      <p:sp>
        <p:nvSpPr>
          <p:cNvPr id="4" name="Foliennummernplatzhalter 3"/>
          <p:cNvSpPr>
            <a:spLocks noGrp="1"/>
          </p:cNvSpPr>
          <p:nvPr>
            <p:ph type="sldNum" sz="quarter" idx="11"/>
          </p:nvPr>
        </p:nvSpPr>
        <p:spPr>
          <a:xfrm>
            <a:off x="8737600" y="6356355"/>
            <a:ext cx="2844800" cy="365125"/>
          </a:xfrm>
          <a:prstGeom prst="rect">
            <a:avLst/>
          </a:prstGeom>
        </p:spPr>
        <p:txBody>
          <a:bodyPr/>
          <a:lstStyle/>
          <a:p>
            <a:fld id="{B9EC9158-66BF-4B14-BD6F-2804D9F6260A}" type="slidenum">
              <a:rPr lang="de-DE">
                <a:solidFill>
                  <a:srgbClr val="000000"/>
                </a:solidFill>
              </a:rPr>
              <a:pPr/>
              <a:t>‹#›</a:t>
            </a:fld>
            <a:endParaRPr lang="de-DE">
              <a:solidFill>
                <a:srgbClr val="000000"/>
              </a:solidFill>
            </a:endParaRPr>
          </a:p>
        </p:txBody>
      </p:sp>
    </p:spTree>
    <p:extLst>
      <p:ext uri="{BB962C8B-B14F-4D97-AF65-F5344CB8AC3E}">
        <p14:creationId xmlns:p14="http://schemas.microsoft.com/office/powerpoint/2010/main" val="84473784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itel und leer">
    <p:spTree>
      <p:nvGrpSpPr>
        <p:cNvPr id="1" name=""/>
        <p:cNvGrpSpPr/>
        <p:nvPr/>
      </p:nvGrpSpPr>
      <p:grpSpPr>
        <a:xfrm>
          <a:off x="0" y="0"/>
          <a:ext cx="0" cy="0"/>
          <a:chOff x="0" y="0"/>
          <a:chExt cx="0" cy="0"/>
        </a:xfrm>
      </p:grpSpPr>
      <p:sp>
        <p:nvSpPr>
          <p:cNvPr id="2" name="Titel 1"/>
          <p:cNvSpPr>
            <a:spLocks noGrp="1"/>
          </p:cNvSpPr>
          <p:nvPr>
            <p:ph type="title"/>
          </p:nvPr>
        </p:nvSpPr>
        <p:spPr>
          <a:xfrm>
            <a:off x="476212" y="214290"/>
            <a:ext cx="11334829" cy="785818"/>
          </a:xfrm>
          <a:prstGeom prst="rect">
            <a:avLst/>
          </a:prstGeom>
        </p:spPr>
        <p:txBody>
          <a:bodyPr/>
          <a:lstStyle>
            <a:lvl1pPr>
              <a:defRPr sz="2800" baseline="0">
                <a:solidFill>
                  <a:srgbClr val="000099"/>
                </a:solidFill>
                <a:effectLst/>
                <a:latin typeface="Arial" pitchFamily="34" charset="0"/>
              </a:defRPr>
            </a:lvl1pPr>
          </a:lstStyle>
          <a:p>
            <a:r>
              <a:rPr lang="de-DE"/>
              <a:t>Titelmasterformat durch Klicken bearbeiten</a:t>
            </a:r>
            <a:endParaRPr lang="de-DE" dirty="0"/>
          </a:p>
        </p:txBody>
      </p:sp>
      <p:sp>
        <p:nvSpPr>
          <p:cNvPr id="4" name="Footer Placeholder 3"/>
          <p:cNvSpPr>
            <a:spLocks noGrp="1" noChangeArrowheads="1"/>
          </p:cNvSpPr>
          <p:nvPr>
            <p:ph type="ftr" sz="quarter" idx="10"/>
          </p:nvPr>
        </p:nvSpPr>
        <p:spPr>
          <a:xfrm>
            <a:off x="488951" y="6215063"/>
            <a:ext cx="7607300" cy="500062"/>
          </a:xfrm>
          <a:prstGeom prst="rect">
            <a:avLst/>
          </a:prstGeom>
        </p:spPr>
        <p:txBody>
          <a:bodyPr/>
          <a:lstStyle>
            <a:lvl1pPr marL="0" indent="0">
              <a:spcBef>
                <a:spcPts val="400"/>
              </a:spcBef>
              <a:defRPr sz="1050" b="1" dirty="0" smtClean="0">
                <a:solidFill>
                  <a:srgbClr val="000000"/>
                </a:solidFill>
                <a:latin typeface="Verdana" pitchFamily="34" charset="0"/>
              </a:defRPr>
            </a:lvl1pPr>
          </a:lstStyle>
          <a:p>
            <a:endParaRPr lang="de-DE"/>
          </a:p>
        </p:txBody>
      </p:sp>
    </p:spTree>
    <p:extLst>
      <p:ext uri="{BB962C8B-B14F-4D97-AF65-F5344CB8AC3E}">
        <p14:creationId xmlns:p14="http://schemas.microsoft.com/office/powerpoint/2010/main" val="339574566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3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a:prstGeom prst="rect">
            <a:avLst/>
          </a:prstGeom>
        </p:spPr>
        <p:txBody>
          <a:bodyPr vert="horz"/>
          <a:lstStyle/>
          <a:p>
            <a:r>
              <a:rPr lang="de-DE"/>
              <a:t>Mastertitelformat bearbeiten</a:t>
            </a:r>
          </a:p>
        </p:txBody>
      </p:sp>
    </p:spTree>
    <p:extLst>
      <p:ext uri="{BB962C8B-B14F-4D97-AF65-F5344CB8AC3E}">
        <p14:creationId xmlns:p14="http://schemas.microsoft.com/office/powerpoint/2010/main" val="156637144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1B6FC662-BDE3-4ADA-A3F2-AD108C791C43}" type="datetimeFigureOut">
              <a:rPr lang="de-DE" smtClean="0">
                <a:solidFill>
                  <a:prstClr val="black">
                    <a:tint val="75000"/>
                  </a:prstClr>
                </a:solidFill>
              </a:rPr>
              <a:pPr/>
              <a:t>01.06.2022</a:t>
            </a:fld>
            <a:endParaRPr lang="de-DE">
              <a:solidFill>
                <a:prstClr val="black">
                  <a:tint val="75000"/>
                </a:prstClr>
              </a:solidFill>
            </a:endParaRPr>
          </a:p>
        </p:txBody>
      </p:sp>
      <p:sp>
        <p:nvSpPr>
          <p:cNvPr id="5" name="Footer Placeholder 4"/>
          <p:cNvSpPr>
            <a:spLocks noGrp="1"/>
          </p:cNvSpPr>
          <p:nvPr>
            <p:ph type="ftr" sz="quarter" idx="11"/>
          </p:nvPr>
        </p:nvSpPr>
        <p:spPr/>
        <p:txBody>
          <a:bodyPr/>
          <a:lstStyle/>
          <a:p>
            <a:endParaRPr lang="de-DE">
              <a:solidFill>
                <a:prstClr val="black">
                  <a:tint val="75000"/>
                </a:prstClr>
              </a:solidFill>
            </a:endParaRPr>
          </a:p>
        </p:txBody>
      </p:sp>
      <p:sp>
        <p:nvSpPr>
          <p:cNvPr id="6" name="Slide Number Placeholder 5"/>
          <p:cNvSpPr>
            <a:spLocks noGrp="1"/>
          </p:cNvSpPr>
          <p:nvPr>
            <p:ph type="sldNum" sz="quarter" idx="12"/>
          </p:nvPr>
        </p:nvSpPr>
        <p:spPr/>
        <p:txBody>
          <a:bodyPr/>
          <a:lstStyle/>
          <a:p>
            <a:fld id="{1CED001F-EFCF-44FC-862F-0236BDB641D6}"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112383671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
Zweite Ebene
Dritte Ebene
Vierte Ebene
Fünfte Ebene</a:t>
            </a:r>
            <a:endParaRPr lang="en-US" dirty="0"/>
          </a:p>
        </p:txBody>
      </p:sp>
      <p:sp>
        <p:nvSpPr>
          <p:cNvPr id="4" name="Date Placeholder 3"/>
          <p:cNvSpPr>
            <a:spLocks noGrp="1"/>
          </p:cNvSpPr>
          <p:nvPr>
            <p:ph type="dt" sz="half" idx="10"/>
          </p:nvPr>
        </p:nvSpPr>
        <p:spPr/>
        <p:txBody>
          <a:bodyPr/>
          <a:lstStyle/>
          <a:p>
            <a:fld id="{1B6FC662-BDE3-4ADA-A3F2-AD108C791C43}" type="datetimeFigureOut">
              <a:rPr lang="de-DE" smtClean="0">
                <a:solidFill>
                  <a:prstClr val="black">
                    <a:tint val="75000"/>
                  </a:prstClr>
                </a:solidFill>
              </a:rPr>
              <a:pPr/>
              <a:t>01.06.2022</a:t>
            </a:fld>
            <a:endParaRPr lang="de-DE">
              <a:solidFill>
                <a:prstClr val="black">
                  <a:tint val="75000"/>
                </a:prstClr>
              </a:solidFill>
            </a:endParaRPr>
          </a:p>
        </p:txBody>
      </p:sp>
      <p:sp>
        <p:nvSpPr>
          <p:cNvPr id="5" name="Footer Placeholder 4"/>
          <p:cNvSpPr>
            <a:spLocks noGrp="1"/>
          </p:cNvSpPr>
          <p:nvPr>
            <p:ph type="ftr" sz="quarter" idx="11"/>
          </p:nvPr>
        </p:nvSpPr>
        <p:spPr/>
        <p:txBody>
          <a:bodyPr/>
          <a:lstStyle/>
          <a:p>
            <a:endParaRPr lang="de-DE">
              <a:solidFill>
                <a:prstClr val="black">
                  <a:tint val="75000"/>
                </a:prstClr>
              </a:solidFill>
            </a:endParaRPr>
          </a:p>
        </p:txBody>
      </p:sp>
      <p:sp>
        <p:nvSpPr>
          <p:cNvPr id="6" name="Slide Number Placeholder 5"/>
          <p:cNvSpPr>
            <a:spLocks noGrp="1"/>
          </p:cNvSpPr>
          <p:nvPr>
            <p:ph type="sldNum" sz="quarter" idx="12"/>
          </p:nvPr>
        </p:nvSpPr>
        <p:spPr/>
        <p:txBody>
          <a:bodyPr/>
          <a:lstStyle/>
          <a:p>
            <a:fld id="{1CED001F-EFCF-44FC-862F-0236BDB641D6}"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9303554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a:extLst>
              <a:ext uri="{FF2B5EF4-FFF2-40B4-BE49-F238E27FC236}">
                <a16:creationId xmlns:a16="http://schemas.microsoft.com/office/drawing/2014/main" id="{3945FA74-9F65-B446-A952-C5A1BE2C8119}"/>
              </a:ext>
            </a:extLst>
          </p:cNvPr>
          <p:cNvSpPr>
            <a:spLocks noGrp="1" noChangeArrowheads="1"/>
          </p:cNvSpPr>
          <p:nvPr>
            <p:ph type="dt" sz="half" idx="10"/>
          </p:nvPr>
        </p:nvSpPr>
        <p:spPr>
          <a:ln/>
        </p:spPr>
        <p:txBody>
          <a:bodyPr/>
          <a:lstStyle>
            <a:lvl1pPr>
              <a:defRPr/>
            </a:lvl1pPr>
          </a:lstStyle>
          <a:p>
            <a:pPr>
              <a:defRPr/>
            </a:pPr>
            <a:endParaRPr lang="en-GB" dirty="0"/>
          </a:p>
        </p:txBody>
      </p:sp>
      <p:sp>
        <p:nvSpPr>
          <p:cNvPr id="4" name="Rectangle 5">
            <a:extLst>
              <a:ext uri="{FF2B5EF4-FFF2-40B4-BE49-F238E27FC236}">
                <a16:creationId xmlns:a16="http://schemas.microsoft.com/office/drawing/2014/main" id="{9DF7BF5F-3003-064B-998A-54F3ACA3FB1A}"/>
              </a:ext>
            </a:extLst>
          </p:cNvPr>
          <p:cNvSpPr>
            <a:spLocks noGrp="1" noChangeArrowheads="1"/>
          </p:cNvSpPr>
          <p:nvPr>
            <p:ph type="ftr" sz="quarter" idx="11"/>
          </p:nvPr>
        </p:nvSpPr>
        <p:spPr>
          <a:ln/>
        </p:spPr>
        <p:txBody>
          <a:bodyPr/>
          <a:lstStyle>
            <a:lvl1pPr>
              <a:defRPr/>
            </a:lvl1pPr>
          </a:lstStyle>
          <a:p>
            <a:pPr>
              <a:defRPr/>
            </a:pPr>
            <a:endParaRPr lang="en-GB" dirty="0"/>
          </a:p>
        </p:txBody>
      </p:sp>
      <p:sp>
        <p:nvSpPr>
          <p:cNvPr id="5" name="Rectangle 6">
            <a:extLst>
              <a:ext uri="{FF2B5EF4-FFF2-40B4-BE49-F238E27FC236}">
                <a16:creationId xmlns:a16="http://schemas.microsoft.com/office/drawing/2014/main" id="{E01A3D4F-5961-4E40-AE85-B56546A18E89}"/>
              </a:ext>
            </a:extLst>
          </p:cNvPr>
          <p:cNvSpPr>
            <a:spLocks noGrp="1" noChangeArrowheads="1"/>
          </p:cNvSpPr>
          <p:nvPr>
            <p:ph type="sldNum" sz="quarter" idx="12"/>
          </p:nvPr>
        </p:nvSpPr>
        <p:spPr>
          <a:ln/>
        </p:spPr>
        <p:txBody>
          <a:bodyPr/>
          <a:lstStyle>
            <a:lvl1pPr>
              <a:defRPr/>
            </a:lvl1pPr>
          </a:lstStyle>
          <a:p>
            <a:fld id="{7FC5C92E-C0FD-8D49-BF9F-29F5A6D45842}" type="slidenum">
              <a:rPr lang="en-GB" altLang="en-US"/>
              <a:pPr/>
              <a:t>‹#›</a:t>
            </a:fld>
            <a:endParaRPr lang="en-GB" altLang="en-US" dirty="0"/>
          </a:p>
        </p:txBody>
      </p:sp>
    </p:spTree>
    <p:extLst>
      <p:ext uri="{BB962C8B-B14F-4D97-AF65-F5344CB8AC3E}">
        <p14:creationId xmlns:p14="http://schemas.microsoft.com/office/powerpoint/2010/main" val="193136072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
Zweite Ebene
Dritte Ebene
Vierte Ebene
Fünfte Ebene</a:t>
            </a:r>
            <a:endParaRPr lang="en-US" dirty="0"/>
          </a:p>
        </p:txBody>
      </p:sp>
      <p:sp>
        <p:nvSpPr>
          <p:cNvPr id="4" name="Date Placeholder 3"/>
          <p:cNvSpPr>
            <a:spLocks noGrp="1"/>
          </p:cNvSpPr>
          <p:nvPr>
            <p:ph type="dt" sz="half" idx="10"/>
          </p:nvPr>
        </p:nvSpPr>
        <p:spPr/>
        <p:txBody>
          <a:bodyPr/>
          <a:lstStyle/>
          <a:p>
            <a:fld id="{1B6FC662-BDE3-4ADA-A3F2-AD108C791C43}" type="datetimeFigureOut">
              <a:rPr lang="de-DE" smtClean="0">
                <a:solidFill>
                  <a:prstClr val="black">
                    <a:tint val="75000"/>
                  </a:prstClr>
                </a:solidFill>
              </a:rPr>
              <a:pPr/>
              <a:t>01.06.2022</a:t>
            </a:fld>
            <a:endParaRPr lang="de-DE">
              <a:solidFill>
                <a:prstClr val="black">
                  <a:tint val="75000"/>
                </a:prstClr>
              </a:solidFill>
            </a:endParaRPr>
          </a:p>
        </p:txBody>
      </p:sp>
      <p:sp>
        <p:nvSpPr>
          <p:cNvPr id="5" name="Footer Placeholder 4"/>
          <p:cNvSpPr>
            <a:spLocks noGrp="1"/>
          </p:cNvSpPr>
          <p:nvPr>
            <p:ph type="ftr" sz="quarter" idx="11"/>
          </p:nvPr>
        </p:nvSpPr>
        <p:spPr/>
        <p:txBody>
          <a:bodyPr/>
          <a:lstStyle/>
          <a:p>
            <a:endParaRPr lang="de-DE">
              <a:solidFill>
                <a:prstClr val="black">
                  <a:tint val="75000"/>
                </a:prstClr>
              </a:solidFill>
            </a:endParaRPr>
          </a:p>
        </p:txBody>
      </p:sp>
      <p:sp>
        <p:nvSpPr>
          <p:cNvPr id="6" name="Slide Number Placeholder 5"/>
          <p:cNvSpPr>
            <a:spLocks noGrp="1"/>
          </p:cNvSpPr>
          <p:nvPr>
            <p:ph type="sldNum" sz="quarter" idx="12"/>
          </p:nvPr>
        </p:nvSpPr>
        <p:spPr/>
        <p:txBody>
          <a:bodyPr/>
          <a:lstStyle/>
          <a:p>
            <a:fld id="{1CED001F-EFCF-44FC-862F-0236BDB641D6}"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49080453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de-DE"/>
              <a:t>Mastertextformat bearbeiten
Zweite Ebene
Dritte Ebene
Vierte Ebene
Fünfte Ebene</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de-DE"/>
              <a:t>Mastertextformat bearbeiten
Zweite Ebene
Dritte Ebene
Vierte Ebene
Fünfte Ebene</a:t>
            </a:r>
            <a:endParaRPr lang="en-US" dirty="0"/>
          </a:p>
        </p:txBody>
      </p:sp>
      <p:sp>
        <p:nvSpPr>
          <p:cNvPr id="5" name="Date Placeholder 4"/>
          <p:cNvSpPr>
            <a:spLocks noGrp="1"/>
          </p:cNvSpPr>
          <p:nvPr>
            <p:ph type="dt" sz="half" idx="10"/>
          </p:nvPr>
        </p:nvSpPr>
        <p:spPr/>
        <p:txBody>
          <a:bodyPr/>
          <a:lstStyle/>
          <a:p>
            <a:fld id="{1B6FC662-BDE3-4ADA-A3F2-AD108C791C43}" type="datetimeFigureOut">
              <a:rPr lang="de-DE" smtClean="0">
                <a:solidFill>
                  <a:prstClr val="black">
                    <a:tint val="75000"/>
                  </a:prstClr>
                </a:solidFill>
              </a:rPr>
              <a:pPr/>
              <a:t>01.06.2022</a:t>
            </a:fld>
            <a:endParaRPr lang="de-DE">
              <a:solidFill>
                <a:prstClr val="black">
                  <a:tint val="75000"/>
                </a:prstClr>
              </a:solidFill>
            </a:endParaRPr>
          </a:p>
        </p:txBody>
      </p:sp>
      <p:sp>
        <p:nvSpPr>
          <p:cNvPr id="6" name="Footer Placeholder 5"/>
          <p:cNvSpPr>
            <a:spLocks noGrp="1"/>
          </p:cNvSpPr>
          <p:nvPr>
            <p:ph type="ftr" sz="quarter" idx="11"/>
          </p:nvPr>
        </p:nvSpPr>
        <p:spPr/>
        <p:txBody>
          <a:bodyPr/>
          <a:lstStyle/>
          <a:p>
            <a:endParaRPr lang="de-DE">
              <a:solidFill>
                <a:prstClr val="black">
                  <a:tint val="75000"/>
                </a:prstClr>
              </a:solidFill>
            </a:endParaRPr>
          </a:p>
        </p:txBody>
      </p:sp>
      <p:sp>
        <p:nvSpPr>
          <p:cNvPr id="7" name="Slide Number Placeholder 6"/>
          <p:cNvSpPr>
            <a:spLocks noGrp="1"/>
          </p:cNvSpPr>
          <p:nvPr>
            <p:ph type="sldNum" sz="quarter" idx="12"/>
          </p:nvPr>
        </p:nvSpPr>
        <p:spPr/>
        <p:txBody>
          <a:bodyPr/>
          <a:lstStyle/>
          <a:p>
            <a:fld id="{1CED001F-EFCF-44FC-862F-0236BDB641D6}"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209257441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de-DE"/>
              <a:t>Mastertitelformat bearbeiten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
Zweite Ebene
Dritte Ebene
Vierte Ebene
Fünfte Ebene</a:t>
            </a:r>
            <a:endParaRPr lang="en-US" dirty="0"/>
          </a:p>
        </p:txBody>
      </p:sp>
      <p:sp>
        <p:nvSpPr>
          <p:cNvPr id="4" name="Content Placeholder 3"/>
          <p:cNvSpPr>
            <a:spLocks noGrp="1"/>
          </p:cNvSpPr>
          <p:nvPr>
            <p:ph sz="half" idx="2"/>
          </p:nvPr>
        </p:nvSpPr>
        <p:spPr>
          <a:xfrm>
            <a:off x="839788" y="2505075"/>
            <a:ext cx="5157787" cy="3684588"/>
          </a:xfrm>
        </p:spPr>
        <p:txBody>
          <a:bodyPr/>
          <a:lstStyle/>
          <a:p>
            <a:pPr lvl="0"/>
            <a:r>
              <a:rPr lang="de-DE"/>
              <a:t>Mastertextformat bearbeiten
Zweite Ebene
Dritte Ebene
Vierte Ebene
Fünfte Ebene</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
Zweite Ebene
Dritte Ebene
Vierte Ebene
Fünfte Ebene</a:t>
            </a:r>
            <a:endParaRPr lang="en-US" dirty="0"/>
          </a:p>
        </p:txBody>
      </p:sp>
      <p:sp>
        <p:nvSpPr>
          <p:cNvPr id="6" name="Content Placeholder 5"/>
          <p:cNvSpPr>
            <a:spLocks noGrp="1"/>
          </p:cNvSpPr>
          <p:nvPr>
            <p:ph sz="quarter" idx="4"/>
          </p:nvPr>
        </p:nvSpPr>
        <p:spPr>
          <a:xfrm>
            <a:off x="6172200" y="2505075"/>
            <a:ext cx="5183188" cy="3684588"/>
          </a:xfrm>
        </p:spPr>
        <p:txBody>
          <a:bodyPr/>
          <a:lstStyle/>
          <a:p>
            <a:pPr lvl="0"/>
            <a:r>
              <a:rPr lang="de-DE"/>
              <a:t>Mastertextformat bearbeiten
Zweite Ebene
Dritte Ebene
Vierte Ebene
Fünfte Ebene</a:t>
            </a:r>
            <a:endParaRPr lang="en-US" dirty="0"/>
          </a:p>
        </p:txBody>
      </p:sp>
      <p:sp>
        <p:nvSpPr>
          <p:cNvPr id="7" name="Date Placeholder 6"/>
          <p:cNvSpPr>
            <a:spLocks noGrp="1"/>
          </p:cNvSpPr>
          <p:nvPr>
            <p:ph type="dt" sz="half" idx="10"/>
          </p:nvPr>
        </p:nvSpPr>
        <p:spPr/>
        <p:txBody>
          <a:bodyPr/>
          <a:lstStyle/>
          <a:p>
            <a:fld id="{1B6FC662-BDE3-4ADA-A3F2-AD108C791C43}" type="datetimeFigureOut">
              <a:rPr lang="de-DE" smtClean="0">
                <a:solidFill>
                  <a:prstClr val="black">
                    <a:tint val="75000"/>
                  </a:prstClr>
                </a:solidFill>
              </a:rPr>
              <a:pPr/>
              <a:t>01.06.2022</a:t>
            </a:fld>
            <a:endParaRPr lang="de-DE">
              <a:solidFill>
                <a:prstClr val="black">
                  <a:tint val="75000"/>
                </a:prstClr>
              </a:solidFill>
            </a:endParaRPr>
          </a:p>
        </p:txBody>
      </p:sp>
      <p:sp>
        <p:nvSpPr>
          <p:cNvPr id="8" name="Footer Placeholder 7"/>
          <p:cNvSpPr>
            <a:spLocks noGrp="1"/>
          </p:cNvSpPr>
          <p:nvPr>
            <p:ph type="ftr" sz="quarter" idx="11"/>
          </p:nvPr>
        </p:nvSpPr>
        <p:spPr/>
        <p:txBody>
          <a:bodyPr/>
          <a:lstStyle/>
          <a:p>
            <a:endParaRPr lang="de-DE">
              <a:solidFill>
                <a:prstClr val="black">
                  <a:tint val="75000"/>
                </a:prstClr>
              </a:solidFill>
            </a:endParaRPr>
          </a:p>
        </p:txBody>
      </p:sp>
      <p:sp>
        <p:nvSpPr>
          <p:cNvPr id="9" name="Slide Number Placeholder 8"/>
          <p:cNvSpPr>
            <a:spLocks noGrp="1"/>
          </p:cNvSpPr>
          <p:nvPr>
            <p:ph type="sldNum" sz="quarter" idx="12"/>
          </p:nvPr>
        </p:nvSpPr>
        <p:spPr/>
        <p:txBody>
          <a:bodyPr/>
          <a:lstStyle/>
          <a:p>
            <a:fld id="{1CED001F-EFCF-44FC-862F-0236BDB641D6}"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34070202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1B6FC662-BDE3-4ADA-A3F2-AD108C791C43}" type="datetimeFigureOut">
              <a:rPr lang="de-DE" smtClean="0">
                <a:solidFill>
                  <a:prstClr val="black">
                    <a:tint val="75000"/>
                  </a:prstClr>
                </a:solidFill>
              </a:rPr>
              <a:pPr/>
              <a:t>01.06.2022</a:t>
            </a:fld>
            <a:endParaRPr lang="de-DE">
              <a:solidFill>
                <a:prstClr val="black">
                  <a:tint val="75000"/>
                </a:prstClr>
              </a:solidFill>
            </a:endParaRPr>
          </a:p>
        </p:txBody>
      </p:sp>
      <p:sp>
        <p:nvSpPr>
          <p:cNvPr id="4" name="Footer Placeholder 3"/>
          <p:cNvSpPr>
            <a:spLocks noGrp="1"/>
          </p:cNvSpPr>
          <p:nvPr>
            <p:ph type="ftr" sz="quarter" idx="11"/>
          </p:nvPr>
        </p:nvSpPr>
        <p:spPr/>
        <p:txBody>
          <a:bodyPr/>
          <a:lstStyle/>
          <a:p>
            <a:endParaRPr lang="de-DE">
              <a:solidFill>
                <a:prstClr val="black">
                  <a:tint val="75000"/>
                </a:prstClr>
              </a:solidFill>
            </a:endParaRPr>
          </a:p>
        </p:txBody>
      </p:sp>
      <p:sp>
        <p:nvSpPr>
          <p:cNvPr id="5" name="Slide Number Placeholder 4"/>
          <p:cNvSpPr>
            <a:spLocks noGrp="1"/>
          </p:cNvSpPr>
          <p:nvPr>
            <p:ph type="sldNum" sz="quarter" idx="12"/>
          </p:nvPr>
        </p:nvSpPr>
        <p:spPr/>
        <p:txBody>
          <a:bodyPr/>
          <a:lstStyle/>
          <a:p>
            <a:fld id="{1CED001F-EFCF-44FC-862F-0236BDB641D6}"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314657583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6FC662-BDE3-4ADA-A3F2-AD108C791C43}" type="datetimeFigureOut">
              <a:rPr lang="de-DE" smtClean="0">
                <a:solidFill>
                  <a:prstClr val="black">
                    <a:tint val="75000"/>
                  </a:prstClr>
                </a:solidFill>
              </a:rPr>
              <a:pPr/>
              <a:t>01.06.2022</a:t>
            </a:fld>
            <a:endParaRPr lang="de-DE">
              <a:solidFill>
                <a:prstClr val="black">
                  <a:tint val="75000"/>
                </a:prstClr>
              </a:solidFill>
            </a:endParaRPr>
          </a:p>
        </p:txBody>
      </p:sp>
      <p:sp>
        <p:nvSpPr>
          <p:cNvPr id="3" name="Footer Placeholder 2"/>
          <p:cNvSpPr>
            <a:spLocks noGrp="1"/>
          </p:cNvSpPr>
          <p:nvPr>
            <p:ph type="ftr" sz="quarter" idx="11"/>
          </p:nvPr>
        </p:nvSpPr>
        <p:spPr/>
        <p:txBody>
          <a:bodyPr/>
          <a:lstStyle/>
          <a:p>
            <a:endParaRPr lang="de-DE">
              <a:solidFill>
                <a:prstClr val="black">
                  <a:tint val="75000"/>
                </a:prstClr>
              </a:solidFill>
            </a:endParaRPr>
          </a:p>
        </p:txBody>
      </p:sp>
      <p:sp>
        <p:nvSpPr>
          <p:cNvPr id="4" name="Slide Number Placeholder 3"/>
          <p:cNvSpPr>
            <a:spLocks noGrp="1"/>
          </p:cNvSpPr>
          <p:nvPr>
            <p:ph type="sldNum" sz="quarter" idx="12"/>
          </p:nvPr>
        </p:nvSpPr>
        <p:spPr/>
        <p:txBody>
          <a:bodyPr/>
          <a:lstStyle/>
          <a:p>
            <a:fld id="{1CED001F-EFCF-44FC-862F-0236BDB641D6}"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233300729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
Zweite Ebene
Dritte Ebene
Vierte Ebene
Fünfte Ebene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
Zweite Ebene
Dritte Ebene
Vierte Ebene
Fünfte Ebene</a:t>
            </a:r>
            <a:endParaRPr lang="en-US" dirty="0"/>
          </a:p>
        </p:txBody>
      </p:sp>
      <p:sp>
        <p:nvSpPr>
          <p:cNvPr id="5" name="Date Placeholder 4"/>
          <p:cNvSpPr>
            <a:spLocks noGrp="1"/>
          </p:cNvSpPr>
          <p:nvPr>
            <p:ph type="dt" sz="half" idx="10"/>
          </p:nvPr>
        </p:nvSpPr>
        <p:spPr/>
        <p:txBody>
          <a:bodyPr/>
          <a:lstStyle/>
          <a:p>
            <a:fld id="{1B6FC662-BDE3-4ADA-A3F2-AD108C791C43}" type="datetimeFigureOut">
              <a:rPr lang="de-DE" smtClean="0">
                <a:solidFill>
                  <a:prstClr val="black">
                    <a:tint val="75000"/>
                  </a:prstClr>
                </a:solidFill>
              </a:rPr>
              <a:pPr/>
              <a:t>01.06.2022</a:t>
            </a:fld>
            <a:endParaRPr lang="de-DE">
              <a:solidFill>
                <a:prstClr val="black">
                  <a:tint val="75000"/>
                </a:prstClr>
              </a:solidFill>
            </a:endParaRPr>
          </a:p>
        </p:txBody>
      </p:sp>
      <p:sp>
        <p:nvSpPr>
          <p:cNvPr id="6" name="Footer Placeholder 5"/>
          <p:cNvSpPr>
            <a:spLocks noGrp="1"/>
          </p:cNvSpPr>
          <p:nvPr>
            <p:ph type="ftr" sz="quarter" idx="11"/>
          </p:nvPr>
        </p:nvSpPr>
        <p:spPr/>
        <p:txBody>
          <a:bodyPr/>
          <a:lstStyle/>
          <a:p>
            <a:endParaRPr lang="de-DE">
              <a:solidFill>
                <a:prstClr val="black">
                  <a:tint val="75000"/>
                </a:prstClr>
              </a:solidFill>
            </a:endParaRPr>
          </a:p>
        </p:txBody>
      </p:sp>
      <p:sp>
        <p:nvSpPr>
          <p:cNvPr id="7" name="Slide Number Placeholder 6"/>
          <p:cNvSpPr>
            <a:spLocks noGrp="1"/>
          </p:cNvSpPr>
          <p:nvPr>
            <p:ph type="sldNum" sz="quarter" idx="12"/>
          </p:nvPr>
        </p:nvSpPr>
        <p:spPr/>
        <p:txBody>
          <a:bodyPr/>
          <a:lstStyle/>
          <a:p>
            <a:fld id="{1CED001F-EFCF-44FC-862F-0236BDB641D6}"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276954973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
Zweite Ebene
Dritte Ebene
Vierte Ebene
Fünfte Ebene</a:t>
            </a:r>
            <a:endParaRPr lang="en-US" dirty="0"/>
          </a:p>
        </p:txBody>
      </p:sp>
      <p:sp>
        <p:nvSpPr>
          <p:cNvPr id="5" name="Date Placeholder 4"/>
          <p:cNvSpPr>
            <a:spLocks noGrp="1"/>
          </p:cNvSpPr>
          <p:nvPr>
            <p:ph type="dt" sz="half" idx="10"/>
          </p:nvPr>
        </p:nvSpPr>
        <p:spPr/>
        <p:txBody>
          <a:bodyPr/>
          <a:lstStyle/>
          <a:p>
            <a:fld id="{1B6FC662-BDE3-4ADA-A3F2-AD108C791C43}" type="datetimeFigureOut">
              <a:rPr lang="de-DE" smtClean="0">
                <a:solidFill>
                  <a:prstClr val="black">
                    <a:tint val="75000"/>
                  </a:prstClr>
                </a:solidFill>
              </a:rPr>
              <a:pPr/>
              <a:t>01.06.2022</a:t>
            </a:fld>
            <a:endParaRPr lang="de-DE">
              <a:solidFill>
                <a:prstClr val="black">
                  <a:tint val="75000"/>
                </a:prstClr>
              </a:solidFill>
            </a:endParaRPr>
          </a:p>
        </p:txBody>
      </p:sp>
      <p:sp>
        <p:nvSpPr>
          <p:cNvPr id="6" name="Footer Placeholder 5"/>
          <p:cNvSpPr>
            <a:spLocks noGrp="1"/>
          </p:cNvSpPr>
          <p:nvPr>
            <p:ph type="ftr" sz="quarter" idx="11"/>
          </p:nvPr>
        </p:nvSpPr>
        <p:spPr/>
        <p:txBody>
          <a:bodyPr/>
          <a:lstStyle/>
          <a:p>
            <a:endParaRPr lang="de-DE">
              <a:solidFill>
                <a:prstClr val="black">
                  <a:tint val="75000"/>
                </a:prstClr>
              </a:solidFill>
            </a:endParaRPr>
          </a:p>
        </p:txBody>
      </p:sp>
      <p:sp>
        <p:nvSpPr>
          <p:cNvPr id="7" name="Slide Number Placeholder 6"/>
          <p:cNvSpPr>
            <a:spLocks noGrp="1"/>
          </p:cNvSpPr>
          <p:nvPr>
            <p:ph type="sldNum" sz="quarter" idx="12"/>
          </p:nvPr>
        </p:nvSpPr>
        <p:spPr/>
        <p:txBody>
          <a:bodyPr/>
          <a:lstStyle/>
          <a:p>
            <a:fld id="{1CED001F-EFCF-44FC-862F-0236BDB641D6}"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215409462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
Zweite Ebene
Dritte Ebene
Vierte Ebene
Fünfte Ebene</a:t>
            </a:r>
            <a:endParaRPr lang="en-US" dirty="0"/>
          </a:p>
        </p:txBody>
      </p:sp>
      <p:sp>
        <p:nvSpPr>
          <p:cNvPr id="4" name="Date Placeholder 3"/>
          <p:cNvSpPr>
            <a:spLocks noGrp="1"/>
          </p:cNvSpPr>
          <p:nvPr>
            <p:ph type="dt" sz="half" idx="10"/>
          </p:nvPr>
        </p:nvSpPr>
        <p:spPr/>
        <p:txBody>
          <a:bodyPr/>
          <a:lstStyle/>
          <a:p>
            <a:fld id="{1B6FC662-BDE3-4ADA-A3F2-AD108C791C43}" type="datetimeFigureOut">
              <a:rPr lang="de-DE" smtClean="0">
                <a:solidFill>
                  <a:prstClr val="black">
                    <a:tint val="75000"/>
                  </a:prstClr>
                </a:solidFill>
              </a:rPr>
              <a:pPr/>
              <a:t>01.06.2022</a:t>
            </a:fld>
            <a:endParaRPr lang="de-DE">
              <a:solidFill>
                <a:prstClr val="black">
                  <a:tint val="75000"/>
                </a:prstClr>
              </a:solidFill>
            </a:endParaRPr>
          </a:p>
        </p:txBody>
      </p:sp>
      <p:sp>
        <p:nvSpPr>
          <p:cNvPr id="5" name="Footer Placeholder 4"/>
          <p:cNvSpPr>
            <a:spLocks noGrp="1"/>
          </p:cNvSpPr>
          <p:nvPr>
            <p:ph type="ftr" sz="quarter" idx="11"/>
          </p:nvPr>
        </p:nvSpPr>
        <p:spPr/>
        <p:txBody>
          <a:bodyPr/>
          <a:lstStyle/>
          <a:p>
            <a:endParaRPr lang="de-DE">
              <a:solidFill>
                <a:prstClr val="black">
                  <a:tint val="75000"/>
                </a:prstClr>
              </a:solidFill>
            </a:endParaRPr>
          </a:p>
        </p:txBody>
      </p:sp>
      <p:sp>
        <p:nvSpPr>
          <p:cNvPr id="6" name="Slide Number Placeholder 5"/>
          <p:cNvSpPr>
            <a:spLocks noGrp="1"/>
          </p:cNvSpPr>
          <p:nvPr>
            <p:ph type="sldNum" sz="quarter" idx="12"/>
          </p:nvPr>
        </p:nvSpPr>
        <p:spPr/>
        <p:txBody>
          <a:bodyPr/>
          <a:lstStyle/>
          <a:p>
            <a:fld id="{1CED001F-EFCF-44FC-862F-0236BDB641D6}"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26014404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de-DE"/>
              <a:t>Mastertextformat bearbeiten
Zweite Ebene
Dritte Ebene
Vierte Ebene
Fünfte Ebene</a:t>
            </a:r>
            <a:endParaRPr lang="en-US" dirty="0"/>
          </a:p>
        </p:txBody>
      </p:sp>
      <p:sp>
        <p:nvSpPr>
          <p:cNvPr id="4" name="Date Placeholder 3"/>
          <p:cNvSpPr>
            <a:spLocks noGrp="1"/>
          </p:cNvSpPr>
          <p:nvPr>
            <p:ph type="dt" sz="half" idx="10"/>
          </p:nvPr>
        </p:nvSpPr>
        <p:spPr/>
        <p:txBody>
          <a:bodyPr/>
          <a:lstStyle/>
          <a:p>
            <a:fld id="{1B6FC662-BDE3-4ADA-A3F2-AD108C791C43}" type="datetimeFigureOut">
              <a:rPr lang="de-DE" smtClean="0">
                <a:solidFill>
                  <a:prstClr val="black">
                    <a:tint val="75000"/>
                  </a:prstClr>
                </a:solidFill>
              </a:rPr>
              <a:pPr/>
              <a:t>01.06.2022</a:t>
            </a:fld>
            <a:endParaRPr lang="de-DE">
              <a:solidFill>
                <a:prstClr val="black">
                  <a:tint val="75000"/>
                </a:prstClr>
              </a:solidFill>
            </a:endParaRPr>
          </a:p>
        </p:txBody>
      </p:sp>
      <p:sp>
        <p:nvSpPr>
          <p:cNvPr id="5" name="Footer Placeholder 4"/>
          <p:cNvSpPr>
            <a:spLocks noGrp="1"/>
          </p:cNvSpPr>
          <p:nvPr>
            <p:ph type="ftr" sz="quarter" idx="11"/>
          </p:nvPr>
        </p:nvSpPr>
        <p:spPr/>
        <p:txBody>
          <a:bodyPr/>
          <a:lstStyle/>
          <a:p>
            <a:endParaRPr lang="de-DE">
              <a:solidFill>
                <a:prstClr val="black">
                  <a:tint val="75000"/>
                </a:prstClr>
              </a:solidFill>
            </a:endParaRPr>
          </a:p>
        </p:txBody>
      </p:sp>
      <p:sp>
        <p:nvSpPr>
          <p:cNvPr id="6" name="Slide Number Placeholder 5"/>
          <p:cNvSpPr>
            <a:spLocks noGrp="1"/>
          </p:cNvSpPr>
          <p:nvPr>
            <p:ph type="sldNum" sz="quarter" idx="12"/>
          </p:nvPr>
        </p:nvSpPr>
        <p:spPr/>
        <p:txBody>
          <a:bodyPr/>
          <a:lstStyle/>
          <a:p>
            <a:fld id="{1CED001F-EFCF-44FC-862F-0236BDB641D6}"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323546771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 column">
    <p:spTree>
      <p:nvGrpSpPr>
        <p:cNvPr id="1" name=""/>
        <p:cNvGrpSpPr/>
        <p:nvPr/>
      </p:nvGrpSpPr>
      <p:grpSpPr>
        <a:xfrm>
          <a:off x="0" y="0"/>
          <a:ext cx="0" cy="0"/>
          <a:chOff x="0" y="0"/>
          <a:chExt cx="0" cy="0"/>
        </a:xfrm>
      </p:grpSpPr>
      <p:sp>
        <p:nvSpPr>
          <p:cNvPr id="2" name="Titre 1"/>
          <p:cNvSpPr>
            <a:spLocks noGrp="1"/>
          </p:cNvSpPr>
          <p:nvPr>
            <p:ph type="title"/>
          </p:nvPr>
        </p:nvSpPr>
        <p:spPr>
          <a:xfrm>
            <a:off x="561601" y="188641"/>
            <a:ext cx="10651591" cy="459664"/>
          </a:xfrm>
          <a:prstGeom prst="rect">
            <a:avLst/>
          </a:prstGeom>
        </p:spPr>
        <p:txBody>
          <a:bodyPr/>
          <a:lstStyle/>
          <a:p>
            <a:r>
              <a:rPr lang="de-DE" noProof="0"/>
              <a:t>Titelmasterformat durch Klicken bearbeiten</a:t>
            </a:r>
            <a:endParaRPr lang="en-US" dirty="0"/>
          </a:p>
        </p:txBody>
      </p:sp>
      <p:sp>
        <p:nvSpPr>
          <p:cNvPr id="4" name="Espace réservé du texte 4"/>
          <p:cNvSpPr>
            <a:spLocks noGrp="1"/>
          </p:cNvSpPr>
          <p:nvPr>
            <p:ph type="body" sz="quarter" idx="17"/>
          </p:nvPr>
        </p:nvSpPr>
        <p:spPr>
          <a:xfrm>
            <a:off x="2060347" y="723432"/>
            <a:ext cx="6931620" cy="615553"/>
          </a:xfrm>
        </p:spPr>
        <p:txBody>
          <a:bodyPr anchor="ctr">
            <a:noAutofit/>
          </a:bodyPr>
          <a:lstStyle>
            <a:lvl1pPr>
              <a:spcBef>
                <a:spcPts val="0"/>
              </a:spcBef>
              <a:defRPr sz="2400">
                <a:solidFill>
                  <a:schemeClr val="tx1"/>
                </a:solidFill>
              </a:defRPr>
            </a:lvl1pPr>
          </a:lstStyle>
          <a:p>
            <a:pPr lvl="0"/>
            <a:r>
              <a:rPr lang="de-DE"/>
              <a:t>Textmasterformate durch Klicken bearbeiten</a:t>
            </a:r>
          </a:p>
        </p:txBody>
      </p:sp>
      <p:sp>
        <p:nvSpPr>
          <p:cNvPr id="6" name="Espace réservé du texte 5"/>
          <p:cNvSpPr>
            <a:spLocks noGrp="1"/>
          </p:cNvSpPr>
          <p:nvPr>
            <p:ph type="body" sz="quarter" idx="18"/>
          </p:nvPr>
        </p:nvSpPr>
        <p:spPr>
          <a:xfrm>
            <a:off x="571502" y="1652400"/>
            <a:ext cx="10641300" cy="4320000"/>
          </a:xfrm>
        </p:spPr>
        <p:txBody>
          <a:bodyPr/>
          <a:lstStyle>
            <a:lvl1pPr>
              <a:defRPr/>
            </a:lvl1pPr>
            <a:lvl2pPr>
              <a:defRPr/>
            </a:lvl2pPr>
            <a:lvl3pPr>
              <a:defRPr/>
            </a:lvl3pPr>
            <a:lvl4pPr>
              <a:defRPr/>
            </a:lvl4pPr>
            <a:lvl5pPr>
              <a:defRPr/>
            </a:lvl5pPr>
          </a:lstStyle>
          <a:p>
            <a:pPr lvl="0"/>
            <a:r>
              <a:rPr lang="de-DE" noProof="0"/>
              <a:t>Textmasterformate durch Klicken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dirty="0"/>
          </a:p>
        </p:txBody>
      </p:sp>
      <p:sp>
        <p:nvSpPr>
          <p:cNvPr id="12" name="Espace réservé du texte 4"/>
          <p:cNvSpPr>
            <a:spLocks noGrp="1"/>
          </p:cNvSpPr>
          <p:nvPr>
            <p:ph type="body" sz="quarter" idx="14"/>
          </p:nvPr>
        </p:nvSpPr>
        <p:spPr>
          <a:xfrm>
            <a:off x="1114426" y="6415089"/>
            <a:ext cx="4902061" cy="297656"/>
          </a:xfrm>
        </p:spPr>
        <p:txBody>
          <a:bodyPr/>
          <a:lstStyle>
            <a:lvl1pPr>
              <a:spcBef>
                <a:spcPts val="133"/>
              </a:spcBef>
              <a:defRPr sz="800">
                <a:solidFill>
                  <a:schemeClr val="tx1"/>
                </a:solidFill>
              </a:defRPr>
            </a:lvl1pPr>
          </a:lstStyle>
          <a:p>
            <a:pPr lvl="0"/>
            <a:r>
              <a:rPr lang="de-DE"/>
              <a:t>Textmasterformate durch Klicken bearbeiten</a:t>
            </a:r>
          </a:p>
        </p:txBody>
      </p:sp>
      <p:sp>
        <p:nvSpPr>
          <p:cNvPr id="8" name="Espace réservé du numéro de diapositive 2"/>
          <p:cNvSpPr>
            <a:spLocks noGrp="1"/>
          </p:cNvSpPr>
          <p:nvPr>
            <p:ph type="sldNum" sz="quarter" idx="19"/>
          </p:nvPr>
        </p:nvSpPr>
        <p:spPr/>
        <p:txBody>
          <a:bodyPr/>
          <a:lstStyle>
            <a:lvl1pPr>
              <a:defRPr>
                <a:solidFill>
                  <a:schemeClr val="tx1"/>
                </a:solidFill>
              </a:defRPr>
            </a:lvl1pPr>
          </a:lstStyle>
          <a:p>
            <a:fld id="{55270F68-0A2D-4976-90C2-3AC9F35F7F45}" type="slidenum">
              <a:rPr lang="en-US" altLang="de-DE"/>
              <a:pPr/>
              <a:t>‹#›</a:t>
            </a:fld>
            <a:endParaRPr lang="en-US" altLang="de-DE" dirty="0"/>
          </a:p>
        </p:txBody>
      </p:sp>
    </p:spTree>
    <p:extLst>
      <p:ext uri="{BB962C8B-B14F-4D97-AF65-F5344CB8AC3E}">
        <p14:creationId xmlns:p14="http://schemas.microsoft.com/office/powerpoint/2010/main" val="24235377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DCE4B71-FB9A-784D-9A19-767B69FA3B74}"/>
              </a:ext>
            </a:extLst>
          </p:cNvPr>
          <p:cNvSpPr>
            <a:spLocks noGrp="1" noChangeArrowheads="1"/>
          </p:cNvSpPr>
          <p:nvPr>
            <p:ph type="dt" sz="half" idx="10"/>
          </p:nvPr>
        </p:nvSpPr>
        <p:spPr>
          <a:ln/>
        </p:spPr>
        <p:txBody>
          <a:bodyPr/>
          <a:lstStyle>
            <a:lvl1pPr>
              <a:defRPr/>
            </a:lvl1pPr>
          </a:lstStyle>
          <a:p>
            <a:pPr>
              <a:defRPr/>
            </a:pPr>
            <a:endParaRPr lang="en-GB" dirty="0"/>
          </a:p>
        </p:txBody>
      </p:sp>
      <p:sp>
        <p:nvSpPr>
          <p:cNvPr id="3" name="Rectangle 5">
            <a:extLst>
              <a:ext uri="{FF2B5EF4-FFF2-40B4-BE49-F238E27FC236}">
                <a16:creationId xmlns:a16="http://schemas.microsoft.com/office/drawing/2014/main" id="{F859DCB8-9C51-4F48-BA58-AA3B14CFD220}"/>
              </a:ext>
            </a:extLst>
          </p:cNvPr>
          <p:cNvSpPr>
            <a:spLocks noGrp="1" noChangeArrowheads="1"/>
          </p:cNvSpPr>
          <p:nvPr>
            <p:ph type="ftr" sz="quarter" idx="11"/>
          </p:nvPr>
        </p:nvSpPr>
        <p:spPr>
          <a:ln/>
        </p:spPr>
        <p:txBody>
          <a:bodyPr/>
          <a:lstStyle>
            <a:lvl1pPr>
              <a:defRPr/>
            </a:lvl1pPr>
          </a:lstStyle>
          <a:p>
            <a:pPr>
              <a:defRPr/>
            </a:pPr>
            <a:endParaRPr lang="en-GB" dirty="0"/>
          </a:p>
        </p:txBody>
      </p:sp>
      <p:sp>
        <p:nvSpPr>
          <p:cNvPr id="4" name="Rectangle 6">
            <a:extLst>
              <a:ext uri="{FF2B5EF4-FFF2-40B4-BE49-F238E27FC236}">
                <a16:creationId xmlns:a16="http://schemas.microsoft.com/office/drawing/2014/main" id="{430FACC3-8187-2949-A779-9427FCA8CBB9}"/>
              </a:ext>
            </a:extLst>
          </p:cNvPr>
          <p:cNvSpPr>
            <a:spLocks noGrp="1" noChangeArrowheads="1"/>
          </p:cNvSpPr>
          <p:nvPr>
            <p:ph type="sldNum" sz="quarter" idx="12"/>
          </p:nvPr>
        </p:nvSpPr>
        <p:spPr>
          <a:ln/>
        </p:spPr>
        <p:txBody>
          <a:bodyPr/>
          <a:lstStyle>
            <a:lvl1pPr>
              <a:defRPr/>
            </a:lvl1pPr>
          </a:lstStyle>
          <a:p>
            <a:fld id="{29D1F7DD-3536-434E-BF18-FCC8733A30F6}" type="slidenum">
              <a:rPr lang="en-GB" altLang="en-US"/>
              <a:pPr/>
              <a:t>‹#›</a:t>
            </a:fld>
            <a:endParaRPr lang="en-GB" altLang="en-US" dirty="0"/>
          </a:p>
        </p:txBody>
      </p:sp>
    </p:spTree>
    <p:extLst>
      <p:ext uri="{BB962C8B-B14F-4D97-AF65-F5344CB8AC3E}">
        <p14:creationId xmlns:p14="http://schemas.microsoft.com/office/powerpoint/2010/main" val="211128951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a:t>Titelmasterformat durch Klicken bearbeiten</a:t>
            </a:r>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4044BFA0-0ED0-4B31-9931-B5327E2CA25A}" type="datetimeFigureOut">
              <a:rPr lang="de-DE" smtClean="0">
                <a:solidFill>
                  <a:prstClr val="black">
                    <a:tint val="75000"/>
                  </a:prstClr>
                </a:solidFill>
              </a:rPr>
              <a:pPr/>
              <a:t>01.06.2022</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CC17F094-5BFF-4DDF-83CF-7E26558E5244}"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177314689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4044BFA0-0ED0-4B31-9931-B5327E2CA25A}" type="datetimeFigureOut">
              <a:rPr lang="de-DE" smtClean="0">
                <a:solidFill>
                  <a:prstClr val="black">
                    <a:tint val="75000"/>
                  </a:prstClr>
                </a:solidFill>
              </a:rPr>
              <a:pPr/>
              <a:t>01.06.2022</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CC17F094-5BFF-4DDF-83CF-7E26558E5244}"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281121489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a:t>Titelmasterformat durch Klicken bearbeiten</a:t>
            </a:r>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p:txBody>
          <a:bodyPr/>
          <a:lstStyle/>
          <a:p>
            <a:fld id="{4044BFA0-0ED0-4B31-9931-B5327E2CA25A}" type="datetimeFigureOut">
              <a:rPr lang="de-DE" smtClean="0">
                <a:solidFill>
                  <a:prstClr val="black">
                    <a:tint val="75000"/>
                  </a:prstClr>
                </a:solidFill>
              </a:rPr>
              <a:pPr/>
              <a:t>01.06.2022</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CC17F094-5BFF-4DDF-83CF-7E26558E5244}"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349708064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838200" y="1825625"/>
            <a:ext cx="51816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72200" y="1825625"/>
            <a:ext cx="51816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4044BFA0-0ED0-4B31-9931-B5327E2CA25A}" type="datetimeFigureOut">
              <a:rPr lang="de-DE" smtClean="0">
                <a:solidFill>
                  <a:prstClr val="black">
                    <a:tint val="75000"/>
                  </a:prstClr>
                </a:solidFill>
              </a:rPr>
              <a:pPr/>
              <a:t>01.06.2022</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CC17F094-5BFF-4DDF-83CF-7E26558E5244}"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385309896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a:t>Titelmasterformat durch Klicken bearbeiten</a:t>
            </a:r>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839788" y="2505075"/>
            <a:ext cx="5157787"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4044BFA0-0ED0-4B31-9931-B5327E2CA25A}" type="datetimeFigureOut">
              <a:rPr lang="de-DE" smtClean="0">
                <a:solidFill>
                  <a:prstClr val="black">
                    <a:tint val="75000"/>
                  </a:prstClr>
                </a:solidFill>
              </a:rPr>
              <a:pPr/>
              <a:t>01.06.2022</a:t>
            </a:fld>
            <a:endParaRPr lang="de-DE">
              <a:solidFill>
                <a:prstClr val="black">
                  <a:tint val="75000"/>
                </a:prstClr>
              </a:solidFill>
            </a:endParaRPr>
          </a:p>
        </p:txBody>
      </p:sp>
      <p:sp>
        <p:nvSpPr>
          <p:cNvPr id="8" name="Fußzeilenplatzhalter 7"/>
          <p:cNvSpPr>
            <a:spLocks noGrp="1"/>
          </p:cNvSpPr>
          <p:nvPr>
            <p:ph type="ftr" sz="quarter" idx="11"/>
          </p:nvPr>
        </p:nvSpPr>
        <p:spPr/>
        <p:txBody>
          <a:bodyPr/>
          <a:lstStyle/>
          <a:p>
            <a:endParaRPr lang="de-DE">
              <a:solidFill>
                <a:prstClr val="black">
                  <a:tint val="75000"/>
                </a:prstClr>
              </a:solidFill>
            </a:endParaRPr>
          </a:p>
        </p:txBody>
      </p:sp>
      <p:sp>
        <p:nvSpPr>
          <p:cNvPr id="9" name="Foliennummernplatzhalter 8"/>
          <p:cNvSpPr>
            <a:spLocks noGrp="1"/>
          </p:cNvSpPr>
          <p:nvPr>
            <p:ph type="sldNum" sz="quarter" idx="12"/>
          </p:nvPr>
        </p:nvSpPr>
        <p:spPr/>
        <p:txBody>
          <a:bodyPr/>
          <a:lstStyle/>
          <a:p>
            <a:fld id="{CC17F094-5BFF-4DDF-83CF-7E26558E5244}"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405600022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4044BFA0-0ED0-4B31-9931-B5327E2CA25A}" type="datetimeFigureOut">
              <a:rPr lang="de-DE" smtClean="0">
                <a:solidFill>
                  <a:prstClr val="black">
                    <a:tint val="75000"/>
                  </a:prstClr>
                </a:solidFill>
              </a:rPr>
              <a:pPr/>
              <a:t>01.06.2022</a:t>
            </a:fld>
            <a:endParaRPr lang="de-DE">
              <a:solidFill>
                <a:prstClr val="black">
                  <a:tint val="75000"/>
                </a:prstClr>
              </a:solidFill>
            </a:endParaRPr>
          </a:p>
        </p:txBody>
      </p:sp>
      <p:sp>
        <p:nvSpPr>
          <p:cNvPr id="4" name="Fußzeilenplatzhalter 3"/>
          <p:cNvSpPr>
            <a:spLocks noGrp="1"/>
          </p:cNvSpPr>
          <p:nvPr>
            <p:ph type="ftr" sz="quarter" idx="11"/>
          </p:nvPr>
        </p:nvSpPr>
        <p:spPr/>
        <p:txBody>
          <a:bodyPr/>
          <a:lstStyle/>
          <a:p>
            <a:endParaRPr lang="de-DE">
              <a:solidFill>
                <a:prstClr val="black">
                  <a:tint val="75000"/>
                </a:prstClr>
              </a:solidFill>
            </a:endParaRPr>
          </a:p>
        </p:txBody>
      </p:sp>
      <p:sp>
        <p:nvSpPr>
          <p:cNvPr id="5" name="Foliennummernplatzhalter 4"/>
          <p:cNvSpPr>
            <a:spLocks noGrp="1"/>
          </p:cNvSpPr>
          <p:nvPr>
            <p:ph type="sldNum" sz="quarter" idx="12"/>
          </p:nvPr>
        </p:nvSpPr>
        <p:spPr/>
        <p:txBody>
          <a:bodyPr/>
          <a:lstStyle/>
          <a:p>
            <a:fld id="{CC17F094-5BFF-4DDF-83CF-7E26558E5244}"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130191296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4044BFA0-0ED0-4B31-9931-B5327E2CA25A}" type="datetimeFigureOut">
              <a:rPr lang="de-DE" smtClean="0">
                <a:solidFill>
                  <a:prstClr val="black">
                    <a:tint val="75000"/>
                  </a:prstClr>
                </a:solidFill>
              </a:rPr>
              <a:pPr/>
              <a:t>01.06.2022</a:t>
            </a:fld>
            <a:endParaRPr lang="de-DE">
              <a:solidFill>
                <a:prstClr val="black">
                  <a:tint val="75000"/>
                </a:prstClr>
              </a:solidFill>
            </a:endParaRPr>
          </a:p>
        </p:txBody>
      </p:sp>
      <p:sp>
        <p:nvSpPr>
          <p:cNvPr id="3" name="Fußzeilenplatzhalter 2"/>
          <p:cNvSpPr>
            <a:spLocks noGrp="1"/>
          </p:cNvSpPr>
          <p:nvPr>
            <p:ph type="ftr" sz="quarter" idx="11"/>
          </p:nvPr>
        </p:nvSpPr>
        <p:spPr/>
        <p:txBody>
          <a:bodyPr/>
          <a:lstStyle/>
          <a:p>
            <a:endParaRPr lang="de-DE">
              <a:solidFill>
                <a:prstClr val="black">
                  <a:tint val="75000"/>
                </a:prstClr>
              </a:solidFill>
            </a:endParaRPr>
          </a:p>
        </p:txBody>
      </p:sp>
      <p:sp>
        <p:nvSpPr>
          <p:cNvPr id="4" name="Foliennummernplatzhalter 3"/>
          <p:cNvSpPr>
            <a:spLocks noGrp="1"/>
          </p:cNvSpPr>
          <p:nvPr>
            <p:ph type="sldNum" sz="quarter" idx="12"/>
          </p:nvPr>
        </p:nvSpPr>
        <p:spPr/>
        <p:txBody>
          <a:bodyPr/>
          <a:lstStyle/>
          <a:p>
            <a:fld id="{CC17F094-5BFF-4DDF-83CF-7E26558E5244}"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248639977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umsplatzhalter 4"/>
          <p:cNvSpPr>
            <a:spLocks noGrp="1"/>
          </p:cNvSpPr>
          <p:nvPr>
            <p:ph type="dt" sz="half" idx="10"/>
          </p:nvPr>
        </p:nvSpPr>
        <p:spPr/>
        <p:txBody>
          <a:bodyPr/>
          <a:lstStyle/>
          <a:p>
            <a:fld id="{4044BFA0-0ED0-4B31-9931-B5327E2CA25A}" type="datetimeFigureOut">
              <a:rPr lang="de-DE" smtClean="0">
                <a:solidFill>
                  <a:prstClr val="black">
                    <a:tint val="75000"/>
                  </a:prstClr>
                </a:solidFill>
              </a:rPr>
              <a:pPr/>
              <a:t>01.06.2022</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CC17F094-5BFF-4DDF-83CF-7E26558E5244}"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184089852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umsplatzhalter 4"/>
          <p:cNvSpPr>
            <a:spLocks noGrp="1"/>
          </p:cNvSpPr>
          <p:nvPr>
            <p:ph type="dt" sz="half" idx="10"/>
          </p:nvPr>
        </p:nvSpPr>
        <p:spPr/>
        <p:txBody>
          <a:bodyPr/>
          <a:lstStyle/>
          <a:p>
            <a:fld id="{4044BFA0-0ED0-4B31-9931-B5327E2CA25A}" type="datetimeFigureOut">
              <a:rPr lang="de-DE" smtClean="0">
                <a:solidFill>
                  <a:prstClr val="black">
                    <a:tint val="75000"/>
                  </a:prstClr>
                </a:solidFill>
              </a:rPr>
              <a:pPr/>
              <a:t>01.06.2022</a:t>
            </a:fld>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p:cNvSpPr>
            <a:spLocks noGrp="1"/>
          </p:cNvSpPr>
          <p:nvPr>
            <p:ph type="sldNum" sz="quarter" idx="12"/>
          </p:nvPr>
        </p:nvSpPr>
        <p:spPr/>
        <p:txBody>
          <a:bodyPr/>
          <a:lstStyle/>
          <a:p>
            <a:fld id="{CC17F094-5BFF-4DDF-83CF-7E26558E5244}"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270802535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4044BFA0-0ED0-4B31-9931-B5327E2CA25A}" type="datetimeFigureOut">
              <a:rPr lang="de-DE" smtClean="0">
                <a:solidFill>
                  <a:prstClr val="black">
                    <a:tint val="75000"/>
                  </a:prstClr>
                </a:solidFill>
              </a:rPr>
              <a:pPr/>
              <a:t>01.06.2022</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CC17F094-5BFF-4DDF-83CF-7E26558E5244}"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4505896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87E3532-7F10-9044-96DD-ABE2B2B86CDE}"/>
              </a:ext>
            </a:extLst>
          </p:cNvPr>
          <p:cNvSpPr>
            <a:spLocks noGrp="1" noChangeArrowheads="1"/>
          </p:cNvSpPr>
          <p:nvPr>
            <p:ph type="dt" sz="half" idx="10"/>
          </p:nvPr>
        </p:nvSpPr>
        <p:spPr>
          <a:ln/>
        </p:spPr>
        <p:txBody>
          <a:bodyPr/>
          <a:lstStyle>
            <a:lvl1pPr>
              <a:defRPr/>
            </a:lvl1pPr>
          </a:lstStyle>
          <a:p>
            <a:pPr>
              <a:defRPr/>
            </a:pPr>
            <a:endParaRPr lang="en-GB" dirty="0"/>
          </a:p>
        </p:txBody>
      </p:sp>
      <p:sp>
        <p:nvSpPr>
          <p:cNvPr id="6" name="Rectangle 5">
            <a:extLst>
              <a:ext uri="{FF2B5EF4-FFF2-40B4-BE49-F238E27FC236}">
                <a16:creationId xmlns:a16="http://schemas.microsoft.com/office/drawing/2014/main" id="{DA0C9A96-23E9-DE40-A581-F2F032BF018D}"/>
              </a:ext>
            </a:extLst>
          </p:cNvPr>
          <p:cNvSpPr>
            <a:spLocks noGrp="1" noChangeArrowheads="1"/>
          </p:cNvSpPr>
          <p:nvPr>
            <p:ph type="ftr" sz="quarter" idx="11"/>
          </p:nvPr>
        </p:nvSpPr>
        <p:spPr>
          <a:ln/>
        </p:spPr>
        <p:txBody>
          <a:bodyPr/>
          <a:lstStyle>
            <a:lvl1pPr>
              <a:defRPr/>
            </a:lvl1pPr>
          </a:lstStyle>
          <a:p>
            <a:pPr>
              <a:defRPr/>
            </a:pPr>
            <a:endParaRPr lang="en-GB" dirty="0"/>
          </a:p>
        </p:txBody>
      </p:sp>
      <p:sp>
        <p:nvSpPr>
          <p:cNvPr id="7" name="Rectangle 6">
            <a:extLst>
              <a:ext uri="{FF2B5EF4-FFF2-40B4-BE49-F238E27FC236}">
                <a16:creationId xmlns:a16="http://schemas.microsoft.com/office/drawing/2014/main" id="{54680F2C-F5CC-4E43-A63D-1277BBAFEA3F}"/>
              </a:ext>
            </a:extLst>
          </p:cNvPr>
          <p:cNvSpPr>
            <a:spLocks noGrp="1" noChangeArrowheads="1"/>
          </p:cNvSpPr>
          <p:nvPr>
            <p:ph type="sldNum" sz="quarter" idx="12"/>
          </p:nvPr>
        </p:nvSpPr>
        <p:spPr>
          <a:ln/>
        </p:spPr>
        <p:txBody>
          <a:bodyPr/>
          <a:lstStyle>
            <a:lvl1pPr>
              <a:defRPr/>
            </a:lvl1pPr>
          </a:lstStyle>
          <a:p>
            <a:fld id="{19BA98C1-765A-A244-AAF7-7E897AA049B3}" type="slidenum">
              <a:rPr lang="en-GB" altLang="en-US"/>
              <a:pPr/>
              <a:t>‹#›</a:t>
            </a:fld>
            <a:endParaRPr lang="en-GB" altLang="en-US" dirty="0"/>
          </a:p>
        </p:txBody>
      </p:sp>
    </p:spTree>
    <p:extLst>
      <p:ext uri="{BB962C8B-B14F-4D97-AF65-F5344CB8AC3E}">
        <p14:creationId xmlns:p14="http://schemas.microsoft.com/office/powerpoint/2010/main" val="176168188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4044BFA0-0ED0-4B31-9931-B5327E2CA25A}" type="datetimeFigureOut">
              <a:rPr lang="de-DE" smtClean="0">
                <a:solidFill>
                  <a:prstClr val="black">
                    <a:tint val="75000"/>
                  </a:prstClr>
                </a:solidFill>
              </a:rPr>
              <a:pPr/>
              <a:t>01.06.2022</a:t>
            </a:fld>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p:cNvSpPr>
            <a:spLocks noGrp="1"/>
          </p:cNvSpPr>
          <p:nvPr>
            <p:ph type="sldNum" sz="quarter" idx="12"/>
          </p:nvPr>
        </p:nvSpPr>
        <p:spPr/>
        <p:txBody>
          <a:bodyPr/>
          <a:lstStyle/>
          <a:p>
            <a:fld id="{CC17F094-5BFF-4DDF-83CF-7E26558E5244}"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86694956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cSld name="Leer-Folie">
    <p:spTree>
      <p:nvGrpSpPr>
        <p:cNvPr id="1" name=""/>
        <p:cNvGrpSpPr/>
        <p:nvPr/>
      </p:nvGrpSpPr>
      <p:grpSpPr>
        <a:xfrm>
          <a:off x="0" y="0"/>
          <a:ext cx="0" cy="0"/>
          <a:chOff x="0" y="0"/>
          <a:chExt cx="0" cy="0"/>
        </a:xfrm>
      </p:grpSpPr>
      <p:sp>
        <p:nvSpPr>
          <p:cNvPr id="2" name="Rectangle 3"/>
          <p:cNvSpPr>
            <a:spLocks noGrp="1" noChangeArrowheads="1"/>
          </p:cNvSpPr>
          <p:nvPr>
            <p:ph type="ftr" sz="quarter" idx="10"/>
          </p:nvPr>
        </p:nvSpPr>
        <p:spPr>
          <a:xfrm>
            <a:off x="488951" y="6215063"/>
            <a:ext cx="7607300" cy="500062"/>
          </a:xfrm>
          <a:prstGeom prst="rect">
            <a:avLst/>
          </a:prstGeom>
        </p:spPr>
        <p:txBody>
          <a:bodyPr/>
          <a:lstStyle>
            <a:lvl1pPr marL="0" indent="0">
              <a:spcBef>
                <a:spcPts val="400"/>
              </a:spcBef>
              <a:defRPr sz="1050" b="1" dirty="0" smtClean="0">
                <a:solidFill>
                  <a:srgbClr val="000000"/>
                </a:solidFill>
                <a:latin typeface="Verdana" pitchFamily="34" charset="0"/>
              </a:defRPr>
            </a:lvl1pPr>
          </a:lstStyle>
          <a:p>
            <a:endParaRPr lang="de-DE"/>
          </a:p>
        </p:txBody>
      </p:sp>
    </p:spTree>
    <p:extLst>
      <p:ext uri="{BB962C8B-B14F-4D97-AF65-F5344CB8AC3E}">
        <p14:creationId xmlns:p14="http://schemas.microsoft.com/office/powerpoint/2010/main" val="245805716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de-DE"/>
              <a:t>Titelmasterformat durch Klicken bearbeiten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en-US" dirty="0"/>
          </a:p>
        </p:txBody>
      </p:sp>
      <p:sp>
        <p:nvSpPr>
          <p:cNvPr id="4" name="Date Placeholder 3"/>
          <p:cNvSpPr>
            <a:spLocks noGrp="1"/>
          </p:cNvSpPr>
          <p:nvPr>
            <p:ph type="dt" sz="half" idx="10"/>
          </p:nvPr>
        </p:nvSpPr>
        <p:spPr/>
        <p:txBody>
          <a:bodyPr/>
          <a:lstStyle/>
          <a:p>
            <a:fld id="{1B6FC662-BDE3-4ADA-A3F2-AD108C791C43}" type="datetimeFigureOut">
              <a:rPr lang="de-DE" smtClean="0">
                <a:solidFill>
                  <a:prstClr val="black">
                    <a:tint val="75000"/>
                  </a:prstClr>
                </a:solidFill>
              </a:rPr>
              <a:pPr/>
              <a:t>01.06.2022</a:t>
            </a:fld>
            <a:endParaRPr lang="de-DE">
              <a:solidFill>
                <a:prstClr val="black">
                  <a:tint val="75000"/>
                </a:prstClr>
              </a:solidFill>
            </a:endParaRPr>
          </a:p>
        </p:txBody>
      </p:sp>
      <p:sp>
        <p:nvSpPr>
          <p:cNvPr id="5" name="Footer Placeholder 4"/>
          <p:cNvSpPr>
            <a:spLocks noGrp="1"/>
          </p:cNvSpPr>
          <p:nvPr>
            <p:ph type="ftr" sz="quarter" idx="11"/>
          </p:nvPr>
        </p:nvSpPr>
        <p:spPr/>
        <p:txBody>
          <a:bodyPr/>
          <a:lstStyle/>
          <a:p>
            <a:endParaRPr lang="de-DE">
              <a:solidFill>
                <a:prstClr val="black">
                  <a:tint val="75000"/>
                </a:prstClr>
              </a:solidFill>
            </a:endParaRPr>
          </a:p>
        </p:txBody>
      </p:sp>
      <p:sp>
        <p:nvSpPr>
          <p:cNvPr id="6" name="Slide Number Placeholder 5"/>
          <p:cNvSpPr>
            <a:spLocks noGrp="1"/>
          </p:cNvSpPr>
          <p:nvPr>
            <p:ph type="sldNum" sz="quarter" idx="12"/>
          </p:nvPr>
        </p:nvSpPr>
        <p:spPr/>
        <p:txBody>
          <a:bodyPr/>
          <a:lstStyle/>
          <a:p>
            <a:fld id="{1CED001F-EFCF-44FC-862F-0236BDB641D6}"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42062437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Content Placehold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1B6FC662-BDE3-4ADA-A3F2-AD108C791C43}" type="datetimeFigureOut">
              <a:rPr lang="de-DE" smtClean="0">
                <a:solidFill>
                  <a:prstClr val="black">
                    <a:tint val="75000"/>
                  </a:prstClr>
                </a:solidFill>
              </a:rPr>
              <a:pPr/>
              <a:t>01.06.2022</a:t>
            </a:fld>
            <a:endParaRPr lang="de-DE">
              <a:solidFill>
                <a:prstClr val="black">
                  <a:tint val="75000"/>
                </a:prstClr>
              </a:solidFill>
            </a:endParaRPr>
          </a:p>
        </p:txBody>
      </p:sp>
      <p:sp>
        <p:nvSpPr>
          <p:cNvPr id="5" name="Footer Placeholder 4"/>
          <p:cNvSpPr>
            <a:spLocks noGrp="1"/>
          </p:cNvSpPr>
          <p:nvPr>
            <p:ph type="ftr" sz="quarter" idx="11"/>
          </p:nvPr>
        </p:nvSpPr>
        <p:spPr/>
        <p:txBody>
          <a:bodyPr/>
          <a:lstStyle/>
          <a:p>
            <a:endParaRPr lang="de-DE">
              <a:solidFill>
                <a:prstClr val="black">
                  <a:tint val="75000"/>
                </a:prstClr>
              </a:solidFill>
            </a:endParaRPr>
          </a:p>
        </p:txBody>
      </p:sp>
      <p:sp>
        <p:nvSpPr>
          <p:cNvPr id="6" name="Slide Number Placeholder 5"/>
          <p:cNvSpPr>
            <a:spLocks noGrp="1"/>
          </p:cNvSpPr>
          <p:nvPr>
            <p:ph type="sldNum" sz="quarter" idx="12"/>
          </p:nvPr>
        </p:nvSpPr>
        <p:spPr/>
        <p:txBody>
          <a:bodyPr/>
          <a:lstStyle/>
          <a:p>
            <a:fld id="{1CED001F-EFCF-44FC-862F-0236BDB641D6}"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67128244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de-DE"/>
              <a:t>Titelmasterformat durch Klicken bearbeiten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Textmasterformat bearbeiten</a:t>
            </a:r>
          </a:p>
        </p:txBody>
      </p:sp>
      <p:sp>
        <p:nvSpPr>
          <p:cNvPr id="4" name="Date Placeholder 3"/>
          <p:cNvSpPr>
            <a:spLocks noGrp="1"/>
          </p:cNvSpPr>
          <p:nvPr>
            <p:ph type="dt" sz="half" idx="10"/>
          </p:nvPr>
        </p:nvSpPr>
        <p:spPr/>
        <p:txBody>
          <a:bodyPr/>
          <a:lstStyle/>
          <a:p>
            <a:fld id="{1B6FC662-BDE3-4ADA-A3F2-AD108C791C43}" type="datetimeFigureOut">
              <a:rPr lang="de-DE" smtClean="0">
                <a:solidFill>
                  <a:prstClr val="black">
                    <a:tint val="75000"/>
                  </a:prstClr>
                </a:solidFill>
              </a:rPr>
              <a:pPr/>
              <a:t>01.06.2022</a:t>
            </a:fld>
            <a:endParaRPr lang="de-DE">
              <a:solidFill>
                <a:prstClr val="black">
                  <a:tint val="75000"/>
                </a:prstClr>
              </a:solidFill>
            </a:endParaRPr>
          </a:p>
        </p:txBody>
      </p:sp>
      <p:sp>
        <p:nvSpPr>
          <p:cNvPr id="5" name="Footer Placeholder 4"/>
          <p:cNvSpPr>
            <a:spLocks noGrp="1"/>
          </p:cNvSpPr>
          <p:nvPr>
            <p:ph type="ftr" sz="quarter" idx="11"/>
          </p:nvPr>
        </p:nvSpPr>
        <p:spPr/>
        <p:txBody>
          <a:bodyPr/>
          <a:lstStyle/>
          <a:p>
            <a:endParaRPr lang="de-DE">
              <a:solidFill>
                <a:prstClr val="black">
                  <a:tint val="75000"/>
                </a:prstClr>
              </a:solidFill>
            </a:endParaRPr>
          </a:p>
        </p:txBody>
      </p:sp>
      <p:sp>
        <p:nvSpPr>
          <p:cNvPr id="6" name="Slide Number Placeholder 5"/>
          <p:cNvSpPr>
            <a:spLocks noGrp="1"/>
          </p:cNvSpPr>
          <p:nvPr>
            <p:ph type="sldNum" sz="quarter" idx="12"/>
          </p:nvPr>
        </p:nvSpPr>
        <p:spPr/>
        <p:txBody>
          <a:bodyPr/>
          <a:lstStyle/>
          <a:p>
            <a:fld id="{1CED001F-EFCF-44FC-862F-0236BDB641D6}"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55829662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1B6FC662-BDE3-4ADA-A3F2-AD108C791C43}" type="datetimeFigureOut">
              <a:rPr lang="de-DE" smtClean="0">
                <a:solidFill>
                  <a:prstClr val="black">
                    <a:tint val="75000"/>
                  </a:prstClr>
                </a:solidFill>
              </a:rPr>
              <a:pPr/>
              <a:t>01.06.2022</a:t>
            </a:fld>
            <a:endParaRPr lang="de-DE">
              <a:solidFill>
                <a:prstClr val="black">
                  <a:tint val="75000"/>
                </a:prstClr>
              </a:solidFill>
            </a:endParaRPr>
          </a:p>
        </p:txBody>
      </p:sp>
      <p:sp>
        <p:nvSpPr>
          <p:cNvPr id="6" name="Footer Placeholder 5"/>
          <p:cNvSpPr>
            <a:spLocks noGrp="1"/>
          </p:cNvSpPr>
          <p:nvPr>
            <p:ph type="ftr" sz="quarter" idx="11"/>
          </p:nvPr>
        </p:nvSpPr>
        <p:spPr/>
        <p:txBody>
          <a:bodyPr/>
          <a:lstStyle/>
          <a:p>
            <a:endParaRPr lang="de-DE">
              <a:solidFill>
                <a:prstClr val="black">
                  <a:tint val="75000"/>
                </a:prstClr>
              </a:solidFill>
            </a:endParaRPr>
          </a:p>
        </p:txBody>
      </p:sp>
      <p:sp>
        <p:nvSpPr>
          <p:cNvPr id="7" name="Slide Number Placeholder 6"/>
          <p:cNvSpPr>
            <a:spLocks noGrp="1"/>
          </p:cNvSpPr>
          <p:nvPr>
            <p:ph type="sldNum" sz="quarter" idx="12"/>
          </p:nvPr>
        </p:nvSpPr>
        <p:spPr/>
        <p:txBody>
          <a:bodyPr/>
          <a:lstStyle/>
          <a:p>
            <a:fld id="{1CED001F-EFCF-44FC-862F-0236BDB641D6}"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249858915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de-DE"/>
              <a:t>Titelmasterformat durch Klicken bearbeiten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Content Placeholder 3"/>
          <p:cNvSpPr>
            <a:spLocks noGrp="1"/>
          </p:cNvSpPr>
          <p:nvPr>
            <p:ph sz="half" idx="2"/>
          </p:nvPr>
        </p:nvSpPr>
        <p:spPr>
          <a:xfrm>
            <a:off x="839788" y="2505075"/>
            <a:ext cx="5157787"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Content Placeholder 5"/>
          <p:cNvSpPr>
            <a:spLocks noGrp="1"/>
          </p:cNvSpPr>
          <p:nvPr>
            <p:ph sz="quarter" idx="4"/>
          </p:nvPr>
        </p:nvSpPr>
        <p:spPr>
          <a:xfrm>
            <a:off x="6172200" y="2505075"/>
            <a:ext cx="5183188"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1B6FC662-BDE3-4ADA-A3F2-AD108C791C43}" type="datetimeFigureOut">
              <a:rPr lang="de-DE" smtClean="0">
                <a:solidFill>
                  <a:prstClr val="black">
                    <a:tint val="75000"/>
                  </a:prstClr>
                </a:solidFill>
              </a:rPr>
              <a:pPr/>
              <a:t>01.06.2022</a:t>
            </a:fld>
            <a:endParaRPr lang="de-DE">
              <a:solidFill>
                <a:prstClr val="black">
                  <a:tint val="75000"/>
                </a:prstClr>
              </a:solidFill>
            </a:endParaRPr>
          </a:p>
        </p:txBody>
      </p:sp>
      <p:sp>
        <p:nvSpPr>
          <p:cNvPr id="8" name="Footer Placeholder 7"/>
          <p:cNvSpPr>
            <a:spLocks noGrp="1"/>
          </p:cNvSpPr>
          <p:nvPr>
            <p:ph type="ftr" sz="quarter" idx="11"/>
          </p:nvPr>
        </p:nvSpPr>
        <p:spPr/>
        <p:txBody>
          <a:bodyPr/>
          <a:lstStyle/>
          <a:p>
            <a:endParaRPr lang="de-DE">
              <a:solidFill>
                <a:prstClr val="black">
                  <a:tint val="75000"/>
                </a:prstClr>
              </a:solidFill>
            </a:endParaRPr>
          </a:p>
        </p:txBody>
      </p:sp>
      <p:sp>
        <p:nvSpPr>
          <p:cNvPr id="9" name="Slide Number Placeholder 8"/>
          <p:cNvSpPr>
            <a:spLocks noGrp="1"/>
          </p:cNvSpPr>
          <p:nvPr>
            <p:ph type="sldNum" sz="quarter" idx="12"/>
          </p:nvPr>
        </p:nvSpPr>
        <p:spPr/>
        <p:txBody>
          <a:bodyPr/>
          <a:lstStyle/>
          <a:p>
            <a:fld id="{1CED001F-EFCF-44FC-862F-0236BDB641D6}"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311458535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Date Placeholder 2"/>
          <p:cNvSpPr>
            <a:spLocks noGrp="1"/>
          </p:cNvSpPr>
          <p:nvPr>
            <p:ph type="dt" sz="half" idx="10"/>
          </p:nvPr>
        </p:nvSpPr>
        <p:spPr/>
        <p:txBody>
          <a:bodyPr/>
          <a:lstStyle/>
          <a:p>
            <a:fld id="{1B6FC662-BDE3-4ADA-A3F2-AD108C791C43}" type="datetimeFigureOut">
              <a:rPr lang="de-DE" smtClean="0">
                <a:solidFill>
                  <a:prstClr val="black">
                    <a:tint val="75000"/>
                  </a:prstClr>
                </a:solidFill>
              </a:rPr>
              <a:pPr/>
              <a:t>01.06.2022</a:t>
            </a:fld>
            <a:endParaRPr lang="de-DE">
              <a:solidFill>
                <a:prstClr val="black">
                  <a:tint val="75000"/>
                </a:prstClr>
              </a:solidFill>
            </a:endParaRPr>
          </a:p>
        </p:txBody>
      </p:sp>
      <p:sp>
        <p:nvSpPr>
          <p:cNvPr id="4" name="Footer Placeholder 3"/>
          <p:cNvSpPr>
            <a:spLocks noGrp="1"/>
          </p:cNvSpPr>
          <p:nvPr>
            <p:ph type="ftr" sz="quarter" idx="11"/>
          </p:nvPr>
        </p:nvSpPr>
        <p:spPr/>
        <p:txBody>
          <a:bodyPr/>
          <a:lstStyle/>
          <a:p>
            <a:endParaRPr lang="de-DE">
              <a:solidFill>
                <a:prstClr val="black">
                  <a:tint val="75000"/>
                </a:prstClr>
              </a:solidFill>
            </a:endParaRPr>
          </a:p>
        </p:txBody>
      </p:sp>
      <p:sp>
        <p:nvSpPr>
          <p:cNvPr id="5" name="Slide Number Placeholder 4"/>
          <p:cNvSpPr>
            <a:spLocks noGrp="1"/>
          </p:cNvSpPr>
          <p:nvPr>
            <p:ph type="sldNum" sz="quarter" idx="12"/>
          </p:nvPr>
        </p:nvSpPr>
        <p:spPr/>
        <p:txBody>
          <a:bodyPr/>
          <a:lstStyle/>
          <a:p>
            <a:fld id="{1CED001F-EFCF-44FC-862F-0236BDB641D6}"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261772827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6FC662-BDE3-4ADA-A3F2-AD108C791C43}" type="datetimeFigureOut">
              <a:rPr lang="de-DE" smtClean="0">
                <a:solidFill>
                  <a:prstClr val="black">
                    <a:tint val="75000"/>
                  </a:prstClr>
                </a:solidFill>
              </a:rPr>
              <a:pPr/>
              <a:t>01.06.2022</a:t>
            </a:fld>
            <a:endParaRPr lang="de-DE">
              <a:solidFill>
                <a:prstClr val="black">
                  <a:tint val="75000"/>
                </a:prstClr>
              </a:solidFill>
            </a:endParaRPr>
          </a:p>
        </p:txBody>
      </p:sp>
      <p:sp>
        <p:nvSpPr>
          <p:cNvPr id="3" name="Footer Placeholder 2"/>
          <p:cNvSpPr>
            <a:spLocks noGrp="1"/>
          </p:cNvSpPr>
          <p:nvPr>
            <p:ph type="ftr" sz="quarter" idx="11"/>
          </p:nvPr>
        </p:nvSpPr>
        <p:spPr/>
        <p:txBody>
          <a:bodyPr/>
          <a:lstStyle/>
          <a:p>
            <a:endParaRPr lang="de-DE">
              <a:solidFill>
                <a:prstClr val="black">
                  <a:tint val="75000"/>
                </a:prstClr>
              </a:solidFill>
            </a:endParaRPr>
          </a:p>
        </p:txBody>
      </p:sp>
      <p:sp>
        <p:nvSpPr>
          <p:cNvPr id="4" name="Slide Number Placeholder 3"/>
          <p:cNvSpPr>
            <a:spLocks noGrp="1"/>
          </p:cNvSpPr>
          <p:nvPr>
            <p:ph type="sldNum" sz="quarter" idx="12"/>
          </p:nvPr>
        </p:nvSpPr>
        <p:spPr/>
        <p:txBody>
          <a:bodyPr/>
          <a:lstStyle/>
          <a:p>
            <a:fld id="{1CED001F-EFCF-44FC-862F-0236BDB641D6}"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101651593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e Placeholder 4"/>
          <p:cNvSpPr>
            <a:spLocks noGrp="1"/>
          </p:cNvSpPr>
          <p:nvPr>
            <p:ph type="dt" sz="half" idx="10"/>
          </p:nvPr>
        </p:nvSpPr>
        <p:spPr/>
        <p:txBody>
          <a:bodyPr/>
          <a:lstStyle/>
          <a:p>
            <a:fld id="{1B6FC662-BDE3-4ADA-A3F2-AD108C791C43}" type="datetimeFigureOut">
              <a:rPr lang="de-DE" smtClean="0">
                <a:solidFill>
                  <a:prstClr val="black">
                    <a:tint val="75000"/>
                  </a:prstClr>
                </a:solidFill>
              </a:rPr>
              <a:pPr/>
              <a:t>01.06.2022</a:t>
            </a:fld>
            <a:endParaRPr lang="de-DE">
              <a:solidFill>
                <a:prstClr val="black">
                  <a:tint val="75000"/>
                </a:prstClr>
              </a:solidFill>
            </a:endParaRPr>
          </a:p>
        </p:txBody>
      </p:sp>
      <p:sp>
        <p:nvSpPr>
          <p:cNvPr id="6" name="Footer Placeholder 5"/>
          <p:cNvSpPr>
            <a:spLocks noGrp="1"/>
          </p:cNvSpPr>
          <p:nvPr>
            <p:ph type="ftr" sz="quarter" idx="11"/>
          </p:nvPr>
        </p:nvSpPr>
        <p:spPr/>
        <p:txBody>
          <a:bodyPr/>
          <a:lstStyle/>
          <a:p>
            <a:endParaRPr lang="de-DE">
              <a:solidFill>
                <a:prstClr val="black">
                  <a:tint val="75000"/>
                </a:prstClr>
              </a:solidFill>
            </a:endParaRPr>
          </a:p>
        </p:txBody>
      </p:sp>
      <p:sp>
        <p:nvSpPr>
          <p:cNvPr id="7" name="Slide Number Placeholder 6"/>
          <p:cNvSpPr>
            <a:spLocks noGrp="1"/>
          </p:cNvSpPr>
          <p:nvPr>
            <p:ph type="sldNum" sz="quarter" idx="12"/>
          </p:nvPr>
        </p:nvSpPr>
        <p:spPr/>
        <p:txBody>
          <a:bodyPr/>
          <a:lstStyle/>
          <a:p>
            <a:fld id="{1CED001F-EFCF-44FC-862F-0236BDB641D6}"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2354603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7250EC4-7B89-364A-BFCC-FE9AA3DCD7D2}"/>
              </a:ext>
            </a:extLst>
          </p:cNvPr>
          <p:cNvSpPr>
            <a:spLocks noGrp="1" noChangeArrowheads="1"/>
          </p:cNvSpPr>
          <p:nvPr>
            <p:ph type="dt" sz="half" idx="10"/>
          </p:nvPr>
        </p:nvSpPr>
        <p:spPr>
          <a:ln/>
        </p:spPr>
        <p:txBody>
          <a:bodyPr/>
          <a:lstStyle>
            <a:lvl1pPr>
              <a:defRPr/>
            </a:lvl1pPr>
          </a:lstStyle>
          <a:p>
            <a:pPr>
              <a:defRPr/>
            </a:pPr>
            <a:endParaRPr lang="en-GB" dirty="0"/>
          </a:p>
        </p:txBody>
      </p:sp>
      <p:sp>
        <p:nvSpPr>
          <p:cNvPr id="6" name="Rectangle 5">
            <a:extLst>
              <a:ext uri="{FF2B5EF4-FFF2-40B4-BE49-F238E27FC236}">
                <a16:creationId xmlns:a16="http://schemas.microsoft.com/office/drawing/2014/main" id="{9CD14CA2-C4CD-FD42-A273-AFCE64FE5C4E}"/>
              </a:ext>
            </a:extLst>
          </p:cNvPr>
          <p:cNvSpPr>
            <a:spLocks noGrp="1" noChangeArrowheads="1"/>
          </p:cNvSpPr>
          <p:nvPr>
            <p:ph type="ftr" sz="quarter" idx="11"/>
          </p:nvPr>
        </p:nvSpPr>
        <p:spPr>
          <a:ln/>
        </p:spPr>
        <p:txBody>
          <a:bodyPr/>
          <a:lstStyle>
            <a:lvl1pPr>
              <a:defRPr/>
            </a:lvl1pPr>
          </a:lstStyle>
          <a:p>
            <a:pPr>
              <a:defRPr/>
            </a:pPr>
            <a:endParaRPr lang="en-GB" dirty="0"/>
          </a:p>
        </p:txBody>
      </p:sp>
      <p:sp>
        <p:nvSpPr>
          <p:cNvPr id="7" name="Rectangle 6">
            <a:extLst>
              <a:ext uri="{FF2B5EF4-FFF2-40B4-BE49-F238E27FC236}">
                <a16:creationId xmlns:a16="http://schemas.microsoft.com/office/drawing/2014/main" id="{53C8BFB5-1C1A-B341-B256-8CB83BA5C0D6}"/>
              </a:ext>
            </a:extLst>
          </p:cNvPr>
          <p:cNvSpPr>
            <a:spLocks noGrp="1" noChangeArrowheads="1"/>
          </p:cNvSpPr>
          <p:nvPr>
            <p:ph type="sldNum" sz="quarter" idx="12"/>
          </p:nvPr>
        </p:nvSpPr>
        <p:spPr>
          <a:ln/>
        </p:spPr>
        <p:txBody>
          <a:bodyPr/>
          <a:lstStyle>
            <a:lvl1pPr>
              <a:defRPr/>
            </a:lvl1pPr>
          </a:lstStyle>
          <a:p>
            <a:fld id="{D17639EC-BE7E-E24D-B089-34238563D67D}" type="slidenum">
              <a:rPr lang="en-GB" altLang="en-US"/>
              <a:pPr/>
              <a:t>‹#›</a:t>
            </a:fld>
            <a:endParaRPr lang="en-GB" altLang="en-US" dirty="0"/>
          </a:p>
        </p:txBody>
      </p:sp>
    </p:spTree>
    <p:extLst>
      <p:ext uri="{BB962C8B-B14F-4D97-AF65-F5344CB8AC3E}">
        <p14:creationId xmlns:p14="http://schemas.microsoft.com/office/powerpoint/2010/main" val="293677322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e Placeholder 4"/>
          <p:cNvSpPr>
            <a:spLocks noGrp="1"/>
          </p:cNvSpPr>
          <p:nvPr>
            <p:ph type="dt" sz="half" idx="10"/>
          </p:nvPr>
        </p:nvSpPr>
        <p:spPr/>
        <p:txBody>
          <a:bodyPr/>
          <a:lstStyle/>
          <a:p>
            <a:fld id="{1B6FC662-BDE3-4ADA-A3F2-AD108C791C43}" type="datetimeFigureOut">
              <a:rPr lang="de-DE" smtClean="0">
                <a:solidFill>
                  <a:prstClr val="black">
                    <a:tint val="75000"/>
                  </a:prstClr>
                </a:solidFill>
              </a:rPr>
              <a:pPr/>
              <a:t>01.06.2022</a:t>
            </a:fld>
            <a:endParaRPr lang="de-DE">
              <a:solidFill>
                <a:prstClr val="black">
                  <a:tint val="75000"/>
                </a:prstClr>
              </a:solidFill>
            </a:endParaRPr>
          </a:p>
        </p:txBody>
      </p:sp>
      <p:sp>
        <p:nvSpPr>
          <p:cNvPr id="6" name="Footer Placeholder 5"/>
          <p:cNvSpPr>
            <a:spLocks noGrp="1"/>
          </p:cNvSpPr>
          <p:nvPr>
            <p:ph type="ftr" sz="quarter" idx="11"/>
          </p:nvPr>
        </p:nvSpPr>
        <p:spPr/>
        <p:txBody>
          <a:bodyPr/>
          <a:lstStyle/>
          <a:p>
            <a:endParaRPr lang="de-DE">
              <a:solidFill>
                <a:prstClr val="black">
                  <a:tint val="75000"/>
                </a:prstClr>
              </a:solidFill>
            </a:endParaRPr>
          </a:p>
        </p:txBody>
      </p:sp>
      <p:sp>
        <p:nvSpPr>
          <p:cNvPr id="7" name="Slide Number Placeholder 6"/>
          <p:cNvSpPr>
            <a:spLocks noGrp="1"/>
          </p:cNvSpPr>
          <p:nvPr>
            <p:ph type="sldNum" sz="quarter" idx="12"/>
          </p:nvPr>
        </p:nvSpPr>
        <p:spPr/>
        <p:txBody>
          <a:bodyPr/>
          <a:lstStyle/>
          <a:p>
            <a:fld id="{1CED001F-EFCF-44FC-862F-0236BDB641D6}"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282227150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Vertical Text Placehold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1B6FC662-BDE3-4ADA-A3F2-AD108C791C43}" type="datetimeFigureOut">
              <a:rPr lang="de-DE" smtClean="0">
                <a:solidFill>
                  <a:prstClr val="black">
                    <a:tint val="75000"/>
                  </a:prstClr>
                </a:solidFill>
              </a:rPr>
              <a:pPr/>
              <a:t>01.06.2022</a:t>
            </a:fld>
            <a:endParaRPr lang="de-DE">
              <a:solidFill>
                <a:prstClr val="black">
                  <a:tint val="75000"/>
                </a:prstClr>
              </a:solidFill>
            </a:endParaRPr>
          </a:p>
        </p:txBody>
      </p:sp>
      <p:sp>
        <p:nvSpPr>
          <p:cNvPr id="5" name="Footer Placeholder 4"/>
          <p:cNvSpPr>
            <a:spLocks noGrp="1"/>
          </p:cNvSpPr>
          <p:nvPr>
            <p:ph type="ftr" sz="quarter" idx="11"/>
          </p:nvPr>
        </p:nvSpPr>
        <p:spPr/>
        <p:txBody>
          <a:bodyPr/>
          <a:lstStyle/>
          <a:p>
            <a:endParaRPr lang="de-DE">
              <a:solidFill>
                <a:prstClr val="black">
                  <a:tint val="75000"/>
                </a:prstClr>
              </a:solidFill>
            </a:endParaRPr>
          </a:p>
        </p:txBody>
      </p:sp>
      <p:sp>
        <p:nvSpPr>
          <p:cNvPr id="6" name="Slide Number Placeholder 5"/>
          <p:cNvSpPr>
            <a:spLocks noGrp="1"/>
          </p:cNvSpPr>
          <p:nvPr>
            <p:ph type="sldNum" sz="quarter" idx="12"/>
          </p:nvPr>
        </p:nvSpPr>
        <p:spPr/>
        <p:txBody>
          <a:bodyPr/>
          <a:lstStyle/>
          <a:p>
            <a:fld id="{1CED001F-EFCF-44FC-862F-0236BDB641D6}"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146838747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de-DE"/>
              <a:t>Titelmasterformat durch Klicken bearbeiten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1B6FC662-BDE3-4ADA-A3F2-AD108C791C43}" type="datetimeFigureOut">
              <a:rPr lang="de-DE" smtClean="0">
                <a:solidFill>
                  <a:prstClr val="black">
                    <a:tint val="75000"/>
                  </a:prstClr>
                </a:solidFill>
              </a:rPr>
              <a:pPr/>
              <a:t>01.06.2022</a:t>
            </a:fld>
            <a:endParaRPr lang="de-DE">
              <a:solidFill>
                <a:prstClr val="black">
                  <a:tint val="75000"/>
                </a:prstClr>
              </a:solidFill>
            </a:endParaRPr>
          </a:p>
        </p:txBody>
      </p:sp>
      <p:sp>
        <p:nvSpPr>
          <p:cNvPr id="5" name="Footer Placeholder 4"/>
          <p:cNvSpPr>
            <a:spLocks noGrp="1"/>
          </p:cNvSpPr>
          <p:nvPr>
            <p:ph type="ftr" sz="quarter" idx="11"/>
          </p:nvPr>
        </p:nvSpPr>
        <p:spPr/>
        <p:txBody>
          <a:bodyPr/>
          <a:lstStyle/>
          <a:p>
            <a:endParaRPr lang="de-DE">
              <a:solidFill>
                <a:prstClr val="black">
                  <a:tint val="75000"/>
                </a:prstClr>
              </a:solidFill>
            </a:endParaRPr>
          </a:p>
        </p:txBody>
      </p:sp>
      <p:sp>
        <p:nvSpPr>
          <p:cNvPr id="6" name="Slide Number Placeholder 5"/>
          <p:cNvSpPr>
            <a:spLocks noGrp="1"/>
          </p:cNvSpPr>
          <p:nvPr>
            <p:ph type="sldNum" sz="quarter" idx="12"/>
          </p:nvPr>
        </p:nvSpPr>
        <p:spPr/>
        <p:txBody>
          <a:bodyPr/>
          <a:lstStyle/>
          <a:p>
            <a:fld id="{1CED001F-EFCF-44FC-862F-0236BDB641D6}"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208761732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cSld name="Leer-Folie">
    <p:spTree>
      <p:nvGrpSpPr>
        <p:cNvPr id="1" name=""/>
        <p:cNvGrpSpPr/>
        <p:nvPr/>
      </p:nvGrpSpPr>
      <p:grpSpPr>
        <a:xfrm>
          <a:off x="0" y="0"/>
          <a:ext cx="0" cy="0"/>
          <a:chOff x="0" y="0"/>
          <a:chExt cx="0" cy="0"/>
        </a:xfrm>
      </p:grpSpPr>
      <p:sp>
        <p:nvSpPr>
          <p:cNvPr id="2" name="Rectangle 3"/>
          <p:cNvSpPr>
            <a:spLocks noGrp="1" noChangeArrowheads="1"/>
          </p:cNvSpPr>
          <p:nvPr>
            <p:ph type="ftr" sz="quarter" idx="10"/>
          </p:nvPr>
        </p:nvSpPr>
        <p:spPr>
          <a:xfrm>
            <a:off x="488951" y="6215063"/>
            <a:ext cx="7607300" cy="500062"/>
          </a:xfrm>
          <a:prstGeom prst="rect">
            <a:avLst/>
          </a:prstGeom>
        </p:spPr>
        <p:txBody>
          <a:bodyPr/>
          <a:lstStyle>
            <a:lvl1pPr marL="0" indent="0">
              <a:spcBef>
                <a:spcPts val="400"/>
              </a:spcBef>
              <a:defRPr sz="1050" b="1" dirty="0" smtClean="0">
                <a:solidFill>
                  <a:srgbClr val="000000"/>
                </a:solidFill>
                <a:latin typeface="Verdana" pitchFamily="34" charset="0"/>
              </a:defRPr>
            </a:lvl1pPr>
          </a:lstStyle>
          <a:p>
            <a:endParaRPr lang="de-DE"/>
          </a:p>
        </p:txBody>
      </p:sp>
    </p:spTree>
    <p:extLst>
      <p:ext uri="{BB962C8B-B14F-4D97-AF65-F5344CB8AC3E}">
        <p14:creationId xmlns:p14="http://schemas.microsoft.com/office/powerpoint/2010/main" val="77028539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de-DE"/>
              <a:t>Titelmasterformat durch Klicken bearbeiten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en-US" dirty="0"/>
          </a:p>
        </p:txBody>
      </p:sp>
      <p:sp>
        <p:nvSpPr>
          <p:cNvPr id="4" name="Date Placeholder 3"/>
          <p:cNvSpPr>
            <a:spLocks noGrp="1"/>
          </p:cNvSpPr>
          <p:nvPr>
            <p:ph type="dt" sz="half" idx="10"/>
          </p:nvPr>
        </p:nvSpPr>
        <p:spPr/>
        <p:txBody>
          <a:bodyPr/>
          <a:lstStyle/>
          <a:p>
            <a:fld id="{1B6FC662-BDE3-4ADA-A3F2-AD108C791C43}" type="datetimeFigureOut">
              <a:rPr lang="de-DE" smtClean="0">
                <a:solidFill>
                  <a:prstClr val="black">
                    <a:tint val="75000"/>
                  </a:prstClr>
                </a:solidFill>
              </a:rPr>
              <a:pPr/>
              <a:t>01.06.2022</a:t>
            </a:fld>
            <a:endParaRPr lang="de-DE">
              <a:solidFill>
                <a:prstClr val="black">
                  <a:tint val="75000"/>
                </a:prstClr>
              </a:solidFill>
            </a:endParaRPr>
          </a:p>
        </p:txBody>
      </p:sp>
      <p:sp>
        <p:nvSpPr>
          <p:cNvPr id="5" name="Footer Placeholder 4"/>
          <p:cNvSpPr>
            <a:spLocks noGrp="1"/>
          </p:cNvSpPr>
          <p:nvPr>
            <p:ph type="ftr" sz="quarter" idx="11"/>
          </p:nvPr>
        </p:nvSpPr>
        <p:spPr/>
        <p:txBody>
          <a:bodyPr/>
          <a:lstStyle/>
          <a:p>
            <a:endParaRPr lang="de-DE">
              <a:solidFill>
                <a:prstClr val="black">
                  <a:tint val="75000"/>
                </a:prstClr>
              </a:solidFill>
            </a:endParaRPr>
          </a:p>
        </p:txBody>
      </p:sp>
      <p:sp>
        <p:nvSpPr>
          <p:cNvPr id="6" name="Slide Number Placeholder 5"/>
          <p:cNvSpPr>
            <a:spLocks noGrp="1"/>
          </p:cNvSpPr>
          <p:nvPr>
            <p:ph type="sldNum" sz="quarter" idx="12"/>
          </p:nvPr>
        </p:nvSpPr>
        <p:spPr/>
        <p:txBody>
          <a:bodyPr/>
          <a:lstStyle/>
          <a:p>
            <a:fld id="{1CED001F-EFCF-44FC-862F-0236BDB641D6}"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17912328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Content Placehold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1B6FC662-BDE3-4ADA-A3F2-AD108C791C43}" type="datetimeFigureOut">
              <a:rPr lang="de-DE" smtClean="0">
                <a:solidFill>
                  <a:prstClr val="black">
                    <a:tint val="75000"/>
                  </a:prstClr>
                </a:solidFill>
              </a:rPr>
              <a:pPr/>
              <a:t>01.06.2022</a:t>
            </a:fld>
            <a:endParaRPr lang="de-DE">
              <a:solidFill>
                <a:prstClr val="black">
                  <a:tint val="75000"/>
                </a:prstClr>
              </a:solidFill>
            </a:endParaRPr>
          </a:p>
        </p:txBody>
      </p:sp>
      <p:sp>
        <p:nvSpPr>
          <p:cNvPr id="5" name="Footer Placeholder 4"/>
          <p:cNvSpPr>
            <a:spLocks noGrp="1"/>
          </p:cNvSpPr>
          <p:nvPr>
            <p:ph type="ftr" sz="quarter" idx="11"/>
          </p:nvPr>
        </p:nvSpPr>
        <p:spPr/>
        <p:txBody>
          <a:bodyPr/>
          <a:lstStyle/>
          <a:p>
            <a:endParaRPr lang="de-DE">
              <a:solidFill>
                <a:prstClr val="black">
                  <a:tint val="75000"/>
                </a:prstClr>
              </a:solidFill>
            </a:endParaRPr>
          </a:p>
        </p:txBody>
      </p:sp>
      <p:sp>
        <p:nvSpPr>
          <p:cNvPr id="6" name="Slide Number Placeholder 5"/>
          <p:cNvSpPr>
            <a:spLocks noGrp="1"/>
          </p:cNvSpPr>
          <p:nvPr>
            <p:ph type="sldNum" sz="quarter" idx="12"/>
          </p:nvPr>
        </p:nvSpPr>
        <p:spPr/>
        <p:txBody>
          <a:bodyPr/>
          <a:lstStyle/>
          <a:p>
            <a:fld id="{1CED001F-EFCF-44FC-862F-0236BDB641D6}"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42814794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739"/>
            <a:ext cx="10515600" cy="2852737"/>
          </a:xfrm>
        </p:spPr>
        <p:txBody>
          <a:bodyPr anchor="b"/>
          <a:lstStyle>
            <a:lvl1pPr>
              <a:defRPr sz="6000"/>
            </a:lvl1pPr>
          </a:lstStyle>
          <a:p>
            <a:r>
              <a:rPr lang="de-DE"/>
              <a:t>Titelmasterformat durch Klicken bearbeiten</a:t>
            </a:r>
            <a:endParaRPr lang="en-US" dirty="0"/>
          </a:p>
        </p:txBody>
      </p:sp>
      <p:sp>
        <p:nvSpPr>
          <p:cNvPr id="3" name="Text Placeholder 2"/>
          <p:cNvSpPr>
            <a:spLocks noGrp="1"/>
          </p:cNvSpPr>
          <p:nvPr>
            <p:ph type="body" idx="1"/>
          </p:nvPr>
        </p:nvSpPr>
        <p:spPr>
          <a:xfrm>
            <a:off x="831849"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Textmasterformat bearbeiten</a:t>
            </a:r>
          </a:p>
        </p:txBody>
      </p:sp>
      <p:sp>
        <p:nvSpPr>
          <p:cNvPr id="4" name="Date Placeholder 3"/>
          <p:cNvSpPr>
            <a:spLocks noGrp="1"/>
          </p:cNvSpPr>
          <p:nvPr>
            <p:ph type="dt" sz="half" idx="10"/>
          </p:nvPr>
        </p:nvSpPr>
        <p:spPr/>
        <p:txBody>
          <a:bodyPr/>
          <a:lstStyle/>
          <a:p>
            <a:fld id="{1B6FC662-BDE3-4ADA-A3F2-AD108C791C43}" type="datetimeFigureOut">
              <a:rPr lang="de-DE" smtClean="0">
                <a:solidFill>
                  <a:prstClr val="black">
                    <a:tint val="75000"/>
                  </a:prstClr>
                </a:solidFill>
              </a:rPr>
              <a:pPr/>
              <a:t>01.06.2022</a:t>
            </a:fld>
            <a:endParaRPr lang="de-DE">
              <a:solidFill>
                <a:prstClr val="black">
                  <a:tint val="75000"/>
                </a:prstClr>
              </a:solidFill>
            </a:endParaRPr>
          </a:p>
        </p:txBody>
      </p:sp>
      <p:sp>
        <p:nvSpPr>
          <p:cNvPr id="5" name="Footer Placeholder 4"/>
          <p:cNvSpPr>
            <a:spLocks noGrp="1"/>
          </p:cNvSpPr>
          <p:nvPr>
            <p:ph type="ftr" sz="quarter" idx="11"/>
          </p:nvPr>
        </p:nvSpPr>
        <p:spPr/>
        <p:txBody>
          <a:bodyPr/>
          <a:lstStyle/>
          <a:p>
            <a:endParaRPr lang="de-DE">
              <a:solidFill>
                <a:prstClr val="black">
                  <a:tint val="75000"/>
                </a:prstClr>
              </a:solidFill>
            </a:endParaRPr>
          </a:p>
        </p:txBody>
      </p:sp>
      <p:sp>
        <p:nvSpPr>
          <p:cNvPr id="6" name="Slide Number Placeholder 5"/>
          <p:cNvSpPr>
            <a:spLocks noGrp="1"/>
          </p:cNvSpPr>
          <p:nvPr>
            <p:ph type="sldNum" sz="quarter" idx="12"/>
          </p:nvPr>
        </p:nvSpPr>
        <p:spPr/>
        <p:txBody>
          <a:bodyPr/>
          <a:lstStyle/>
          <a:p>
            <a:fld id="{1CED001F-EFCF-44FC-862F-0236BDB641D6}"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355157394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1B6FC662-BDE3-4ADA-A3F2-AD108C791C43}" type="datetimeFigureOut">
              <a:rPr lang="de-DE" smtClean="0">
                <a:solidFill>
                  <a:prstClr val="black">
                    <a:tint val="75000"/>
                  </a:prstClr>
                </a:solidFill>
              </a:rPr>
              <a:pPr/>
              <a:t>01.06.2022</a:t>
            </a:fld>
            <a:endParaRPr lang="de-DE">
              <a:solidFill>
                <a:prstClr val="black">
                  <a:tint val="75000"/>
                </a:prstClr>
              </a:solidFill>
            </a:endParaRPr>
          </a:p>
        </p:txBody>
      </p:sp>
      <p:sp>
        <p:nvSpPr>
          <p:cNvPr id="6" name="Footer Placeholder 5"/>
          <p:cNvSpPr>
            <a:spLocks noGrp="1"/>
          </p:cNvSpPr>
          <p:nvPr>
            <p:ph type="ftr" sz="quarter" idx="11"/>
          </p:nvPr>
        </p:nvSpPr>
        <p:spPr/>
        <p:txBody>
          <a:bodyPr/>
          <a:lstStyle/>
          <a:p>
            <a:endParaRPr lang="de-DE">
              <a:solidFill>
                <a:prstClr val="black">
                  <a:tint val="75000"/>
                </a:prstClr>
              </a:solidFill>
            </a:endParaRPr>
          </a:p>
        </p:txBody>
      </p:sp>
      <p:sp>
        <p:nvSpPr>
          <p:cNvPr id="7" name="Slide Number Placeholder 6"/>
          <p:cNvSpPr>
            <a:spLocks noGrp="1"/>
          </p:cNvSpPr>
          <p:nvPr>
            <p:ph type="sldNum" sz="quarter" idx="12"/>
          </p:nvPr>
        </p:nvSpPr>
        <p:spPr/>
        <p:txBody>
          <a:bodyPr/>
          <a:lstStyle/>
          <a:p>
            <a:fld id="{1CED001F-EFCF-44FC-862F-0236BDB641D6}"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176973853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de-DE"/>
              <a:t>Titelmasterformat durch Klicken bearbeiten</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Content Placeholder 3"/>
          <p:cNvSpPr>
            <a:spLocks noGrp="1"/>
          </p:cNvSpPr>
          <p:nvPr>
            <p:ph sz="half" idx="2"/>
          </p:nvPr>
        </p:nvSpPr>
        <p:spPr>
          <a:xfrm>
            <a:off x="839789" y="2505075"/>
            <a:ext cx="5157787"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Content Placeholder 5"/>
          <p:cNvSpPr>
            <a:spLocks noGrp="1"/>
          </p:cNvSpPr>
          <p:nvPr>
            <p:ph sz="quarter" idx="4"/>
          </p:nvPr>
        </p:nvSpPr>
        <p:spPr>
          <a:xfrm>
            <a:off x="6172201" y="2505075"/>
            <a:ext cx="5183188"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1B6FC662-BDE3-4ADA-A3F2-AD108C791C43}" type="datetimeFigureOut">
              <a:rPr lang="de-DE" smtClean="0">
                <a:solidFill>
                  <a:prstClr val="black">
                    <a:tint val="75000"/>
                  </a:prstClr>
                </a:solidFill>
              </a:rPr>
              <a:pPr/>
              <a:t>01.06.2022</a:t>
            </a:fld>
            <a:endParaRPr lang="de-DE">
              <a:solidFill>
                <a:prstClr val="black">
                  <a:tint val="75000"/>
                </a:prstClr>
              </a:solidFill>
            </a:endParaRPr>
          </a:p>
        </p:txBody>
      </p:sp>
      <p:sp>
        <p:nvSpPr>
          <p:cNvPr id="8" name="Footer Placeholder 7"/>
          <p:cNvSpPr>
            <a:spLocks noGrp="1"/>
          </p:cNvSpPr>
          <p:nvPr>
            <p:ph type="ftr" sz="quarter" idx="11"/>
          </p:nvPr>
        </p:nvSpPr>
        <p:spPr/>
        <p:txBody>
          <a:bodyPr/>
          <a:lstStyle/>
          <a:p>
            <a:endParaRPr lang="de-DE">
              <a:solidFill>
                <a:prstClr val="black">
                  <a:tint val="75000"/>
                </a:prstClr>
              </a:solidFill>
            </a:endParaRPr>
          </a:p>
        </p:txBody>
      </p:sp>
      <p:sp>
        <p:nvSpPr>
          <p:cNvPr id="9" name="Slide Number Placeholder 8"/>
          <p:cNvSpPr>
            <a:spLocks noGrp="1"/>
          </p:cNvSpPr>
          <p:nvPr>
            <p:ph type="sldNum" sz="quarter" idx="12"/>
          </p:nvPr>
        </p:nvSpPr>
        <p:spPr/>
        <p:txBody>
          <a:bodyPr/>
          <a:lstStyle/>
          <a:p>
            <a:fld id="{1CED001F-EFCF-44FC-862F-0236BDB641D6}"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22044824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Date Placeholder 2"/>
          <p:cNvSpPr>
            <a:spLocks noGrp="1"/>
          </p:cNvSpPr>
          <p:nvPr>
            <p:ph type="dt" sz="half" idx="10"/>
          </p:nvPr>
        </p:nvSpPr>
        <p:spPr/>
        <p:txBody>
          <a:bodyPr/>
          <a:lstStyle/>
          <a:p>
            <a:fld id="{1B6FC662-BDE3-4ADA-A3F2-AD108C791C43}" type="datetimeFigureOut">
              <a:rPr lang="de-DE" smtClean="0">
                <a:solidFill>
                  <a:prstClr val="black">
                    <a:tint val="75000"/>
                  </a:prstClr>
                </a:solidFill>
              </a:rPr>
              <a:pPr/>
              <a:t>01.06.2022</a:t>
            </a:fld>
            <a:endParaRPr lang="de-DE">
              <a:solidFill>
                <a:prstClr val="black">
                  <a:tint val="75000"/>
                </a:prstClr>
              </a:solidFill>
            </a:endParaRPr>
          </a:p>
        </p:txBody>
      </p:sp>
      <p:sp>
        <p:nvSpPr>
          <p:cNvPr id="4" name="Footer Placeholder 3"/>
          <p:cNvSpPr>
            <a:spLocks noGrp="1"/>
          </p:cNvSpPr>
          <p:nvPr>
            <p:ph type="ftr" sz="quarter" idx="11"/>
          </p:nvPr>
        </p:nvSpPr>
        <p:spPr/>
        <p:txBody>
          <a:bodyPr/>
          <a:lstStyle/>
          <a:p>
            <a:endParaRPr lang="de-DE">
              <a:solidFill>
                <a:prstClr val="black">
                  <a:tint val="75000"/>
                </a:prstClr>
              </a:solidFill>
            </a:endParaRPr>
          </a:p>
        </p:txBody>
      </p:sp>
      <p:sp>
        <p:nvSpPr>
          <p:cNvPr id="5" name="Slide Number Placeholder 4"/>
          <p:cNvSpPr>
            <a:spLocks noGrp="1"/>
          </p:cNvSpPr>
          <p:nvPr>
            <p:ph type="sldNum" sz="quarter" idx="12"/>
          </p:nvPr>
        </p:nvSpPr>
        <p:spPr/>
        <p:txBody>
          <a:bodyPr/>
          <a:lstStyle/>
          <a:p>
            <a:fld id="{1CED001F-EFCF-44FC-862F-0236BDB641D6}"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13104709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theme" Target="../theme/theme10.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theme" Target="../theme/theme11.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 Id="rId14"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image" Target="../media/image3.png"/><Relationship Id="rId2" Type="http://schemas.openxmlformats.org/officeDocument/2006/relationships/slideLayout" Target="../slideLayouts/slideLayout25.xml"/><Relationship Id="rId16" Type="http://schemas.openxmlformats.org/officeDocument/2006/relationships/theme" Target="../theme/theme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3" Type="http://schemas.openxmlformats.org/officeDocument/2006/relationships/slideLayout" Target="../slideLayouts/slideLayout41.xml"/><Relationship Id="rId21" Type="http://schemas.openxmlformats.org/officeDocument/2006/relationships/image" Target="../media/image9.png"/><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theme" Target="../theme/theme4.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theme" Target="../theme/theme6.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theme" Target="../theme/theme7.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8.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9.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BBEDA5D-A24C-6C4E-AD16-99FAB2352200}"/>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a:extLst>
              <a:ext uri="{FF2B5EF4-FFF2-40B4-BE49-F238E27FC236}">
                <a16:creationId xmlns:a16="http://schemas.microsoft.com/office/drawing/2014/main" id="{E422E4AF-4DB1-AA46-A139-8EF940CCCAEA}"/>
              </a:ext>
            </a:extLst>
          </p:cNvPr>
          <p:cNvSpPr>
            <a:spLocks noGrp="1" noChangeArrowheads="1"/>
          </p:cNvSpPr>
          <p:nvPr>
            <p:ph type="body" idx="1"/>
          </p:nvPr>
        </p:nvSpPr>
        <p:spPr bwMode="auto">
          <a:xfrm>
            <a:off x="609600" y="1600200"/>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dirty="0"/>
              <a:t>Click to edit Master text styles</a:t>
            </a:r>
          </a:p>
          <a:p>
            <a:pPr lvl="1"/>
            <a:r>
              <a:rPr lang="en-GB" altLang="en-US" dirty="0"/>
              <a:t>Second level</a:t>
            </a:r>
          </a:p>
          <a:p>
            <a:pPr lvl="2"/>
            <a:r>
              <a:rPr lang="en-GB" altLang="en-US" dirty="0"/>
              <a:t>Third level</a:t>
            </a:r>
          </a:p>
          <a:p>
            <a:pPr lvl="3"/>
            <a:r>
              <a:rPr lang="en-GB" altLang="en-US" dirty="0"/>
              <a:t>Fourth level</a:t>
            </a:r>
          </a:p>
          <a:p>
            <a:pPr lvl="4"/>
            <a:r>
              <a:rPr lang="en-GB" altLang="en-US" dirty="0"/>
              <a:t>Fifth level</a:t>
            </a:r>
          </a:p>
        </p:txBody>
      </p:sp>
      <p:sp>
        <p:nvSpPr>
          <p:cNvPr id="1028" name="Rectangle 4">
            <a:extLst>
              <a:ext uri="{FF2B5EF4-FFF2-40B4-BE49-F238E27FC236}">
                <a16:creationId xmlns:a16="http://schemas.microsoft.com/office/drawing/2014/main" id="{89AA119E-0BAE-DB44-B993-B5F46551B613}"/>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GB" dirty="0"/>
          </a:p>
        </p:txBody>
      </p:sp>
      <p:sp>
        <p:nvSpPr>
          <p:cNvPr id="1029" name="Rectangle 5">
            <a:extLst>
              <a:ext uri="{FF2B5EF4-FFF2-40B4-BE49-F238E27FC236}">
                <a16:creationId xmlns:a16="http://schemas.microsoft.com/office/drawing/2014/main" id="{AD30765C-908D-EA4B-A03C-3A8583D14934}"/>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GB" dirty="0"/>
          </a:p>
        </p:txBody>
      </p:sp>
      <p:sp>
        <p:nvSpPr>
          <p:cNvPr id="1030" name="Rectangle 6">
            <a:extLst>
              <a:ext uri="{FF2B5EF4-FFF2-40B4-BE49-F238E27FC236}">
                <a16:creationId xmlns:a16="http://schemas.microsoft.com/office/drawing/2014/main" id="{FEA6FC3D-4F96-AB40-8140-2EAE213368CA}"/>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72BCCADA-432D-654C-BCD3-658AFC7EAED4}" type="slidenum">
              <a:rPr lang="en-GB" altLang="en-US"/>
              <a:pPr/>
              <a:t>‹#›</a:t>
            </a:fld>
            <a:endParaRPr lang="en-GB" altLang="en-US" dirty="0"/>
          </a:p>
        </p:txBody>
      </p:sp>
      <p:pic>
        <p:nvPicPr>
          <p:cNvPr id="1031" name="Picture 6">
            <a:extLst>
              <a:ext uri="{FF2B5EF4-FFF2-40B4-BE49-F238E27FC236}">
                <a16:creationId xmlns:a16="http://schemas.microsoft.com/office/drawing/2014/main" id="{6E266553-7695-E74F-8D6B-9ABEF1D28611}"/>
              </a:ext>
            </a:extLst>
          </p:cNvPr>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6624638" y="6437313"/>
            <a:ext cx="4957762"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256" r:id="rId1"/>
    <p:sldLayoutId id="2147484257" r:id="rId2"/>
    <p:sldLayoutId id="2147484276" r:id="rId3"/>
    <p:sldLayoutId id="2147484277" r:id="rId4"/>
    <p:sldLayoutId id="2147484258" r:id="rId5"/>
    <p:sldLayoutId id="2147484259" r:id="rId6"/>
    <p:sldLayoutId id="2147484260" r:id="rId7"/>
    <p:sldLayoutId id="2147484261" r:id="rId8"/>
    <p:sldLayoutId id="2147484262" r:id="rId9"/>
    <p:sldLayoutId id="2147484263" r:id="rId10"/>
    <p:sldLayoutId id="2147484264" r:id="rId11"/>
  </p:sldLayoutIdLst>
  <p:txStyles>
    <p:titleStyle>
      <a:lvl1pPr algn="ctr" rtl="0" eaLnBrk="0" fontAlgn="base" hangingPunct="0">
        <a:spcBef>
          <a:spcPct val="0"/>
        </a:spcBef>
        <a:spcAft>
          <a:spcPct val="0"/>
        </a:spcAft>
        <a:defRPr sz="4400" b="1">
          <a:solidFill>
            <a:srgbClr val="002060"/>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ts val="1200"/>
        </a:spcBef>
        <a:spcAft>
          <a:spcPct val="0"/>
        </a:spcAft>
        <a:buClr>
          <a:srgbClr val="002060"/>
        </a:buClr>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lr>
          <a:srgbClr val="002060"/>
        </a:buClr>
        <a:buChar char="–"/>
        <a:defRPr sz="2400">
          <a:solidFill>
            <a:schemeClr val="tx1"/>
          </a:solidFill>
          <a:latin typeface="+mn-lt"/>
        </a:defRPr>
      </a:lvl2pPr>
      <a:lvl3pPr marL="1143000" indent="-228600" algn="l" rtl="0" eaLnBrk="0" fontAlgn="base" hangingPunct="0">
        <a:spcBef>
          <a:spcPct val="20000"/>
        </a:spcBef>
        <a:spcAft>
          <a:spcPct val="0"/>
        </a:spcAft>
        <a:buClr>
          <a:srgbClr val="002060"/>
        </a:buClr>
        <a:buChar char="•"/>
        <a:defRPr sz="2000">
          <a:solidFill>
            <a:schemeClr val="tx1"/>
          </a:solidFill>
          <a:latin typeface="+mn-lt"/>
        </a:defRPr>
      </a:lvl3pPr>
      <a:lvl4pPr marL="1600200" indent="-228600" algn="l" rtl="0" eaLnBrk="0" fontAlgn="base" hangingPunct="0">
        <a:spcBef>
          <a:spcPct val="20000"/>
        </a:spcBef>
        <a:spcAft>
          <a:spcPct val="0"/>
        </a:spcAft>
        <a:buClr>
          <a:srgbClr val="002060"/>
        </a:buClr>
        <a:buChar char="–"/>
        <a:defRPr sz="2000">
          <a:solidFill>
            <a:schemeClr val="tx1"/>
          </a:solidFill>
          <a:latin typeface="+mn-lt"/>
        </a:defRPr>
      </a:lvl4pPr>
      <a:lvl5pPr marL="2057400" indent="-228600" algn="l" rtl="0" eaLnBrk="0" fontAlgn="base" hangingPunct="0">
        <a:spcBef>
          <a:spcPct val="20000"/>
        </a:spcBef>
        <a:spcAft>
          <a:spcPct val="0"/>
        </a:spcAft>
        <a:buClr>
          <a:srgbClr val="002060"/>
        </a:buClr>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85A017-81A0-CB40-A027-DE85784E4602}" type="datetimeFigureOut">
              <a:rPr lang="de-DE" smtClean="0">
                <a:solidFill>
                  <a:prstClr val="black">
                    <a:tint val="75000"/>
                  </a:prstClr>
                </a:solidFill>
              </a:rPr>
              <a:pPr/>
              <a:t>01.06.2022</a:t>
            </a:fld>
            <a:endParaRPr lang="de-DE">
              <a:solidFill>
                <a:prstClr val="black">
                  <a:tint val="75000"/>
                </a:prstClr>
              </a:solidFill>
            </a:endParaRPr>
          </a:p>
        </p:txBody>
      </p:sp>
      <p:sp>
        <p:nvSpPr>
          <p:cNvPr id="5" name="Fußzeilenplatzhalt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solidFill>
                <a:prstClr val="black">
                  <a:tint val="75000"/>
                </a:prstClr>
              </a:solidFill>
            </a:endParaRPr>
          </a:p>
        </p:txBody>
      </p:sp>
      <p:sp>
        <p:nvSpPr>
          <p:cNvPr id="6" name="Foliennummernplatzhalt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113FE7-54A5-0B47-892D-DD68CB14EE1B}"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472931252"/>
      </p:ext>
    </p:extLst>
  </p:cSld>
  <p:clrMap bg1="lt1" tx1="dk1" bg2="lt2" tx2="dk2" accent1="accent1" accent2="accent2" accent3="accent3" accent4="accent4" accent5="accent5" accent6="accent6" hlink="hlink" folHlink="folHlink"/>
  <p:sldLayoutIdLst>
    <p:sldLayoutId id="2147484381" r:id="rId1"/>
    <p:sldLayoutId id="2147484382" r:id="rId2"/>
    <p:sldLayoutId id="2147484383" r:id="rId3"/>
    <p:sldLayoutId id="2147484384" r:id="rId4"/>
    <p:sldLayoutId id="2147484385" r:id="rId5"/>
    <p:sldLayoutId id="2147484386" r:id="rId6"/>
    <p:sldLayoutId id="2147484387" r:id="rId7"/>
    <p:sldLayoutId id="2147484388" r:id="rId8"/>
    <p:sldLayoutId id="2147484389" r:id="rId9"/>
    <p:sldLayoutId id="2147484390" r:id="rId10"/>
    <p:sldLayoutId id="2147484391" r:id="rId11"/>
    <p:sldLayoutId id="214748441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noFill/>
          <a:ln w="127000" cap="flat" cmpd="sng" algn="ctr">
            <a:solidFill>
              <a:srgbClr val="5D829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fr-FR" sz="1800" dirty="0">
              <a:latin typeface="Arial" panose="020B0604020202020204" pitchFamily="34" charset="0"/>
              <a:cs typeface="Arial" panose="020B0604020202020204" pitchFamily="34" charset="0"/>
            </a:endParaRPr>
          </a:p>
        </p:txBody>
      </p:sp>
      <p:sp>
        <p:nvSpPr>
          <p:cNvPr id="2" name="Title Placeholder 1"/>
          <p:cNvSpPr>
            <a:spLocks noGrp="1"/>
          </p:cNvSpPr>
          <p:nvPr>
            <p:ph type="title"/>
          </p:nvPr>
        </p:nvSpPr>
        <p:spPr>
          <a:xfrm>
            <a:off x="619201" y="259200"/>
            <a:ext cx="8740799" cy="864000"/>
          </a:xfrm>
          <a:prstGeom prst="rect">
            <a:avLst/>
          </a:prstGeom>
        </p:spPr>
        <p:txBody>
          <a:bodyPr vert="horz" lIns="0" tIns="0" rIns="0" bIns="0" rtlCol="0" anchor="t" anchorCtr="0">
            <a:normAutofit/>
          </a:bodyPr>
          <a:lstStyle/>
          <a:p>
            <a:r>
              <a:rPr lang="en-GB" dirty="0"/>
              <a:t>Click to edit Master title style</a:t>
            </a:r>
            <a:endParaRPr lang="en-US" dirty="0"/>
          </a:p>
        </p:txBody>
      </p:sp>
      <p:sp>
        <p:nvSpPr>
          <p:cNvPr id="6" name="Text Placeholder 4"/>
          <p:cNvSpPr>
            <a:spLocks noGrp="1"/>
          </p:cNvSpPr>
          <p:nvPr>
            <p:ph type="body" idx="1"/>
          </p:nvPr>
        </p:nvSpPr>
        <p:spPr>
          <a:xfrm>
            <a:off x="619200" y="1425600"/>
            <a:ext cx="10963200" cy="4525200"/>
          </a:xfrm>
          <a:prstGeom prst="rect">
            <a:avLst/>
          </a:prstGeom>
        </p:spPr>
        <p:txBody>
          <a:bodyPr vert="horz" lIns="0" tIns="0" rIns="0" bIns="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5" name="Picture 4">
            <a:extLst>
              <a:ext uri="{FF2B5EF4-FFF2-40B4-BE49-F238E27FC236}">
                <a16:creationId xmlns:a16="http://schemas.microsoft.com/office/drawing/2014/main" id="{F3450D15-FF44-AA4D-9EF7-AB1EB5E5DC4E}"/>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0088841" y="338606"/>
            <a:ext cx="1595993" cy="460383"/>
          </a:xfrm>
          <a:prstGeom prst="rect">
            <a:avLst/>
          </a:prstGeom>
        </p:spPr>
      </p:pic>
    </p:spTree>
    <p:extLst>
      <p:ext uri="{BB962C8B-B14F-4D97-AF65-F5344CB8AC3E}">
        <p14:creationId xmlns:p14="http://schemas.microsoft.com/office/powerpoint/2010/main" val="4173194177"/>
      </p:ext>
    </p:extLst>
  </p:cSld>
  <p:clrMap bg1="lt1" tx1="dk1" bg2="lt2" tx2="dk2" accent1="accent1" accent2="accent2" accent3="accent3" accent4="accent4" accent5="accent5" accent6="accent6" hlink="hlink" folHlink="folHlink"/>
  <p:sldLayoutIdLst>
    <p:sldLayoutId id="2147484412" r:id="rId1"/>
    <p:sldLayoutId id="2147484413" r:id="rId2"/>
    <p:sldLayoutId id="2147484414" r:id="rId3"/>
    <p:sldLayoutId id="2147484415" r:id="rId4"/>
    <p:sldLayoutId id="2147484416" r:id="rId5"/>
    <p:sldLayoutId id="2147484417" r:id="rId6"/>
    <p:sldLayoutId id="2147484418" r:id="rId7"/>
    <p:sldLayoutId id="2147484419" r:id="rId8"/>
    <p:sldLayoutId id="2147484420" r:id="rId9"/>
    <p:sldLayoutId id="2147484421" r:id="rId10"/>
    <p:sldLayoutId id="2147484422" r:id="rId11"/>
    <p:sldLayoutId id="2147484423" r:id="rId12"/>
  </p:sldLayoutIdLst>
  <p:hf hdr="0" ftr="0" dt="0"/>
  <p:txStyles>
    <p:titleStyle>
      <a:lvl1pPr algn="l" defTabSz="457200" rtl="0" eaLnBrk="1" latinLnBrk="0" hangingPunct="1">
        <a:spcBef>
          <a:spcPct val="0"/>
        </a:spcBef>
        <a:buNone/>
        <a:defRPr sz="2800" b="1" i="0" kern="1200" cap="all" spc="0" baseline="0">
          <a:solidFill>
            <a:srgbClr val="5D8298"/>
          </a:solidFill>
          <a:latin typeface="Arial" panose="020B0604020202020204" pitchFamily="34" charset="0"/>
          <a:ea typeface="Arial" panose="020B0604020202020204" pitchFamily="34" charset="0"/>
          <a:cs typeface="Arial" panose="020B0604020202020204" pitchFamily="34" charset="0"/>
        </a:defRPr>
      </a:lvl1pPr>
    </p:titleStyle>
    <p:bodyStyle>
      <a:lvl1pPr marL="357188" indent="-357188" algn="l" defTabSz="457200" rtl="0" eaLnBrk="1" latinLnBrk="0" hangingPunct="1">
        <a:spcBef>
          <a:spcPts val="1200"/>
        </a:spcBef>
        <a:buClr>
          <a:schemeClr val="accent2"/>
        </a:buClr>
        <a:buFont typeface="Arial"/>
        <a:buChar char="•"/>
        <a:defRPr sz="2000" b="0" i="0" kern="120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714375" indent="-257175" algn="l" defTabSz="457200" rtl="0" eaLnBrk="1" latinLnBrk="0" hangingPunct="1">
        <a:spcBef>
          <a:spcPts val="400"/>
        </a:spcBef>
        <a:buClr>
          <a:schemeClr val="accent2"/>
        </a:buClr>
        <a:buFont typeface="Lucida Grande"/>
        <a:buChar char="–"/>
        <a:defRPr sz="1800" b="0" i="0" kern="1200">
          <a:solidFill>
            <a:srgbClr val="5D8298"/>
          </a:solidFill>
          <a:latin typeface="Arial" panose="020B0604020202020204" pitchFamily="34" charset="0"/>
          <a:ea typeface="Arial" panose="020B0604020202020204" pitchFamily="34" charset="0"/>
          <a:cs typeface="Arial" panose="020B0604020202020204" pitchFamily="34" charset="0"/>
        </a:defRPr>
      </a:lvl2pPr>
      <a:lvl3pPr marL="12573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3pPr>
      <a:lvl4pPr marL="17145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4pPr>
      <a:lvl5pPr marL="21717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23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Segnaposto titolo 1">
            <a:extLst>
              <a:ext uri="{FF2B5EF4-FFF2-40B4-BE49-F238E27FC236}">
                <a16:creationId xmlns:a16="http://schemas.microsoft.com/office/drawing/2014/main" id="{F8C90BA2-9DBB-BA41-97E1-8C19295E98DB}"/>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en-US"/>
              <a:t>Fare clic per modificare lo stile del titolo dello schema</a:t>
            </a:r>
            <a:endParaRPr lang="en-GB" altLang="en-US"/>
          </a:p>
        </p:txBody>
      </p:sp>
      <p:sp>
        <p:nvSpPr>
          <p:cNvPr id="2051" name="Segnaposto testo 2">
            <a:extLst>
              <a:ext uri="{FF2B5EF4-FFF2-40B4-BE49-F238E27FC236}">
                <a16:creationId xmlns:a16="http://schemas.microsoft.com/office/drawing/2014/main" id="{242781C3-49B1-E34C-9567-9B179134CFF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en-US"/>
              <a:t>Modifica gli stili del testo dello schema</a:t>
            </a:r>
          </a:p>
          <a:p>
            <a:pPr lvl="1"/>
            <a:r>
              <a:rPr lang="it-IT" altLang="en-US"/>
              <a:t>Secondo livello</a:t>
            </a:r>
          </a:p>
          <a:p>
            <a:pPr lvl="2"/>
            <a:r>
              <a:rPr lang="it-IT" altLang="en-US"/>
              <a:t>Terzo livello</a:t>
            </a:r>
          </a:p>
          <a:p>
            <a:pPr lvl="3"/>
            <a:r>
              <a:rPr lang="it-IT" altLang="en-US"/>
              <a:t>Quarto livello</a:t>
            </a:r>
          </a:p>
          <a:p>
            <a:pPr lvl="4"/>
            <a:r>
              <a:rPr lang="it-IT" altLang="en-US"/>
              <a:t>Quinto livello</a:t>
            </a:r>
            <a:endParaRPr lang="en-GB" altLang="en-US"/>
          </a:p>
        </p:txBody>
      </p:sp>
      <p:sp>
        <p:nvSpPr>
          <p:cNvPr id="4" name="Segnaposto data 3">
            <a:extLst>
              <a:ext uri="{FF2B5EF4-FFF2-40B4-BE49-F238E27FC236}">
                <a16:creationId xmlns:a16="http://schemas.microsoft.com/office/drawing/2014/main" id="{468D296F-AEB2-B343-B97A-E00B854369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mtClean="0">
                <a:solidFill>
                  <a:schemeClr val="tx1">
                    <a:tint val="75000"/>
                  </a:schemeClr>
                </a:solidFill>
              </a:defRPr>
            </a:lvl1pPr>
          </a:lstStyle>
          <a:p>
            <a:pPr>
              <a:defRPr/>
            </a:pPr>
            <a:fld id="{8086C3F1-A6A9-CF45-9648-420B7D0B11DC}" type="datetimeFigureOut">
              <a:rPr lang="en-GB"/>
              <a:pPr>
                <a:defRPr/>
              </a:pPr>
              <a:t>01/06/2022</a:t>
            </a:fld>
            <a:endParaRPr lang="en-GB" dirty="0"/>
          </a:p>
        </p:txBody>
      </p:sp>
      <p:sp>
        <p:nvSpPr>
          <p:cNvPr id="5" name="Segnaposto piè di pagina 4">
            <a:extLst>
              <a:ext uri="{FF2B5EF4-FFF2-40B4-BE49-F238E27FC236}">
                <a16:creationId xmlns:a16="http://schemas.microsoft.com/office/drawing/2014/main" id="{11D6A762-C058-FA42-9E72-00AC2987C7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GB" dirty="0"/>
          </a:p>
        </p:txBody>
      </p:sp>
      <p:sp>
        <p:nvSpPr>
          <p:cNvPr id="6" name="Segnaposto numero diapositiva 5">
            <a:extLst>
              <a:ext uri="{FF2B5EF4-FFF2-40B4-BE49-F238E27FC236}">
                <a16:creationId xmlns:a16="http://schemas.microsoft.com/office/drawing/2014/main" id="{7FCA013B-3AA4-6341-A1DF-4DA471CEEEED}"/>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64B6018E-4AA9-8744-BE5E-9B9DC8ADDD2C}" type="slidenum">
              <a:rPr lang="en-GB" altLang="en-US"/>
              <a:pPr/>
              <a:t>‹#›</a:t>
            </a:fld>
            <a:endParaRPr lang="en-GB" altLang="en-US" dirty="0"/>
          </a:p>
        </p:txBody>
      </p:sp>
    </p:spTree>
  </p:cSld>
  <p:clrMap bg1="lt1" tx1="dk1" bg2="lt2" tx2="dk2" accent1="accent1" accent2="accent2" accent3="accent3" accent4="accent4" accent5="accent5" accent6="accent6" hlink="hlink" folHlink="folHlink"/>
  <p:sldLayoutIdLst>
    <p:sldLayoutId id="2147484265" r:id="rId1"/>
    <p:sldLayoutId id="2147484266" r:id="rId2"/>
    <p:sldLayoutId id="2147484267" r:id="rId3"/>
    <p:sldLayoutId id="2147484268" r:id="rId4"/>
    <p:sldLayoutId id="2147484269" r:id="rId5"/>
    <p:sldLayoutId id="2147484270" r:id="rId6"/>
    <p:sldLayoutId id="2147484271" r:id="rId7"/>
    <p:sldLayoutId id="2147484272" r:id="rId8"/>
    <p:sldLayoutId id="2147484273" r:id="rId9"/>
    <p:sldLayoutId id="2147484274" r:id="rId10"/>
    <p:sldLayoutId id="2147484275" r:id="rId11"/>
    <p:sldLayoutId id="2147484278" r:id="rId12"/>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4731450-3CDA-B648-B634-C047DEB18321}"/>
              </a:ext>
            </a:extLst>
          </p:cNvPr>
          <p:cNvSpPr/>
          <p:nvPr userDrawn="1"/>
        </p:nvSpPr>
        <p:spPr>
          <a:xfrm>
            <a:off x="0" y="0"/>
            <a:ext cx="12192000" cy="6858000"/>
          </a:xfrm>
          <a:prstGeom prst="rect">
            <a:avLst/>
          </a:prstGeom>
          <a:noFill/>
          <a:ln w="127000" cap="flat" cmpd="sng" algn="ctr">
            <a:solidFill>
              <a:srgbClr val="5D829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fr-FR" dirty="0">
              <a:latin typeface="Arial" panose="020B0604020202020204" pitchFamily="34" charset="0"/>
              <a:cs typeface="Arial" panose="020B0604020202020204" pitchFamily="34" charset="0"/>
            </a:endParaRPr>
          </a:p>
        </p:txBody>
      </p:sp>
      <p:sp>
        <p:nvSpPr>
          <p:cNvPr id="2" name="Title Placeholder 1">
            <a:extLst>
              <a:ext uri="{FF2B5EF4-FFF2-40B4-BE49-F238E27FC236}">
                <a16:creationId xmlns:a16="http://schemas.microsoft.com/office/drawing/2014/main" id="{6DB86B55-ABAD-EC44-9D92-095593DA01EE}"/>
              </a:ext>
            </a:extLst>
          </p:cNvPr>
          <p:cNvSpPr>
            <a:spLocks noGrp="1"/>
          </p:cNvSpPr>
          <p:nvPr>
            <p:ph type="title"/>
          </p:nvPr>
        </p:nvSpPr>
        <p:spPr>
          <a:xfrm>
            <a:off x="619125" y="258763"/>
            <a:ext cx="8740775" cy="865187"/>
          </a:xfrm>
          <a:prstGeom prst="rect">
            <a:avLst/>
          </a:prstGeom>
        </p:spPr>
        <p:txBody>
          <a:bodyPr vert="horz" lIns="0" tIns="0" rIns="0" bIns="0" rtlCol="0" anchor="t" anchorCtr="0">
            <a:normAutofit/>
          </a:bodyPr>
          <a:lstStyle/>
          <a:p>
            <a:r>
              <a:rPr lang="en-GB" dirty="0"/>
              <a:t>Click to edit Master title style</a:t>
            </a:r>
            <a:endParaRPr lang="en-US" dirty="0"/>
          </a:p>
        </p:txBody>
      </p:sp>
      <p:sp>
        <p:nvSpPr>
          <p:cNvPr id="3076" name="Text Placeholder 4">
            <a:extLst>
              <a:ext uri="{FF2B5EF4-FFF2-40B4-BE49-F238E27FC236}">
                <a16:creationId xmlns:a16="http://schemas.microsoft.com/office/drawing/2014/main" id="{BFAA6369-5161-CB4A-A38C-F548DBF1B5F6}"/>
              </a:ext>
            </a:extLst>
          </p:cNvPr>
          <p:cNvSpPr>
            <a:spLocks noGrp="1" noChangeArrowheads="1"/>
          </p:cNvSpPr>
          <p:nvPr>
            <p:ph type="body" idx="1"/>
          </p:nvPr>
        </p:nvSpPr>
        <p:spPr bwMode="auto">
          <a:xfrm>
            <a:off x="619125" y="1425575"/>
            <a:ext cx="10963275"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pic>
        <p:nvPicPr>
          <p:cNvPr id="3077" name="Picture 4">
            <a:extLst>
              <a:ext uri="{FF2B5EF4-FFF2-40B4-BE49-F238E27FC236}">
                <a16:creationId xmlns:a16="http://schemas.microsoft.com/office/drawing/2014/main" id="{8A979C60-10DA-8B47-8061-6577D783B0D1}"/>
              </a:ext>
            </a:extLst>
          </p:cNvPr>
          <p:cNvPicPr>
            <a:picLocks noChangeAspect="1" noChangeArrowheads="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10088563" y="338138"/>
            <a:ext cx="15970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279" r:id="rId1"/>
    <p:sldLayoutId id="2147484280" r:id="rId2"/>
    <p:sldLayoutId id="2147484281" r:id="rId3"/>
    <p:sldLayoutId id="2147484282" r:id="rId4"/>
    <p:sldLayoutId id="2147484283" r:id="rId5"/>
    <p:sldLayoutId id="2147484284" r:id="rId6"/>
    <p:sldLayoutId id="2147484285" r:id="rId7"/>
    <p:sldLayoutId id="2147484286" r:id="rId8"/>
    <p:sldLayoutId id="2147484287" r:id="rId9"/>
    <p:sldLayoutId id="2147484288" r:id="rId10"/>
    <p:sldLayoutId id="2147484289" r:id="rId11"/>
    <p:sldLayoutId id="2147484290" r:id="rId12"/>
    <p:sldLayoutId id="2147484292" r:id="rId13"/>
    <p:sldLayoutId id="2147484293" r:id="rId14"/>
    <p:sldLayoutId id="2147484294" r:id="rId15"/>
  </p:sldLayoutIdLst>
  <p:hf hdr="0" ftr="0" dt="0"/>
  <p:txStyles>
    <p:titleStyle>
      <a:lvl1pPr algn="l" defTabSz="457200" rtl="0" fontAlgn="base">
        <a:spcBef>
          <a:spcPct val="0"/>
        </a:spcBef>
        <a:spcAft>
          <a:spcPct val="0"/>
        </a:spcAft>
        <a:defRPr sz="2800" b="1" kern="1200" cap="all">
          <a:solidFill>
            <a:srgbClr val="5D8298"/>
          </a:solidFill>
          <a:latin typeface="Arial" panose="020B0604020202020204" pitchFamily="34" charset="0"/>
          <a:ea typeface="Arial" panose="020B0604020202020204" pitchFamily="34" charset="0"/>
          <a:cs typeface="Arial" panose="020B0604020202020204" pitchFamily="34" charset="0"/>
        </a:defRPr>
      </a:lvl1pPr>
      <a:lvl2pPr algn="l" defTabSz="457200" rtl="0" fontAlgn="base">
        <a:spcBef>
          <a:spcPct val="0"/>
        </a:spcBef>
        <a:spcAft>
          <a:spcPct val="0"/>
        </a:spcAft>
        <a:defRPr sz="2800" b="1">
          <a:solidFill>
            <a:srgbClr val="5D8298"/>
          </a:solidFill>
          <a:latin typeface="Arial" panose="020B0604020202020204" pitchFamily="34" charset="0"/>
          <a:cs typeface="Arial" panose="020B0604020202020204" pitchFamily="34" charset="0"/>
        </a:defRPr>
      </a:lvl2pPr>
      <a:lvl3pPr algn="l" defTabSz="457200" rtl="0" fontAlgn="base">
        <a:spcBef>
          <a:spcPct val="0"/>
        </a:spcBef>
        <a:spcAft>
          <a:spcPct val="0"/>
        </a:spcAft>
        <a:defRPr sz="2800" b="1">
          <a:solidFill>
            <a:srgbClr val="5D8298"/>
          </a:solidFill>
          <a:latin typeface="Arial" panose="020B0604020202020204" pitchFamily="34" charset="0"/>
          <a:cs typeface="Arial" panose="020B0604020202020204" pitchFamily="34" charset="0"/>
        </a:defRPr>
      </a:lvl3pPr>
      <a:lvl4pPr algn="l" defTabSz="457200" rtl="0" fontAlgn="base">
        <a:spcBef>
          <a:spcPct val="0"/>
        </a:spcBef>
        <a:spcAft>
          <a:spcPct val="0"/>
        </a:spcAft>
        <a:defRPr sz="2800" b="1">
          <a:solidFill>
            <a:srgbClr val="5D8298"/>
          </a:solidFill>
          <a:latin typeface="Arial" panose="020B0604020202020204" pitchFamily="34" charset="0"/>
          <a:cs typeface="Arial" panose="020B0604020202020204" pitchFamily="34" charset="0"/>
        </a:defRPr>
      </a:lvl4pPr>
      <a:lvl5pPr algn="l" defTabSz="457200" rtl="0" fontAlgn="base">
        <a:spcBef>
          <a:spcPct val="0"/>
        </a:spcBef>
        <a:spcAft>
          <a:spcPct val="0"/>
        </a:spcAft>
        <a:defRPr sz="2800" b="1">
          <a:solidFill>
            <a:srgbClr val="5D8298"/>
          </a:solidFill>
          <a:latin typeface="Arial" panose="020B0604020202020204" pitchFamily="34" charset="0"/>
          <a:cs typeface="Arial" panose="020B0604020202020204" pitchFamily="34" charset="0"/>
        </a:defRPr>
      </a:lvl5pPr>
      <a:lvl6pPr marL="457200" algn="l" defTabSz="457200" rtl="0" fontAlgn="base">
        <a:spcBef>
          <a:spcPct val="0"/>
        </a:spcBef>
        <a:spcAft>
          <a:spcPct val="0"/>
        </a:spcAft>
        <a:defRPr sz="2800" b="1">
          <a:solidFill>
            <a:srgbClr val="5D8298"/>
          </a:solidFill>
          <a:latin typeface="Arial" panose="020B0604020202020204" pitchFamily="34" charset="0"/>
          <a:cs typeface="Arial" panose="020B0604020202020204" pitchFamily="34" charset="0"/>
        </a:defRPr>
      </a:lvl6pPr>
      <a:lvl7pPr marL="914400" algn="l" defTabSz="457200" rtl="0" fontAlgn="base">
        <a:spcBef>
          <a:spcPct val="0"/>
        </a:spcBef>
        <a:spcAft>
          <a:spcPct val="0"/>
        </a:spcAft>
        <a:defRPr sz="2800" b="1">
          <a:solidFill>
            <a:srgbClr val="5D8298"/>
          </a:solidFill>
          <a:latin typeface="Arial" panose="020B0604020202020204" pitchFamily="34" charset="0"/>
          <a:cs typeface="Arial" panose="020B0604020202020204" pitchFamily="34" charset="0"/>
        </a:defRPr>
      </a:lvl7pPr>
      <a:lvl8pPr marL="1371600" algn="l" defTabSz="457200" rtl="0" fontAlgn="base">
        <a:spcBef>
          <a:spcPct val="0"/>
        </a:spcBef>
        <a:spcAft>
          <a:spcPct val="0"/>
        </a:spcAft>
        <a:defRPr sz="2800" b="1">
          <a:solidFill>
            <a:srgbClr val="5D8298"/>
          </a:solidFill>
          <a:latin typeface="Arial" panose="020B0604020202020204" pitchFamily="34" charset="0"/>
          <a:cs typeface="Arial" panose="020B0604020202020204" pitchFamily="34" charset="0"/>
        </a:defRPr>
      </a:lvl8pPr>
      <a:lvl9pPr marL="1828800" algn="l" defTabSz="457200" rtl="0" fontAlgn="base">
        <a:spcBef>
          <a:spcPct val="0"/>
        </a:spcBef>
        <a:spcAft>
          <a:spcPct val="0"/>
        </a:spcAft>
        <a:defRPr sz="2800" b="1">
          <a:solidFill>
            <a:srgbClr val="5D8298"/>
          </a:solidFill>
          <a:latin typeface="Arial" panose="020B0604020202020204" pitchFamily="34" charset="0"/>
          <a:cs typeface="Arial" panose="020B0604020202020204" pitchFamily="34" charset="0"/>
        </a:defRPr>
      </a:lvl9pPr>
    </p:titleStyle>
    <p:bodyStyle>
      <a:lvl1pPr marL="357188" indent="-357188" algn="l" defTabSz="457200" rtl="0" fontAlgn="base">
        <a:spcBef>
          <a:spcPts val="1200"/>
        </a:spcBef>
        <a:spcAft>
          <a:spcPct val="0"/>
        </a:spcAft>
        <a:buClr>
          <a:schemeClr val="accent2"/>
        </a:buClr>
        <a:buFont typeface="Arial" panose="020B0604020202020204" pitchFamily="34" charset="0"/>
        <a:buChar char="•"/>
        <a:defRPr sz="2000" kern="120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714375" indent="-257175" algn="l" defTabSz="457200" rtl="0" fontAlgn="base">
        <a:spcBef>
          <a:spcPts val="400"/>
        </a:spcBef>
        <a:spcAft>
          <a:spcPct val="0"/>
        </a:spcAft>
        <a:buClr>
          <a:schemeClr val="accent2"/>
        </a:buClr>
        <a:buFont typeface="Lucida Grande" panose="020B0600040502020204" pitchFamily="34" charset="0"/>
        <a:buChar char="–"/>
        <a:defRPr kern="1200">
          <a:solidFill>
            <a:srgbClr val="5D8298"/>
          </a:solidFill>
          <a:latin typeface="Arial" panose="020B0604020202020204" pitchFamily="34" charset="0"/>
          <a:ea typeface="Arial" panose="020B0604020202020204" pitchFamily="34" charset="0"/>
          <a:cs typeface="Arial" panose="020B0604020202020204" pitchFamily="34" charset="0"/>
        </a:defRPr>
      </a:lvl2pPr>
      <a:lvl3pPr marL="1257300" indent="-342900" algn="l" defTabSz="457200" rtl="0" fontAlgn="base">
        <a:spcBef>
          <a:spcPts val="400"/>
        </a:spcBef>
        <a:spcAft>
          <a:spcPct val="0"/>
        </a:spcAft>
        <a:buClr>
          <a:schemeClr val="accent2"/>
        </a:buClr>
        <a:buFont typeface="Arial" panose="020B0604020202020204" pitchFamily="34" charset="0"/>
        <a:buChar char="•"/>
        <a:defRPr sz="1600" kern="1200">
          <a:solidFill>
            <a:srgbClr val="5D8298"/>
          </a:solidFill>
          <a:latin typeface="Arial" panose="020B0604020202020204" pitchFamily="34" charset="0"/>
          <a:ea typeface="Arial" panose="020B0604020202020204" pitchFamily="34" charset="0"/>
          <a:cs typeface="Arial" panose="020B0604020202020204" pitchFamily="34" charset="0"/>
        </a:defRPr>
      </a:lvl3pPr>
      <a:lvl4pPr marL="1714500" indent="-342900" algn="l" defTabSz="457200" rtl="0" fontAlgn="base">
        <a:spcBef>
          <a:spcPts val="400"/>
        </a:spcBef>
        <a:spcAft>
          <a:spcPct val="0"/>
        </a:spcAft>
        <a:buClr>
          <a:schemeClr val="accent2"/>
        </a:buClr>
        <a:buFont typeface="Arial" panose="020B0604020202020204" pitchFamily="34" charset="0"/>
        <a:buChar char="•"/>
        <a:defRPr sz="1600" kern="1200">
          <a:solidFill>
            <a:srgbClr val="5D8298"/>
          </a:solidFill>
          <a:latin typeface="Arial" panose="020B0604020202020204" pitchFamily="34" charset="0"/>
          <a:ea typeface="Arial" panose="020B0604020202020204" pitchFamily="34" charset="0"/>
          <a:cs typeface="Arial" panose="020B0604020202020204" pitchFamily="34" charset="0"/>
        </a:defRPr>
      </a:lvl4pPr>
      <a:lvl5pPr marL="2171700" indent="-342900" algn="l" defTabSz="457200" rtl="0" fontAlgn="base">
        <a:spcBef>
          <a:spcPts val="400"/>
        </a:spcBef>
        <a:spcAft>
          <a:spcPct val="0"/>
        </a:spcAft>
        <a:buClr>
          <a:schemeClr val="accent2"/>
        </a:buClr>
        <a:buFont typeface="Arial" panose="020B0604020202020204" pitchFamily="34" charset="0"/>
        <a:buChar char="•"/>
        <a:defRPr sz="1600" kern="1200">
          <a:solidFill>
            <a:srgbClr val="5D8298"/>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4" descr="Balken_Siegel_grau_web"/>
          <p:cNvPicPr>
            <a:picLocks noChangeAspect="1" noChangeArrowheads="1"/>
          </p:cNvPicPr>
          <p:nvPr/>
        </p:nvPicPr>
        <p:blipFill>
          <a:blip r:embed="rId21" cstate="print"/>
          <a:srcRect/>
          <a:stretch>
            <a:fillRect/>
          </a:stretch>
        </p:blipFill>
        <p:spPr bwMode="auto">
          <a:xfrm>
            <a:off x="1253" y="-3001"/>
            <a:ext cx="12187768" cy="898525"/>
          </a:xfrm>
          <a:prstGeom prst="rect">
            <a:avLst/>
          </a:prstGeom>
          <a:noFill/>
          <a:ln w="9525">
            <a:noFill/>
            <a:miter lim="800000"/>
            <a:headEnd/>
            <a:tailEnd/>
          </a:ln>
        </p:spPr>
      </p:pic>
      <p:sp>
        <p:nvSpPr>
          <p:cNvPr id="5243" name="Line 123"/>
          <p:cNvSpPr>
            <a:spLocks noChangeShapeType="1"/>
          </p:cNvSpPr>
          <p:nvPr/>
        </p:nvSpPr>
        <p:spPr bwMode="auto">
          <a:xfrm flipV="1">
            <a:off x="171454" y="6440488"/>
            <a:ext cx="351367" cy="12700"/>
          </a:xfrm>
          <a:prstGeom prst="line">
            <a:avLst/>
          </a:prstGeom>
          <a:noFill/>
          <a:ln w="9525">
            <a:noFill/>
            <a:round/>
            <a:headEnd type="none" w="sm" len="sm"/>
            <a:tailEnd type="none" w="sm" len="sm"/>
          </a:ln>
          <a:effectLst/>
        </p:spPr>
        <p:txBody>
          <a:bodyPr/>
          <a:lstStyle/>
          <a:p>
            <a:pPr>
              <a:defRPr/>
            </a:pPr>
            <a:endParaRPr lang="de-DE">
              <a:solidFill>
                <a:srgbClr val="000000"/>
              </a:solidFill>
            </a:endParaRPr>
          </a:p>
        </p:txBody>
      </p:sp>
      <p:sp>
        <p:nvSpPr>
          <p:cNvPr id="5244" name="Line 124"/>
          <p:cNvSpPr>
            <a:spLocks noChangeShapeType="1"/>
          </p:cNvSpPr>
          <p:nvPr/>
        </p:nvSpPr>
        <p:spPr bwMode="auto">
          <a:xfrm flipV="1">
            <a:off x="209552" y="6413500"/>
            <a:ext cx="296333" cy="12700"/>
          </a:xfrm>
          <a:prstGeom prst="line">
            <a:avLst/>
          </a:prstGeom>
          <a:noFill/>
          <a:ln w="9525">
            <a:noFill/>
            <a:round/>
            <a:headEnd type="none" w="sm" len="sm"/>
            <a:tailEnd type="none" w="sm" len="sm"/>
          </a:ln>
          <a:effectLst/>
        </p:spPr>
        <p:txBody>
          <a:bodyPr/>
          <a:lstStyle/>
          <a:p>
            <a:pPr>
              <a:defRPr/>
            </a:pPr>
            <a:endParaRPr lang="de-DE">
              <a:solidFill>
                <a:srgbClr val="000000"/>
              </a:solidFill>
            </a:endParaRPr>
          </a:p>
        </p:txBody>
      </p:sp>
      <p:sp>
        <p:nvSpPr>
          <p:cNvPr id="5266" name="Line 146"/>
          <p:cNvSpPr>
            <a:spLocks noChangeShapeType="1"/>
          </p:cNvSpPr>
          <p:nvPr/>
        </p:nvSpPr>
        <p:spPr bwMode="auto">
          <a:xfrm flipV="1">
            <a:off x="171454" y="6440488"/>
            <a:ext cx="351367" cy="12700"/>
          </a:xfrm>
          <a:prstGeom prst="line">
            <a:avLst/>
          </a:prstGeom>
          <a:noFill/>
          <a:ln w="9525">
            <a:noFill/>
            <a:round/>
            <a:headEnd type="none" w="sm" len="sm"/>
            <a:tailEnd type="none" w="sm" len="sm"/>
          </a:ln>
          <a:effectLst/>
        </p:spPr>
        <p:txBody>
          <a:bodyPr/>
          <a:lstStyle/>
          <a:p>
            <a:pPr>
              <a:defRPr/>
            </a:pPr>
            <a:endParaRPr lang="de-DE">
              <a:solidFill>
                <a:srgbClr val="000000"/>
              </a:solidFill>
            </a:endParaRPr>
          </a:p>
        </p:txBody>
      </p:sp>
      <p:sp>
        <p:nvSpPr>
          <p:cNvPr id="5267" name="Line 147"/>
          <p:cNvSpPr>
            <a:spLocks noChangeShapeType="1"/>
          </p:cNvSpPr>
          <p:nvPr/>
        </p:nvSpPr>
        <p:spPr bwMode="auto">
          <a:xfrm flipV="1">
            <a:off x="209552" y="6413500"/>
            <a:ext cx="296333" cy="12700"/>
          </a:xfrm>
          <a:prstGeom prst="line">
            <a:avLst/>
          </a:prstGeom>
          <a:noFill/>
          <a:ln w="9525">
            <a:noFill/>
            <a:round/>
            <a:headEnd type="none" w="sm" len="sm"/>
            <a:tailEnd type="none" w="sm" len="sm"/>
          </a:ln>
          <a:effectLst/>
        </p:spPr>
        <p:txBody>
          <a:bodyPr/>
          <a:lstStyle/>
          <a:p>
            <a:pPr>
              <a:defRPr/>
            </a:pPr>
            <a:endParaRPr lang="de-DE">
              <a:solidFill>
                <a:srgbClr val="000000"/>
              </a:solidFill>
            </a:endParaRPr>
          </a:p>
        </p:txBody>
      </p:sp>
      <p:sp>
        <p:nvSpPr>
          <p:cNvPr id="5268" name="Line 148"/>
          <p:cNvSpPr>
            <a:spLocks noChangeShapeType="1"/>
          </p:cNvSpPr>
          <p:nvPr/>
        </p:nvSpPr>
        <p:spPr bwMode="auto">
          <a:xfrm>
            <a:off x="2127254" y="6453188"/>
            <a:ext cx="9825567" cy="0"/>
          </a:xfrm>
          <a:prstGeom prst="line">
            <a:avLst/>
          </a:prstGeom>
          <a:noFill/>
          <a:ln w="9525">
            <a:solidFill>
              <a:srgbClr val="000000"/>
            </a:solidFill>
            <a:round/>
            <a:headEnd type="none" w="sm" len="sm"/>
            <a:tailEnd type="none" w="sm" len="sm"/>
          </a:ln>
          <a:effectLst/>
        </p:spPr>
        <p:txBody>
          <a:bodyPr/>
          <a:lstStyle/>
          <a:p>
            <a:pPr>
              <a:defRPr/>
            </a:pPr>
            <a:endParaRPr lang="de-DE">
              <a:solidFill>
                <a:srgbClr val="000000"/>
              </a:solidFill>
            </a:endParaRPr>
          </a:p>
        </p:txBody>
      </p:sp>
      <p:sp>
        <p:nvSpPr>
          <p:cNvPr id="5269" name="Line 149"/>
          <p:cNvSpPr>
            <a:spLocks noChangeShapeType="1"/>
          </p:cNvSpPr>
          <p:nvPr/>
        </p:nvSpPr>
        <p:spPr bwMode="auto">
          <a:xfrm>
            <a:off x="158754" y="6453336"/>
            <a:ext cx="450849" cy="0"/>
          </a:xfrm>
          <a:prstGeom prst="line">
            <a:avLst/>
          </a:prstGeom>
          <a:noFill/>
          <a:ln w="9525">
            <a:solidFill>
              <a:srgbClr val="000000"/>
            </a:solidFill>
            <a:round/>
            <a:headEnd type="none" w="sm" len="sm"/>
            <a:tailEnd type="none" w="sm" len="sm"/>
          </a:ln>
          <a:effectLst/>
        </p:spPr>
        <p:txBody>
          <a:bodyPr/>
          <a:lstStyle/>
          <a:p>
            <a:pPr>
              <a:defRPr/>
            </a:pPr>
            <a:endParaRPr lang="de-DE">
              <a:solidFill>
                <a:srgbClr val="000000"/>
              </a:solidFill>
            </a:endParaRPr>
          </a:p>
        </p:txBody>
      </p:sp>
      <p:grpSp>
        <p:nvGrpSpPr>
          <p:cNvPr id="2" name="Group 125"/>
          <p:cNvGrpSpPr>
            <a:grpSpLocks/>
          </p:cNvGrpSpPr>
          <p:nvPr/>
        </p:nvGrpSpPr>
        <p:grpSpPr bwMode="auto">
          <a:xfrm>
            <a:off x="789520" y="5964238"/>
            <a:ext cx="1210733" cy="849312"/>
            <a:chOff x="5605" y="3718"/>
            <a:chExt cx="572" cy="535"/>
          </a:xfrm>
        </p:grpSpPr>
        <p:grpSp>
          <p:nvGrpSpPr>
            <p:cNvPr id="3" name="Group 126"/>
            <p:cNvGrpSpPr>
              <a:grpSpLocks noChangeAspect="1"/>
            </p:cNvGrpSpPr>
            <p:nvPr userDrawn="1"/>
          </p:nvGrpSpPr>
          <p:grpSpPr bwMode="auto">
            <a:xfrm>
              <a:off x="5605" y="3718"/>
              <a:ext cx="535" cy="497"/>
              <a:chOff x="1723" y="754"/>
              <a:chExt cx="2915" cy="2608"/>
            </a:xfrm>
          </p:grpSpPr>
          <p:sp>
            <p:nvSpPr>
              <p:cNvPr id="5247" name="AutoShape 127"/>
              <p:cNvSpPr>
                <a:spLocks noChangeAspect="1" noChangeArrowheads="1"/>
              </p:cNvSpPr>
              <p:nvPr/>
            </p:nvSpPr>
            <p:spPr bwMode="auto">
              <a:xfrm rot="-12084778">
                <a:off x="1723" y="2076"/>
                <a:ext cx="1242" cy="1286"/>
              </a:xfrm>
              <a:custGeom>
                <a:avLst/>
                <a:gdLst>
                  <a:gd name="G0" fmla="+- 8967 0 0"/>
                  <a:gd name="G1" fmla="+- 11450978 0 0"/>
                  <a:gd name="G2" fmla="+- 0 0 11450978"/>
                  <a:gd name="T0" fmla="*/ 0 256 1"/>
                  <a:gd name="T1" fmla="*/ 180 256 1"/>
                  <a:gd name="G3" fmla="+- 11450978 T0 T1"/>
                  <a:gd name="T2" fmla="*/ 0 256 1"/>
                  <a:gd name="T3" fmla="*/ 90 256 1"/>
                  <a:gd name="G4" fmla="+- 11450978 T2 T3"/>
                  <a:gd name="G5" fmla="*/ G4 2 1"/>
                  <a:gd name="T4" fmla="*/ 90 256 1"/>
                  <a:gd name="T5" fmla="*/ 0 256 1"/>
                  <a:gd name="G6" fmla="+- 11450978 T4 T5"/>
                  <a:gd name="G7" fmla="*/ G6 2 1"/>
                  <a:gd name="G8" fmla="abs 11450978"/>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8967"/>
                  <a:gd name="G18" fmla="*/ 8967 1 2"/>
                  <a:gd name="G19" fmla="+- G18 5400 0"/>
                  <a:gd name="G20" fmla="cos G19 11450978"/>
                  <a:gd name="G21" fmla="sin G19 11450978"/>
                  <a:gd name="G22" fmla="+- G20 10800 0"/>
                  <a:gd name="G23" fmla="+- G21 10800 0"/>
                  <a:gd name="G24" fmla="+- 10800 0 G20"/>
                  <a:gd name="G25" fmla="+- 8967 10800 0"/>
                  <a:gd name="G26" fmla="?: G9 G17 G25"/>
                  <a:gd name="G27" fmla="?: G9 0 21600"/>
                  <a:gd name="G28" fmla="cos 10800 11450978"/>
                  <a:gd name="G29" fmla="sin 10800 11450978"/>
                  <a:gd name="G30" fmla="sin 8967 11450978"/>
                  <a:gd name="G31" fmla="+- G28 10800 0"/>
                  <a:gd name="G32" fmla="+- G29 10800 0"/>
                  <a:gd name="G33" fmla="+- G30 10800 0"/>
                  <a:gd name="G34" fmla="?: G4 0 G31"/>
                  <a:gd name="G35" fmla="?: 11450978 G34 0"/>
                  <a:gd name="G36" fmla="?: G6 G35 G31"/>
                  <a:gd name="G37" fmla="+- 21600 0 G36"/>
                  <a:gd name="G38" fmla="?: G4 0 G33"/>
                  <a:gd name="G39" fmla="?: 11450978 G38 G32"/>
                  <a:gd name="G40" fmla="?: G6 G39 0"/>
                  <a:gd name="G41" fmla="?: G4 G32 21600"/>
                  <a:gd name="G42" fmla="?: G6 G41 G33"/>
                  <a:gd name="T12" fmla="*/ 10800 w 21600"/>
                  <a:gd name="T13" fmla="*/ 0 h 21600"/>
                  <a:gd name="T14" fmla="*/ 957 w 21600"/>
                  <a:gd name="T15" fmla="*/ 11708 h 21600"/>
                  <a:gd name="T16" fmla="*/ 10800 w 21600"/>
                  <a:gd name="T17" fmla="*/ 1833 h 21600"/>
                  <a:gd name="T18" fmla="*/ 20643 w 21600"/>
                  <a:gd name="T19" fmla="*/ 11708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870" y="11623"/>
                    </a:moveTo>
                    <a:cubicBezTo>
                      <a:pt x="1845" y="11350"/>
                      <a:pt x="1833" y="11075"/>
                      <a:pt x="1833" y="10800"/>
                    </a:cubicBezTo>
                    <a:cubicBezTo>
                      <a:pt x="1833" y="5847"/>
                      <a:pt x="5847" y="1833"/>
                      <a:pt x="10800" y="1833"/>
                    </a:cubicBezTo>
                    <a:cubicBezTo>
                      <a:pt x="15752" y="1833"/>
                      <a:pt x="19767" y="5847"/>
                      <a:pt x="19767" y="10800"/>
                    </a:cubicBezTo>
                    <a:cubicBezTo>
                      <a:pt x="19767" y="11075"/>
                      <a:pt x="19754" y="11350"/>
                      <a:pt x="19729" y="11623"/>
                    </a:cubicBezTo>
                    <a:lnTo>
                      <a:pt x="21554" y="11792"/>
                    </a:lnTo>
                    <a:cubicBezTo>
                      <a:pt x="21584" y="11462"/>
                      <a:pt x="21600" y="11131"/>
                      <a:pt x="21600" y="10800"/>
                    </a:cubicBezTo>
                    <a:cubicBezTo>
                      <a:pt x="21600" y="4835"/>
                      <a:pt x="16764" y="0"/>
                      <a:pt x="10800" y="0"/>
                    </a:cubicBezTo>
                    <a:cubicBezTo>
                      <a:pt x="4835" y="0"/>
                      <a:pt x="0" y="4835"/>
                      <a:pt x="0" y="10800"/>
                    </a:cubicBezTo>
                    <a:cubicBezTo>
                      <a:pt x="-1" y="11131"/>
                      <a:pt x="15" y="11462"/>
                      <a:pt x="45" y="11792"/>
                    </a:cubicBezTo>
                    <a:close/>
                  </a:path>
                </a:pathLst>
              </a:custGeom>
              <a:gradFill rotWithShape="1">
                <a:gsLst>
                  <a:gs pos="0">
                    <a:srgbClr val="C0C0C0"/>
                  </a:gs>
                  <a:gs pos="100000">
                    <a:srgbClr val="C0C0C0">
                      <a:gamma/>
                      <a:shade val="46275"/>
                      <a:invGamma/>
                    </a:srgbClr>
                  </a:gs>
                </a:gsLst>
                <a:lin ang="5400000" scaled="1"/>
              </a:gradFill>
              <a:ln w="9525">
                <a:noFill/>
                <a:miter lim="800000"/>
                <a:headEnd/>
                <a:tailEnd/>
              </a:ln>
              <a:effectLst/>
            </p:spPr>
            <p:txBody>
              <a:bodyPr wrap="none" anchor="ctr"/>
              <a:lstStyle/>
              <a:p>
                <a:pPr>
                  <a:defRPr/>
                </a:pPr>
                <a:endParaRPr lang="de-DE">
                  <a:solidFill>
                    <a:srgbClr val="000000"/>
                  </a:solidFill>
                </a:endParaRPr>
              </a:p>
            </p:txBody>
          </p:sp>
          <p:sp>
            <p:nvSpPr>
              <p:cNvPr id="5248" name="Freeform 128"/>
              <p:cNvSpPr>
                <a:spLocks noChangeAspect="1"/>
              </p:cNvSpPr>
              <p:nvPr/>
            </p:nvSpPr>
            <p:spPr bwMode="auto">
              <a:xfrm rot="-2277083">
                <a:off x="2835" y="980"/>
                <a:ext cx="120" cy="2125"/>
              </a:xfrm>
              <a:custGeom>
                <a:avLst/>
                <a:gdLst/>
                <a:ahLst/>
                <a:cxnLst>
                  <a:cxn ang="0">
                    <a:pos x="118" y="4"/>
                  </a:cxn>
                  <a:cxn ang="0">
                    <a:pos x="4" y="322"/>
                  </a:cxn>
                  <a:cxn ang="0">
                    <a:pos x="95" y="889"/>
                  </a:cxn>
                  <a:cxn ang="0">
                    <a:pos x="231" y="345"/>
                  </a:cxn>
                  <a:cxn ang="0">
                    <a:pos x="118" y="4"/>
                  </a:cxn>
                </a:cxnLst>
                <a:rect l="0" t="0" r="r" b="b"/>
                <a:pathLst>
                  <a:path w="235" h="893">
                    <a:moveTo>
                      <a:pt x="118" y="4"/>
                    </a:moveTo>
                    <a:cubicBezTo>
                      <a:pt x="80" y="0"/>
                      <a:pt x="8" y="175"/>
                      <a:pt x="4" y="322"/>
                    </a:cubicBezTo>
                    <a:cubicBezTo>
                      <a:pt x="0" y="469"/>
                      <a:pt x="57" y="885"/>
                      <a:pt x="95" y="889"/>
                    </a:cubicBezTo>
                    <a:cubicBezTo>
                      <a:pt x="133" y="893"/>
                      <a:pt x="227" y="492"/>
                      <a:pt x="231" y="345"/>
                    </a:cubicBezTo>
                    <a:cubicBezTo>
                      <a:pt x="235" y="198"/>
                      <a:pt x="156" y="8"/>
                      <a:pt x="118" y="4"/>
                    </a:cubicBezTo>
                    <a:close/>
                  </a:path>
                </a:pathLst>
              </a:custGeom>
              <a:gradFill rotWithShape="1">
                <a:gsLst>
                  <a:gs pos="0">
                    <a:srgbClr val="FD6155">
                      <a:gamma/>
                      <a:shade val="46275"/>
                      <a:invGamma/>
                    </a:srgbClr>
                  </a:gs>
                  <a:gs pos="50000">
                    <a:srgbClr val="FD6155"/>
                  </a:gs>
                  <a:gs pos="100000">
                    <a:srgbClr val="FD6155">
                      <a:gamma/>
                      <a:shade val="46275"/>
                      <a:invGamma/>
                    </a:srgbClr>
                  </a:gs>
                </a:gsLst>
                <a:lin ang="0" scaled="1"/>
              </a:gradFill>
              <a:ln w="9525">
                <a:noFill/>
                <a:round/>
                <a:headEnd/>
                <a:tailEnd/>
              </a:ln>
              <a:effectLst/>
            </p:spPr>
            <p:txBody>
              <a:bodyPr/>
              <a:lstStyle/>
              <a:p>
                <a:pPr>
                  <a:defRPr/>
                </a:pPr>
                <a:endParaRPr lang="de-DE">
                  <a:solidFill>
                    <a:srgbClr val="000000"/>
                  </a:solidFill>
                </a:endParaRPr>
              </a:p>
            </p:txBody>
          </p:sp>
          <p:sp>
            <p:nvSpPr>
              <p:cNvPr id="5249" name="Rectangle 129"/>
              <p:cNvSpPr>
                <a:spLocks noChangeAspect="1" noChangeArrowheads="1"/>
              </p:cNvSpPr>
              <p:nvPr/>
            </p:nvSpPr>
            <p:spPr bwMode="auto">
              <a:xfrm rot="-5400000">
                <a:off x="3696" y="1974"/>
                <a:ext cx="173" cy="1711"/>
              </a:xfrm>
              <a:prstGeom prst="rect">
                <a:avLst/>
              </a:prstGeom>
              <a:gradFill rotWithShape="1">
                <a:gsLst>
                  <a:gs pos="0">
                    <a:srgbClr val="6D6D6D"/>
                  </a:gs>
                  <a:gs pos="100000">
                    <a:srgbClr val="DDDDDD"/>
                  </a:gs>
                </a:gsLst>
                <a:lin ang="0" scaled="1"/>
              </a:gradFill>
              <a:ln w="9525">
                <a:noFill/>
                <a:miter lim="800000"/>
                <a:headEnd/>
                <a:tailEnd/>
              </a:ln>
              <a:effectLst/>
            </p:spPr>
            <p:txBody>
              <a:bodyPr wrap="none" anchor="ctr"/>
              <a:lstStyle/>
              <a:p>
                <a:pPr>
                  <a:defRPr/>
                </a:pPr>
                <a:endParaRPr lang="de-DE">
                  <a:solidFill>
                    <a:srgbClr val="000000"/>
                  </a:solidFill>
                </a:endParaRPr>
              </a:p>
            </p:txBody>
          </p:sp>
          <p:sp>
            <p:nvSpPr>
              <p:cNvPr id="5250" name="Freeform 130"/>
              <p:cNvSpPr>
                <a:spLocks noChangeAspect="1"/>
              </p:cNvSpPr>
              <p:nvPr/>
            </p:nvSpPr>
            <p:spPr bwMode="auto">
              <a:xfrm rot="-25645095">
                <a:off x="3265" y="1241"/>
                <a:ext cx="131" cy="2179"/>
              </a:xfrm>
              <a:custGeom>
                <a:avLst/>
                <a:gdLst/>
                <a:ahLst/>
                <a:cxnLst>
                  <a:cxn ang="0">
                    <a:pos x="118" y="4"/>
                  </a:cxn>
                  <a:cxn ang="0">
                    <a:pos x="4" y="322"/>
                  </a:cxn>
                  <a:cxn ang="0">
                    <a:pos x="95" y="889"/>
                  </a:cxn>
                  <a:cxn ang="0">
                    <a:pos x="231" y="345"/>
                  </a:cxn>
                  <a:cxn ang="0">
                    <a:pos x="118" y="4"/>
                  </a:cxn>
                </a:cxnLst>
                <a:rect l="0" t="0" r="r" b="b"/>
                <a:pathLst>
                  <a:path w="235" h="893">
                    <a:moveTo>
                      <a:pt x="118" y="4"/>
                    </a:moveTo>
                    <a:cubicBezTo>
                      <a:pt x="80" y="0"/>
                      <a:pt x="8" y="175"/>
                      <a:pt x="4" y="322"/>
                    </a:cubicBezTo>
                    <a:cubicBezTo>
                      <a:pt x="0" y="469"/>
                      <a:pt x="57" y="885"/>
                      <a:pt x="95" y="889"/>
                    </a:cubicBezTo>
                    <a:cubicBezTo>
                      <a:pt x="133" y="893"/>
                      <a:pt x="227" y="492"/>
                      <a:pt x="231" y="345"/>
                    </a:cubicBezTo>
                    <a:cubicBezTo>
                      <a:pt x="235" y="198"/>
                      <a:pt x="156" y="8"/>
                      <a:pt x="118" y="4"/>
                    </a:cubicBezTo>
                    <a:close/>
                  </a:path>
                </a:pathLst>
              </a:custGeom>
              <a:gradFill rotWithShape="1">
                <a:gsLst>
                  <a:gs pos="0">
                    <a:srgbClr val="FD6155">
                      <a:gamma/>
                      <a:shade val="36471"/>
                      <a:invGamma/>
                    </a:srgbClr>
                  </a:gs>
                  <a:gs pos="50000">
                    <a:srgbClr val="FD6155"/>
                  </a:gs>
                  <a:gs pos="100000">
                    <a:srgbClr val="FD6155">
                      <a:gamma/>
                      <a:shade val="36471"/>
                      <a:invGamma/>
                    </a:srgbClr>
                  </a:gs>
                </a:gsLst>
                <a:lin ang="0" scaled="1"/>
              </a:gradFill>
              <a:ln w="9525">
                <a:noFill/>
                <a:round/>
                <a:headEnd/>
                <a:tailEnd/>
              </a:ln>
              <a:effectLst/>
            </p:spPr>
            <p:txBody>
              <a:bodyPr/>
              <a:lstStyle/>
              <a:p>
                <a:pPr>
                  <a:defRPr/>
                </a:pPr>
                <a:endParaRPr lang="de-DE">
                  <a:solidFill>
                    <a:srgbClr val="000000"/>
                  </a:solidFill>
                </a:endParaRPr>
              </a:p>
            </p:txBody>
          </p:sp>
          <p:sp>
            <p:nvSpPr>
              <p:cNvPr id="5251" name="Freeform 131"/>
              <p:cNvSpPr>
                <a:spLocks noChangeAspect="1"/>
              </p:cNvSpPr>
              <p:nvPr/>
            </p:nvSpPr>
            <p:spPr bwMode="auto">
              <a:xfrm rot="-2160796">
                <a:off x="2698" y="1200"/>
                <a:ext cx="120" cy="1795"/>
              </a:xfrm>
              <a:custGeom>
                <a:avLst/>
                <a:gdLst/>
                <a:ahLst/>
                <a:cxnLst>
                  <a:cxn ang="0">
                    <a:pos x="118" y="4"/>
                  </a:cxn>
                  <a:cxn ang="0">
                    <a:pos x="4" y="322"/>
                  </a:cxn>
                  <a:cxn ang="0">
                    <a:pos x="95" y="889"/>
                  </a:cxn>
                  <a:cxn ang="0">
                    <a:pos x="231" y="345"/>
                  </a:cxn>
                  <a:cxn ang="0">
                    <a:pos x="118" y="4"/>
                  </a:cxn>
                </a:cxnLst>
                <a:rect l="0" t="0" r="r" b="b"/>
                <a:pathLst>
                  <a:path w="235" h="893">
                    <a:moveTo>
                      <a:pt x="118" y="4"/>
                    </a:moveTo>
                    <a:cubicBezTo>
                      <a:pt x="80" y="0"/>
                      <a:pt x="8" y="175"/>
                      <a:pt x="4" y="322"/>
                    </a:cubicBezTo>
                    <a:cubicBezTo>
                      <a:pt x="0" y="469"/>
                      <a:pt x="57" y="885"/>
                      <a:pt x="95" y="889"/>
                    </a:cubicBezTo>
                    <a:cubicBezTo>
                      <a:pt x="133" y="893"/>
                      <a:pt x="227" y="492"/>
                      <a:pt x="231" y="345"/>
                    </a:cubicBezTo>
                    <a:cubicBezTo>
                      <a:pt x="235" y="198"/>
                      <a:pt x="156" y="8"/>
                      <a:pt x="118" y="4"/>
                    </a:cubicBezTo>
                    <a:close/>
                  </a:path>
                </a:pathLst>
              </a:custGeom>
              <a:gradFill rotWithShape="1">
                <a:gsLst>
                  <a:gs pos="0">
                    <a:srgbClr val="FD6155">
                      <a:gamma/>
                      <a:shade val="16078"/>
                      <a:invGamma/>
                    </a:srgbClr>
                  </a:gs>
                  <a:gs pos="50000">
                    <a:srgbClr val="FD6155"/>
                  </a:gs>
                  <a:gs pos="100000">
                    <a:srgbClr val="FD6155">
                      <a:gamma/>
                      <a:shade val="16078"/>
                      <a:invGamma/>
                    </a:srgbClr>
                  </a:gs>
                </a:gsLst>
                <a:lin ang="0" scaled="1"/>
              </a:gradFill>
              <a:ln w="9525">
                <a:noFill/>
                <a:round/>
                <a:headEnd/>
                <a:tailEnd/>
              </a:ln>
              <a:effectLst/>
            </p:spPr>
            <p:txBody>
              <a:bodyPr/>
              <a:lstStyle/>
              <a:p>
                <a:pPr>
                  <a:defRPr/>
                </a:pPr>
                <a:endParaRPr lang="de-DE">
                  <a:solidFill>
                    <a:srgbClr val="000000"/>
                  </a:solidFill>
                </a:endParaRPr>
              </a:p>
            </p:txBody>
          </p:sp>
          <p:grpSp>
            <p:nvGrpSpPr>
              <p:cNvPr id="4" name="Group 132"/>
              <p:cNvGrpSpPr>
                <a:grpSpLocks noChangeAspect="1"/>
              </p:cNvGrpSpPr>
              <p:nvPr/>
            </p:nvGrpSpPr>
            <p:grpSpPr bwMode="auto">
              <a:xfrm rot="-425951">
                <a:off x="1961" y="754"/>
                <a:ext cx="409" cy="1567"/>
                <a:chOff x="2152" y="851"/>
                <a:chExt cx="365" cy="1581"/>
              </a:xfrm>
            </p:grpSpPr>
            <p:sp>
              <p:nvSpPr>
                <p:cNvPr id="5253" name="Freeform 133"/>
                <p:cNvSpPr>
                  <a:spLocks noChangeAspect="1"/>
                </p:cNvSpPr>
                <p:nvPr/>
              </p:nvSpPr>
              <p:spPr bwMode="auto">
                <a:xfrm rot="5016180">
                  <a:off x="2090" y="947"/>
                  <a:ext cx="376" cy="224"/>
                </a:xfrm>
                <a:custGeom>
                  <a:avLst/>
                  <a:gdLst/>
                  <a:ahLst/>
                  <a:cxnLst>
                    <a:cxn ang="0">
                      <a:pos x="4" y="391"/>
                    </a:cxn>
                    <a:cxn ang="0">
                      <a:pos x="17" y="408"/>
                    </a:cxn>
                    <a:cxn ang="0">
                      <a:pos x="39" y="435"/>
                    </a:cxn>
                    <a:cxn ang="0">
                      <a:pos x="68" y="464"/>
                    </a:cxn>
                    <a:cxn ang="0">
                      <a:pos x="101" y="488"/>
                    </a:cxn>
                    <a:cxn ang="0">
                      <a:pos x="136" y="511"/>
                    </a:cxn>
                    <a:cxn ang="0">
                      <a:pos x="164" y="530"/>
                    </a:cxn>
                    <a:cxn ang="0">
                      <a:pos x="182" y="542"/>
                    </a:cxn>
                    <a:cxn ang="0">
                      <a:pos x="186" y="543"/>
                    </a:cxn>
                    <a:cxn ang="0">
                      <a:pos x="202" y="540"/>
                    </a:cxn>
                    <a:cxn ang="0">
                      <a:pos x="230" y="532"/>
                    </a:cxn>
                    <a:cxn ang="0">
                      <a:pos x="264" y="515"/>
                    </a:cxn>
                    <a:cxn ang="0">
                      <a:pos x="301" y="486"/>
                    </a:cxn>
                    <a:cxn ang="0">
                      <a:pos x="342" y="448"/>
                    </a:cxn>
                    <a:cxn ang="0">
                      <a:pos x="383" y="406"/>
                    </a:cxn>
                    <a:cxn ang="0">
                      <a:pos x="419" y="363"/>
                    </a:cxn>
                    <a:cxn ang="0">
                      <a:pos x="450" y="320"/>
                    </a:cxn>
                    <a:cxn ang="0">
                      <a:pos x="501" y="251"/>
                    </a:cxn>
                    <a:cxn ang="0">
                      <a:pos x="553" y="178"/>
                    </a:cxn>
                    <a:cxn ang="0">
                      <a:pos x="590" y="128"/>
                    </a:cxn>
                    <a:cxn ang="0">
                      <a:pos x="676" y="0"/>
                    </a:cxn>
                    <a:cxn ang="0">
                      <a:pos x="727" y="89"/>
                    </a:cxn>
                    <a:cxn ang="0">
                      <a:pos x="687" y="150"/>
                    </a:cxn>
                    <a:cxn ang="0">
                      <a:pos x="629" y="240"/>
                    </a:cxn>
                    <a:cxn ang="0">
                      <a:pos x="575" y="321"/>
                    </a:cxn>
                    <a:cxn ang="0">
                      <a:pos x="539" y="373"/>
                    </a:cxn>
                    <a:cxn ang="0">
                      <a:pos x="482" y="438"/>
                    </a:cxn>
                    <a:cxn ang="0">
                      <a:pos x="429" y="492"/>
                    </a:cxn>
                    <a:cxn ang="0">
                      <a:pos x="392" y="525"/>
                    </a:cxn>
                    <a:cxn ang="0">
                      <a:pos x="355" y="553"/>
                    </a:cxn>
                    <a:cxn ang="0">
                      <a:pos x="319" y="574"/>
                    </a:cxn>
                    <a:cxn ang="0">
                      <a:pos x="276" y="588"/>
                    </a:cxn>
                    <a:cxn ang="0">
                      <a:pos x="230" y="597"/>
                    </a:cxn>
                    <a:cxn ang="0">
                      <a:pos x="197" y="598"/>
                    </a:cxn>
                    <a:cxn ang="0">
                      <a:pos x="175" y="597"/>
                    </a:cxn>
                    <a:cxn ang="0">
                      <a:pos x="161" y="595"/>
                    </a:cxn>
                    <a:cxn ang="0">
                      <a:pos x="145" y="595"/>
                    </a:cxn>
                    <a:cxn ang="0">
                      <a:pos x="129" y="594"/>
                    </a:cxn>
                    <a:cxn ang="0">
                      <a:pos x="120" y="593"/>
                    </a:cxn>
                    <a:cxn ang="0">
                      <a:pos x="79" y="567"/>
                    </a:cxn>
                    <a:cxn ang="0">
                      <a:pos x="22" y="519"/>
                    </a:cxn>
                    <a:cxn ang="0">
                      <a:pos x="2" y="388"/>
                    </a:cxn>
                  </a:cxnLst>
                  <a:rect l="0" t="0" r="r" b="b"/>
                  <a:pathLst>
                    <a:path w="733" h="598">
                      <a:moveTo>
                        <a:pt x="2" y="388"/>
                      </a:moveTo>
                      <a:lnTo>
                        <a:pt x="4" y="391"/>
                      </a:lnTo>
                      <a:lnTo>
                        <a:pt x="9" y="398"/>
                      </a:lnTo>
                      <a:lnTo>
                        <a:pt x="17" y="408"/>
                      </a:lnTo>
                      <a:lnTo>
                        <a:pt x="27" y="421"/>
                      </a:lnTo>
                      <a:lnTo>
                        <a:pt x="39" y="435"/>
                      </a:lnTo>
                      <a:lnTo>
                        <a:pt x="52" y="450"/>
                      </a:lnTo>
                      <a:lnTo>
                        <a:pt x="68" y="464"/>
                      </a:lnTo>
                      <a:lnTo>
                        <a:pt x="84" y="476"/>
                      </a:lnTo>
                      <a:lnTo>
                        <a:pt x="101" y="488"/>
                      </a:lnTo>
                      <a:lnTo>
                        <a:pt x="119" y="499"/>
                      </a:lnTo>
                      <a:lnTo>
                        <a:pt x="136" y="511"/>
                      </a:lnTo>
                      <a:lnTo>
                        <a:pt x="150" y="520"/>
                      </a:lnTo>
                      <a:lnTo>
                        <a:pt x="164" y="530"/>
                      </a:lnTo>
                      <a:lnTo>
                        <a:pt x="174" y="537"/>
                      </a:lnTo>
                      <a:lnTo>
                        <a:pt x="182" y="542"/>
                      </a:lnTo>
                      <a:lnTo>
                        <a:pt x="183" y="543"/>
                      </a:lnTo>
                      <a:lnTo>
                        <a:pt x="186" y="543"/>
                      </a:lnTo>
                      <a:lnTo>
                        <a:pt x="193" y="542"/>
                      </a:lnTo>
                      <a:lnTo>
                        <a:pt x="202" y="540"/>
                      </a:lnTo>
                      <a:lnTo>
                        <a:pt x="215" y="537"/>
                      </a:lnTo>
                      <a:lnTo>
                        <a:pt x="230" y="532"/>
                      </a:lnTo>
                      <a:lnTo>
                        <a:pt x="245" y="525"/>
                      </a:lnTo>
                      <a:lnTo>
                        <a:pt x="264" y="515"/>
                      </a:lnTo>
                      <a:lnTo>
                        <a:pt x="282" y="502"/>
                      </a:lnTo>
                      <a:lnTo>
                        <a:pt x="301" y="486"/>
                      </a:lnTo>
                      <a:lnTo>
                        <a:pt x="321" y="468"/>
                      </a:lnTo>
                      <a:lnTo>
                        <a:pt x="342" y="448"/>
                      </a:lnTo>
                      <a:lnTo>
                        <a:pt x="363" y="427"/>
                      </a:lnTo>
                      <a:lnTo>
                        <a:pt x="383" y="406"/>
                      </a:lnTo>
                      <a:lnTo>
                        <a:pt x="401" y="383"/>
                      </a:lnTo>
                      <a:lnTo>
                        <a:pt x="419" y="363"/>
                      </a:lnTo>
                      <a:lnTo>
                        <a:pt x="433" y="343"/>
                      </a:lnTo>
                      <a:lnTo>
                        <a:pt x="450" y="320"/>
                      </a:lnTo>
                      <a:lnTo>
                        <a:pt x="474" y="287"/>
                      </a:lnTo>
                      <a:lnTo>
                        <a:pt x="501" y="251"/>
                      </a:lnTo>
                      <a:lnTo>
                        <a:pt x="527" y="213"/>
                      </a:lnTo>
                      <a:lnTo>
                        <a:pt x="553" y="178"/>
                      </a:lnTo>
                      <a:lnTo>
                        <a:pt x="575" y="149"/>
                      </a:lnTo>
                      <a:lnTo>
                        <a:pt x="590" y="128"/>
                      </a:lnTo>
                      <a:lnTo>
                        <a:pt x="596" y="121"/>
                      </a:lnTo>
                      <a:lnTo>
                        <a:pt x="676" y="0"/>
                      </a:lnTo>
                      <a:lnTo>
                        <a:pt x="733" y="80"/>
                      </a:lnTo>
                      <a:lnTo>
                        <a:pt x="727" y="89"/>
                      </a:lnTo>
                      <a:lnTo>
                        <a:pt x="711" y="114"/>
                      </a:lnTo>
                      <a:lnTo>
                        <a:pt x="687" y="150"/>
                      </a:lnTo>
                      <a:lnTo>
                        <a:pt x="659" y="193"/>
                      </a:lnTo>
                      <a:lnTo>
                        <a:pt x="629" y="240"/>
                      </a:lnTo>
                      <a:lnTo>
                        <a:pt x="600" y="284"/>
                      </a:lnTo>
                      <a:lnTo>
                        <a:pt x="575" y="321"/>
                      </a:lnTo>
                      <a:lnTo>
                        <a:pt x="557" y="348"/>
                      </a:lnTo>
                      <a:lnTo>
                        <a:pt x="539" y="373"/>
                      </a:lnTo>
                      <a:lnTo>
                        <a:pt x="514" y="403"/>
                      </a:lnTo>
                      <a:lnTo>
                        <a:pt x="482" y="438"/>
                      </a:lnTo>
                      <a:lnTo>
                        <a:pt x="448" y="475"/>
                      </a:lnTo>
                      <a:lnTo>
                        <a:pt x="429" y="492"/>
                      </a:lnTo>
                      <a:lnTo>
                        <a:pt x="411" y="510"/>
                      </a:lnTo>
                      <a:lnTo>
                        <a:pt x="392" y="525"/>
                      </a:lnTo>
                      <a:lnTo>
                        <a:pt x="374" y="540"/>
                      </a:lnTo>
                      <a:lnTo>
                        <a:pt x="355" y="553"/>
                      </a:lnTo>
                      <a:lnTo>
                        <a:pt x="337" y="565"/>
                      </a:lnTo>
                      <a:lnTo>
                        <a:pt x="319" y="574"/>
                      </a:lnTo>
                      <a:lnTo>
                        <a:pt x="304" y="580"/>
                      </a:lnTo>
                      <a:lnTo>
                        <a:pt x="276" y="588"/>
                      </a:lnTo>
                      <a:lnTo>
                        <a:pt x="251" y="594"/>
                      </a:lnTo>
                      <a:lnTo>
                        <a:pt x="230" y="597"/>
                      </a:lnTo>
                      <a:lnTo>
                        <a:pt x="211" y="598"/>
                      </a:lnTo>
                      <a:lnTo>
                        <a:pt x="197" y="598"/>
                      </a:lnTo>
                      <a:lnTo>
                        <a:pt x="185" y="598"/>
                      </a:lnTo>
                      <a:lnTo>
                        <a:pt x="175" y="597"/>
                      </a:lnTo>
                      <a:lnTo>
                        <a:pt x="167" y="595"/>
                      </a:lnTo>
                      <a:lnTo>
                        <a:pt x="161" y="595"/>
                      </a:lnTo>
                      <a:lnTo>
                        <a:pt x="153" y="595"/>
                      </a:lnTo>
                      <a:lnTo>
                        <a:pt x="145" y="595"/>
                      </a:lnTo>
                      <a:lnTo>
                        <a:pt x="137" y="594"/>
                      </a:lnTo>
                      <a:lnTo>
                        <a:pt x="129" y="594"/>
                      </a:lnTo>
                      <a:lnTo>
                        <a:pt x="124" y="594"/>
                      </a:lnTo>
                      <a:lnTo>
                        <a:pt x="120" y="593"/>
                      </a:lnTo>
                      <a:lnTo>
                        <a:pt x="119" y="593"/>
                      </a:lnTo>
                      <a:lnTo>
                        <a:pt x="79" y="567"/>
                      </a:lnTo>
                      <a:lnTo>
                        <a:pt x="50" y="543"/>
                      </a:lnTo>
                      <a:lnTo>
                        <a:pt x="22" y="519"/>
                      </a:lnTo>
                      <a:lnTo>
                        <a:pt x="0" y="501"/>
                      </a:lnTo>
                      <a:lnTo>
                        <a:pt x="2" y="388"/>
                      </a:lnTo>
                      <a:close/>
                    </a:path>
                  </a:pathLst>
                </a:custGeom>
                <a:solidFill>
                  <a:srgbClr val="CCCCCC"/>
                </a:solidFill>
                <a:ln w="9525">
                  <a:noFill/>
                  <a:round/>
                  <a:headEnd/>
                  <a:tailEnd/>
                </a:ln>
              </p:spPr>
              <p:txBody>
                <a:bodyPr/>
                <a:lstStyle/>
                <a:p>
                  <a:pPr>
                    <a:defRPr/>
                  </a:pPr>
                  <a:endParaRPr lang="de-DE">
                    <a:solidFill>
                      <a:srgbClr val="000000"/>
                    </a:solidFill>
                  </a:endParaRPr>
                </a:p>
              </p:txBody>
            </p:sp>
            <p:sp>
              <p:nvSpPr>
                <p:cNvPr id="5254" name="Freeform 134"/>
                <p:cNvSpPr>
                  <a:spLocks noChangeAspect="1"/>
                </p:cNvSpPr>
                <p:nvPr/>
              </p:nvSpPr>
              <p:spPr bwMode="auto">
                <a:xfrm rot="5016180">
                  <a:off x="1963" y="1875"/>
                  <a:ext cx="799" cy="311"/>
                </a:xfrm>
                <a:custGeom>
                  <a:avLst/>
                  <a:gdLst/>
                  <a:ahLst/>
                  <a:cxnLst>
                    <a:cxn ang="0">
                      <a:pos x="5" y="543"/>
                    </a:cxn>
                    <a:cxn ang="0">
                      <a:pos x="65" y="455"/>
                    </a:cxn>
                    <a:cxn ang="0">
                      <a:pos x="133" y="352"/>
                    </a:cxn>
                    <a:cxn ang="0">
                      <a:pos x="165" y="299"/>
                    </a:cxn>
                    <a:cxn ang="0">
                      <a:pos x="211" y="230"/>
                    </a:cxn>
                    <a:cxn ang="0">
                      <a:pos x="264" y="159"/>
                    </a:cxn>
                    <a:cxn ang="0">
                      <a:pos x="320" y="89"/>
                    </a:cxn>
                    <a:cxn ang="0">
                      <a:pos x="362" y="47"/>
                    </a:cxn>
                    <a:cxn ang="0">
                      <a:pos x="402" y="23"/>
                    </a:cxn>
                    <a:cxn ang="0">
                      <a:pos x="448" y="7"/>
                    </a:cxn>
                    <a:cxn ang="0">
                      <a:pos x="511" y="0"/>
                    </a:cxn>
                    <a:cxn ang="0">
                      <a:pos x="555" y="4"/>
                    </a:cxn>
                    <a:cxn ang="0">
                      <a:pos x="577" y="6"/>
                    </a:cxn>
                    <a:cxn ang="0">
                      <a:pos x="605" y="9"/>
                    </a:cxn>
                    <a:cxn ang="0">
                      <a:pos x="641" y="16"/>
                    </a:cxn>
                    <a:cxn ang="0">
                      <a:pos x="679" y="38"/>
                    </a:cxn>
                    <a:cxn ang="0">
                      <a:pos x="753" y="100"/>
                    </a:cxn>
                    <a:cxn ang="0">
                      <a:pos x="817" y="163"/>
                    </a:cxn>
                    <a:cxn ang="0">
                      <a:pos x="866" y="221"/>
                    </a:cxn>
                    <a:cxn ang="0">
                      <a:pos x="915" y="284"/>
                    </a:cxn>
                    <a:cxn ang="0">
                      <a:pos x="953" y="342"/>
                    </a:cxn>
                    <a:cxn ang="0">
                      <a:pos x="994" y="404"/>
                    </a:cxn>
                    <a:cxn ang="0">
                      <a:pos x="1031" y="459"/>
                    </a:cxn>
                    <a:cxn ang="0">
                      <a:pos x="1069" y="517"/>
                    </a:cxn>
                    <a:cxn ang="0">
                      <a:pos x="1138" y="605"/>
                    </a:cxn>
                    <a:cxn ang="0">
                      <a:pos x="1191" y="664"/>
                    </a:cxn>
                    <a:cxn ang="0">
                      <a:pos x="1250" y="717"/>
                    </a:cxn>
                    <a:cxn ang="0">
                      <a:pos x="1336" y="773"/>
                    </a:cxn>
                    <a:cxn ang="0">
                      <a:pos x="1382" y="793"/>
                    </a:cxn>
                    <a:cxn ang="0">
                      <a:pos x="1398" y="793"/>
                    </a:cxn>
                    <a:cxn ang="0">
                      <a:pos x="1433" y="784"/>
                    </a:cxn>
                    <a:cxn ang="0">
                      <a:pos x="1474" y="766"/>
                    </a:cxn>
                    <a:cxn ang="0">
                      <a:pos x="1541" y="719"/>
                    </a:cxn>
                    <a:cxn ang="0">
                      <a:pos x="1567" y="693"/>
                    </a:cxn>
                    <a:cxn ang="0">
                      <a:pos x="1566" y="785"/>
                    </a:cxn>
                    <a:cxn ang="0">
                      <a:pos x="1557" y="792"/>
                    </a:cxn>
                    <a:cxn ang="0">
                      <a:pos x="1541" y="801"/>
                    </a:cxn>
                    <a:cxn ang="0">
                      <a:pos x="1499" y="819"/>
                    </a:cxn>
                    <a:cxn ang="0">
                      <a:pos x="1422" y="830"/>
                    </a:cxn>
                    <a:cxn ang="0">
                      <a:pos x="1315" y="830"/>
                    </a:cxn>
                    <a:cxn ang="0">
                      <a:pos x="1238" y="813"/>
                    </a:cxn>
                    <a:cxn ang="0">
                      <a:pos x="1176" y="782"/>
                    </a:cxn>
                    <a:cxn ang="0">
                      <a:pos x="1129" y="748"/>
                    </a:cxn>
                    <a:cxn ang="0">
                      <a:pos x="1086" y="706"/>
                    </a:cxn>
                    <a:cxn ang="0">
                      <a:pos x="1012" y="614"/>
                    </a:cxn>
                    <a:cxn ang="0">
                      <a:pos x="913" y="474"/>
                    </a:cxn>
                    <a:cxn ang="0">
                      <a:pos x="842" y="371"/>
                    </a:cxn>
                    <a:cxn ang="0">
                      <a:pos x="776" y="279"/>
                    </a:cxn>
                    <a:cxn ang="0">
                      <a:pos x="689" y="169"/>
                    </a:cxn>
                    <a:cxn ang="0">
                      <a:pos x="646" y="127"/>
                    </a:cxn>
                    <a:cxn ang="0">
                      <a:pos x="576" y="78"/>
                    </a:cxn>
                    <a:cxn ang="0">
                      <a:pos x="525" y="51"/>
                    </a:cxn>
                    <a:cxn ang="0">
                      <a:pos x="493" y="47"/>
                    </a:cxn>
                    <a:cxn ang="0">
                      <a:pos x="466" y="65"/>
                    </a:cxn>
                    <a:cxn ang="0">
                      <a:pos x="440" y="95"/>
                    </a:cxn>
                    <a:cxn ang="0">
                      <a:pos x="410" y="129"/>
                    </a:cxn>
                    <a:cxn ang="0">
                      <a:pos x="349" y="207"/>
                    </a:cxn>
                    <a:cxn ang="0">
                      <a:pos x="281" y="298"/>
                    </a:cxn>
                    <a:cxn ang="0">
                      <a:pos x="215" y="394"/>
                    </a:cxn>
                    <a:cxn ang="0">
                      <a:pos x="114" y="547"/>
                    </a:cxn>
                    <a:cxn ang="0">
                      <a:pos x="59" y="628"/>
                    </a:cxn>
                  </a:cxnLst>
                  <a:rect l="0" t="0" r="r" b="b"/>
                  <a:pathLst>
                    <a:path w="1567" h="833">
                      <a:moveTo>
                        <a:pt x="59" y="628"/>
                      </a:moveTo>
                      <a:lnTo>
                        <a:pt x="0" y="551"/>
                      </a:lnTo>
                      <a:lnTo>
                        <a:pt x="5" y="543"/>
                      </a:lnTo>
                      <a:lnTo>
                        <a:pt x="20" y="522"/>
                      </a:lnTo>
                      <a:lnTo>
                        <a:pt x="41" y="492"/>
                      </a:lnTo>
                      <a:lnTo>
                        <a:pt x="65" y="455"/>
                      </a:lnTo>
                      <a:lnTo>
                        <a:pt x="91" y="417"/>
                      </a:lnTo>
                      <a:lnTo>
                        <a:pt x="114" y="381"/>
                      </a:lnTo>
                      <a:lnTo>
                        <a:pt x="133" y="352"/>
                      </a:lnTo>
                      <a:lnTo>
                        <a:pt x="145" y="333"/>
                      </a:lnTo>
                      <a:lnTo>
                        <a:pt x="153" y="318"/>
                      </a:lnTo>
                      <a:lnTo>
                        <a:pt x="165" y="299"/>
                      </a:lnTo>
                      <a:lnTo>
                        <a:pt x="180" y="278"/>
                      </a:lnTo>
                      <a:lnTo>
                        <a:pt x="194" y="255"/>
                      </a:lnTo>
                      <a:lnTo>
                        <a:pt x="211" y="230"/>
                      </a:lnTo>
                      <a:lnTo>
                        <a:pt x="229" y="206"/>
                      </a:lnTo>
                      <a:lnTo>
                        <a:pt x="247" y="181"/>
                      </a:lnTo>
                      <a:lnTo>
                        <a:pt x="264" y="159"/>
                      </a:lnTo>
                      <a:lnTo>
                        <a:pt x="281" y="136"/>
                      </a:lnTo>
                      <a:lnTo>
                        <a:pt x="300" y="113"/>
                      </a:lnTo>
                      <a:lnTo>
                        <a:pt x="320" y="89"/>
                      </a:lnTo>
                      <a:lnTo>
                        <a:pt x="340" y="67"/>
                      </a:lnTo>
                      <a:lnTo>
                        <a:pt x="351" y="57"/>
                      </a:lnTo>
                      <a:lnTo>
                        <a:pt x="362" y="47"/>
                      </a:lnTo>
                      <a:lnTo>
                        <a:pt x="375" y="38"/>
                      </a:lnTo>
                      <a:lnTo>
                        <a:pt x="388" y="30"/>
                      </a:lnTo>
                      <a:lnTo>
                        <a:pt x="402" y="23"/>
                      </a:lnTo>
                      <a:lnTo>
                        <a:pt x="416" y="16"/>
                      </a:lnTo>
                      <a:lnTo>
                        <a:pt x="431" y="11"/>
                      </a:lnTo>
                      <a:lnTo>
                        <a:pt x="448" y="7"/>
                      </a:lnTo>
                      <a:lnTo>
                        <a:pt x="472" y="3"/>
                      </a:lnTo>
                      <a:lnTo>
                        <a:pt x="493" y="0"/>
                      </a:lnTo>
                      <a:lnTo>
                        <a:pt x="511" y="0"/>
                      </a:lnTo>
                      <a:lnTo>
                        <a:pt x="527" y="0"/>
                      </a:lnTo>
                      <a:lnTo>
                        <a:pt x="542" y="1"/>
                      </a:lnTo>
                      <a:lnTo>
                        <a:pt x="555" y="4"/>
                      </a:lnTo>
                      <a:lnTo>
                        <a:pt x="566" y="5"/>
                      </a:lnTo>
                      <a:lnTo>
                        <a:pt x="575" y="5"/>
                      </a:lnTo>
                      <a:lnTo>
                        <a:pt x="577" y="6"/>
                      </a:lnTo>
                      <a:lnTo>
                        <a:pt x="584" y="6"/>
                      </a:lnTo>
                      <a:lnTo>
                        <a:pt x="595" y="7"/>
                      </a:lnTo>
                      <a:lnTo>
                        <a:pt x="605" y="9"/>
                      </a:lnTo>
                      <a:lnTo>
                        <a:pt x="618" y="11"/>
                      </a:lnTo>
                      <a:lnTo>
                        <a:pt x="630" y="13"/>
                      </a:lnTo>
                      <a:lnTo>
                        <a:pt x="641" y="16"/>
                      </a:lnTo>
                      <a:lnTo>
                        <a:pt x="649" y="18"/>
                      </a:lnTo>
                      <a:lnTo>
                        <a:pt x="661" y="25"/>
                      </a:lnTo>
                      <a:lnTo>
                        <a:pt x="679" y="38"/>
                      </a:lnTo>
                      <a:lnTo>
                        <a:pt x="702" y="57"/>
                      </a:lnTo>
                      <a:lnTo>
                        <a:pt x="727" y="77"/>
                      </a:lnTo>
                      <a:lnTo>
                        <a:pt x="753" y="100"/>
                      </a:lnTo>
                      <a:lnTo>
                        <a:pt x="777" y="122"/>
                      </a:lnTo>
                      <a:lnTo>
                        <a:pt x="800" y="145"/>
                      </a:lnTo>
                      <a:lnTo>
                        <a:pt x="817" y="163"/>
                      </a:lnTo>
                      <a:lnTo>
                        <a:pt x="833" y="181"/>
                      </a:lnTo>
                      <a:lnTo>
                        <a:pt x="848" y="200"/>
                      </a:lnTo>
                      <a:lnTo>
                        <a:pt x="866" y="221"/>
                      </a:lnTo>
                      <a:lnTo>
                        <a:pt x="883" y="242"/>
                      </a:lnTo>
                      <a:lnTo>
                        <a:pt x="900" y="264"/>
                      </a:lnTo>
                      <a:lnTo>
                        <a:pt x="915" y="284"/>
                      </a:lnTo>
                      <a:lnTo>
                        <a:pt x="929" y="305"/>
                      </a:lnTo>
                      <a:lnTo>
                        <a:pt x="941" y="323"/>
                      </a:lnTo>
                      <a:lnTo>
                        <a:pt x="953" y="342"/>
                      </a:lnTo>
                      <a:lnTo>
                        <a:pt x="965" y="361"/>
                      </a:lnTo>
                      <a:lnTo>
                        <a:pt x="979" y="383"/>
                      </a:lnTo>
                      <a:lnTo>
                        <a:pt x="994" y="404"/>
                      </a:lnTo>
                      <a:lnTo>
                        <a:pt x="1007" y="424"/>
                      </a:lnTo>
                      <a:lnTo>
                        <a:pt x="1019" y="442"/>
                      </a:lnTo>
                      <a:lnTo>
                        <a:pt x="1031" y="459"/>
                      </a:lnTo>
                      <a:lnTo>
                        <a:pt x="1039" y="473"/>
                      </a:lnTo>
                      <a:lnTo>
                        <a:pt x="1051" y="490"/>
                      </a:lnTo>
                      <a:lnTo>
                        <a:pt x="1069" y="517"/>
                      </a:lnTo>
                      <a:lnTo>
                        <a:pt x="1093" y="550"/>
                      </a:lnTo>
                      <a:lnTo>
                        <a:pt x="1122" y="587"/>
                      </a:lnTo>
                      <a:lnTo>
                        <a:pt x="1138" y="605"/>
                      </a:lnTo>
                      <a:lnTo>
                        <a:pt x="1155" y="625"/>
                      </a:lnTo>
                      <a:lnTo>
                        <a:pt x="1172" y="645"/>
                      </a:lnTo>
                      <a:lnTo>
                        <a:pt x="1191" y="664"/>
                      </a:lnTo>
                      <a:lnTo>
                        <a:pt x="1211" y="683"/>
                      </a:lnTo>
                      <a:lnTo>
                        <a:pt x="1230" y="700"/>
                      </a:lnTo>
                      <a:lnTo>
                        <a:pt x="1250" y="717"/>
                      </a:lnTo>
                      <a:lnTo>
                        <a:pt x="1271" y="732"/>
                      </a:lnTo>
                      <a:lnTo>
                        <a:pt x="1308" y="757"/>
                      </a:lnTo>
                      <a:lnTo>
                        <a:pt x="1336" y="773"/>
                      </a:lnTo>
                      <a:lnTo>
                        <a:pt x="1359" y="785"/>
                      </a:lnTo>
                      <a:lnTo>
                        <a:pt x="1374" y="791"/>
                      </a:lnTo>
                      <a:lnTo>
                        <a:pt x="1382" y="793"/>
                      </a:lnTo>
                      <a:lnTo>
                        <a:pt x="1388" y="793"/>
                      </a:lnTo>
                      <a:lnTo>
                        <a:pt x="1393" y="793"/>
                      </a:lnTo>
                      <a:lnTo>
                        <a:pt x="1398" y="793"/>
                      </a:lnTo>
                      <a:lnTo>
                        <a:pt x="1408" y="791"/>
                      </a:lnTo>
                      <a:lnTo>
                        <a:pt x="1418" y="788"/>
                      </a:lnTo>
                      <a:lnTo>
                        <a:pt x="1433" y="784"/>
                      </a:lnTo>
                      <a:lnTo>
                        <a:pt x="1446" y="779"/>
                      </a:lnTo>
                      <a:lnTo>
                        <a:pt x="1460" y="773"/>
                      </a:lnTo>
                      <a:lnTo>
                        <a:pt x="1474" y="766"/>
                      </a:lnTo>
                      <a:lnTo>
                        <a:pt x="1499" y="751"/>
                      </a:lnTo>
                      <a:lnTo>
                        <a:pt x="1521" y="734"/>
                      </a:lnTo>
                      <a:lnTo>
                        <a:pt x="1541" y="719"/>
                      </a:lnTo>
                      <a:lnTo>
                        <a:pt x="1556" y="706"/>
                      </a:lnTo>
                      <a:lnTo>
                        <a:pt x="1565" y="697"/>
                      </a:lnTo>
                      <a:lnTo>
                        <a:pt x="1567" y="693"/>
                      </a:lnTo>
                      <a:lnTo>
                        <a:pt x="1567" y="784"/>
                      </a:lnTo>
                      <a:lnTo>
                        <a:pt x="1567" y="785"/>
                      </a:lnTo>
                      <a:lnTo>
                        <a:pt x="1566" y="785"/>
                      </a:lnTo>
                      <a:lnTo>
                        <a:pt x="1563" y="787"/>
                      </a:lnTo>
                      <a:lnTo>
                        <a:pt x="1561" y="789"/>
                      </a:lnTo>
                      <a:lnTo>
                        <a:pt x="1557" y="792"/>
                      </a:lnTo>
                      <a:lnTo>
                        <a:pt x="1553" y="794"/>
                      </a:lnTo>
                      <a:lnTo>
                        <a:pt x="1546" y="798"/>
                      </a:lnTo>
                      <a:lnTo>
                        <a:pt x="1541" y="801"/>
                      </a:lnTo>
                      <a:lnTo>
                        <a:pt x="1529" y="807"/>
                      </a:lnTo>
                      <a:lnTo>
                        <a:pt x="1516" y="813"/>
                      </a:lnTo>
                      <a:lnTo>
                        <a:pt x="1499" y="819"/>
                      </a:lnTo>
                      <a:lnTo>
                        <a:pt x="1478" y="823"/>
                      </a:lnTo>
                      <a:lnTo>
                        <a:pt x="1451" y="828"/>
                      </a:lnTo>
                      <a:lnTo>
                        <a:pt x="1422" y="830"/>
                      </a:lnTo>
                      <a:lnTo>
                        <a:pt x="1386" y="833"/>
                      </a:lnTo>
                      <a:lnTo>
                        <a:pt x="1344" y="832"/>
                      </a:lnTo>
                      <a:lnTo>
                        <a:pt x="1315" y="830"/>
                      </a:lnTo>
                      <a:lnTo>
                        <a:pt x="1287" y="826"/>
                      </a:lnTo>
                      <a:lnTo>
                        <a:pt x="1262" y="820"/>
                      </a:lnTo>
                      <a:lnTo>
                        <a:pt x="1238" y="813"/>
                      </a:lnTo>
                      <a:lnTo>
                        <a:pt x="1216" y="803"/>
                      </a:lnTo>
                      <a:lnTo>
                        <a:pt x="1195" y="793"/>
                      </a:lnTo>
                      <a:lnTo>
                        <a:pt x="1176" y="782"/>
                      </a:lnTo>
                      <a:lnTo>
                        <a:pt x="1159" y="772"/>
                      </a:lnTo>
                      <a:lnTo>
                        <a:pt x="1143" y="760"/>
                      </a:lnTo>
                      <a:lnTo>
                        <a:pt x="1129" y="748"/>
                      </a:lnTo>
                      <a:lnTo>
                        <a:pt x="1117" y="737"/>
                      </a:lnTo>
                      <a:lnTo>
                        <a:pt x="1105" y="725"/>
                      </a:lnTo>
                      <a:lnTo>
                        <a:pt x="1086" y="706"/>
                      </a:lnTo>
                      <a:lnTo>
                        <a:pt x="1073" y="691"/>
                      </a:lnTo>
                      <a:lnTo>
                        <a:pt x="1044" y="656"/>
                      </a:lnTo>
                      <a:lnTo>
                        <a:pt x="1012" y="614"/>
                      </a:lnTo>
                      <a:lnTo>
                        <a:pt x="978" y="568"/>
                      </a:lnTo>
                      <a:lnTo>
                        <a:pt x="945" y="520"/>
                      </a:lnTo>
                      <a:lnTo>
                        <a:pt x="913" y="474"/>
                      </a:lnTo>
                      <a:lnTo>
                        <a:pt x="884" y="432"/>
                      </a:lnTo>
                      <a:lnTo>
                        <a:pt x="860" y="397"/>
                      </a:lnTo>
                      <a:lnTo>
                        <a:pt x="842" y="371"/>
                      </a:lnTo>
                      <a:lnTo>
                        <a:pt x="825" y="346"/>
                      </a:lnTo>
                      <a:lnTo>
                        <a:pt x="802" y="315"/>
                      </a:lnTo>
                      <a:lnTo>
                        <a:pt x="776" y="279"/>
                      </a:lnTo>
                      <a:lnTo>
                        <a:pt x="748" y="242"/>
                      </a:lnTo>
                      <a:lnTo>
                        <a:pt x="719" y="204"/>
                      </a:lnTo>
                      <a:lnTo>
                        <a:pt x="689" y="169"/>
                      </a:lnTo>
                      <a:lnTo>
                        <a:pt x="674" y="154"/>
                      </a:lnTo>
                      <a:lnTo>
                        <a:pt x="661" y="140"/>
                      </a:lnTo>
                      <a:lnTo>
                        <a:pt x="646" y="127"/>
                      </a:lnTo>
                      <a:lnTo>
                        <a:pt x="633" y="116"/>
                      </a:lnTo>
                      <a:lnTo>
                        <a:pt x="603" y="94"/>
                      </a:lnTo>
                      <a:lnTo>
                        <a:pt x="576" y="78"/>
                      </a:lnTo>
                      <a:lnTo>
                        <a:pt x="555" y="65"/>
                      </a:lnTo>
                      <a:lnTo>
                        <a:pt x="538" y="57"/>
                      </a:lnTo>
                      <a:lnTo>
                        <a:pt x="525" y="51"/>
                      </a:lnTo>
                      <a:lnTo>
                        <a:pt x="513" y="47"/>
                      </a:lnTo>
                      <a:lnTo>
                        <a:pt x="502" y="47"/>
                      </a:lnTo>
                      <a:lnTo>
                        <a:pt x="493" y="47"/>
                      </a:lnTo>
                      <a:lnTo>
                        <a:pt x="485" y="51"/>
                      </a:lnTo>
                      <a:lnTo>
                        <a:pt x="476" y="57"/>
                      </a:lnTo>
                      <a:lnTo>
                        <a:pt x="466" y="65"/>
                      </a:lnTo>
                      <a:lnTo>
                        <a:pt x="457" y="74"/>
                      </a:lnTo>
                      <a:lnTo>
                        <a:pt x="449" y="84"/>
                      </a:lnTo>
                      <a:lnTo>
                        <a:pt x="440" y="95"/>
                      </a:lnTo>
                      <a:lnTo>
                        <a:pt x="431" y="106"/>
                      </a:lnTo>
                      <a:lnTo>
                        <a:pt x="422" y="115"/>
                      </a:lnTo>
                      <a:lnTo>
                        <a:pt x="410" y="129"/>
                      </a:lnTo>
                      <a:lnTo>
                        <a:pt x="392" y="150"/>
                      </a:lnTo>
                      <a:lnTo>
                        <a:pt x="371" y="177"/>
                      </a:lnTo>
                      <a:lnTo>
                        <a:pt x="349" y="207"/>
                      </a:lnTo>
                      <a:lnTo>
                        <a:pt x="325" y="238"/>
                      </a:lnTo>
                      <a:lnTo>
                        <a:pt x="303" y="270"/>
                      </a:lnTo>
                      <a:lnTo>
                        <a:pt x="281" y="298"/>
                      </a:lnTo>
                      <a:lnTo>
                        <a:pt x="264" y="323"/>
                      </a:lnTo>
                      <a:lnTo>
                        <a:pt x="244" y="352"/>
                      </a:lnTo>
                      <a:lnTo>
                        <a:pt x="215" y="394"/>
                      </a:lnTo>
                      <a:lnTo>
                        <a:pt x="182" y="444"/>
                      </a:lnTo>
                      <a:lnTo>
                        <a:pt x="148" y="496"/>
                      </a:lnTo>
                      <a:lnTo>
                        <a:pt x="114" y="547"/>
                      </a:lnTo>
                      <a:lnTo>
                        <a:pt x="86" y="588"/>
                      </a:lnTo>
                      <a:lnTo>
                        <a:pt x="67" y="617"/>
                      </a:lnTo>
                      <a:lnTo>
                        <a:pt x="59" y="628"/>
                      </a:lnTo>
                      <a:close/>
                    </a:path>
                  </a:pathLst>
                </a:custGeom>
                <a:solidFill>
                  <a:srgbClr val="CCCCCC"/>
                </a:solidFill>
                <a:ln w="9525">
                  <a:noFill/>
                  <a:round/>
                  <a:headEnd/>
                  <a:tailEnd/>
                </a:ln>
              </p:spPr>
              <p:txBody>
                <a:bodyPr/>
                <a:lstStyle/>
                <a:p>
                  <a:pPr>
                    <a:defRPr/>
                  </a:pPr>
                  <a:endParaRPr lang="de-DE">
                    <a:solidFill>
                      <a:srgbClr val="000000"/>
                    </a:solidFill>
                  </a:endParaRPr>
                </a:p>
              </p:txBody>
            </p:sp>
            <p:sp>
              <p:nvSpPr>
                <p:cNvPr id="5255" name="Freeform 135"/>
                <p:cNvSpPr>
                  <a:spLocks noChangeAspect="1"/>
                </p:cNvSpPr>
                <p:nvPr/>
              </p:nvSpPr>
              <p:spPr bwMode="auto">
                <a:xfrm rot="5016180">
                  <a:off x="2197" y="2095"/>
                  <a:ext cx="392" cy="248"/>
                </a:xfrm>
                <a:custGeom>
                  <a:avLst/>
                  <a:gdLst/>
                  <a:ahLst/>
                  <a:cxnLst>
                    <a:cxn ang="0">
                      <a:pos x="768" y="499"/>
                    </a:cxn>
                    <a:cxn ang="0">
                      <a:pos x="732" y="451"/>
                    </a:cxn>
                    <a:cxn ang="0">
                      <a:pos x="653" y="344"/>
                    </a:cxn>
                    <a:cxn ang="0">
                      <a:pos x="567" y="230"/>
                    </a:cxn>
                    <a:cxn ang="0">
                      <a:pos x="515" y="162"/>
                    </a:cxn>
                    <a:cxn ang="0">
                      <a:pos x="485" y="123"/>
                    </a:cxn>
                    <a:cxn ang="0">
                      <a:pos x="441" y="75"/>
                    </a:cxn>
                    <a:cxn ang="0">
                      <a:pos x="415" y="52"/>
                    </a:cxn>
                    <a:cxn ang="0">
                      <a:pos x="387" y="30"/>
                    </a:cxn>
                    <a:cxn ang="0">
                      <a:pos x="357" y="15"/>
                    </a:cxn>
                    <a:cxn ang="0">
                      <a:pos x="326" y="7"/>
                    </a:cxn>
                    <a:cxn ang="0">
                      <a:pos x="271" y="0"/>
                    </a:cxn>
                    <a:cxn ang="0">
                      <a:pos x="225" y="0"/>
                    </a:cxn>
                    <a:cxn ang="0">
                      <a:pos x="186" y="3"/>
                    </a:cxn>
                    <a:cxn ang="0">
                      <a:pos x="156" y="11"/>
                    </a:cxn>
                    <a:cxn ang="0">
                      <a:pos x="121" y="25"/>
                    </a:cxn>
                    <a:cxn ang="0">
                      <a:pos x="91" y="43"/>
                    </a:cxn>
                    <a:cxn ang="0">
                      <a:pos x="65" y="63"/>
                    </a:cxn>
                    <a:cxn ang="0">
                      <a:pos x="42" y="84"/>
                    </a:cxn>
                    <a:cxn ang="0">
                      <a:pos x="10" y="120"/>
                    </a:cxn>
                    <a:cxn ang="0">
                      <a:pos x="0" y="134"/>
                    </a:cxn>
                    <a:cxn ang="0">
                      <a:pos x="59" y="195"/>
                    </a:cxn>
                    <a:cxn ang="0">
                      <a:pos x="80" y="170"/>
                    </a:cxn>
                    <a:cxn ang="0">
                      <a:pos x="112" y="135"/>
                    </a:cxn>
                    <a:cxn ang="0">
                      <a:pos x="144" y="103"/>
                    </a:cxn>
                    <a:cxn ang="0">
                      <a:pos x="165" y="87"/>
                    </a:cxn>
                    <a:cxn ang="0">
                      <a:pos x="184" y="73"/>
                    </a:cxn>
                    <a:cxn ang="0">
                      <a:pos x="201" y="61"/>
                    </a:cxn>
                    <a:cxn ang="0">
                      <a:pos x="221" y="55"/>
                    </a:cxn>
                    <a:cxn ang="0">
                      <a:pos x="240" y="54"/>
                    </a:cxn>
                    <a:cxn ang="0">
                      <a:pos x="262" y="60"/>
                    </a:cxn>
                    <a:cxn ang="0">
                      <a:pos x="281" y="69"/>
                    </a:cxn>
                    <a:cxn ang="0">
                      <a:pos x="303" y="82"/>
                    </a:cxn>
                    <a:cxn ang="0">
                      <a:pos x="324" y="98"/>
                    </a:cxn>
                    <a:cxn ang="0">
                      <a:pos x="346" y="116"/>
                    </a:cxn>
                    <a:cxn ang="0">
                      <a:pos x="371" y="137"/>
                    </a:cxn>
                    <a:cxn ang="0">
                      <a:pos x="399" y="166"/>
                    </a:cxn>
                    <a:cxn ang="0">
                      <a:pos x="435" y="210"/>
                    </a:cxn>
                    <a:cxn ang="0">
                      <a:pos x="485" y="274"/>
                    </a:cxn>
                    <a:cxn ang="0">
                      <a:pos x="534" y="341"/>
                    </a:cxn>
                    <a:cxn ang="0">
                      <a:pos x="567" y="387"/>
                    </a:cxn>
                    <a:cxn ang="0">
                      <a:pos x="679" y="548"/>
                    </a:cxn>
                  </a:cxnLst>
                  <a:rect l="0" t="0" r="r" b="b"/>
                  <a:pathLst>
                    <a:path w="768" h="666">
                      <a:moveTo>
                        <a:pt x="768" y="666"/>
                      </a:moveTo>
                      <a:lnTo>
                        <a:pt x="768" y="499"/>
                      </a:lnTo>
                      <a:lnTo>
                        <a:pt x="757" y="487"/>
                      </a:lnTo>
                      <a:lnTo>
                        <a:pt x="732" y="451"/>
                      </a:lnTo>
                      <a:lnTo>
                        <a:pt x="695" y="402"/>
                      </a:lnTo>
                      <a:lnTo>
                        <a:pt x="653" y="344"/>
                      </a:lnTo>
                      <a:lnTo>
                        <a:pt x="608" y="284"/>
                      </a:lnTo>
                      <a:lnTo>
                        <a:pt x="567" y="230"/>
                      </a:lnTo>
                      <a:lnTo>
                        <a:pt x="535" y="186"/>
                      </a:lnTo>
                      <a:lnTo>
                        <a:pt x="515" y="162"/>
                      </a:lnTo>
                      <a:lnTo>
                        <a:pt x="502" y="144"/>
                      </a:lnTo>
                      <a:lnTo>
                        <a:pt x="485" y="123"/>
                      </a:lnTo>
                      <a:lnTo>
                        <a:pt x="465" y="100"/>
                      </a:lnTo>
                      <a:lnTo>
                        <a:pt x="441" y="75"/>
                      </a:lnTo>
                      <a:lnTo>
                        <a:pt x="428" y="62"/>
                      </a:lnTo>
                      <a:lnTo>
                        <a:pt x="415" y="52"/>
                      </a:lnTo>
                      <a:lnTo>
                        <a:pt x="400" y="40"/>
                      </a:lnTo>
                      <a:lnTo>
                        <a:pt x="387" y="30"/>
                      </a:lnTo>
                      <a:lnTo>
                        <a:pt x="373" y="22"/>
                      </a:lnTo>
                      <a:lnTo>
                        <a:pt x="357" y="15"/>
                      </a:lnTo>
                      <a:lnTo>
                        <a:pt x="342" y="9"/>
                      </a:lnTo>
                      <a:lnTo>
                        <a:pt x="326" y="7"/>
                      </a:lnTo>
                      <a:lnTo>
                        <a:pt x="297" y="2"/>
                      </a:lnTo>
                      <a:lnTo>
                        <a:pt x="271" y="0"/>
                      </a:lnTo>
                      <a:lnTo>
                        <a:pt x="247" y="0"/>
                      </a:lnTo>
                      <a:lnTo>
                        <a:pt x="225" y="0"/>
                      </a:lnTo>
                      <a:lnTo>
                        <a:pt x="205" y="1"/>
                      </a:lnTo>
                      <a:lnTo>
                        <a:pt x="186" y="3"/>
                      </a:lnTo>
                      <a:lnTo>
                        <a:pt x="170" y="7"/>
                      </a:lnTo>
                      <a:lnTo>
                        <a:pt x="156" y="11"/>
                      </a:lnTo>
                      <a:lnTo>
                        <a:pt x="139" y="18"/>
                      </a:lnTo>
                      <a:lnTo>
                        <a:pt x="121" y="25"/>
                      </a:lnTo>
                      <a:lnTo>
                        <a:pt x="106" y="34"/>
                      </a:lnTo>
                      <a:lnTo>
                        <a:pt x="91" y="43"/>
                      </a:lnTo>
                      <a:lnTo>
                        <a:pt x="76" y="53"/>
                      </a:lnTo>
                      <a:lnTo>
                        <a:pt x="65" y="63"/>
                      </a:lnTo>
                      <a:lnTo>
                        <a:pt x="53" y="74"/>
                      </a:lnTo>
                      <a:lnTo>
                        <a:pt x="42" y="84"/>
                      </a:lnTo>
                      <a:lnTo>
                        <a:pt x="24" y="103"/>
                      </a:lnTo>
                      <a:lnTo>
                        <a:pt x="10" y="120"/>
                      </a:lnTo>
                      <a:lnTo>
                        <a:pt x="2" y="130"/>
                      </a:lnTo>
                      <a:lnTo>
                        <a:pt x="0" y="134"/>
                      </a:lnTo>
                      <a:lnTo>
                        <a:pt x="57" y="198"/>
                      </a:lnTo>
                      <a:lnTo>
                        <a:pt x="59" y="195"/>
                      </a:lnTo>
                      <a:lnTo>
                        <a:pt x="69" y="185"/>
                      </a:lnTo>
                      <a:lnTo>
                        <a:pt x="80" y="170"/>
                      </a:lnTo>
                      <a:lnTo>
                        <a:pt x="96" y="152"/>
                      </a:lnTo>
                      <a:lnTo>
                        <a:pt x="112" y="135"/>
                      </a:lnTo>
                      <a:lnTo>
                        <a:pt x="128" y="117"/>
                      </a:lnTo>
                      <a:lnTo>
                        <a:pt x="144" y="103"/>
                      </a:lnTo>
                      <a:lnTo>
                        <a:pt x="156" y="94"/>
                      </a:lnTo>
                      <a:lnTo>
                        <a:pt x="165" y="87"/>
                      </a:lnTo>
                      <a:lnTo>
                        <a:pt x="174" y="80"/>
                      </a:lnTo>
                      <a:lnTo>
                        <a:pt x="184" y="73"/>
                      </a:lnTo>
                      <a:lnTo>
                        <a:pt x="193" y="67"/>
                      </a:lnTo>
                      <a:lnTo>
                        <a:pt x="201" y="61"/>
                      </a:lnTo>
                      <a:lnTo>
                        <a:pt x="210" y="57"/>
                      </a:lnTo>
                      <a:lnTo>
                        <a:pt x="221" y="55"/>
                      </a:lnTo>
                      <a:lnTo>
                        <a:pt x="230" y="54"/>
                      </a:lnTo>
                      <a:lnTo>
                        <a:pt x="240" y="54"/>
                      </a:lnTo>
                      <a:lnTo>
                        <a:pt x="251" y="56"/>
                      </a:lnTo>
                      <a:lnTo>
                        <a:pt x="262" y="60"/>
                      </a:lnTo>
                      <a:lnTo>
                        <a:pt x="272" y="63"/>
                      </a:lnTo>
                      <a:lnTo>
                        <a:pt x="281" y="69"/>
                      </a:lnTo>
                      <a:lnTo>
                        <a:pt x="292" y="75"/>
                      </a:lnTo>
                      <a:lnTo>
                        <a:pt x="303" y="82"/>
                      </a:lnTo>
                      <a:lnTo>
                        <a:pt x="313" y="90"/>
                      </a:lnTo>
                      <a:lnTo>
                        <a:pt x="324" y="98"/>
                      </a:lnTo>
                      <a:lnTo>
                        <a:pt x="334" y="107"/>
                      </a:lnTo>
                      <a:lnTo>
                        <a:pt x="346" y="116"/>
                      </a:lnTo>
                      <a:lnTo>
                        <a:pt x="358" y="125"/>
                      </a:lnTo>
                      <a:lnTo>
                        <a:pt x="371" y="137"/>
                      </a:lnTo>
                      <a:lnTo>
                        <a:pt x="384" y="151"/>
                      </a:lnTo>
                      <a:lnTo>
                        <a:pt x="399" y="166"/>
                      </a:lnTo>
                      <a:lnTo>
                        <a:pt x="415" y="185"/>
                      </a:lnTo>
                      <a:lnTo>
                        <a:pt x="435" y="210"/>
                      </a:lnTo>
                      <a:lnTo>
                        <a:pt x="458" y="240"/>
                      </a:lnTo>
                      <a:lnTo>
                        <a:pt x="485" y="274"/>
                      </a:lnTo>
                      <a:lnTo>
                        <a:pt x="510" y="310"/>
                      </a:lnTo>
                      <a:lnTo>
                        <a:pt x="534" y="341"/>
                      </a:lnTo>
                      <a:lnTo>
                        <a:pt x="554" y="368"/>
                      </a:lnTo>
                      <a:lnTo>
                        <a:pt x="567" y="387"/>
                      </a:lnTo>
                      <a:lnTo>
                        <a:pt x="572" y="394"/>
                      </a:lnTo>
                      <a:lnTo>
                        <a:pt x="679" y="548"/>
                      </a:lnTo>
                      <a:lnTo>
                        <a:pt x="768" y="666"/>
                      </a:lnTo>
                      <a:close/>
                    </a:path>
                  </a:pathLst>
                </a:custGeom>
                <a:solidFill>
                  <a:srgbClr val="CCCCCC"/>
                </a:solidFill>
                <a:ln w="9525">
                  <a:noFill/>
                  <a:round/>
                  <a:headEnd/>
                  <a:tailEnd/>
                </a:ln>
              </p:spPr>
              <p:txBody>
                <a:bodyPr/>
                <a:lstStyle/>
                <a:p>
                  <a:pPr>
                    <a:defRPr/>
                  </a:pPr>
                  <a:endParaRPr lang="de-DE">
                    <a:solidFill>
                      <a:srgbClr val="000000"/>
                    </a:solidFill>
                  </a:endParaRPr>
                </a:p>
              </p:txBody>
            </p:sp>
            <p:sp>
              <p:nvSpPr>
                <p:cNvPr id="5256" name="Freeform 136"/>
                <p:cNvSpPr>
                  <a:spLocks noChangeAspect="1"/>
                </p:cNvSpPr>
                <p:nvPr/>
              </p:nvSpPr>
              <p:spPr bwMode="auto">
                <a:xfrm rot="5016180">
                  <a:off x="2461" y="1039"/>
                  <a:ext cx="11" cy="0"/>
                </a:xfrm>
                <a:custGeom>
                  <a:avLst/>
                  <a:gdLst/>
                  <a:ahLst/>
                  <a:cxnLst>
                    <a:cxn ang="0">
                      <a:pos x="16" y="0"/>
                    </a:cxn>
                    <a:cxn ang="0">
                      <a:pos x="15" y="1"/>
                    </a:cxn>
                    <a:cxn ang="0">
                      <a:pos x="12" y="2"/>
                    </a:cxn>
                    <a:cxn ang="0">
                      <a:pos x="11" y="2"/>
                    </a:cxn>
                    <a:cxn ang="0">
                      <a:pos x="8" y="2"/>
                    </a:cxn>
                    <a:cxn ang="0">
                      <a:pos x="7" y="2"/>
                    </a:cxn>
                    <a:cxn ang="0">
                      <a:pos x="5" y="2"/>
                    </a:cxn>
                    <a:cxn ang="0">
                      <a:pos x="3" y="1"/>
                    </a:cxn>
                    <a:cxn ang="0">
                      <a:pos x="0" y="0"/>
                    </a:cxn>
                    <a:cxn ang="0">
                      <a:pos x="16" y="0"/>
                    </a:cxn>
                  </a:cxnLst>
                  <a:rect l="0" t="0" r="r" b="b"/>
                  <a:pathLst>
                    <a:path w="16" h="2">
                      <a:moveTo>
                        <a:pt x="16" y="0"/>
                      </a:moveTo>
                      <a:lnTo>
                        <a:pt x="15" y="1"/>
                      </a:lnTo>
                      <a:lnTo>
                        <a:pt x="12" y="2"/>
                      </a:lnTo>
                      <a:lnTo>
                        <a:pt x="11" y="2"/>
                      </a:lnTo>
                      <a:lnTo>
                        <a:pt x="8" y="2"/>
                      </a:lnTo>
                      <a:lnTo>
                        <a:pt x="7" y="2"/>
                      </a:lnTo>
                      <a:lnTo>
                        <a:pt x="5" y="2"/>
                      </a:lnTo>
                      <a:lnTo>
                        <a:pt x="3" y="1"/>
                      </a:lnTo>
                      <a:lnTo>
                        <a:pt x="0" y="0"/>
                      </a:lnTo>
                      <a:lnTo>
                        <a:pt x="16" y="0"/>
                      </a:lnTo>
                      <a:close/>
                    </a:path>
                  </a:pathLst>
                </a:custGeom>
                <a:solidFill>
                  <a:srgbClr val="FFFFFF"/>
                </a:solidFill>
                <a:ln w="9525">
                  <a:noFill/>
                  <a:round/>
                  <a:headEnd/>
                  <a:tailEnd/>
                </a:ln>
              </p:spPr>
              <p:txBody>
                <a:bodyPr/>
                <a:lstStyle/>
                <a:p>
                  <a:pPr>
                    <a:defRPr/>
                  </a:pPr>
                  <a:endParaRPr lang="de-DE">
                    <a:solidFill>
                      <a:srgbClr val="000000"/>
                    </a:solidFill>
                  </a:endParaRPr>
                </a:p>
              </p:txBody>
            </p:sp>
            <p:sp>
              <p:nvSpPr>
                <p:cNvPr id="5257" name="Freeform 137"/>
                <p:cNvSpPr>
                  <a:spLocks noChangeAspect="1"/>
                </p:cNvSpPr>
                <p:nvPr/>
              </p:nvSpPr>
              <p:spPr bwMode="auto">
                <a:xfrm rot="5016180">
                  <a:off x="1906" y="1097"/>
                  <a:ext cx="810" cy="316"/>
                </a:xfrm>
                <a:custGeom>
                  <a:avLst/>
                  <a:gdLst/>
                  <a:ahLst/>
                  <a:cxnLst>
                    <a:cxn ang="0">
                      <a:pos x="0" y="497"/>
                    </a:cxn>
                    <a:cxn ang="0">
                      <a:pos x="76" y="367"/>
                    </a:cxn>
                    <a:cxn ang="0">
                      <a:pos x="214" y="143"/>
                    </a:cxn>
                    <a:cxn ang="0">
                      <a:pos x="265" y="73"/>
                    </a:cxn>
                    <a:cxn ang="0">
                      <a:pos x="304" y="41"/>
                    </a:cxn>
                    <a:cxn ang="0">
                      <a:pos x="353" y="15"/>
                    </a:cxn>
                    <a:cxn ang="0">
                      <a:pos x="398" y="5"/>
                    </a:cxn>
                    <a:cxn ang="0">
                      <a:pos x="458" y="1"/>
                    </a:cxn>
                    <a:cxn ang="0">
                      <a:pos x="536" y="1"/>
                    </a:cxn>
                    <a:cxn ang="0">
                      <a:pos x="587" y="7"/>
                    </a:cxn>
                    <a:cxn ang="0">
                      <a:pos x="620" y="26"/>
                    </a:cxn>
                    <a:cxn ang="0">
                      <a:pos x="681" y="75"/>
                    </a:cxn>
                    <a:cxn ang="0">
                      <a:pos x="739" y="133"/>
                    </a:cxn>
                    <a:cxn ang="0">
                      <a:pos x="788" y="190"/>
                    </a:cxn>
                    <a:cxn ang="0">
                      <a:pos x="833" y="245"/>
                    </a:cxn>
                    <a:cxn ang="0">
                      <a:pos x="869" y="293"/>
                    </a:cxn>
                    <a:cxn ang="0">
                      <a:pos x="931" y="386"/>
                    </a:cxn>
                    <a:cxn ang="0">
                      <a:pos x="984" y="465"/>
                    </a:cxn>
                    <a:cxn ang="0">
                      <a:pos x="1001" y="490"/>
                    </a:cxn>
                    <a:cxn ang="0">
                      <a:pos x="1051" y="563"/>
                    </a:cxn>
                    <a:cxn ang="0">
                      <a:pos x="1114" y="640"/>
                    </a:cxn>
                    <a:cxn ang="0">
                      <a:pos x="1187" y="707"/>
                    </a:cxn>
                    <a:cxn ang="0">
                      <a:pos x="1270" y="768"/>
                    </a:cxn>
                    <a:cxn ang="0">
                      <a:pos x="1307" y="788"/>
                    </a:cxn>
                    <a:cxn ang="0">
                      <a:pos x="1338" y="798"/>
                    </a:cxn>
                    <a:cxn ang="0">
                      <a:pos x="1360" y="798"/>
                    </a:cxn>
                    <a:cxn ang="0">
                      <a:pos x="1380" y="792"/>
                    </a:cxn>
                    <a:cxn ang="0">
                      <a:pos x="1414" y="766"/>
                    </a:cxn>
                    <a:cxn ang="0">
                      <a:pos x="1455" y="733"/>
                    </a:cxn>
                    <a:cxn ang="0">
                      <a:pos x="1496" y="694"/>
                    </a:cxn>
                    <a:cxn ang="0">
                      <a:pos x="1515" y="677"/>
                    </a:cxn>
                    <a:cxn ang="0">
                      <a:pos x="1573" y="756"/>
                    </a:cxn>
                    <a:cxn ang="0">
                      <a:pos x="1541" y="783"/>
                    </a:cxn>
                    <a:cxn ang="0">
                      <a:pos x="1491" y="814"/>
                    </a:cxn>
                    <a:cxn ang="0">
                      <a:pos x="1425" y="839"/>
                    </a:cxn>
                    <a:cxn ang="0">
                      <a:pos x="1340" y="851"/>
                    </a:cxn>
                    <a:cxn ang="0">
                      <a:pos x="1260" y="844"/>
                    </a:cxn>
                    <a:cxn ang="0">
                      <a:pos x="1194" y="823"/>
                    </a:cxn>
                    <a:cxn ang="0">
                      <a:pos x="1137" y="789"/>
                    </a:cxn>
                    <a:cxn ang="0">
                      <a:pos x="1085" y="747"/>
                    </a:cxn>
                    <a:cxn ang="0">
                      <a:pos x="990" y="643"/>
                    </a:cxn>
                    <a:cxn ang="0">
                      <a:pos x="870" y="482"/>
                    </a:cxn>
                    <a:cxn ang="0">
                      <a:pos x="784" y="359"/>
                    </a:cxn>
                    <a:cxn ang="0">
                      <a:pos x="756" y="321"/>
                    </a:cxn>
                    <a:cxn ang="0">
                      <a:pos x="686" y="229"/>
                    </a:cxn>
                    <a:cxn ang="0">
                      <a:pos x="632" y="160"/>
                    </a:cxn>
                    <a:cxn ang="0">
                      <a:pos x="579" y="112"/>
                    </a:cxn>
                    <a:cxn ang="0">
                      <a:pos x="522" y="72"/>
                    </a:cxn>
                    <a:cxn ang="0">
                      <a:pos x="477" y="49"/>
                    </a:cxn>
                    <a:cxn ang="0">
                      <a:pos x="438" y="44"/>
                    </a:cxn>
                    <a:cxn ang="0">
                      <a:pos x="407" y="55"/>
                    </a:cxn>
                    <a:cxn ang="0">
                      <a:pos x="376" y="80"/>
                    </a:cxn>
                    <a:cxn ang="0">
                      <a:pos x="336" y="122"/>
                    </a:cxn>
                    <a:cxn ang="0">
                      <a:pos x="296" y="174"/>
                    </a:cxn>
                    <a:cxn ang="0">
                      <a:pos x="247" y="250"/>
                    </a:cxn>
                    <a:cxn ang="0">
                      <a:pos x="189" y="346"/>
                    </a:cxn>
                    <a:cxn ang="0">
                      <a:pos x="84" y="513"/>
                    </a:cxn>
                  </a:cxnLst>
                  <a:rect l="0" t="0" r="r" b="b"/>
                  <a:pathLst>
                    <a:path w="1588" h="851">
                      <a:moveTo>
                        <a:pt x="16" y="616"/>
                      </a:moveTo>
                      <a:lnTo>
                        <a:pt x="0" y="601"/>
                      </a:lnTo>
                      <a:lnTo>
                        <a:pt x="0" y="497"/>
                      </a:lnTo>
                      <a:lnTo>
                        <a:pt x="10" y="480"/>
                      </a:lnTo>
                      <a:lnTo>
                        <a:pt x="37" y="434"/>
                      </a:lnTo>
                      <a:lnTo>
                        <a:pt x="76" y="367"/>
                      </a:lnTo>
                      <a:lnTo>
                        <a:pt x="122" y="291"/>
                      </a:lnTo>
                      <a:lnTo>
                        <a:pt x="169" y="214"/>
                      </a:lnTo>
                      <a:lnTo>
                        <a:pt x="214" y="143"/>
                      </a:lnTo>
                      <a:lnTo>
                        <a:pt x="234" y="114"/>
                      </a:lnTo>
                      <a:lnTo>
                        <a:pt x="251" y="90"/>
                      </a:lnTo>
                      <a:lnTo>
                        <a:pt x="265" y="73"/>
                      </a:lnTo>
                      <a:lnTo>
                        <a:pt x="275" y="64"/>
                      </a:lnTo>
                      <a:lnTo>
                        <a:pt x="290" y="52"/>
                      </a:lnTo>
                      <a:lnTo>
                        <a:pt x="304" y="41"/>
                      </a:lnTo>
                      <a:lnTo>
                        <a:pt x="319" y="32"/>
                      </a:lnTo>
                      <a:lnTo>
                        <a:pt x="335" y="24"/>
                      </a:lnTo>
                      <a:lnTo>
                        <a:pt x="353" y="15"/>
                      </a:lnTo>
                      <a:lnTo>
                        <a:pt x="373" y="10"/>
                      </a:lnTo>
                      <a:lnTo>
                        <a:pt x="385" y="7"/>
                      </a:lnTo>
                      <a:lnTo>
                        <a:pt x="398" y="5"/>
                      </a:lnTo>
                      <a:lnTo>
                        <a:pt x="413" y="4"/>
                      </a:lnTo>
                      <a:lnTo>
                        <a:pt x="427" y="3"/>
                      </a:lnTo>
                      <a:lnTo>
                        <a:pt x="458" y="1"/>
                      </a:lnTo>
                      <a:lnTo>
                        <a:pt x="487" y="0"/>
                      </a:lnTo>
                      <a:lnTo>
                        <a:pt x="513" y="0"/>
                      </a:lnTo>
                      <a:lnTo>
                        <a:pt x="536" y="1"/>
                      </a:lnTo>
                      <a:lnTo>
                        <a:pt x="557" y="3"/>
                      </a:lnTo>
                      <a:lnTo>
                        <a:pt x="574" y="5"/>
                      </a:lnTo>
                      <a:lnTo>
                        <a:pt x="587" y="7"/>
                      </a:lnTo>
                      <a:lnTo>
                        <a:pt x="596" y="10"/>
                      </a:lnTo>
                      <a:lnTo>
                        <a:pt x="606" y="15"/>
                      </a:lnTo>
                      <a:lnTo>
                        <a:pt x="620" y="26"/>
                      </a:lnTo>
                      <a:lnTo>
                        <a:pt x="639" y="40"/>
                      </a:lnTo>
                      <a:lnTo>
                        <a:pt x="660" y="56"/>
                      </a:lnTo>
                      <a:lnTo>
                        <a:pt x="681" y="75"/>
                      </a:lnTo>
                      <a:lnTo>
                        <a:pt x="702" y="95"/>
                      </a:lnTo>
                      <a:lnTo>
                        <a:pt x="722" y="115"/>
                      </a:lnTo>
                      <a:lnTo>
                        <a:pt x="739" y="133"/>
                      </a:lnTo>
                      <a:lnTo>
                        <a:pt x="755" y="151"/>
                      </a:lnTo>
                      <a:lnTo>
                        <a:pt x="771" y="170"/>
                      </a:lnTo>
                      <a:lnTo>
                        <a:pt x="788" y="190"/>
                      </a:lnTo>
                      <a:lnTo>
                        <a:pt x="804" y="209"/>
                      </a:lnTo>
                      <a:lnTo>
                        <a:pt x="818" y="228"/>
                      </a:lnTo>
                      <a:lnTo>
                        <a:pt x="833" y="245"/>
                      </a:lnTo>
                      <a:lnTo>
                        <a:pt x="845" y="262"/>
                      </a:lnTo>
                      <a:lnTo>
                        <a:pt x="855" y="276"/>
                      </a:lnTo>
                      <a:lnTo>
                        <a:pt x="869" y="293"/>
                      </a:lnTo>
                      <a:lnTo>
                        <a:pt x="886" y="320"/>
                      </a:lnTo>
                      <a:lnTo>
                        <a:pt x="908" y="352"/>
                      </a:lnTo>
                      <a:lnTo>
                        <a:pt x="931" y="386"/>
                      </a:lnTo>
                      <a:lnTo>
                        <a:pt x="952" y="418"/>
                      </a:lnTo>
                      <a:lnTo>
                        <a:pt x="970" y="446"/>
                      </a:lnTo>
                      <a:lnTo>
                        <a:pt x="984" y="465"/>
                      </a:lnTo>
                      <a:lnTo>
                        <a:pt x="988" y="472"/>
                      </a:lnTo>
                      <a:lnTo>
                        <a:pt x="992" y="476"/>
                      </a:lnTo>
                      <a:lnTo>
                        <a:pt x="1001" y="490"/>
                      </a:lnTo>
                      <a:lnTo>
                        <a:pt x="1014" y="510"/>
                      </a:lnTo>
                      <a:lnTo>
                        <a:pt x="1031" y="536"/>
                      </a:lnTo>
                      <a:lnTo>
                        <a:pt x="1051" y="563"/>
                      </a:lnTo>
                      <a:lnTo>
                        <a:pt x="1072" y="591"/>
                      </a:lnTo>
                      <a:lnTo>
                        <a:pt x="1095" y="618"/>
                      </a:lnTo>
                      <a:lnTo>
                        <a:pt x="1114" y="640"/>
                      </a:lnTo>
                      <a:lnTo>
                        <a:pt x="1136" y="662"/>
                      </a:lnTo>
                      <a:lnTo>
                        <a:pt x="1161" y="684"/>
                      </a:lnTo>
                      <a:lnTo>
                        <a:pt x="1187" y="707"/>
                      </a:lnTo>
                      <a:lnTo>
                        <a:pt x="1215" y="730"/>
                      </a:lnTo>
                      <a:lnTo>
                        <a:pt x="1244" y="749"/>
                      </a:lnTo>
                      <a:lnTo>
                        <a:pt x="1270" y="768"/>
                      </a:lnTo>
                      <a:lnTo>
                        <a:pt x="1284" y="776"/>
                      </a:lnTo>
                      <a:lnTo>
                        <a:pt x="1297" y="782"/>
                      </a:lnTo>
                      <a:lnTo>
                        <a:pt x="1307" y="788"/>
                      </a:lnTo>
                      <a:lnTo>
                        <a:pt x="1319" y="793"/>
                      </a:lnTo>
                      <a:lnTo>
                        <a:pt x="1329" y="795"/>
                      </a:lnTo>
                      <a:lnTo>
                        <a:pt x="1338" y="798"/>
                      </a:lnTo>
                      <a:lnTo>
                        <a:pt x="1346" y="799"/>
                      </a:lnTo>
                      <a:lnTo>
                        <a:pt x="1354" y="799"/>
                      </a:lnTo>
                      <a:lnTo>
                        <a:pt x="1360" y="798"/>
                      </a:lnTo>
                      <a:lnTo>
                        <a:pt x="1368" y="796"/>
                      </a:lnTo>
                      <a:lnTo>
                        <a:pt x="1374" y="794"/>
                      </a:lnTo>
                      <a:lnTo>
                        <a:pt x="1380" y="792"/>
                      </a:lnTo>
                      <a:lnTo>
                        <a:pt x="1392" y="785"/>
                      </a:lnTo>
                      <a:lnTo>
                        <a:pt x="1403" y="776"/>
                      </a:lnTo>
                      <a:lnTo>
                        <a:pt x="1414" y="766"/>
                      </a:lnTo>
                      <a:lnTo>
                        <a:pt x="1428" y="756"/>
                      </a:lnTo>
                      <a:lnTo>
                        <a:pt x="1441" y="745"/>
                      </a:lnTo>
                      <a:lnTo>
                        <a:pt x="1455" y="733"/>
                      </a:lnTo>
                      <a:lnTo>
                        <a:pt x="1470" y="719"/>
                      </a:lnTo>
                      <a:lnTo>
                        <a:pt x="1485" y="706"/>
                      </a:lnTo>
                      <a:lnTo>
                        <a:pt x="1496" y="694"/>
                      </a:lnTo>
                      <a:lnTo>
                        <a:pt x="1506" y="685"/>
                      </a:lnTo>
                      <a:lnTo>
                        <a:pt x="1512" y="679"/>
                      </a:lnTo>
                      <a:lnTo>
                        <a:pt x="1515" y="677"/>
                      </a:lnTo>
                      <a:lnTo>
                        <a:pt x="1588" y="739"/>
                      </a:lnTo>
                      <a:lnTo>
                        <a:pt x="1584" y="744"/>
                      </a:lnTo>
                      <a:lnTo>
                        <a:pt x="1573" y="756"/>
                      </a:lnTo>
                      <a:lnTo>
                        <a:pt x="1564" y="764"/>
                      </a:lnTo>
                      <a:lnTo>
                        <a:pt x="1553" y="773"/>
                      </a:lnTo>
                      <a:lnTo>
                        <a:pt x="1541" y="783"/>
                      </a:lnTo>
                      <a:lnTo>
                        <a:pt x="1527" y="793"/>
                      </a:lnTo>
                      <a:lnTo>
                        <a:pt x="1510" y="803"/>
                      </a:lnTo>
                      <a:lnTo>
                        <a:pt x="1491" y="814"/>
                      </a:lnTo>
                      <a:lnTo>
                        <a:pt x="1471" y="823"/>
                      </a:lnTo>
                      <a:lnTo>
                        <a:pt x="1449" y="832"/>
                      </a:lnTo>
                      <a:lnTo>
                        <a:pt x="1425" y="839"/>
                      </a:lnTo>
                      <a:lnTo>
                        <a:pt x="1399" y="844"/>
                      </a:lnTo>
                      <a:lnTo>
                        <a:pt x="1371" y="849"/>
                      </a:lnTo>
                      <a:lnTo>
                        <a:pt x="1340" y="851"/>
                      </a:lnTo>
                      <a:lnTo>
                        <a:pt x="1311" y="850"/>
                      </a:lnTo>
                      <a:lnTo>
                        <a:pt x="1285" y="849"/>
                      </a:lnTo>
                      <a:lnTo>
                        <a:pt x="1260" y="844"/>
                      </a:lnTo>
                      <a:lnTo>
                        <a:pt x="1237" y="839"/>
                      </a:lnTo>
                      <a:lnTo>
                        <a:pt x="1215" y="832"/>
                      </a:lnTo>
                      <a:lnTo>
                        <a:pt x="1194" y="823"/>
                      </a:lnTo>
                      <a:lnTo>
                        <a:pt x="1174" y="813"/>
                      </a:lnTo>
                      <a:lnTo>
                        <a:pt x="1154" y="802"/>
                      </a:lnTo>
                      <a:lnTo>
                        <a:pt x="1137" y="789"/>
                      </a:lnTo>
                      <a:lnTo>
                        <a:pt x="1118" y="776"/>
                      </a:lnTo>
                      <a:lnTo>
                        <a:pt x="1103" y="762"/>
                      </a:lnTo>
                      <a:lnTo>
                        <a:pt x="1085" y="747"/>
                      </a:lnTo>
                      <a:lnTo>
                        <a:pt x="1055" y="715"/>
                      </a:lnTo>
                      <a:lnTo>
                        <a:pt x="1023" y="683"/>
                      </a:lnTo>
                      <a:lnTo>
                        <a:pt x="990" y="643"/>
                      </a:lnTo>
                      <a:lnTo>
                        <a:pt x="951" y="592"/>
                      </a:lnTo>
                      <a:lnTo>
                        <a:pt x="910" y="537"/>
                      </a:lnTo>
                      <a:lnTo>
                        <a:pt x="870" y="482"/>
                      </a:lnTo>
                      <a:lnTo>
                        <a:pt x="833" y="431"/>
                      </a:lnTo>
                      <a:lnTo>
                        <a:pt x="804" y="388"/>
                      </a:lnTo>
                      <a:lnTo>
                        <a:pt x="784" y="359"/>
                      </a:lnTo>
                      <a:lnTo>
                        <a:pt x="776" y="348"/>
                      </a:lnTo>
                      <a:lnTo>
                        <a:pt x="771" y="341"/>
                      </a:lnTo>
                      <a:lnTo>
                        <a:pt x="756" y="321"/>
                      </a:lnTo>
                      <a:lnTo>
                        <a:pt x="735" y="295"/>
                      </a:lnTo>
                      <a:lnTo>
                        <a:pt x="711" y="262"/>
                      </a:lnTo>
                      <a:lnTo>
                        <a:pt x="686" y="229"/>
                      </a:lnTo>
                      <a:lnTo>
                        <a:pt x="662" y="198"/>
                      </a:lnTo>
                      <a:lnTo>
                        <a:pt x="643" y="174"/>
                      </a:lnTo>
                      <a:lnTo>
                        <a:pt x="632" y="160"/>
                      </a:lnTo>
                      <a:lnTo>
                        <a:pt x="620" y="148"/>
                      </a:lnTo>
                      <a:lnTo>
                        <a:pt x="602" y="132"/>
                      </a:lnTo>
                      <a:lnTo>
                        <a:pt x="579" y="112"/>
                      </a:lnTo>
                      <a:lnTo>
                        <a:pt x="551" y="90"/>
                      </a:lnTo>
                      <a:lnTo>
                        <a:pt x="537" y="81"/>
                      </a:lnTo>
                      <a:lnTo>
                        <a:pt x="522" y="72"/>
                      </a:lnTo>
                      <a:lnTo>
                        <a:pt x="506" y="62"/>
                      </a:lnTo>
                      <a:lnTo>
                        <a:pt x="492" y="55"/>
                      </a:lnTo>
                      <a:lnTo>
                        <a:pt x="477" y="49"/>
                      </a:lnTo>
                      <a:lnTo>
                        <a:pt x="464" y="46"/>
                      </a:lnTo>
                      <a:lnTo>
                        <a:pt x="451" y="44"/>
                      </a:lnTo>
                      <a:lnTo>
                        <a:pt x="438" y="44"/>
                      </a:lnTo>
                      <a:lnTo>
                        <a:pt x="428" y="46"/>
                      </a:lnTo>
                      <a:lnTo>
                        <a:pt x="418" y="49"/>
                      </a:lnTo>
                      <a:lnTo>
                        <a:pt x="407" y="55"/>
                      </a:lnTo>
                      <a:lnTo>
                        <a:pt x="397" y="62"/>
                      </a:lnTo>
                      <a:lnTo>
                        <a:pt x="386" y="71"/>
                      </a:lnTo>
                      <a:lnTo>
                        <a:pt x="376" y="80"/>
                      </a:lnTo>
                      <a:lnTo>
                        <a:pt x="365" y="89"/>
                      </a:lnTo>
                      <a:lnTo>
                        <a:pt x="354" y="100"/>
                      </a:lnTo>
                      <a:lnTo>
                        <a:pt x="336" y="122"/>
                      </a:lnTo>
                      <a:lnTo>
                        <a:pt x="320" y="142"/>
                      </a:lnTo>
                      <a:lnTo>
                        <a:pt x="307" y="161"/>
                      </a:lnTo>
                      <a:lnTo>
                        <a:pt x="296" y="174"/>
                      </a:lnTo>
                      <a:lnTo>
                        <a:pt x="284" y="191"/>
                      </a:lnTo>
                      <a:lnTo>
                        <a:pt x="269" y="217"/>
                      </a:lnTo>
                      <a:lnTo>
                        <a:pt x="247" y="250"/>
                      </a:lnTo>
                      <a:lnTo>
                        <a:pt x="226" y="284"/>
                      </a:lnTo>
                      <a:lnTo>
                        <a:pt x="206" y="318"/>
                      </a:lnTo>
                      <a:lnTo>
                        <a:pt x="189" y="346"/>
                      </a:lnTo>
                      <a:lnTo>
                        <a:pt x="177" y="365"/>
                      </a:lnTo>
                      <a:lnTo>
                        <a:pt x="173" y="372"/>
                      </a:lnTo>
                      <a:lnTo>
                        <a:pt x="84" y="513"/>
                      </a:lnTo>
                      <a:lnTo>
                        <a:pt x="16" y="616"/>
                      </a:lnTo>
                      <a:close/>
                    </a:path>
                  </a:pathLst>
                </a:custGeom>
                <a:solidFill>
                  <a:srgbClr val="CCCCCC"/>
                </a:solidFill>
                <a:ln w="9525">
                  <a:noFill/>
                  <a:round/>
                  <a:headEnd/>
                  <a:tailEnd/>
                </a:ln>
              </p:spPr>
              <p:txBody>
                <a:bodyPr/>
                <a:lstStyle/>
                <a:p>
                  <a:pPr>
                    <a:defRPr/>
                  </a:pPr>
                  <a:endParaRPr lang="de-DE">
                    <a:solidFill>
                      <a:srgbClr val="000000"/>
                    </a:solidFill>
                  </a:endParaRPr>
                </a:p>
              </p:txBody>
            </p:sp>
            <p:sp>
              <p:nvSpPr>
                <p:cNvPr id="5258" name="Freeform 138"/>
                <p:cNvSpPr>
                  <a:spLocks noChangeAspect="1"/>
                </p:cNvSpPr>
                <p:nvPr/>
              </p:nvSpPr>
              <p:spPr bwMode="auto">
                <a:xfrm rot="5016180">
                  <a:off x="1914" y="1476"/>
                  <a:ext cx="837" cy="316"/>
                </a:xfrm>
                <a:custGeom>
                  <a:avLst/>
                  <a:gdLst/>
                  <a:ahLst/>
                  <a:cxnLst>
                    <a:cxn ang="0">
                      <a:pos x="1261" y="693"/>
                    </a:cxn>
                    <a:cxn ang="0">
                      <a:pos x="1205" y="744"/>
                    </a:cxn>
                    <a:cxn ang="0">
                      <a:pos x="1158" y="782"/>
                    </a:cxn>
                    <a:cxn ang="0">
                      <a:pos x="1127" y="796"/>
                    </a:cxn>
                    <a:cxn ang="0">
                      <a:pos x="1095" y="794"/>
                    </a:cxn>
                    <a:cxn ang="0">
                      <a:pos x="1017" y="759"/>
                    </a:cxn>
                    <a:cxn ang="0">
                      <a:pos x="924" y="686"/>
                    </a:cxn>
                    <a:cxn ang="0">
                      <a:pos x="864" y="618"/>
                    </a:cxn>
                    <a:cxn ang="0">
                      <a:pos x="791" y="522"/>
                    </a:cxn>
                    <a:cxn ang="0">
                      <a:pos x="748" y="456"/>
                    </a:cxn>
                    <a:cxn ang="0">
                      <a:pos x="672" y="345"/>
                    </a:cxn>
                    <a:cxn ang="0">
                      <a:pos x="613" y="262"/>
                    </a:cxn>
                    <a:cxn ang="0">
                      <a:pos x="559" y="190"/>
                    </a:cxn>
                    <a:cxn ang="0">
                      <a:pos x="490" y="115"/>
                    </a:cxn>
                    <a:cxn ang="0">
                      <a:pos x="408" y="39"/>
                    </a:cxn>
                    <a:cxn ang="0">
                      <a:pos x="358" y="6"/>
                    </a:cxn>
                    <a:cxn ang="0">
                      <a:pos x="284" y="0"/>
                    </a:cxn>
                    <a:cxn ang="0">
                      <a:pos x="183" y="4"/>
                    </a:cxn>
                    <a:cxn ang="0">
                      <a:pos x="125" y="15"/>
                    </a:cxn>
                    <a:cxn ang="0">
                      <a:pos x="62" y="52"/>
                    </a:cxn>
                    <a:cxn ang="0">
                      <a:pos x="34" y="76"/>
                    </a:cxn>
                    <a:cxn ang="0">
                      <a:pos x="8" y="113"/>
                    </a:cxn>
                    <a:cxn ang="0">
                      <a:pos x="60" y="187"/>
                    </a:cxn>
                    <a:cxn ang="0">
                      <a:pos x="66" y="177"/>
                    </a:cxn>
                    <a:cxn ang="0">
                      <a:pos x="92" y="142"/>
                    </a:cxn>
                    <a:cxn ang="0">
                      <a:pos x="148" y="80"/>
                    </a:cxn>
                    <a:cxn ang="0">
                      <a:pos x="189" y="49"/>
                    </a:cxn>
                    <a:cxn ang="0">
                      <a:pos x="234" y="46"/>
                    </a:cxn>
                    <a:cxn ang="0">
                      <a:pos x="289" y="72"/>
                    </a:cxn>
                    <a:cxn ang="0">
                      <a:pos x="372" y="132"/>
                    </a:cxn>
                    <a:cxn ang="0">
                      <a:pos x="440" y="209"/>
                    </a:cxn>
                    <a:cxn ang="0">
                      <a:pos x="527" y="326"/>
                    </a:cxn>
                    <a:cxn ang="0">
                      <a:pos x="565" y="381"/>
                    </a:cxn>
                    <a:cxn ang="0">
                      <a:pos x="700" y="572"/>
                    </a:cxn>
                    <a:cxn ang="0">
                      <a:pos x="793" y="681"/>
                    </a:cxn>
                    <a:cxn ang="0">
                      <a:pos x="885" y="775"/>
                    </a:cxn>
                    <a:cxn ang="0">
                      <a:pos x="957" y="822"/>
                    </a:cxn>
                    <a:cxn ang="0">
                      <a:pos x="1049" y="849"/>
                    </a:cxn>
                    <a:cxn ang="0">
                      <a:pos x="1136" y="850"/>
                    </a:cxn>
                    <a:cxn ang="0">
                      <a:pos x="1216" y="834"/>
                    </a:cxn>
                    <a:cxn ang="0">
                      <a:pos x="1292" y="795"/>
                    </a:cxn>
                    <a:cxn ang="0">
                      <a:pos x="1339" y="756"/>
                    </a:cxn>
                    <a:cxn ang="0">
                      <a:pos x="1405" y="684"/>
                    </a:cxn>
                    <a:cxn ang="0">
                      <a:pos x="1499" y="555"/>
                    </a:cxn>
                    <a:cxn ang="0">
                      <a:pos x="1561" y="456"/>
                    </a:cxn>
                    <a:cxn ang="0">
                      <a:pos x="1624" y="353"/>
                    </a:cxn>
                    <a:cxn ang="0">
                      <a:pos x="1567" y="251"/>
                    </a:cxn>
                    <a:cxn ang="0">
                      <a:pos x="1543" y="299"/>
                    </a:cxn>
                    <a:cxn ang="0">
                      <a:pos x="1483" y="399"/>
                    </a:cxn>
                    <a:cxn ang="0">
                      <a:pos x="1434" y="477"/>
                    </a:cxn>
                    <a:cxn ang="0">
                      <a:pos x="1372" y="563"/>
                    </a:cxn>
                    <a:cxn ang="0">
                      <a:pos x="1302" y="649"/>
                    </a:cxn>
                  </a:cxnLst>
                  <a:rect l="0" t="0" r="r" b="b"/>
                  <a:pathLst>
                    <a:path w="1636" h="853">
                      <a:moveTo>
                        <a:pt x="1279" y="674"/>
                      </a:moveTo>
                      <a:lnTo>
                        <a:pt x="1276" y="677"/>
                      </a:lnTo>
                      <a:lnTo>
                        <a:pt x="1270" y="683"/>
                      </a:lnTo>
                      <a:lnTo>
                        <a:pt x="1261" y="693"/>
                      </a:lnTo>
                      <a:lnTo>
                        <a:pt x="1249" y="705"/>
                      </a:lnTo>
                      <a:lnTo>
                        <a:pt x="1235" y="718"/>
                      </a:lnTo>
                      <a:lnTo>
                        <a:pt x="1220" y="731"/>
                      </a:lnTo>
                      <a:lnTo>
                        <a:pt x="1205" y="744"/>
                      </a:lnTo>
                      <a:lnTo>
                        <a:pt x="1192" y="754"/>
                      </a:lnTo>
                      <a:lnTo>
                        <a:pt x="1180" y="765"/>
                      </a:lnTo>
                      <a:lnTo>
                        <a:pt x="1168" y="774"/>
                      </a:lnTo>
                      <a:lnTo>
                        <a:pt x="1158" y="782"/>
                      </a:lnTo>
                      <a:lnTo>
                        <a:pt x="1146" y="790"/>
                      </a:lnTo>
                      <a:lnTo>
                        <a:pt x="1140" y="793"/>
                      </a:lnTo>
                      <a:lnTo>
                        <a:pt x="1134" y="795"/>
                      </a:lnTo>
                      <a:lnTo>
                        <a:pt x="1127" y="796"/>
                      </a:lnTo>
                      <a:lnTo>
                        <a:pt x="1119" y="798"/>
                      </a:lnTo>
                      <a:lnTo>
                        <a:pt x="1113" y="798"/>
                      </a:lnTo>
                      <a:lnTo>
                        <a:pt x="1103" y="796"/>
                      </a:lnTo>
                      <a:lnTo>
                        <a:pt x="1095" y="794"/>
                      </a:lnTo>
                      <a:lnTo>
                        <a:pt x="1085" y="790"/>
                      </a:lnTo>
                      <a:lnTo>
                        <a:pt x="1064" y="782"/>
                      </a:lnTo>
                      <a:lnTo>
                        <a:pt x="1041" y="772"/>
                      </a:lnTo>
                      <a:lnTo>
                        <a:pt x="1017" y="759"/>
                      </a:lnTo>
                      <a:lnTo>
                        <a:pt x="991" y="742"/>
                      </a:lnTo>
                      <a:lnTo>
                        <a:pt x="965" y="722"/>
                      </a:lnTo>
                      <a:lnTo>
                        <a:pt x="938" y="699"/>
                      </a:lnTo>
                      <a:lnTo>
                        <a:pt x="924" y="686"/>
                      </a:lnTo>
                      <a:lnTo>
                        <a:pt x="910" y="672"/>
                      </a:lnTo>
                      <a:lnTo>
                        <a:pt x="896" y="657"/>
                      </a:lnTo>
                      <a:lnTo>
                        <a:pt x="881" y="640"/>
                      </a:lnTo>
                      <a:lnTo>
                        <a:pt x="864" y="618"/>
                      </a:lnTo>
                      <a:lnTo>
                        <a:pt x="844" y="593"/>
                      </a:lnTo>
                      <a:lnTo>
                        <a:pt x="826" y="569"/>
                      </a:lnTo>
                      <a:lnTo>
                        <a:pt x="809" y="544"/>
                      </a:lnTo>
                      <a:lnTo>
                        <a:pt x="791" y="522"/>
                      </a:lnTo>
                      <a:lnTo>
                        <a:pt x="777" y="501"/>
                      </a:lnTo>
                      <a:lnTo>
                        <a:pt x="766" y="483"/>
                      </a:lnTo>
                      <a:lnTo>
                        <a:pt x="757" y="472"/>
                      </a:lnTo>
                      <a:lnTo>
                        <a:pt x="748" y="456"/>
                      </a:lnTo>
                      <a:lnTo>
                        <a:pt x="733" y="434"/>
                      </a:lnTo>
                      <a:lnTo>
                        <a:pt x="715" y="406"/>
                      </a:lnTo>
                      <a:lnTo>
                        <a:pt x="694" y="375"/>
                      </a:lnTo>
                      <a:lnTo>
                        <a:pt x="672" y="345"/>
                      </a:lnTo>
                      <a:lnTo>
                        <a:pt x="653" y="317"/>
                      </a:lnTo>
                      <a:lnTo>
                        <a:pt x="635" y="292"/>
                      </a:lnTo>
                      <a:lnTo>
                        <a:pt x="624" y="276"/>
                      </a:lnTo>
                      <a:lnTo>
                        <a:pt x="613" y="262"/>
                      </a:lnTo>
                      <a:lnTo>
                        <a:pt x="601" y="245"/>
                      </a:lnTo>
                      <a:lnTo>
                        <a:pt x="588" y="228"/>
                      </a:lnTo>
                      <a:lnTo>
                        <a:pt x="573" y="209"/>
                      </a:lnTo>
                      <a:lnTo>
                        <a:pt x="559" y="190"/>
                      </a:lnTo>
                      <a:lnTo>
                        <a:pt x="542" y="170"/>
                      </a:lnTo>
                      <a:lnTo>
                        <a:pt x="524" y="151"/>
                      </a:lnTo>
                      <a:lnTo>
                        <a:pt x="507" y="133"/>
                      </a:lnTo>
                      <a:lnTo>
                        <a:pt x="490" y="115"/>
                      </a:lnTo>
                      <a:lnTo>
                        <a:pt x="470" y="96"/>
                      </a:lnTo>
                      <a:lnTo>
                        <a:pt x="449" y="76"/>
                      </a:lnTo>
                      <a:lnTo>
                        <a:pt x="428" y="56"/>
                      </a:lnTo>
                      <a:lnTo>
                        <a:pt x="408" y="39"/>
                      </a:lnTo>
                      <a:lnTo>
                        <a:pt x="391" y="25"/>
                      </a:lnTo>
                      <a:lnTo>
                        <a:pt x="376" y="14"/>
                      </a:lnTo>
                      <a:lnTo>
                        <a:pt x="367" y="8"/>
                      </a:lnTo>
                      <a:lnTo>
                        <a:pt x="358" y="6"/>
                      </a:lnTo>
                      <a:lnTo>
                        <a:pt x="345" y="4"/>
                      </a:lnTo>
                      <a:lnTo>
                        <a:pt x="327" y="1"/>
                      </a:lnTo>
                      <a:lnTo>
                        <a:pt x="308" y="0"/>
                      </a:lnTo>
                      <a:lnTo>
                        <a:pt x="284" y="0"/>
                      </a:lnTo>
                      <a:lnTo>
                        <a:pt x="259" y="0"/>
                      </a:lnTo>
                      <a:lnTo>
                        <a:pt x="230" y="1"/>
                      </a:lnTo>
                      <a:lnTo>
                        <a:pt x="199" y="3"/>
                      </a:lnTo>
                      <a:lnTo>
                        <a:pt x="183" y="4"/>
                      </a:lnTo>
                      <a:lnTo>
                        <a:pt x="170" y="5"/>
                      </a:lnTo>
                      <a:lnTo>
                        <a:pt x="157" y="7"/>
                      </a:lnTo>
                      <a:lnTo>
                        <a:pt x="145" y="10"/>
                      </a:lnTo>
                      <a:lnTo>
                        <a:pt x="125" y="15"/>
                      </a:lnTo>
                      <a:lnTo>
                        <a:pt x="107" y="24"/>
                      </a:lnTo>
                      <a:lnTo>
                        <a:pt x="91" y="32"/>
                      </a:lnTo>
                      <a:lnTo>
                        <a:pt x="76" y="41"/>
                      </a:lnTo>
                      <a:lnTo>
                        <a:pt x="62" y="52"/>
                      </a:lnTo>
                      <a:lnTo>
                        <a:pt x="47" y="62"/>
                      </a:lnTo>
                      <a:lnTo>
                        <a:pt x="43" y="66"/>
                      </a:lnTo>
                      <a:lnTo>
                        <a:pt x="39" y="71"/>
                      </a:lnTo>
                      <a:lnTo>
                        <a:pt x="34" y="76"/>
                      </a:lnTo>
                      <a:lnTo>
                        <a:pt x="29" y="83"/>
                      </a:lnTo>
                      <a:lnTo>
                        <a:pt x="22" y="93"/>
                      </a:lnTo>
                      <a:lnTo>
                        <a:pt x="16" y="102"/>
                      </a:lnTo>
                      <a:lnTo>
                        <a:pt x="8" y="113"/>
                      </a:lnTo>
                      <a:lnTo>
                        <a:pt x="0" y="124"/>
                      </a:lnTo>
                      <a:lnTo>
                        <a:pt x="57" y="192"/>
                      </a:lnTo>
                      <a:lnTo>
                        <a:pt x="58" y="189"/>
                      </a:lnTo>
                      <a:lnTo>
                        <a:pt x="60" y="187"/>
                      </a:lnTo>
                      <a:lnTo>
                        <a:pt x="62" y="184"/>
                      </a:lnTo>
                      <a:lnTo>
                        <a:pt x="63" y="182"/>
                      </a:lnTo>
                      <a:lnTo>
                        <a:pt x="64" y="180"/>
                      </a:lnTo>
                      <a:lnTo>
                        <a:pt x="66" y="177"/>
                      </a:lnTo>
                      <a:lnTo>
                        <a:pt x="67" y="176"/>
                      </a:lnTo>
                      <a:lnTo>
                        <a:pt x="68" y="174"/>
                      </a:lnTo>
                      <a:lnTo>
                        <a:pt x="79" y="161"/>
                      </a:lnTo>
                      <a:lnTo>
                        <a:pt x="92" y="142"/>
                      </a:lnTo>
                      <a:lnTo>
                        <a:pt x="108" y="121"/>
                      </a:lnTo>
                      <a:lnTo>
                        <a:pt x="127" y="100"/>
                      </a:lnTo>
                      <a:lnTo>
                        <a:pt x="137" y="89"/>
                      </a:lnTo>
                      <a:lnTo>
                        <a:pt x="148" y="80"/>
                      </a:lnTo>
                      <a:lnTo>
                        <a:pt x="157" y="71"/>
                      </a:lnTo>
                      <a:lnTo>
                        <a:pt x="168" y="62"/>
                      </a:lnTo>
                      <a:lnTo>
                        <a:pt x="178" y="55"/>
                      </a:lnTo>
                      <a:lnTo>
                        <a:pt x="189" y="49"/>
                      </a:lnTo>
                      <a:lnTo>
                        <a:pt x="199" y="46"/>
                      </a:lnTo>
                      <a:lnTo>
                        <a:pt x="210" y="44"/>
                      </a:lnTo>
                      <a:lnTo>
                        <a:pt x="220" y="44"/>
                      </a:lnTo>
                      <a:lnTo>
                        <a:pt x="234" y="46"/>
                      </a:lnTo>
                      <a:lnTo>
                        <a:pt x="247" y="51"/>
                      </a:lnTo>
                      <a:lnTo>
                        <a:pt x="260" y="56"/>
                      </a:lnTo>
                      <a:lnTo>
                        <a:pt x="275" y="64"/>
                      </a:lnTo>
                      <a:lnTo>
                        <a:pt x="289" y="72"/>
                      </a:lnTo>
                      <a:lnTo>
                        <a:pt x="305" y="81"/>
                      </a:lnTo>
                      <a:lnTo>
                        <a:pt x="320" y="92"/>
                      </a:lnTo>
                      <a:lnTo>
                        <a:pt x="347" y="112"/>
                      </a:lnTo>
                      <a:lnTo>
                        <a:pt x="372" y="132"/>
                      </a:lnTo>
                      <a:lnTo>
                        <a:pt x="391" y="148"/>
                      </a:lnTo>
                      <a:lnTo>
                        <a:pt x="401" y="160"/>
                      </a:lnTo>
                      <a:lnTo>
                        <a:pt x="419" y="181"/>
                      </a:lnTo>
                      <a:lnTo>
                        <a:pt x="440" y="209"/>
                      </a:lnTo>
                      <a:lnTo>
                        <a:pt x="464" y="239"/>
                      </a:lnTo>
                      <a:lnTo>
                        <a:pt x="487" y="271"/>
                      </a:lnTo>
                      <a:lnTo>
                        <a:pt x="510" y="302"/>
                      </a:lnTo>
                      <a:lnTo>
                        <a:pt x="527" y="326"/>
                      </a:lnTo>
                      <a:lnTo>
                        <a:pt x="539" y="343"/>
                      </a:lnTo>
                      <a:lnTo>
                        <a:pt x="544" y="348"/>
                      </a:lnTo>
                      <a:lnTo>
                        <a:pt x="550" y="358"/>
                      </a:lnTo>
                      <a:lnTo>
                        <a:pt x="565" y="381"/>
                      </a:lnTo>
                      <a:lnTo>
                        <a:pt x="589" y="419"/>
                      </a:lnTo>
                      <a:lnTo>
                        <a:pt x="621" y="465"/>
                      </a:lnTo>
                      <a:lnTo>
                        <a:pt x="658" y="516"/>
                      </a:lnTo>
                      <a:lnTo>
                        <a:pt x="700" y="572"/>
                      </a:lnTo>
                      <a:lnTo>
                        <a:pt x="723" y="601"/>
                      </a:lnTo>
                      <a:lnTo>
                        <a:pt x="745" y="627"/>
                      </a:lnTo>
                      <a:lnTo>
                        <a:pt x="769" y="656"/>
                      </a:lnTo>
                      <a:lnTo>
                        <a:pt x="793" y="681"/>
                      </a:lnTo>
                      <a:lnTo>
                        <a:pt x="823" y="714"/>
                      </a:lnTo>
                      <a:lnTo>
                        <a:pt x="854" y="746"/>
                      </a:lnTo>
                      <a:lnTo>
                        <a:pt x="869" y="761"/>
                      </a:lnTo>
                      <a:lnTo>
                        <a:pt x="885" y="775"/>
                      </a:lnTo>
                      <a:lnTo>
                        <a:pt x="901" y="788"/>
                      </a:lnTo>
                      <a:lnTo>
                        <a:pt x="918" y="801"/>
                      </a:lnTo>
                      <a:lnTo>
                        <a:pt x="937" y="813"/>
                      </a:lnTo>
                      <a:lnTo>
                        <a:pt x="957" y="822"/>
                      </a:lnTo>
                      <a:lnTo>
                        <a:pt x="978" y="832"/>
                      </a:lnTo>
                      <a:lnTo>
                        <a:pt x="1000" y="839"/>
                      </a:lnTo>
                      <a:lnTo>
                        <a:pt x="1024" y="846"/>
                      </a:lnTo>
                      <a:lnTo>
                        <a:pt x="1049" y="849"/>
                      </a:lnTo>
                      <a:lnTo>
                        <a:pt x="1077" y="851"/>
                      </a:lnTo>
                      <a:lnTo>
                        <a:pt x="1107" y="853"/>
                      </a:lnTo>
                      <a:lnTo>
                        <a:pt x="1122" y="851"/>
                      </a:lnTo>
                      <a:lnTo>
                        <a:pt x="1136" y="850"/>
                      </a:lnTo>
                      <a:lnTo>
                        <a:pt x="1151" y="849"/>
                      </a:lnTo>
                      <a:lnTo>
                        <a:pt x="1165" y="847"/>
                      </a:lnTo>
                      <a:lnTo>
                        <a:pt x="1191" y="841"/>
                      </a:lnTo>
                      <a:lnTo>
                        <a:pt x="1216" y="834"/>
                      </a:lnTo>
                      <a:lnTo>
                        <a:pt x="1238" y="824"/>
                      </a:lnTo>
                      <a:lnTo>
                        <a:pt x="1258" y="815"/>
                      </a:lnTo>
                      <a:lnTo>
                        <a:pt x="1276" y="805"/>
                      </a:lnTo>
                      <a:lnTo>
                        <a:pt x="1292" y="795"/>
                      </a:lnTo>
                      <a:lnTo>
                        <a:pt x="1307" y="785"/>
                      </a:lnTo>
                      <a:lnTo>
                        <a:pt x="1320" y="774"/>
                      </a:lnTo>
                      <a:lnTo>
                        <a:pt x="1331" y="765"/>
                      </a:lnTo>
                      <a:lnTo>
                        <a:pt x="1339" y="756"/>
                      </a:lnTo>
                      <a:lnTo>
                        <a:pt x="1350" y="744"/>
                      </a:lnTo>
                      <a:lnTo>
                        <a:pt x="1354" y="739"/>
                      </a:lnTo>
                      <a:lnTo>
                        <a:pt x="1380" y="713"/>
                      </a:lnTo>
                      <a:lnTo>
                        <a:pt x="1405" y="684"/>
                      </a:lnTo>
                      <a:lnTo>
                        <a:pt x="1431" y="651"/>
                      </a:lnTo>
                      <a:lnTo>
                        <a:pt x="1455" y="618"/>
                      </a:lnTo>
                      <a:lnTo>
                        <a:pt x="1477" y="585"/>
                      </a:lnTo>
                      <a:lnTo>
                        <a:pt x="1499" y="555"/>
                      </a:lnTo>
                      <a:lnTo>
                        <a:pt x="1516" y="528"/>
                      </a:lnTo>
                      <a:lnTo>
                        <a:pt x="1530" y="506"/>
                      </a:lnTo>
                      <a:lnTo>
                        <a:pt x="1543" y="482"/>
                      </a:lnTo>
                      <a:lnTo>
                        <a:pt x="1561" y="456"/>
                      </a:lnTo>
                      <a:lnTo>
                        <a:pt x="1578" y="427"/>
                      </a:lnTo>
                      <a:lnTo>
                        <a:pt x="1595" y="399"/>
                      </a:lnTo>
                      <a:lnTo>
                        <a:pt x="1611" y="373"/>
                      </a:lnTo>
                      <a:lnTo>
                        <a:pt x="1624" y="353"/>
                      </a:lnTo>
                      <a:lnTo>
                        <a:pt x="1633" y="339"/>
                      </a:lnTo>
                      <a:lnTo>
                        <a:pt x="1636" y="333"/>
                      </a:lnTo>
                      <a:lnTo>
                        <a:pt x="1569" y="249"/>
                      </a:lnTo>
                      <a:lnTo>
                        <a:pt x="1567" y="251"/>
                      </a:lnTo>
                      <a:lnTo>
                        <a:pt x="1565" y="257"/>
                      </a:lnTo>
                      <a:lnTo>
                        <a:pt x="1559" y="268"/>
                      </a:lnTo>
                      <a:lnTo>
                        <a:pt x="1553" y="282"/>
                      </a:lnTo>
                      <a:lnTo>
                        <a:pt x="1543" y="299"/>
                      </a:lnTo>
                      <a:lnTo>
                        <a:pt x="1532" y="320"/>
                      </a:lnTo>
                      <a:lnTo>
                        <a:pt x="1517" y="345"/>
                      </a:lnTo>
                      <a:lnTo>
                        <a:pt x="1500" y="372"/>
                      </a:lnTo>
                      <a:lnTo>
                        <a:pt x="1483" y="399"/>
                      </a:lnTo>
                      <a:lnTo>
                        <a:pt x="1469" y="421"/>
                      </a:lnTo>
                      <a:lnTo>
                        <a:pt x="1456" y="441"/>
                      </a:lnTo>
                      <a:lnTo>
                        <a:pt x="1446" y="460"/>
                      </a:lnTo>
                      <a:lnTo>
                        <a:pt x="1434" y="477"/>
                      </a:lnTo>
                      <a:lnTo>
                        <a:pt x="1422" y="496"/>
                      </a:lnTo>
                      <a:lnTo>
                        <a:pt x="1407" y="516"/>
                      </a:lnTo>
                      <a:lnTo>
                        <a:pt x="1391" y="538"/>
                      </a:lnTo>
                      <a:lnTo>
                        <a:pt x="1372" y="563"/>
                      </a:lnTo>
                      <a:lnTo>
                        <a:pt x="1353" y="588"/>
                      </a:lnTo>
                      <a:lnTo>
                        <a:pt x="1333" y="610"/>
                      </a:lnTo>
                      <a:lnTo>
                        <a:pt x="1316" y="631"/>
                      </a:lnTo>
                      <a:lnTo>
                        <a:pt x="1302" y="649"/>
                      </a:lnTo>
                      <a:lnTo>
                        <a:pt x="1290" y="663"/>
                      </a:lnTo>
                      <a:lnTo>
                        <a:pt x="1282" y="671"/>
                      </a:lnTo>
                      <a:lnTo>
                        <a:pt x="1279" y="674"/>
                      </a:lnTo>
                      <a:close/>
                    </a:path>
                  </a:pathLst>
                </a:custGeom>
                <a:solidFill>
                  <a:srgbClr val="969696"/>
                </a:solidFill>
                <a:ln w="9525">
                  <a:noFill/>
                  <a:round/>
                  <a:headEnd/>
                  <a:tailEnd/>
                </a:ln>
              </p:spPr>
              <p:txBody>
                <a:bodyPr/>
                <a:lstStyle/>
                <a:p>
                  <a:pPr>
                    <a:defRPr/>
                  </a:pPr>
                  <a:endParaRPr lang="de-DE">
                    <a:solidFill>
                      <a:srgbClr val="000000"/>
                    </a:solidFill>
                  </a:endParaRPr>
                </a:p>
              </p:txBody>
            </p:sp>
            <p:sp>
              <p:nvSpPr>
                <p:cNvPr id="5259" name="Freeform 139"/>
                <p:cNvSpPr>
                  <a:spLocks noChangeAspect="1"/>
                </p:cNvSpPr>
                <p:nvPr/>
              </p:nvSpPr>
              <p:spPr bwMode="auto">
                <a:xfrm rot="5016180">
                  <a:off x="2076" y="1381"/>
                  <a:ext cx="455" cy="306"/>
                </a:xfrm>
                <a:custGeom>
                  <a:avLst/>
                  <a:gdLst/>
                  <a:ahLst/>
                  <a:cxnLst>
                    <a:cxn ang="0">
                      <a:pos x="4" y="2"/>
                    </a:cxn>
                    <a:cxn ang="0">
                      <a:pos x="28" y="1"/>
                    </a:cxn>
                    <a:cxn ang="0">
                      <a:pos x="64" y="0"/>
                    </a:cxn>
                    <a:cxn ang="0">
                      <a:pos x="95" y="1"/>
                    </a:cxn>
                    <a:cxn ang="0">
                      <a:pos x="114" y="5"/>
                    </a:cxn>
                    <a:cxn ang="0">
                      <a:pos x="130" y="14"/>
                    </a:cxn>
                    <a:cxn ang="0">
                      <a:pos x="146" y="25"/>
                    </a:cxn>
                    <a:cxn ang="0">
                      <a:pos x="161" y="37"/>
                    </a:cxn>
                    <a:cxn ang="0">
                      <a:pos x="176" y="51"/>
                    </a:cxn>
                    <a:cxn ang="0">
                      <a:pos x="210" y="85"/>
                    </a:cxn>
                    <a:cxn ang="0">
                      <a:pos x="258" y="134"/>
                    </a:cxn>
                    <a:cxn ang="0">
                      <a:pos x="306" y="187"/>
                    </a:cxn>
                    <a:cxn ang="0">
                      <a:pos x="349" y="241"/>
                    </a:cxn>
                    <a:cxn ang="0">
                      <a:pos x="406" y="322"/>
                    </a:cxn>
                    <a:cxn ang="0">
                      <a:pos x="465" y="409"/>
                    </a:cxn>
                    <a:cxn ang="0">
                      <a:pos x="512" y="476"/>
                    </a:cxn>
                    <a:cxn ang="0">
                      <a:pos x="533" y="510"/>
                    </a:cxn>
                    <a:cxn ang="0">
                      <a:pos x="567" y="559"/>
                    </a:cxn>
                    <a:cxn ang="0">
                      <a:pos x="610" y="620"/>
                    </a:cxn>
                    <a:cxn ang="0">
                      <a:pos x="653" y="674"/>
                    </a:cxn>
                    <a:cxn ang="0">
                      <a:pos x="688" y="708"/>
                    </a:cxn>
                    <a:cxn ang="0">
                      <a:pos x="718" y="737"/>
                    </a:cxn>
                    <a:cxn ang="0">
                      <a:pos x="747" y="765"/>
                    </a:cxn>
                    <a:cxn ang="0">
                      <a:pos x="773" y="788"/>
                    </a:cxn>
                    <a:cxn ang="0">
                      <a:pos x="799" y="803"/>
                    </a:cxn>
                    <a:cxn ang="0">
                      <a:pos x="824" y="816"/>
                    </a:cxn>
                    <a:cxn ang="0">
                      <a:pos x="846" y="826"/>
                    </a:cxn>
                    <a:cxn ang="0">
                      <a:pos x="859" y="832"/>
                    </a:cxn>
                    <a:cxn ang="0">
                      <a:pos x="858" y="832"/>
                    </a:cxn>
                    <a:cxn ang="0">
                      <a:pos x="837" y="831"/>
                    </a:cxn>
                    <a:cxn ang="0">
                      <a:pos x="804" y="829"/>
                    </a:cxn>
                    <a:cxn ang="0">
                      <a:pos x="768" y="822"/>
                    </a:cxn>
                    <a:cxn ang="0">
                      <a:pos x="736" y="809"/>
                    </a:cxn>
                    <a:cxn ang="0">
                      <a:pos x="702" y="789"/>
                    </a:cxn>
                    <a:cxn ang="0">
                      <a:pos x="666" y="763"/>
                    </a:cxn>
                    <a:cxn ang="0">
                      <a:pos x="632" y="735"/>
                    </a:cxn>
                    <a:cxn ang="0">
                      <a:pos x="606" y="705"/>
                    </a:cxn>
                    <a:cxn ang="0">
                      <a:pos x="555" y="650"/>
                    </a:cxn>
                    <a:cxn ang="0">
                      <a:pos x="492" y="576"/>
                    </a:cxn>
                    <a:cxn ang="0">
                      <a:pos x="436" y="510"/>
                    </a:cxn>
                    <a:cxn ang="0">
                      <a:pos x="405" y="464"/>
                    </a:cxn>
                    <a:cxn ang="0">
                      <a:pos x="368" y="409"/>
                    </a:cxn>
                    <a:cxn ang="0">
                      <a:pos x="328" y="349"/>
                    </a:cxn>
                    <a:cxn ang="0">
                      <a:pos x="294" y="300"/>
                    </a:cxn>
                    <a:cxn ang="0">
                      <a:pos x="270" y="266"/>
                    </a:cxn>
                    <a:cxn ang="0">
                      <a:pos x="235" y="218"/>
                    </a:cxn>
                    <a:cxn ang="0">
                      <a:pos x="193" y="163"/>
                    </a:cxn>
                    <a:cxn ang="0">
                      <a:pos x="155" y="114"/>
                    </a:cxn>
                    <a:cxn ang="0">
                      <a:pos x="128" y="85"/>
                    </a:cxn>
                    <a:cxn ang="0">
                      <a:pos x="105" y="63"/>
                    </a:cxn>
                    <a:cxn ang="0">
                      <a:pos x="81" y="43"/>
                    </a:cxn>
                    <a:cxn ang="0">
                      <a:pos x="61" y="28"/>
                    </a:cxn>
                    <a:cxn ang="0">
                      <a:pos x="45" y="16"/>
                    </a:cxn>
                    <a:cxn ang="0">
                      <a:pos x="28" y="9"/>
                    </a:cxn>
                    <a:cxn ang="0">
                      <a:pos x="12" y="4"/>
                    </a:cxn>
                    <a:cxn ang="0">
                      <a:pos x="2" y="3"/>
                    </a:cxn>
                  </a:cxnLst>
                  <a:rect l="0" t="0" r="r" b="b"/>
                  <a:pathLst>
                    <a:path w="862" h="832">
                      <a:moveTo>
                        <a:pt x="0" y="2"/>
                      </a:moveTo>
                      <a:lnTo>
                        <a:pt x="4" y="2"/>
                      </a:lnTo>
                      <a:lnTo>
                        <a:pt x="13" y="2"/>
                      </a:lnTo>
                      <a:lnTo>
                        <a:pt x="28" y="1"/>
                      </a:lnTo>
                      <a:lnTo>
                        <a:pt x="46" y="0"/>
                      </a:lnTo>
                      <a:lnTo>
                        <a:pt x="64" y="0"/>
                      </a:lnTo>
                      <a:lnTo>
                        <a:pt x="81" y="0"/>
                      </a:lnTo>
                      <a:lnTo>
                        <a:pt x="95" y="1"/>
                      </a:lnTo>
                      <a:lnTo>
                        <a:pt x="106" y="2"/>
                      </a:lnTo>
                      <a:lnTo>
                        <a:pt x="114" y="5"/>
                      </a:lnTo>
                      <a:lnTo>
                        <a:pt x="122" y="9"/>
                      </a:lnTo>
                      <a:lnTo>
                        <a:pt x="130" y="14"/>
                      </a:lnTo>
                      <a:lnTo>
                        <a:pt x="138" y="20"/>
                      </a:lnTo>
                      <a:lnTo>
                        <a:pt x="146" y="25"/>
                      </a:lnTo>
                      <a:lnTo>
                        <a:pt x="154" y="31"/>
                      </a:lnTo>
                      <a:lnTo>
                        <a:pt x="161" y="37"/>
                      </a:lnTo>
                      <a:lnTo>
                        <a:pt x="167" y="42"/>
                      </a:lnTo>
                      <a:lnTo>
                        <a:pt x="176" y="51"/>
                      </a:lnTo>
                      <a:lnTo>
                        <a:pt x="191" y="65"/>
                      </a:lnTo>
                      <a:lnTo>
                        <a:pt x="210" y="85"/>
                      </a:lnTo>
                      <a:lnTo>
                        <a:pt x="233" y="109"/>
                      </a:lnTo>
                      <a:lnTo>
                        <a:pt x="258" y="134"/>
                      </a:lnTo>
                      <a:lnTo>
                        <a:pt x="282" y="160"/>
                      </a:lnTo>
                      <a:lnTo>
                        <a:pt x="306" y="187"/>
                      </a:lnTo>
                      <a:lnTo>
                        <a:pt x="327" y="213"/>
                      </a:lnTo>
                      <a:lnTo>
                        <a:pt x="349" y="241"/>
                      </a:lnTo>
                      <a:lnTo>
                        <a:pt x="376" y="279"/>
                      </a:lnTo>
                      <a:lnTo>
                        <a:pt x="406" y="322"/>
                      </a:lnTo>
                      <a:lnTo>
                        <a:pt x="436" y="367"/>
                      </a:lnTo>
                      <a:lnTo>
                        <a:pt x="465" y="409"/>
                      </a:lnTo>
                      <a:lnTo>
                        <a:pt x="492" y="446"/>
                      </a:lnTo>
                      <a:lnTo>
                        <a:pt x="512" y="476"/>
                      </a:lnTo>
                      <a:lnTo>
                        <a:pt x="524" y="494"/>
                      </a:lnTo>
                      <a:lnTo>
                        <a:pt x="533" y="510"/>
                      </a:lnTo>
                      <a:lnTo>
                        <a:pt x="549" y="532"/>
                      </a:lnTo>
                      <a:lnTo>
                        <a:pt x="567" y="559"/>
                      </a:lnTo>
                      <a:lnTo>
                        <a:pt x="588" y="589"/>
                      </a:lnTo>
                      <a:lnTo>
                        <a:pt x="610" y="620"/>
                      </a:lnTo>
                      <a:lnTo>
                        <a:pt x="632" y="648"/>
                      </a:lnTo>
                      <a:lnTo>
                        <a:pt x="653" y="674"/>
                      </a:lnTo>
                      <a:lnTo>
                        <a:pt x="670" y="693"/>
                      </a:lnTo>
                      <a:lnTo>
                        <a:pt x="688" y="708"/>
                      </a:lnTo>
                      <a:lnTo>
                        <a:pt x="703" y="723"/>
                      </a:lnTo>
                      <a:lnTo>
                        <a:pt x="718" y="737"/>
                      </a:lnTo>
                      <a:lnTo>
                        <a:pt x="732" y="751"/>
                      </a:lnTo>
                      <a:lnTo>
                        <a:pt x="747" y="765"/>
                      </a:lnTo>
                      <a:lnTo>
                        <a:pt x="760" y="777"/>
                      </a:lnTo>
                      <a:lnTo>
                        <a:pt x="773" y="788"/>
                      </a:lnTo>
                      <a:lnTo>
                        <a:pt x="785" y="796"/>
                      </a:lnTo>
                      <a:lnTo>
                        <a:pt x="799" y="803"/>
                      </a:lnTo>
                      <a:lnTo>
                        <a:pt x="810" y="810"/>
                      </a:lnTo>
                      <a:lnTo>
                        <a:pt x="824" y="816"/>
                      </a:lnTo>
                      <a:lnTo>
                        <a:pt x="836" y="822"/>
                      </a:lnTo>
                      <a:lnTo>
                        <a:pt x="846" y="826"/>
                      </a:lnTo>
                      <a:lnTo>
                        <a:pt x="854" y="830"/>
                      </a:lnTo>
                      <a:lnTo>
                        <a:pt x="859" y="832"/>
                      </a:lnTo>
                      <a:lnTo>
                        <a:pt x="862" y="832"/>
                      </a:lnTo>
                      <a:lnTo>
                        <a:pt x="858" y="832"/>
                      </a:lnTo>
                      <a:lnTo>
                        <a:pt x="850" y="832"/>
                      </a:lnTo>
                      <a:lnTo>
                        <a:pt x="837" y="831"/>
                      </a:lnTo>
                      <a:lnTo>
                        <a:pt x="821" y="830"/>
                      </a:lnTo>
                      <a:lnTo>
                        <a:pt x="804" y="829"/>
                      </a:lnTo>
                      <a:lnTo>
                        <a:pt x="785" y="825"/>
                      </a:lnTo>
                      <a:lnTo>
                        <a:pt x="768" y="822"/>
                      </a:lnTo>
                      <a:lnTo>
                        <a:pt x="752" y="816"/>
                      </a:lnTo>
                      <a:lnTo>
                        <a:pt x="736" y="809"/>
                      </a:lnTo>
                      <a:lnTo>
                        <a:pt x="721" y="799"/>
                      </a:lnTo>
                      <a:lnTo>
                        <a:pt x="702" y="789"/>
                      </a:lnTo>
                      <a:lnTo>
                        <a:pt x="684" y="777"/>
                      </a:lnTo>
                      <a:lnTo>
                        <a:pt x="666" y="763"/>
                      </a:lnTo>
                      <a:lnTo>
                        <a:pt x="648" y="749"/>
                      </a:lnTo>
                      <a:lnTo>
                        <a:pt x="632" y="735"/>
                      </a:lnTo>
                      <a:lnTo>
                        <a:pt x="617" y="720"/>
                      </a:lnTo>
                      <a:lnTo>
                        <a:pt x="606" y="705"/>
                      </a:lnTo>
                      <a:lnTo>
                        <a:pt x="583" y="682"/>
                      </a:lnTo>
                      <a:lnTo>
                        <a:pt x="555" y="650"/>
                      </a:lnTo>
                      <a:lnTo>
                        <a:pt x="524" y="614"/>
                      </a:lnTo>
                      <a:lnTo>
                        <a:pt x="492" y="576"/>
                      </a:lnTo>
                      <a:lnTo>
                        <a:pt x="462" y="540"/>
                      </a:lnTo>
                      <a:lnTo>
                        <a:pt x="436" y="510"/>
                      </a:lnTo>
                      <a:lnTo>
                        <a:pt x="419" y="486"/>
                      </a:lnTo>
                      <a:lnTo>
                        <a:pt x="405" y="464"/>
                      </a:lnTo>
                      <a:lnTo>
                        <a:pt x="387" y="437"/>
                      </a:lnTo>
                      <a:lnTo>
                        <a:pt x="368" y="409"/>
                      </a:lnTo>
                      <a:lnTo>
                        <a:pt x="348" y="378"/>
                      </a:lnTo>
                      <a:lnTo>
                        <a:pt x="328" y="349"/>
                      </a:lnTo>
                      <a:lnTo>
                        <a:pt x="310" y="322"/>
                      </a:lnTo>
                      <a:lnTo>
                        <a:pt x="294" y="300"/>
                      </a:lnTo>
                      <a:lnTo>
                        <a:pt x="282" y="283"/>
                      </a:lnTo>
                      <a:lnTo>
                        <a:pt x="270" y="266"/>
                      </a:lnTo>
                      <a:lnTo>
                        <a:pt x="254" y="243"/>
                      </a:lnTo>
                      <a:lnTo>
                        <a:pt x="235" y="218"/>
                      </a:lnTo>
                      <a:lnTo>
                        <a:pt x="214" y="190"/>
                      </a:lnTo>
                      <a:lnTo>
                        <a:pt x="193" y="163"/>
                      </a:lnTo>
                      <a:lnTo>
                        <a:pt x="173" y="136"/>
                      </a:lnTo>
                      <a:lnTo>
                        <a:pt x="155" y="114"/>
                      </a:lnTo>
                      <a:lnTo>
                        <a:pt x="142" y="98"/>
                      </a:lnTo>
                      <a:lnTo>
                        <a:pt x="128" y="85"/>
                      </a:lnTo>
                      <a:lnTo>
                        <a:pt x="117" y="73"/>
                      </a:lnTo>
                      <a:lnTo>
                        <a:pt x="105" y="63"/>
                      </a:lnTo>
                      <a:lnTo>
                        <a:pt x="93" y="52"/>
                      </a:lnTo>
                      <a:lnTo>
                        <a:pt x="81" y="43"/>
                      </a:lnTo>
                      <a:lnTo>
                        <a:pt x="70" y="35"/>
                      </a:lnTo>
                      <a:lnTo>
                        <a:pt x="61" y="28"/>
                      </a:lnTo>
                      <a:lnTo>
                        <a:pt x="53" y="22"/>
                      </a:lnTo>
                      <a:lnTo>
                        <a:pt x="45" y="16"/>
                      </a:lnTo>
                      <a:lnTo>
                        <a:pt x="36" y="12"/>
                      </a:lnTo>
                      <a:lnTo>
                        <a:pt x="28" y="9"/>
                      </a:lnTo>
                      <a:lnTo>
                        <a:pt x="19" y="7"/>
                      </a:lnTo>
                      <a:lnTo>
                        <a:pt x="12" y="4"/>
                      </a:lnTo>
                      <a:lnTo>
                        <a:pt x="6" y="3"/>
                      </a:lnTo>
                      <a:lnTo>
                        <a:pt x="2" y="3"/>
                      </a:lnTo>
                      <a:lnTo>
                        <a:pt x="0" y="2"/>
                      </a:lnTo>
                      <a:close/>
                    </a:path>
                  </a:pathLst>
                </a:custGeom>
                <a:solidFill>
                  <a:srgbClr val="000000"/>
                </a:solidFill>
                <a:ln w="9525">
                  <a:noFill/>
                  <a:round/>
                  <a:headEnd/>
                  <a:tailEnd/>
                </a:ln>
              </p:spPr>
              <p:txBody>
                <a:bodyPr/>
                <a:lstStyle/>
                <a:p>
                  <a:pPr>
                    <a:defRPr/>
                  </a:pPr>
                  <a:endParaRPr lang="de-DE">
                    <a:solidFill>
                      <a:srgbClr val="000000"/>
                    </a:solidFill>
                  </a:endParaRPr>
                </a:p>
              </p:txBody>
            </p:sp>
            <p:sp>
              <p:nvSpPr>
                <p:cNvPr id="5260" name="Freeform 140"/>
                <p:cNvSpPr>
                  <a:spLocks noChangeAspect="1"/>
                </p:cNvSpPr>
                <p:nvPr/>
              </p:nvSpPr>
              <p:spPr bwMode="auto">
                <a:xfrm rot="5016180">
                  <a:off x="2147" y="1957"/>
                  <a:ext cx="429" cy="297"/>
                </a:xfrm>
                <a:custGeom>
                  <a:avLst/>
                  <a:gdLst/>
                  <a:ahLst/>
                  <a:cxnLst>
                    <a:cxn ang="0">
                      <a:pos x="4" y="0"/>
                    </a:cxn>
                    <a:cxn ang="0">
                      <a:pos x="30" y="1"/>
                    </a:cxn>
                    <a:cxn ang="0">
                      <a:pos x="69" y="3"/>
                    </a:cxn>
                    <a:cxn ang="0">
                      <a:pos x="102" y="7"/>
                    </a:cxn>
                    <a:cxn ang="0">
                      <a:pos x="119" y="12"/>
                    </a:cxn>
                    <a:cxn ang="0">
                      <a:pos x="135" y="20"/>
                    </a:cxn>
                    <a:cxn ang="0">
                      <a:pos x="149" y="30"/>
                    </a:cxn>
                    <a:cxn ang="0">
                      <a:pos x="163" y="41"/>
                    </a:cxn>
                    <a:cxn ang="0">
                      <a:pos x="184" y="57"/>
                    </a:cxn>
                    <a:cxn ang="0">
                      <a:pos x="225" y="94"/>
                    </a:cxn>
                    <a:cxn ang="0">
                      <a:pos x="272" y="139"/>
                    </a:cxn>
                    <a:cxn ang="0">
                      <a:pos x="319" y="190"/>
                    </a:cxn>
                    <a:cxn ang="0">
                      <a:pos x="369" y="255"/>
                    </a:cxn>
                    <a:cxn ang="0">
                      <a:pos x="430" y="343"/>
                    </a:cxn>
                    <a:cxn ang="0">
                      <a:pos x="482" y="423"/>
                    </a:cxn>
                    <a:cxn ang="0">
                      <a:pos x="519" y="482"/>
                    </a:cxn>
                    <a:cxn ang="0">
                      <a:pos x="538" y="512"/>
                    </a:cxn>
                    <a:cxn ang="0">
                      <a:pos x="567" y="558"/>
                    </a:cxn>
                    <a:cxn ang="0">
                      <a:pos x="607" y="615"/>
                    </a:cxn>
                    <a:cxn ang="0">
                      <a:pos x="652" y="672"/>
                    </a:cxn>
                    <a:cxn ang="0">
                      <a:pos x="690" y="710"/>
                    </a:cxn>
                    <a:cxn ang="0">
                      <a:pos x="716" y="734"/>
                    </a:cxn>
                    <a:cxn ang="0">
                      <a:pos x="740" y="753"/>
                    </a:cxn>
                    <a:cxn ang="0">
                      <a:pos x="764" y="768"/>
                    </a:cxn>
                    <a:cxn ang="0">
                      <a:pos x="786" y="783"/>
                    </a:cxn>
                    <a:cxn ang="0">
                      <a:pos x="810" y="796"/>
                    </a:cxn>
                    <a:cxn ang="0">
                      <a:pos x="829" y="807"/>
                    </a:cxn>
                    <a:cxn ang="0">
                      <a:pos x="841" y="812"/>
                    </a:cxn>
                    <a:cxn ang="0">
                      <a:pos x="839" y="812"/>
                    </a:cxn>
                    <a:cxn ang="0">
                      <a:pos x="820" y="811"/>
                    </a:cxn>
                    <a:cxn ang="0">
                      <a:pos x="788" y="808"/>
                    </a:cxn>
                    <a:cxn ang="0">
                      <a:pos x="753" y="801"/>
                    </a:cxn>
                    <a:cxn ang="0">
                      <a:pos x="723" y="788"/>
                    </a:cxn>
                    <a:cxn ang="0">
                      <a:pos x="690" y="771"/>
                    </a:cxn>
                    <a:cxn ang="0">
                      <a:pos x="658" y="753"/>
                    </a:cxn>
                    <a:cxn ang="0">
                      <a:pos x="632" y="735"/>
                    </a:cxn>
                    <a:cxn ang="0">
                      <a:pos x="601" y="708"/>
                    </a:cxn>
                    <a:cxn ang="0">
                      <a:pos x="556" y="656"/>
                    </a:cxn>
                    <a:cxn ang="0">
                      <a:pos x="506" y="592"/>
                    </a:cxn>
                    <a:cxn ang="0">
                      <a:pos x="457" y="523"/>
                    </a:cxn>
                    <a:cxn ang="0">
                      <a:pos x="418" y="467"/>
                    </a:cxn>
                    <a:cxn ang="0">
                      <a:pos x="379" y="411"/>
                    </a:cxn>
                    <a:cxn ang="0">
                      <a:pos x="338" y="352"/>
                    </a:cxn>
                    <a:cxn ang="0">
                      <a:pos x="304" y="302"/>
                    </a:cxn>
                    <a:cxn ang="0">
                      <a:pos x="280" y="270"/>
                    </a:cxn>
                    <a:cxn ang="0">
                      <a:pos x="243" y="221"/>
                    </a:cxn>
                    <a:cxn ang="0">
                      <a:pos x="200" y="165"/>
                    </a:cxn>
                    <a:cxn ang="0">
                      <a:pos x="160" y="117"/>
                    </a:cxn>
                    <a:cxn ang="0">
                      <a:pos x="132" y="89"/>
                    </a:cxn>
                    <a:cxn ang="0">
                      <a:pos x="108" y="67"/>
                    </a:cxn>
                    <a:cxn ang="0">
                      <a:pos x="85" y="47"/>
                    </a:cxn>
                    <a:cxn ang="0">
                      <a:pos x="65" y="32"/>
                    </a:cxn>
                    <a:cxn ang="0">
                      <a:pos x="49" y="20"/>
                    </a:cxn>
                    <a:cxn ang="0">
                      <a:pos x="30" y="10"/>
                    </a:cxn>
                    <a:cxn ang="0">
                      <a:pos x="13" y="3"/>
                    </a:cxn>
                    <a:cxn ang="0">
                      <a:pos x="3" y="0"/>
                    </a:cxn>
                  </a:cxnLst>
                  <a:rect l="0" t="0" r="r" b="b"/>
                  <a:pathLst>
                    <a:path w="842" h="812">
                      <a:moveTo>
                        <a:pt x="0" y="0"/>
                      </a:moveTo>
                      <a:lnTo>
                        <a:pt x="4" y="0"/>
                      </a:lnTo>
                      <a:lnTo>
                        <a:pt x="16" y="0"/>
                      </a:lnTo>
                      <a:lnTo>
                        <a:pt x="30" y="1"/>
                      </a:lnTo>
                      <a:lnTo>
                        <a:pt x="49" y="2"/>
                      </a:lnTo>
                      <a:lnTo>
                        <a:pt x="69" y="3"/>
                      </a:lnTo>
                      <a:lnTo>
                        <a:pt x="86" y="5"/>
                      </a:lnTo>
                      <a:lnTo>
                        <a:pt x="102" y="7"/>
                      </a:lnTo>
                      <a:lnTo>
                        <a:pt x="112" y="9"/>
                      </a:lnTo>
                      <a:lnTo>
                        <a:pt x="119" y="12"/>
                      </a:lnTo>
                      <a:lnTo>
                        <a:pt x="127" y="15"/>
                      </a:lnTo>
                      <a:lnTo>
                        <a:pt x="135" y="20"/>
                      </a:lnTo>
                      <a:lnTo>
                        <a:pt x="141" y="24"/>
                      </a:lnTo>
                      <a:lnTo>
                        <a:pt x="149" y="30"/>
                      </a:lnTo>
                      <a:lnTo>
                        <a:pt x="156" y="35"/>
                      </a:lnTo>
                      <a:lnTo>
                        <a:pt x="163" y="41"/>
                      </a:lnTo>
                      <a:lnTo>
                        <a:pt x="169" y="46"/>
                      </a:lnTo>
                      <a:lnTo>
                        <a:pt x="184" y="57"/>
                      </a:lnTo>
                      <a:lnTo>
                        <a:pt x="204" y="74"/>
                      </a:lnTo>
                      <a:lnTo>
                        <a:pt x="225" y="94"/>
                      </a:lnTo>
                      <a:lnTo>
                        <a:pt x="249" y="116"/>
                      </a:lnTo>
                      <a:lnTo>
                        <a:pt x="272" y="139"/>
                      </a:lnTo>
                      <a:lnTo>
                        <a:pt x="296" y="164"/>
                      </a:lnTo>
                      <a:lnTo>
                        <a:pt x="319" y="190"/>
                      </a:lnTo>
                      <a:lnTo>
                        <a:pt x="338" y="213"/>
                      </a:lnTo>
                      <a:lnTo>
                        <a:pt x="369" y="255"/>
                      </a:lnTo>
                      <a:lnTo>
                        <a:pt x="399" y="300"/>
                      </a:lnTo>
                      <a:lnTo>
                        <a:pt x="430" y="343"/>
                      </a:lnTo>
                      <a:lnTo>
                        <a:pt x="457" y="386"/>
                      </a:lnTo>
                      <a:lnTo>
                        <a:pt x="482" y="423"/>
                      </a:lnTo>
                      <a:lnTo>
                        <a:pt x="502" y="456"/>
                      </a:lnTo>
                      <a:lnTo>
                        <a:pt x="519" y="482"/>
                      </a:lnTo>
                      <a:lnTo>
                        <a:pt x="529" y="497"/>
                      </a:lnTo>
                      <a:lnTo>
                        <a:pt x="538" y="512"/>
                      </a:lnTo>
                      <a:lnTo>
                        <a:pt x="551" y="532"/>
                      </a:lnTo>
                      <a:lnTo>
                        <a:pt x="567" y="558"/>
                      </a:lnTo>
                      <a:lnTo>
                        <a:pt x="586" y="586"/>
                      </a:lnTo>
                      <a:lnTo>
                        <a:pt x="607" y="615"/>
                      </a:lnTo>
                      <a:lnTo>
                        <a:pt x="629" y="645"/>
                      </a:lnTo>
                      <a:lnTo>
                        <a:pt x="652" y="672"/>
                      </a:lnTo>
                      <a:lnTo>
                        <a:pt x="674" y="695"/>
                      </a:lnTo>
                      <a:lnTo>
                        <a:pt x="690" y="710"/>
                      </a:lnTo>
                      <a:lnTo>
                        <a:pt x="703" y="722"/>
                      </a:lnTo>
                      <a:lnTo>
                        <a:pt x="716" y="734"/>
                      </a:lnTo>
                      <a:lnTo>
                        <a:pt x="728" y="743"/>
                      </a:lnTo>
                      <a:lnTo>
                        <a:pt x="740" y="753"/>
                      </a:lnTo>
                      <a:lnTo>
                        <a:pt x="752" y="761"/>
                      </a:lnTo>
                      <a:lnTo>
                        <a:pt x="764" y="768"/>
                      </a:lnTo>
                      <a:lnTo>
                        <a:pt x="775" y="775"/>
                      </a:lnTo>
                      <a:lnTo>
                        <a:pt x="786" y="783"/>
                      </a:lnTo>
                      <a:lnTo>
                        <a:pt x="798" y="790"/>
                      </a:lnTo>
                      <a:lnTo>
                        <a:pt x="810" y="796"/>
                      </a:lnTo>
                      <a:lnTo>
                        <a:pt x="821" y="802"/>
                      </a:lnTo>
                      <a:lnTo>
                        <a:pt x="829" y="807"/>
                      </a:lnTo>
                      <a:lnTo>
                        <a:pt x="837" y="810"/>
                      </a:lnTo>
                      <a:lnTo>
                        <a:pt x="841" y="812"/>
                      </a:lnTo>
                      <a:lnTo>
                        <a:pt x="842" y="812"/>
                      </a:lnTo>
                      <a:lnTo>
                        <a:pt x="839" y="812"/>
                      </a:lnTo>
                      <a:lnTo>
                        <a:pt x="831" y="812"/>
                      </a:lnTo>
                      <a:lnTo>
                        <a:pt x="820" y="811"/>
                      </a:lnTo>
                      <a:lnTo>
                        <a:pt x="805" y="810"/>
                      </a:lnTo>
                      <a:lnTo>
                        <a:pt x="788" y="808"/>
                      </a:lnTo>
                      <a:lnTo>
                        <a:pt x="771" y="804"/>
                      </a:lnTo>
                      <a:lnTo>
                        <a:pt x="753" y="801"/>
                      </a:lnTo>
                      <a:lnTo>
                        <a:pt x="738" y="795"/>
                      </a:lnTo>
                      <a:lnTo>
                        <a:pt x="723" y="788"/>
                      </a:lnTo>
                      <a:lnTo>
                        <a:pt x="707" y="781"/>
                      </a:lnTo>
                      <a:lnTo>
                        <a:pt x="690" y="771"/>
                      </a:lnTo>
                      <a:lnTo>
                        <a:pt x="674" y="762"/>
                      </a:lnTo>
                      <a:lnTo>
                        <a:pt x="658" y="753"/>
                      </a:lnTo>
                      <a:lnTo>
                        <a:pt x="644" y="743"/>
                      </a:lnTo>
                      <a:lnTo>
                        <a:pt x="632" y="735"/>
                      </a:lnTo>
                      <a:lnTo>
                        <a:pt x="623" y="727"/>
                      </a:lnTo>
                      <a:lnTo>
                        <a:pt x="601" y="708"/>
                      </a:lnTo>
                      <a:lnTo>
                        <a:pt x="580" y="685"/>
                      </a:lnTo>
                      <a:lnTo>
                        <a:pt x="556" y="656"/>
                      </a:lnTo>
                      <a:lnTo>
                        <a:pt x="531" y="626"/>
                      </a:lnTo>
                      <a:lnTo>
                        <a:pt x="506" y="592"/>
                      </a:lnTo>
                      <a:lnTo>
                        <a:pt x="481" y="558"/>
                      </a:lnTo>
                      <a:lnTo>
                        <a:pt x="457" y="523"/>
                      </a:lnTo>
                      <a:lnTo>
                        <a:pt x="434" y="488"/>
                      </a:lnTo>
                      <a:lnTo>
                        <a:pt x="418" y="467"/>
                      </a:lnTo>
                      <a:lnTo>
                        <a:pt x="401" y="440"/>
                      </a:lnTo>
                      <a:lnTo>
                        <a:pt x="379" y="411"/>
                      </a:lnTo>
                      <a:lnTo>
                        <a:pt x="360" y="381"/>
                      </a:lnTo>
                      <a:lnTo>
                        <a:pt x="338" y="352"/>
                      </a:lnTo>
                      <a:lnTo>
                        <a:pt x="320" y="326"/>
                      </a:lnTo>
                      <a:lnTo>
                        <a:pt x="304" y="302"/>
                      </a:lnTo>
                      <a:lnTo>
                        <a:pt x="292" y="286"/>
                      </a:lnTo>
                      <a:lnTo>
                        <a:pt x="280" y="270"/>
                      </a:lnTo>
                      <a:lnTo>
                        <a:pt x="264" y="247"/>
                      </a:lnTo>
                      <a:lnTo>
                        <a:pt x="243" y="221"/>
                      </a:lnTo>
                      <a:lnTo>
                        <a:pt x="222" y="193"/>
                      </a:lnTo>
                      <a:lnTo>
                        <a:pt x="200" y="165"/>
                      </a:lnTo>
                      <a:lnTo>
                        <a:pt x="178" y="139"/>
                      </a:lnTo>
                      <a:lnTo>
                        <a:pt x="160" y="117"/>
                      </a:lnTo>
                      <a:lnTo>
                        <a:pt x="145" y="102"/>
                      </a:lnTo>
                      <a:lnTo>
                        <a:pt x="132" y="89"/>
                      </a:lnTo>
                      <a:lnTo>
                        <a:pt x="120" y="77"/>
                      </a:lnTo>
                      <a:lnTo>
                        <a:pt x="108" y="67"/>
                      </a:lnTo>
                      <a:lnTo>
                        <a:pt x="97" y="56"/>
                      </a:lnTo>
                      <a:lnTo>
                        <a:pt x="85" y="47"/>
                      </a:lnTo>
                      <a:lnTo>
                        <a:pt x="75" y="39"/>
                      </a:lnTo>
                      <a:lnTo>
                        <a:pt x="65" y="32"/>
                      </a:lnTo>
                      <a:lnTo>
                        <a:pt x="57" y="24"/>
                      </a:lnTo>
                      <a:lnTo>
                        <a:pt x="49" y="20"/>
                      </a:lnTo>
                      <a:lnTo>
                        <a:pt x="40" y="15"/>
                      </a:lnTo>
                      <a:lnTo>
                        <a:pt x="30" y="10"/>
                      </a:lnTo>
                      <a:lnTo>
                        <a:pt x="21" y="7"/>
                      </a:lnTo>
                      <a:lnTo>
                        <a:pt x="13" y="3"/>
                      </a:lnTo>
                      <a:lnTo>
                        <a:pt x="7" y="1"/>
                      </a:lnTo>
                      <a:lnTo>
                        <a:pt x="3" y="0"/>
                      </a:lnTo>
                      <a:lnTo>
                        <a:pt x="0" y="0"/>
                      </a:lnTo>
                      <a:close/>
                    </a:path>
                  </a:pathLst>
                </a:custGeom>
                <a:solidFill>
                  <a:srgbClr val="000000"/>
                </a:solidFill>
                <a:ln w="9525">
                  <a:noFill/>
                  <a:round/>
                  <a:headEnd/>
                  <a:tailEnd/>
                </a:ln>
              </p:spPr>
              <p:txBody>
                <a:bodyPr/>
                <a:lstStyle/>
                <a:p>
                  <a:pPr>
                    <a:defRPr/>
                  </a:pPr>
                  <a:endParaRPr lang="de-DE">
                    <a:solidFill>
                      <a:srgbClr val="000000"/>
                    </a:solidFill>
                  </a:endParaRPr>
                </a:p>
              </p:txBody>
            </p:sp>
            <p:sp>
              <p:nvSpPr>
                <p:cNvPr id="5261" name="Freeform 141"/>
                <p:cNvSpPr>
                  <a:spLocks noChangeAspect="1"/>
                </p:cNvSpPr>
                <p:nvPr/>
              </p:nvSpPr>
              <p:spPr bwMode="auto">
                <a:xfrm rot="5016180">
                  <a:off x="2238" y="2156"/>
                  <a:ext cx="270" cy="243"/>
                </a:xfrm>
                <a:custGeom>
                  <a:avLst/>
                  <a:gdLst/>
                  <a:ahLst/>
                  <a:cxnLst>
                    <a:cxn ang="0">
                      <a:pos x="526" y="647"/>
                    </a:cxn>
                    <a:cxn ang="0">
                      <a:pos x="511" y="625"/>
                    </a:cxn>
                    <a:cxn ang="0">
                      <a:pos x="474" y="572"/>
                    </a:cxn>
                    <a:cxn ang="0">
                      <a:pos x="430" y="511"/>
                    </a:cxn>
                    <a:cxn ang="0">
                      <a:pos x="398" y="464"/>
                    </a:cxn>
                    <a:cxn ang="0">
                      <a:pos x="365" y="419"/>
                    </a:cxn>
                    <a:cxn ang="0">
                      <a:pos x="320" y="356"/>
                    </a:cxn>
                    <a:cxn ang="0">
                      <a:pos x="277" y="297"/>
                    </a:cxn>
                    <a:cxn ang="0">
                      <a:pos x="249" y="259"/>
                    </a:cxn>
                    <a:cxn ang="0">
                      <a:pos x="221" y="223"/>
                    </a:cxn>
                    <a:cxn ang="0">
                      <a:pos x="179" y="170"/>
                    </a:cxn>
                    <a:cxn ang="0">
                      <a:pos x="135" y="117"/>
                    </a:cxn>
                    <a:cxn ang="0">
                      <a:pos x="106" y="82"/>
                    </a:cxn>
                    <a:cxn ang="0">
                      <a:pos x="89" y="62"/>
                    </a:cxn>
                    <a:cxn ang="0">
                      <a:pos x="72" y="46"/>
                    </a:cxn>
                    <a:cxn ang="0">
                      <a:pos x="57" y="32"/>
                    </a:cxn>
                    <a:cxn ang="0">
                      <a:pos x="44" y="21"/>
                    </a:cxn>
                    <a:cxn ang="0">
                      <a:pos x="29" y="13"/>
                    </a:cxn>
                    <a:cxn ang="0">
                      <a:pos x="16" y="7"/>
                    </a:cxn>
                    <a:cxn ang="0">
                      <a:pos x="4" y="2"/>
                    </a:cxn>
                    <a:cxn ang="0">
                      <a:pos x="0" y="0"/>
                    </a:cxn>
                    <a:cxn ang="0">
                      <a:pos x="12" y="1"/>
                    </a:cxn>
                    <a:cxn ang="0">
                      <a:pos x="41" y="2"/>
                    </a:cxn>
                    <a:cxn ang="0">
                      <a:pos x="73" y="6"/>
                    </a:cxn>
                    <a:cxn ang="0">
                      <a:pos x="97" y="11"/>
                    </a:cxn>
                    <a:cxn ang="0">
                      <a:pos x="113" y="18"/>
                    </a:cxn>
                    <a:cxn ang="0">
                      <a:pos x="131" y="29"/>
                    </a:cxn>
                    <a:cxn ang="0">
                      <a:pos x="150" y="45"/>
                    </a:cxn>
                    <a:cxn ang="0">
                      <a:pos x="171" y="63"/>
                    </a:cxn>
                    <a:cxn ang="0">
                      <a:pos x="191" y="82"/>
                    </a:cxn>
                    <a:cxn ang="0">
                      <a:pos x="210" y="100"/>
                    </a:cxn>
                    <a:cxn ang="0">
                      <a:pos x="228" y="117"/>
                    </a:cxn>
                    <a:cxn ang="0">
                      <a:pos x="245" y="138"/>
                    </a:cxn>
                    <a:cxn ang="0">
                      <a:pos x="263" y="162"/>
                    </a:cxn>
                    <a:cxn ang="0">
                      <a:pos x="283" y="189"/>
                    </a:cxn>
                    <a:cxn ang="0">
                      <a:pos x="307" y="222"/>
                    </a:cxn>
                    <a:cxn ang="0">
                      <a:pos x="335" y="260"/>
                    </a:cxn>
                    <a:cxn ang="0">
                      <a:pos x="381" y="324"/>
                    </a:cxn>
                    <a:cxn ang="0">
                      <a:pos x="446" y="407"/>
                    </a:cxn>
                    <a:cxn ang="0">
                      <a:pos x="503" y="481"/>
                    </a:cxn>
                    <a:cxn ang="0">
                      <a:pos x="526" y="512"/>
                    </a:cxn>
                  </a:cxnLst>
                  <a:rect l="0" t="0" r="r" b="b"/>
                  <a:pathLst>
                    <a:path w="526" h="647">
                      <a:moveTo>
                        <a:pt x="526" y="512"/>
                      </a:moveTo>
                      <a:lnTo>
                        <a:pt x="526" y="647"/>
                      </a:lnTo>
                      <a:lnTo>
                        <a:pt x="522" y="641"/>
                      </a:lnTo>
                      <a:lnTo>
                        <a:pt x="511" y="625"/>
                      </a:lnTo>
                      <a:lnTo>
                        <a:pt x="493" y="600"/>
                      </a:lnTo>
                      <a:lnTo>
                        <a:pt x="474" y="572"/>
                      </a:lnTo>
                      <a:lnTo>
                        <a:pt x="451" y="541"/>
                      </a:lnTo>
                      <a:lnTo>
                        <a:pt x="430" y="511"/>
                      </a:lnTo>
                      <a:lnTo>
                        <a:pt x="411" y="484"/>
                      </a:lnTo>
                      <a:lnTo>
                        <a:pt x="398" y="464"/>
                      </a:lnTo>
                      <a:lnTo>
                        <a:pt x="384" y="444"/>
                      </a:lnTo>
                      <a:lnTo>
                        <a:pt x="365" y="419"/>
                      </a:lnTo>
                      <a:lnTo>
                        <a:pt x="344" y="388"/>
                      </a:lnTo>
                      <a:lnTo>
                        <a:pt x="320" y="356"/>
                      </a:lnTo>
                      <a:lnTo>
                        <a:pt x="298" y="325"/>
                      </a:lnTo>
                      <a:lnTo>
                        <a:pt x="277" y="297"/>
                      </a:lnTo>
                      <a:lnTo>
                        <a:pt x="261" y="274"/>
                      </a:lnTo>
                      <a:lnTo>
                        <a:pt x="249" y="259"/>
                      </a:lnTo>
                      <a:lnTo>
                        <a:pt x="238" y="244"/>
                      </a:lnTo>
                      <a:lnTo>
                        <a:pt x="221" y="223"/>
                      </a:lnTo>
                      <a:lnTo>
                        <a:pt x="201" y="198"/>
                      </a:lnTo>
                      <a:lnTo>
                        <a:pt x="179" y="170"/>
                      </a:lnTo>
                      <a:lnTo>
                        <a:pt x="156" y="142"/>
                      </a:lnTo>
                      <a:lnTo>
                        <a:pt x="135" y="117"/>
                      </a:lnTo>
                      <a:lnTo>
                        <a:pt x="118" y="96"/>
                      </a:lnTo>
                      <a:lnTo>
                        <a:pt x="106" y="82"/>
                      </a:lnTo>
                      <a:lnTo>
                        <a:pt x="98" y="72"/>
                      </a:lnTo>
                      <a:lnTo>
                        <a:pt x="89" y="62"/>
                      </a:lnTo>
                      <a:lnTo>
                        <a:pt x="81" y="54"/>
                      </a:lnTo>
                      <a:lnTo>
                        <a:pt x="72" y="46"/>
                      </a:lnTo>
                      <a:lnTo>
                        <a:pt x="64" y="38"/>
                      </a:lnTo>
                      <a:lnTo>
                        <a:pt x="57" y="32"/>
                      </a:lnTo>
                      <a:lnTo>
                        <a:pt x="49" y="26"/>
                      </a:lnTo>
                      <a:lnTo>
                        <a:pt x="44" y="21"/>
                      </a:lnTo>
                      <a:lnTo>
                        <a:pt x="37" y="18"/>
                      </a:lnTo>
                      <a:lnTo>
                        <a:pt x="29" y="13"/>
                      </a:lnTo>
                      <a:lnTo>
                        <a:pt x="23" y="9"/>
                      </a:lnTo>
                      <a:lnTo>
                        <a:pt x="16" y="7"/>
                      </a:lnTo>
                      <a:lnTo>
                        <a:pt x="10" y="5"/>
                      </a:lnTo>
                      <a:lnTo>
                        <a:pt x="4" y="2"/>
                      </a:lnTo>
                      <a:lnTo>
                        <a:pt x="2" y="1"/>
                      </a:lnTo>
                      <a:lnTo>
                        <a:pt x="0" y="0"/>
                      </a:lnTo>
                      <a:lnTo>
                        <a:pt x="3" y="1"/>
                      </a:lnTo>
                      <a:lnTo>
                        <a:pt x="12" y="1"/>
                      </a:lnTo>
                      <a:lnTo>
                        <a:pt x="25" y="1"/>
                      </a:lnTo>
                      <a:lnTo>
                        <a:pt x="41" y="2"/>
                      </a:lnTo>
                      <a:lnTo>
                        <a:pt x="57" y="4"/>
                      </a:lnTo>
                      <a:lnTo>
                        <a:pt x="73" y="6"/>
                      </a:lnTo>
                      <a:lnTo>
                        <a:pt x="88" y="8"/>
                      </a:lnTo>
                      <a:lnTo>
                        <a:pt x="97" y="11"/>
                      </a:lnTo>
                      <a:lnTo>
                        <a:pt x="105" y="13"/>
                      </a:lnTo>
                      <a:lnTo>
                        <a:pt x="113" y="18"/>
                      </a:lnTo>
                      <a:lnTo>
                        <a:pt x="122" y="22"/>
                      </a:lnTo>
                      <a:lnTo>
                        <a:pt x="131" y="29"/>
                      </a:lnTo>
                      <a:lnTo>
                        <a:pt x="140" y="36"/>
                      </a:lnTo>
                      <a:lnTo>
                        <a:pt x="150" y="45"/>
                      </a:lnTo>
                      <a:lnTo>
                        <a:pt x="160" y="53"/>
                      </a:lnTo>
                      <a:lnTo>
                        <a:pt x="171" y="63"/>
                      </a:lnTo>
                      <a:lnTo>
                        <a:pt x="181" y="73"/>
                      </a:lnTo>
                      <a:lnTo>
                        <a:pt x="191" y="82"/>
                      </a:lnTo>
                      <a:lnTo>
                        <a:pt x="201" y="91"/>
                      </a:lnTo>
                      <a:lnTo>
                        <a:pt x="210" y="100"/>
                      </a:lnTo>
                      <a:lnTo>
                        <a:pt x="218" y="109"/>
                      </a:lnTo>
                      <a:lnTo>
                        <a:pt x="228" y="117"/>
                      </a:lnTo>
                      <a:lnTo>
                        <a:pt x="237" y="128"/>
                      </a:lnTo>
                      <a:lnTo>
                        <a:pt x="245" y="138"/>
                      </a:lnTo>
                      <a:lnTo>
                        <a:pt x="254" y="150"/>
                      </a:lnTo>
                      <a:lnTo>
                        <a:pt x="263" y="162"/>
                      </a:lnTo>
                      <a:lnTo>
                        <a:pt x="273" y="175"/>
                      </a:lnTo>
                      <a:lnTo>
                        <a:pt x="283" y="189"/>
                      </a:lnTo>
                      <a:lnTo>
                        <a:pt x="294" y="205"/>
                      </a:lnTo>
                      <a:lnTo>
                        <a:pt x="307" y="222"/>
                      </a:lnTo>
                      <a:lnTo>
                        <a:pt x="320" y="240"/>
                      </a:lnTo>
                      <a:lnTo>
                        <a:pt x="335" y="260"/>
                      </a:lnTo>
                      <a:lnTo>
                        <a:pt x="355" y="287"/>
                      </a:lnTo>
                      <a:lnTo>
                        <a:pt x="381" y="324"/>
                      </a:lnTo>
                      <a:lnTo>
                        <a:pt x="413" y="365"/>
                      </a:lnTo>
                      <a:lnTo>
                        <a:pt x="446" y="407"/>
                      </a:lnTo>
                      <a:lnTo>
                        <a:pt x="476" y="447"/>
                      </a:lnTo>
                      <a:lnTo>
                        <a:pt x="503" y="481"/>
                      </a:lnTo>
                      <a:lnTo>
                        <a:pt x="520" y="503"/>
                      </a:lnTo>
                      <a:lnTo>
                        <a:pt x="526" y="512"/>
                      </a:lnTo>
                      <a:close/>
                    </a:path>
                  </a:pathLst>
                </a:custGeom>
                <a:solidFill>
                  <a:srgbClr val="000000"/>
                </a:solidFill>
                <a:ln w="9525">
                  <a:noFill/>
                  <a:round/>
                  <a:headEnd/>
                  <a:tailEnd/>
                </a:ln>
              </p:spPr>
              <p:txBody>
                <a:bodyPr/>
                <a:lstStyle/>
                <a:p>
                  <a:pPr>
                    <a:defRPr/>
                  </a:pPr>
                  <a:endParaRPr lang="de-DE">
                    <a:solidFill>
                      <a:srgbClr val="000000"/>
                    </a:solidFill>
                  </a:endParaRPr>
                </a:p>
              </p:txBody>
            </p:sp>
            <p:sp>
              <p:nvSpPr>
                <p:cNvPr id="5262" name="Freeform 142"/>
                <p:cNvSpPr>
                  <a:spLocks noChangeAspect="1"/>
                </p:cNvSpPr>
                <p:nvPr/>
              </p:nvSpPr>
              <p:spPr bwMode="auto">
                <a:xfrm rot="5016180">
                  <a:off x="2077" y="1138"/>
                  <a:ext cx="445" cy="311"/>
                </a:xfrm>
                <a:custGeom>
                  <a:avLst/>
                  <a:gdLst/>
                  <a:ahLst/>
                  <a:cxnLst>
                    <a:cxn ang="0">
                      <a:pos x="4" y="0"/>
                    </a:cxn>
                    <a:cxn ang="0">
                      <a:pos x="29" y="0"/>
                    </a:cxn>
                    <a:cxn ang="0">
                      <a:pos x="65" y="0"/>
                    </a:cxn>
                    <a:cxn ang="0">
                      <a:pos x="97" y="1"/>
                    </a:cxn>
                    <a:cxn ang="0">
                      <a:pos x="114" y="6"/>
                    </a:cxn>
                    <a:cxn ang="0">
                      <a:pos x="130" y="14"/>
                    </a:cxn>
                    <a:cxn ang="0">
                      <a:pos x="147" y="24"/>
                    </a:cxn>
                    <a:cxn ang="0">
                      <a:pos x="161" y="36"/>
                    </a:cxn>
                    <a:cxn ang="0">
                      <a:pos x="177" y="50"/>
                    </a:cxn>
                    <a:cxn ang="0">
                      <a:pos x="213" y="84"/>
                    </a:cxn>
                    <a:cxn ang="0">
                      <a:pos x="262" y="133"/>
                    </a:cxn>
                    <a:cxn ang="0">
                      <a:pos x="309" y="186"/>
                    </a:cxn>
                    <a:cxn ang="0">
                      <a:pos x="349" y="241"/>
                    </a:cxn>
                    <a:cxn ang="0">
                      <a:pos x="406" y="322"/>
                    </a:cxn>
                    <a:cxn ang="0">
                      <a:pos x="468" y="409"/>
                    </a:cxn>
                    <a:cxn ang="0">
                      <a:pos x="514" y="476"/>
                    </a:cxn>
                    <a:cxn ang="0">
                      <a:pos x="537" y="509"/>
                    </a:cxn>
                    <a:cxn ang="0">
                      <a:pos x="570" y="558"/>
                    </a:cxn>
                    <a:cxn ang="0">
                      <a:pos x="613" y="619"/>
                    </a:cxn>
                    <a:cxn ang="0">
                      <a:pos x="657" y="673"/>
                    </a:cxn>
                    <a:cxn ang="0">
                      <a:pos x="691" y="707"/>
                    </a:cxn>
                    <a:cxn ang="0">
                      <a:pos x="722" y="736"/>
                    </a:cxn>
                    <a:cxn ang="0">
                      <a:pos x="751" y="763"/>
                    </a:cxn>
                    <a:cxn ang="0">
                      <a:pos x="779" y="785"/>
                    </a:cxn>
                    <a:cxn ang="0">
                      <a:pos x="802" y="802"/>
                    </a:cxn>
                    <a:cxn ang="0">
                      <a:pos x="829" y="815"/>
                    </a:cxn>
                    <a:cxn ang="0">
                      <a:pos x="851" y="825"/>
                    </a:cxn>
                    <a:cxn ang="0">
                      <a:pos x="865" y="831"/>
                    </a:cxn>
                    <a:cxn ang="0">
                      <a:pos x="865" y="831"/>
                    </a:cxn>
                    <a:cxn ang="0">
                      <a:pos x="843" y="830"/>
                    </a:cxn>
                    <a:cxn ang="0">
                      <a:pos x="810" y="826"/>
                    </a:cxn>
                    <a:cxn ang="0">
                      <a:pos x="773" y="821"/>
                    </a:cxn>
                    <a:cxn ang="0">
                      <a:pos x="744" y="811"/>
                    </a:cxn>
                    <a:cxn ang="0">
                      <a:pos x="720" y="799"/>
                    </a:cxn>
                    <a:cxn ang="0">
                      <a:pos x="689" y="779"/>
                    </a:cxn>
                    <a:cxn ang="0">
                      <a:pos x="654" y="753"/>
                    </a:cxn>
                    <a:cxn ang="0">
                      <a:pos x="628" y="728"/>
                    </a:cxn>
                    <a:cxn ang="0">
                      <a:pos x="605" y="706"/>
                    </a:cxn>
                    <a:cxn ang="0">
                      <a:pos x="558" y="649"/>
                    </a:cxn>
                    <a:cxn ang="0">
                      <a:pos x="497" y="577"/>
                    </a:cxn>
                    <a:cxn ang="0">
                      <a:pos x="444" y="509"/>
                    </a:cxn>
                    <a:cxn ang="0">
                      <a:pos x="411" y="463"/>
                    </a:cxn>
                    <a:cxn ang="0">
                      <a:pos x="373" y="407"/>
                    </a:cxn>
                    <a:cxn ang="0">
                      <a:pos x="331" y="347"/>
                    </a:cxn>
                    <a:cxn ang="0">
                      <a:pos x="295" y="299"/>
                    </a:cxn>
                    <a:cxn ang="0">
                      <a:pos x="272" y="265"/>
                    </a:cxn>
                    <a:cxn ang="0">
                      <a:pos x="235" y="217"/>
                    </a:cxn>
                    <a:cxn ang="0">
                      <a:pos x="193" y="162"/>
                    </a:cxn>
                    <a:cxn ang="0">
                      <a:pos x="155" y="113"/>
                    </a:cxn>
                    <a:cxn ang="0">
                      <a:pos x="128" y="84"/>
                    </a:cxn>
                    <a:cxn ang="0">
                      <a:pos x="103" y="62"/>
                    </a:cxn>
                    <a:cxn ang="0">
                      <a:pos x="81" y="42"/>
                    </a:cxn>
                    <a:cxn ang="0">
                      <a:pos x="62" y="27"/>
                    </a:cxn>
                    <a:cxn ang="0">
                      <a:pos x="45" y="16"/>
                    </a:cxn>
                    <a:cxn ang="0">
                      <a:pos x="28" y="8"/>
                    </a:cxn>
                    <a:cxn ang="0">
                      <a:pos x="11" y="3"/>
                    </a:cxn>
                    <a:cxn ang="0">
                      <a:pos x="1" y="1"/>
                    </a:cxn>
                  </a:cxnLst>
                  <a:rect l="0" t="0" r="r" b="b"/>
                  <a:pathLst>
                    <a:path w="867" h="831">
                      <a:moveTo>
                        <a:pt x="0" y="1"/>
                      </a:moveTo>
                      <a:lnTo>
                        <a:pt x="4" y="0"/>
                      </a:lnTo>
                      <a:lnTo>
                        <a:pt x="13" y="0"/>
                      </a:lnTo>
                      <a:lnTo>
                        <a:pt x="29" y="0"/>
                      </a:lnTo>
                      <a:lnTo>
                        <a:pt x="46" y="0"/>
                      </a:lnTo>
                      <a:lnTo>
                        <a:pt x="65" y="0"/>
                      </a:lnTo>
                      <a:lnTo>
                        <a:pt x="82" y="0"/>
                      </a:lnTo>
                      <a:lnTo>
                        <a:pt x="97" y="1"/>
                      </a:lnTo>
                      <a:lnTo>
                        <a:pt x="107" y="3"/>
                      </a:lnTo>
                      <a:lnTo>
                        <a:pt x="114" y="6"/>
                      </a:lnTo>
                      <a:lnTo>
                        <a:pt x="122" y="9"/>
                      </a:lnTo>
                      <a:lnTo>
                        <a:pt x="130" y="14"/>
                      </a:lnTo>
                      <a:lnTo>
                        <a:pt x="139" y="20"/>
                      </a:lnTo>
                      <a:lnTo>
                        <a:pt x="147" y="24"/>
                      </a:lnTo>
                      <a:lnTo>
                        <a:pt x="155" y="30"/>
                      </a:lnTo>
                      <a:lnTo>
                        <a:pt x="161" y="36"/>
                      </a:lnTo>
                      <a:lnTo>
                        <a:pt x="168" y="42"/>
                      </a:lnTo>
                      <a:lnTo>
                        <a:pt x="177" y="50"/>
                      </a:lnTo>
                      <a:lnTo>
                        <a:pt x="193" y="65"/>
                      </a:lnTo>
                      <a:lnTo>
                        <a:pt x="213" y="84"/>
                      </a:lnTo>
                      <a:lnTo>
                        <a:pt x="237" y="108"/>
                      </a:lnTo>
                      <a:lnTo>
                        <a:pt x="262" y="133"/>
                      </a:lnTo>
                      <a:lnTo>
                        <a:pt x="286" y="159"/>
                      </a:lnTo>
                      <a:lnTo>
                        <a:pt x="309" y="186"/>
                      </a:lnTo>
                      <a:lnTo>
                        <a:pt x="328" y="212"/>
                      </a:lnTo>
                      <a:lnTo>
                        <a:pt x="349" y="241"/>
                      </a:lnTo>
                      <a:lnTo>
                        <a:pt x="377" y="279"/>
                      </a:lnTo>
                      <a:lnTo>
                        <a:pt x="406" y="322"/>
                      </a:lnTo>
                      <a:lnTo>
                        <a:pt x="438" y="366"/>
                      </a:lnTo>
                      <a:lnTo>
                        <a:pt x="468" y="409"/>
                      </a:lnTo>
                      <a:lnTo>
                        <a:pt x="493" y="446"/>
                      </a:lnTo>
                      <a:lnTo>
                        <a:pt x="514" y="476"/>
                      </a:lnTo>
                      <a:lnTo>
                        <a:pt x="526" y="493"/>
                      </a:lnTo>
                      <a:lnTo>
                        <a:pt x="537" y="509"/>
                      </a:lnTo>
                      <a:lnTo>
                        <a:pt x="551" y="531"/>
                      </a:lnTo>
                      <a:lnTo>
                        <a:pt x="570" y="558"/>
                      </a:lnTo>
                      <a:lnTo>
                        <a:pt x="591" y="588"/>
                      </a:lnTo>
                      <a:lnTo>
                        <a:pt x="613" y="619"/>
                      </a:lnTo>
                      <a:lnTo>
                        <a:pt x="636" y="647"/>
                      </a:lnTo>
                      <a:lnTo>
                        <a:pt x="657" y="673"/>
                      </a:lnTo>
                      <a:lnTo>
                        <a:pt x="676" y="692"/>
                      </a:lnTo>
                      <a:lnTo>
                        <a:pt x="691" y="707"/>
                      </a:lnTo>
                      <a:lnTo>
                        <a:pt x="707" y="721"/>
                      </a:lnTo>
                      <a:lnTo>
                        <a:pt x="722" y="736"/>
                      </a:lnTo>
                      <a:lnTo>
                        <a:pt x="738" y="750"/>
                      </a:lnTo>
                      <a:lnTo>
                        <a:pt x="751" y="763"/>
                      </a:lnTo>
                      <a:lnTo>
                        <a:pt x="765" y="776"/>
                      </a:lnTo>
                      <a:lnTo>
                        <a:pt x="779" y="785"/>
                      </a:lnTo>
                      <a:lnTo>
                        <a:pt x="791" y="795"/>
                      </a:lnTo>
                      <a:lnTo>
                        <a:pt x="802" y="802"/>
                      </a:lnTo>
                      <a:lnTo>
                        <a:pt x="816" y="808"/>
                      </a:lnTo>
                      <a:lnTo>
                        <a:pt x="829" y="815"/>
                      </a:lnTo>
                      <a:lnTo>
                        <a:pt x="841" y="821"/>
                      </a:lnTo>
                      <a:lnTo>
                        <a:pt x="851" y="825"/>
                      </a:lnTo>
                      <a:lnTo>
                        <a:pt x="859" y="829"/>
                      </a:lnTo>
                      <a:lnTo>
                        <a:pt x="865" y="831"/>
                      </a:lnTo>
                      <a:lnTo>
                        <a:pt x="867" y="831"/>
                      </a:lnTo>
                      <a:lnTo>
                        <a:pt x="865" y="831"/>
                      </a:lnTo>
                      <a:lnTo>
                        <a:pt x="855" y="831"/>
                      </a:lnTo>
                      <a:lnTo>
                        <a:pt x="843" y="830"/>
                      </a:lnTo>
                      <a:lnTo>
                        <a:pt x="828" y="829"/>
                      </a:lnTo>
                      <a:lnTo>
                        <a:pt x="810" y="826"/>
                      </a:lnTo>
                      <a:lnTo>
                        <a:pt x="792" y="824"/>
                      </a:lnTo>
                      <a:lnTo>
                        <a:pt x="773" y="821"/>
                      </a:lnTo>
                      <a:lnTo>
                        <a:pt x="756" y="816"/>
                      </a:lnTo>
                      <a:lnTo>
                        <a:pt x="744" y="811"/>
                      </a:lnTo>
                      <a:lnTo>
                        <a:pt x="732" y="805"/>
                      </a:lnTo>
                      <a:lnTo>
                        <a:pt x="720" y="799"/>
                      </a:lnTo>
                      <a:lnTo>
                        <a:pt x="710" y="794"/>
                      </a:lnTo>
                      <a:lnTo>
                        <a:pt x="689" y="779"/>
                      </a:lnTo>
                      <a:lnTo>
                        <a:pt x="670" y="765"/>
                      </a:lnTo>
                      <a:lnTo>
                        <a:pt x="654" y="753"/>
                      </a:lnTo>
                      <a:lnTo>
                        <a:pt x="640" y="740"/>
                      </a:lnTo>
                      <a:lnTo>
                        <a:pt x="628" y="728"/>
                      </a:lnTo>
                      <a:lnTo>
                        <a:pt x="619" y="719"/>
                      </a:lnTo>
                      <a:lnTo>
                        <a:pt x="605" y="706"/>
                      </a:lnTo>
                      <a:lnTo>
                        <a:pt x="584" y="681"/>
                      </a:lnTo>
                      <a:lnTo>
                        <a:pt x="558" y="649"/>
                      </a:lnTo>
                      <a:lnTo>
                        <a:pt x="528" y="614"/>
                      </a:lnTo>
                      <a:lnTo>
                        <a:pt x="497" y="577"/>
                      </a:lnTo>
                      <a:lnTo>
                        <a:pt x="468" y="540"/>
                      </a:lnTo>
                      <a:lnTo>
                        <a:pt x="444" y="509"/>
                      </a:lnTo>
                      <a:lnTo>
                        <a:pt x="427" y="485"/>
                      </a:lnTo>
                      <a:lnTo>
                        <a:pt x="411" y="463"/>
                      </a:lnTo>
                      <a:lnTo>
                        <a:pt x="393" y="436"/>
                      </a:lnTo>
                      <a:lnTo>
                        <a:pt x="373" y="407"/>
                      </a:lnTo>
                      <a:lnTo>
                        <a:pt x="352" y="376"/>
                      </a:lnTo>
                      <a:lnTo>
                        <a:pt x="331" y="347"/>
                      </a:lnTo>
                      <a:lnTo>
                        <a:pt x="311" y="321"/>
                      </a:lnTo>
                      <a:lnTo>
                        <a:pt x="295" y="299"/>
                      </a:lnTo>
                      <a:lnTo>
                        <a:pt x="284" y="282"/>
                      </a:lnTo>
                      <a:lnTo>
                        <a:pt x="272" y="265"/>
                      </a:lnTo>
                      <a:lnTo>
                        <a:pt x="255" y="242"/>
                      </a:lnTo>
                      <a:lnTo>
                        <a:pt x="235" y="217"/>
                      </a:lnTo>
                      <a:lnTo>
                        <a:pt x="214" y="189"/>
                      </a:lnTo>
                      <a:lnTo>
                        <a:pt x="193" y="162"/>
                      </a:lnTo>
                      <a:lnTo>
                        <a:pt x="173" y="135"/>
                      </a:lnTo>
                      <a:lnTo>
                        <a:pt x="155" y="113"/>
                      </a:lnTo>
                      <a:lnTo>
                        <a:pt x="140" y="97"/>
                      </a:lnTo>
                      <a:lnTo>
                        <a:pt x="128" y="84"/>
                      </a:lnTo>
                      <a:lnTo>
                        <a:pt x="116" y="72"/>
                      </a:lnTo>
                      <a:lnTo>
                        <a:pt x="103" y="62"/>
                      </a:lnTo>
                      <a:lnTo>
                        <a:pt x="93" y="51"/>
                      </a:lnTo>
                      <a:lnTo>
                        <a:pt x="81" y="42"/>
                      </a:lnTo>
                      <a:lnTo>
                        <a:pt x="72" y="34"/>
                      </a:lnTo>
                      <a:lnTo>
                        <a:pt x="62" y="27"/>
                      </a:lnTo>
                      <a:lnTo>
                        <a:pt x="53" y="21"/>
                      </a:lnTo>
                      <a:lnTo>
                        <a:pt x="45" y="16"/>
                      </a:lnTo>
                      <a:lnTo>
                        <a:pt x="36" y="11"/>
                      </a:lnTo>
                      <a:lnTo>
                        <a:pt x="28" y="8"/>
                      </a:lnTo>
                      <a:lnTo>
                        <a:pt x="19" y="6"/>
                      </a:lnTo>
                      <a:lnTo>
                        <a:pt x="11" y="3"/>
                      </a:lnTo>
                      <a:lnTo>
                        <a:pt x="5" y="1"/>
                      </a:lnTo>
                      <a:lnTo>
                        <a:pt x="1" y="1"/>
                      </a:lnTo>
                      <a:lnTo>
                        <a:pt x="0" y="1"/>
                      </a:lnTo>
                      <a:close/>
                    </a:path>
                  </a:pathLst>
                </a:custGeom>
                <a:solidFill>
                  <a:srgbClr val="000000"/>
                </a:solidFill>
                <a:ln w="9525">
                  <a:solidFill>
                    <a:srgbClr val="C0C0C0"/>
                  </a:solidFill>
                  <a:round/>
                  <a:headEnd/>
                  <a:tailEnd/>
                </a:ln>
              </p:spPr>
              <p:txBody>
                <a:bodyPr/>
                <a:lstStyle/>
                <a:p>
                  <a:pPr>
                    <a:defRPr/>
                  </a:pPr>
                  <a:endParaRPr lang="de-DE">
                    <a:solidFill>
                      <a:srgbClr val="000000"/>
                    </a:solidFill>
                  </a:endParaRPr>
                </a:p>
              </p:txBody>
            </p:sp>
          </p:grpSp>
          <p:sp>
            <p:nvSpPr>
              <p:cNvPr id="5263" name="Oval 143"/>
              <p:cNvSpPr>
                <a:spLocks noChangeAspect="1" noChangeArrowheads="1"/>
              </p:cNvSpPr>
              <p:nvPr/>
            </p:nvSpPr>
            <p:spPr bwMode="auto">
              <a:xfrm rot="-3758891">
                <a:off x="1912" y="2304"/>
                <a:ext cx="887" cy="872"/>
              </a:xfrm>
              <a:prstGeom prst="ellipse">
                <a:avLst/>
              </a:prstGeom>
              <a:gradFill rotWithShape="1">
                <a:gsLst>
                  <a:gs pos="0">
                    <a:srgbClr val="0066FF">
                      <a:gamma/>
                      <a:tint val="54118"/>
                      <a:invGamma/>
                    </a:srgbClr>
                  </a:gs>
                  <a:gs pos="100000">
                    <a:srgbClr val="0066FF"/>
                  </a:gs>
                </a:gsLst>
                <a:path path="shape">
                  <a:fillToRect l="50000" t="50000" r="50000" b="50000"/>
                </a:path>
              </a:gradFill>
              <a:ln w="76200">
                <a:noFill/>
                <a:round/>
                <a:headEnd/>
                <a:tailEnd/>
              </a:ln>
              <a:effectLst/>
            </p:spPr>
            <p:txBody>
              <a:bodyPr wrap="none" anchor="ctr"/>
              <a:lstStyle/>
              <a:p>
                <a:pPr>
                  <a:defRPr/>
                </a:pPr>
                <a:endParaRPr lang="de-DE">
                  <a:solidFill>
                    <a:srgbClr val="000000"/>
                  </a:solidFill>
                </a:endParaRPr>
              </a:p>
            </p:txBody>
          </p:sp>
          <p:sp>
            <p:nvSpPr>
              <p:cNvPr id="5264" name="AutoShape 144"/>
              <p:cNvSpPr>
                <a:spLocks noChangeAspect="1" noChangeArrowheads="1"/>
              </p:cNvSpPr>
              <p:nvPr/>
            </p:nvSpPr>
            <p:spPr bwMode="auto">
              <a:xfrm>
                <a:off x="1865" y="2265"/>
                <a:ext cx="970" cy="945"/>
              </a:xfrm>
              <a:custGeom>
                <a:avLst/>
                <a:gdLst>
                  <a:gd name="G0" fmla="+- 1552 0 0"/>
                  <a:gd name="G1" fmla="+- 21600 0 1552"/>
                  <a:gd name="G2" fmla="+- 21600 0 1552"/>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552" y="10800"/>
                    </a:moveTo>
                    <a:cubicBezTo>
                      <a:pt x="1552" y="15908"/>
                      <a:pt x="5692" y="20048"/>
                      <a:pt x="10800" y="20048"/>
                    </a:cubicBezTo>
                    <a:cubicBezTo>
                      <a:pt x="15908" y="20048"/>
                      <a:pt x="20048" y="15908"/>
                      <a:pt x="20048" y="10800"/>
                    </a:cubicBezTo>
                    <a:cubicBezTo>
                      <a:pt x="20048" y="5692"/>
                      <a:pt x="15908" y="1552"/>
                      <a:pt x="10800" y="1552"/>
                    </a:cubicBezTo>
                    <a:cubicBezTo>
                      <a:pt x="5692" y="1552"/>
                      <a:pt x="1552" y="5692"/>
                      <a:pt x="1552" y="10800"/>
                    </a:cubicBezTo>
                    <a:close/>
                  </a:path>
                </a:pathLst>
              </a:custGeom>
              <a:solidFill>
                <a:srgbClr val="618FFD"/>
              </a:solidFill>
              <a:ln w="9525">
                <a:solidFill>
                  <a:srgbClr val="99CCFF"/>
                </a:solidFill>
                <a:round/>
                <a:headEnd/>
                <a:tailEnd/>
              </a:ln>
              <a:effectLst/>
            </p:spPr>
            <p:txBody>
              <a:bodyPr wrap="none" anchor="ctr"/>
              <a:lstStyle/>
              <a:p>
                <a:pPr>
                  <a:defRPr/>
                </a:pPr>
                <a:endParaRPr lang="de-DE">
                  <a:solidFill>
                    <a:srgbClr val="000000"/>
                  </a:solidFill>
                </a:endParaRPr>
              </a:p>
            </p:txBody>
          </p:sp>
        </p:grpSp>
        <p:sp>
          <p:nvSpPr>
            <p:cNvPr id="5265" name="Text Box 145"/>
            <p:cNvSpPr txBox="1">
              <a:spLocks noChangeArrowheads="1"/>
            </p:cNvSpPr>
            <p:nvPr userDrawn="1"/>
          </p:nvSpPr>
          <p:spPr bwMode="auto">
            <a:xfrm>
              <a:off x="5800" y="4108"/>
              <a:ext cx="377" cy="145"/>
            </a:xfrm>
            <a:prstGeom prst="rect">
              <a:avLst/>
            </a:prstGeom>
            <a:noFill/>
            <a:ln w="9525">
              <a:noFill/>
              <a:miter lim="800000"/>
              <a:headEnd type="none" w="sm" len="sm"/>
              <a:tailEnd type="none" w="sm" len="sm"/>
            </a:ln>
            <a:effectLst/>
          </p:spPr>
          <p:txBody>
            <a:bodyPr>
              <a:spAutoFit/>
            </a:bodyPr>
            <a:lstStyle/>
            <a:p>
              <a:pPr eaLnBrk="0" hangingPunct="0">
                <a:spcBef>
                  <a:spcPct val="50000"/>
                </a:spcBef>
                <a:defRPr/>
              </a:pPr>
              <a:r>
                <a:rPr lang="de-DE" sz="900" dirty="0">
                  <a:solidFill>
                    <a:srgbClr val="000000"/>
                  </a:solidFill>
                  <a:latin typeface="Comic Sans MS" pitchFamily="66" charset="0"/>
                </a:rPr>
                <a:t>MCW</a:t>
              </a:r>
            </a:p>
          </p:txBody>
        </p:sp>
      </p:grpSp>
    </p:spTree>
    <p:extLst>
      <p:ext uri="{BB962C8B-B14F-4D97-AF65-F5344CB8AC3E}">
        <p14:creationId xmlns:p14="http://schemas.microsoft.com/office/powerpoint/2010/main" val="2032139655"/>
      </p:ext>
    </p:extLst>
  </p:cSld>
  <p:clrMap bg1="lt1" tx1="dk1" bg2="lt2" tx2="dk2" accent1="accent1" accent2="accent2" accent3="accent3" accent4="accent4" accent5="accent5" accent6="accent6" hlink="hlink" folHlink="folHlink"/>
  <p:sldLayoutIdLst>
    <p:sldLayoutId id="2147484297" r:id="rId1"/>
    <p:sldLayoutId id="2147484298" r:id="rId2"/>
    <p:sldLayoutId id="2147484299" r:id="rId3"/>
    <p:sldLayoutId id="2147484300" r:id="rId4"/>
    <p:sldLayoutId id="2147484301" r:id="rId5"/>
    <p:sldLayoutId id="2147484302" r:id="rId6"/>
    <p:sldLayoutId id="2147484303" r:id="rId7"/>
    <p:sldLayoutId id="2147484304" r:id="rId8"/>
    <p:sldLayoutId id="2147484305" r:id="rId9"/>
    <p:sldLayoutId id="2147484306" r:id="rId10"/>
    <p:sldLayoutId id="2147484307" r:id="rId11"/>
    <p:sldLayoutId id="2147484308" r:id="rId12"/>
    <p:sldLayoutId id="2147484309" r:id="rId13"/>
    <p:sldLayoutId id="2147484310" r:id="rId14"/>
    <p:sldLayoutId id="2147484311" r:id="rId15"/>
    <p:sldLayoutId id="2147484312" r:id="rId16"/>
    <p:sldLayoutId id="2147484313" r:id="rId17"/>
    <p:sldLayoutId id="2147484314" r:id="rId18"/>
    <p:sldLayoutId id="2147484315" r:id="rId19"/>
  </p:sldLayoutIdLst>
  <p:txStyles>
    <p:titleStyle>
      <a:lvl1pPr algn="l" rtl="0" eaLnBrk="1" fontAlgn="base" hangingPunct="1">
        <a:spcBef>
          <a:spcPct val="0"/>
        </a:spcBef>
        <a:spcAft>
          <a:spcPct val="0"/>
        </a:spcAft>
        <a:defRPr sz="3600">
          <a:solidFill>
            <a:schemeClr val="tx2"/>
          </a:solidFill>
          <a:latin typeface="+mj-lt"/>
          <a:ea typeface="+mj-ea"/>
          <a:cs typeface="+mj-cs"/>
        </a:defRPr>
      </a:lvl1pPr>
      <a:lvl2pPr algn="l" rtl="0" eaLnBrk="1" fontAlgn="base" hangingPunct="1">
        <a:spcBef>
          <a:spcPct val="0"/>
        </a:spcBef>
        <a:spcAft>
          <a:spcPct val="0"/>
        </a:spcAft>
        <a:defRPr sz="3600">
          <a:solidFill>
            <a:schemeClr val="tx2"/>
          </a:solidFill>
          <a:latin typeface="Arial" charset="0"/>
        </a:defRPr>
      </a:lvl2pPr>
      <a:lvl3pPr algn="l" rtl="0" eaLnBrk="1" fontAlgn="base" hangingPunct="1">
        <a:spcBef>
          <a:spcPct val="0"/>
        </a:spcBef>
        <a:spcAft>
          <a:spcPct val="0"/>
        </a:spcAft>
        <a:defRPr sz="3600">
          <a:solidFill>
            <a:schemeClr val="tx2"/>
          </a:solidFill>
          <a:latin typeface="Arial" charset="0"/>
        </a:defRPr>
      </a:lvl3pPr>
      <a:lvl4pPr algn="l" rtl="0" eaLnBrk="1" fontAlgn="base" hangingPunct="1">
        <a:spcBef>
          <a:spcPct val="0"/>
        </a:spcBef>
        <a:spcAft>
          <a:spcPct val="0"/>
        </a:spcAft>
        <a:defRPr sz="3600">
          <a:solidFill>
            <a:schemeClr val="tx2"/>
          </a:solidFill>
          <a:latin typeface="Arial" charset="0"/>
        </a:defRPr>
      </a:lvl4pPr>
      <a:lvl5pPr algn="l" rtl="0" eaLnBrk="1" fontAlgn="base" hangingPunct="1">
        <a:spcBef>
          <a:spcPct val="0"/>
        </a:spcBef>
        <a:spcAft>
          <a:spcPct val="0"/>
        </a:spcAft>
        <a:defRPr sz="3600">
          <a:solidFill>
            <a:schemeClr val="tx2"/>
          </a:solidFill>
          <a:latin typeface="Arial" charset="0"/>
        </a:defRPr>
      </a:lvl5pPr>
      <a:lvl6pPr marL="457200" algn="l" rtl="0" eaLnBrk="1" fontAlgn="base" hangingPunct="1">
        <a:spcBef>
          <a:spcPct val="0"/>
        </a:spcBef>
        <a:spcAft>
          <a:spcPct val="0"/>
        </a:spcAft>
        <a:defRPr sz="3600">
          <a:solidFill>
            <a:schemeClr val="tx2"/>
          </a:solidFill>
          <a:latin typeface="Arial" charset="0"/>
        </a:defRPr>
      </a:lvl6pPr>
      <a:lvl7pPr marL="914400" algn="l" rtl="0" eaLnBrk="1" fontAlgn="base" hangingPunct="1">
        <a:spcBef>
          <a:spcPct val="0"/>
        </a:spcBef>
        <a:spcAft>
          <a:spcPct val="0"/>
        </a:spcAft>
        <a:defRPr sz="3600">
          <a:solidFill>
            <a:schemeClr val="tx2"/>
          </a:solidFill>
          <a:latin typeface="Arial" charset="0"/>
        </a:defRPr>
      </a:lvl7pPr>
      <a:lvl8pPr marL="1371600" algn="l" rtl="0" eaLnBrk="1" fontAlgn="base" hangingPunct="1">
        <a:spcBef>
          <a:spcPct val="0"/>
        </a:spcBef>
        <a:spcAft>
          <a:spcPct val="0"/>
        </a:spcAft>
        <a:defRPr sz="3600">
          <a:solidFill>
            <a:schemeClr val="tx2"/>
          </a:solidFill>
          <a:latin typeface="Arial" charset="0"/>
        </a:defRPr>
      </a:lvl8pPr>
      <a:lvl9pPr marL="1828800" algn="l" rtl="0" eaLnBrk="1" fontAlgn="base" hangingPunct="1">
        <a:spcBef>
          <a:spcPct val="0"/>
        </a:spcBef>
        <a:spcAft>
          <a:spcPct val="0"/>
        </a:spcAft>
        <a:defRPr sz="36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
Zweite Ebene
Dritte Ebene
Vierte Ebene
Fünfte Ebene</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6/1/2022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2088946005"/>
      </p:ext>
    </p:extLst>
  </p:cSld>
  <p:clrMap bg1="lt1" tx1="dk1" bg2="lt2" tx2="dk2" accent1="accent1" accent2="accent2" accent3="accent3" accent4="accent4" accent5="accent5" accent6="accent6" hlink="hlink" folHlink="folHlink"/>
  <p:sldLayoutIdLst>
    <p:sldLayoutId id="2147484317" r:id="rId1"/>
    <p:sldLayoutId id="2147484318" r:id="rId2"/>
    <p:sldLayoutId id="2147484319" r:id="rId3"/>
    <p:sldLayoutId id="2147484320" r:id="rId4"/>
    <p:sldLayoutId id="2147484321" r:id="rId5"/>
    <p:sldLayoutId id="2147484322" r:id="rId6"/>
    <p:sldLayoutId id="2147484323" r:id="rId7"/>
    <p:sldLayoutId id="2147484324" r:id="rId8"/>
    <p:sldLayoutId id="2147484325" r:id="rId9"/>
    <p:sldLayoutId id="2147484326" r:id="rId10"/>
    <p:sldLayoutId id="2147484327" r:id="rId11"/>
    <p:sldLayoutId id="214748432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44BFA0-0ED0-4B31-9931-B5327E2CA25A}" type="datetimeFigureOut">
              <a:rPr lang="de-DE" smtClean="0">
                <a:solidFill>
                  <a:prstClr val="black">
                    <a:tint val="75000"/>
                  </a:prstClr>
                </a:solidFill>
              </a:rPr>
              <a:pPr/>
              <a:t>01.06.2022</a:t>
            </a:fld>
            <a:endParaRPr lang="de-DE">
              <a:solidFill>
                <a:prstClr val="black">
                  <a:tint val="75000"/>
                </a:prstClr>
              </a:solidFill>
            </a:endParaRPr>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solidFill>
                <a:prstClr val="black">
                  <a:tint val="75000"/>
                </a:prstClr>
              </a:solidFill>
            </a:endParaRPr>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17F094-5BFF-4DDF-83CF-7E26558E5244}"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2586771312"/>
      </p:ext>
    </p:extLst>
  </p:cSld>
  <p:clrMap bg1="lt1" tx1="dk1" bg2="lt2" tx2="dk2" accent1="accent1" accent2="accent2" accent3="accent3" accent4="accent4" accent5="accent5" accent6="accent6" hlink="hlink" folHlink="folHlink"/>
  <p:sldLayoutIdLst>
    <p:sldLayoutId id="2147484330" r:id="rId1"/>
    <p:sldLayoutId id="2147484331" r:id="rId2"/>
    <p:sldLayoutId id="2147484332" r:id="rId3"/>
    <p:sldLayoutId id="2147484333" r:id="rId4"/>
    <p:sldLayoutId id="2147484334" r:id="rId5"/>
    <p:sldLayoutId id="2147484335" r:id="rId6"/>
    <p:sldLayoutId id="2147484336" r:id="rId7"/>
    <p:sldLayoutId id="2147484337" r:id="rId8"/>
    <p:sldLayoutId id="2147484338" r:id="rId9"/>
    <p:sldLayoutId id="2147484339" r:id="rId10"/>
    <p:sldLayoutId id="2147484340" r:id="rId11"/>
    <p:sldLayoutId id="214748434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Titelmasterformat durch Klicken bearbeiten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solidFill>
                  <a:prstClr val="black">
                    <a:tint val="75000"/>
                  </a:prstClr>
                </a:solidFill>
              </a:rPr>
              <a:pPr/>
              <a:t>6/1/2022</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9839097"/>
      </p:ext>
    </p:extLst>
  </p:cSld>
  <p:clrMap bg1="lt1" tx1="dk1" bg2="lt2" tx2="dk2" accent1="accent1" accent2="accent2" accent3="accent3" accent4="accent4" accent5="accent5" accent6="accent6" hlink="hlink" folHlink="folHlink"/>
  <p:sldLayoutIdLst>
    <p:sldLayoutId id="2147484343" r:id="rId1"/>
    <p:sldLayoutId id="2147484344" r:id="rId2"/>
    <p:sldLayoutId id="2147484345" r:id="rId3"/>
    <p:sldLayoutId id="2147484346" r:id="rId4"/>
    <p:sldLayoutId id="2147484347" r:id="rId5"/>
    <p:sldLayoutId id="2147484348" r:id="rId6"/>
    <p:sldLayoutId id="2147484349" r:id="rId7"/>
    <p:sldLayoutId id="2147484350" r:id="rId8"/>
    <p:sldLayoutId id="2147484351" r:id="rId9"/>
    <p:sldLayoutId id="2147484352" r:id="rId10"/>
    <p:sldLayoutId id="2147484353" r:id="rId11"/>
    <p:sldLayoutId id="214748435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de-DE"/>
              <a:t>Titelmasterformat durch Klicken bearbeiten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6FC662-BDE3-4ADA-A3F2-AD108C791C43}" type="datetimeFigureOut">
              <a:rPr lang="de-DE" smtClean="0">
                <a:solidFill>
                  <a:prstClr val="black">
                    <a:tint val="75000"/>
                  </a:prstClr>
                </a:solidFill>
              </a:rPr>
              <a:pPr/>
              <a:t>01.06.2022</a:t>
            </a:fld>
            <a:endParaRPr lang="de-DE">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ED001F-EFCF-44FC-862F-0236BDB641D6}"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2054257062"/>
      </p:ext>
    </p:extLst>
  </p:cSld>
  <p:clrMap bg1="lt1" tx1="dk1" bg2="lt2" tx2="dk2" accent1="accent1" accent2="accent2" accent3="accent3" accent4="accent4" accent5="accent5" accent6="accent6" hlink="hlink" folHlink="folHlink"/>
  <p:sldLayoutIdLst>
    <p:sldLayoutId id="2147484357" r:id="rId1"/>
    <p:sldLayoutId id="2147484358" r:id="rId2"/>
    <p:sldLayoutId id="2147484359" r:id="rId3"/>
    <p:sldLayoutId id="2147484360" r:id="rId4"/>
    <p:sldLayoutId id="2147484361" r:id="rId5"/>
    <p:sldLayoutId id="2147484362" r:id="rId6"/>
    <p:sldLayoutId id="2147484363" r:id="rId7"/>
    <p:sldLayoutId id="2147484364" r:id="rId8"/>
    <p:sldLayoutId id="2147484365" r:id="rId9"/>
    <p:sldLayoutId id="2147484366" r:id="rId10"/>
    <p:sldLayoutId id="21474843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D0CA14-5E83-4CC5-A814-720DABE84451}" type="datetimeFigureOut">
              <a:rPr lang="de-DE" smtClean="0"/>
              <a:t>01.06.2022</a:t>
            </a:fld>
            <a:endParaRPr lang="de-DE"/>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1A178B-7CC7-4628-AB21-69B0C31850E0}" type="slidenum">
              <a:rPr lang="de-DE" smtClean="0"/>
              <a:t>‹#›</a:t>
            </a:fld>
            <a:endParaRPr lang="de-DE"/>
          </a:p>
        </p:txBody>
      </p:sp>
    </p:spTree>
    <p:extLst>
      <p:ext uri="{BB962C8B-B14F-4D97-AF65-F5344CB8AC3E}">
        <p14:creationId xmlns:p14="http://schemas.microsoft.com/office/powerpoint/2010/main" val="2515546103"/>
      </p:ext>
    </p:extLst>
  </p:cSld>
  <p:clrMap bg1="lt1" tx1="dk1" bg2="lt2" tx2="dk2" accent1="accent1" accent2="accent2" accent3="accent3" accent4="accent4" accent5="accent5" accent6="accent6" hlink="hlink" folHlink="folHlink"/>
  <p:sldLayoutIdLst>
    <p:sldLayoutId id="2147484369" r:id="rId1"/>
    <p:sldLayoutId id="2147484370" r:id="rId2"/>
    <p:sldLayoutId id="2147484371" r:id="rId3"/>
    <p:sldLayoutId id="2147484372" r:id="rId4"/>
    <p:sldLayoutId id="2147484373" r:id="rId5"/>
    <p:sldLayoutId id="2147484374" r:id="rId6"/>
    <p:sldLayoutId id="2147484375" r:id="rId7"/>
    <p:sldLayoutId id="2147484376" r:id="rId8"/>
    <p:sldLayoutId id="2147484377" r:id="rId9"/>
    <p:sldLayoutId id="2147484378" r:id="rId10"/>
    <p:sldLayoutId id="21474843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40.png"/><Relationship Id="rId4" Type="http://schemas.openxmlformats.org/officeDocument/2006/relationships/image" Target="../media/image39.jpe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chart" Target="../charts/char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ifopa.org/2020_fop_registry_annual_report"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d3n8a8pro7vhmx.cloudfront.net/ifopa/pages/944/attachments/original/1578931685/Global_Genes_Registry_Poster_06.07.2019_Final.pdf?1578931685" TargetMode="External"/><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52.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18.xml"/><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18.xml"/><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24.xml"/><Relationship Id="rId1" Type="http://schemas.openxmlformats.org/officeDocument/2006/relationships/slideLayout" Target="../slideLayouts/slideLayout23.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9.png"/><Relationship Id="rId7"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61.png"/><Relationship Id="rId11" Type="http://schemas.openxmlformats.org/officeDocument/2006/relationships/image" Target="../media/image64.png"/><Relationship Id="rId5" Type="http://schemas.openxmlformats.org/officeDocument/2006/relationships/image" Target="../media/image60.jpeg"/><Relationship Id="rId10" Type="http://schemas.openxmlformats.org/officeDocument/2006/relationships/image" Target="../media/image63.png"/><Relationship Id="rId4" Type="http://schemas.openxmlformats.org/officeDocument/2006/relationships/image" Target="../media/image58.png"/><Relationship Id="rId9" Type="http://schemas.openxmlformats.org/officeDocument/2006/relationships/image" Target="../media/image62.png"/></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7.xml"/><Relationship Id="rId1" Type="http://schemas.openxmlformats.org/officeDocument/2006/relationships/slideLayout" Target="../slideLayouts/slideLayout18.xml"/><Relationship Id="rId5" Type="http://schemas.openxmlformats.org/officeDocument/2006/relationships/image" Target="../media/image54.png"/><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23.xml"/><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53.png"/><Relationship Id="rId7" Type="http://schemas.openxmlformats.org/officeDocument/2006/relationships/image" Target="../media/image68.png"/><Relationship Id="rId2" Type="http://schemas.openxmlformats.org/officeDocument/2006/relationships/notesSlide" Target="../notesSlides/notesSlide30.xml"/><Relationship Id="rId1" Type="http://schemas.openxmlformats.org/officeDocument/2006/relationships/slideLayout" Target="../slideLayouts/slideLayout17.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9.png"/><Relationship Id="rId7" Type="http://schemas.openxmlformats.org/officeDocument/2006/relationships/image" Target="../media/image67.png"/><Relationship Id="rId2" Type="http://schemas.openxmlformats.org/officeDocument/2006/relationships/notesSlide" Target="../notesSlides/notesSlide31.xml"/><Relationship Id="rId1" Type="http://schemas.openxmlformats.org/officeDocument/2006/relationships/slideLayout" Target="../slideLayouts/slideLayout17.xml"/><Relationship Id="rId6" Type="http://schemas.openxmlformats.org/officeDocument/2006/relationships/image" Target="../media/image66.png"/><Relationship Id="rId5" Type="http://schemas.openxmlformats.org/officeDocument/2006/relationships/image" Target="../media/image54.png"/><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2.xml"/><Relationship Id="rId1" Type="http://schemas.openxmlformats.org/officeDocument/2006/relationships/slideLayout" Target="../slideLayouts/slideLayout17.xml"/><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3.xml"/><Relationship Id="rId1" Type="http://schemas.openxmlformats.org/officeDocument/2006/relationships/slideLayout" Target="../slideLayouts/slideLayout17.xml"/><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4.xml"/><Relationship Id="rId1" Type="http://schemas.openxmlformats.org/officeDocument/2006/relationships/slideLayout" Target="../slideLayouts/slideLayout17.xml"/><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5.xml"/><Relationship Id="rId1" Type="http://schemas.openxmlformats.org/officeDocument/2006/relationships/slideLayout" Target="../slideLayouts/slideLayout17.xml"/><Relationship Id="rId5" Type="http://schemas.openxmlformats.org/officeDocument/2006/relationships/image" Target="../media/image65.png"/><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6.xml"/><Relationship Id="rId1" Type="http://schemas.openxmlformats.org/officeDocument/2006/relationships/slideLayout" Target="../slideLayouts/slideLayout13.xml"/><Relationship Id="rId4" Type="http://schemas.openxmlformats.org/officeDocument/2006/relationships/image" Target="../media/image54.png"/></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7.xml"/><Relationship Id="rId1" Type="http://schemas.openxmlformats.org/officeDocument/2006/relationships/slideLayout" Target="../slideLayouts/slideLayout17.xml"/><Relationship Id="rId5" Type="http://schemas.openxmlformats.org/officeDocument/2006/relationships/image" Target="../media/image54.png"/><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8.xml"/><Relationship Id="rId1" Type="http://schemas.openxmlformats.org/officeDocument/2006/relationships/slideLayout" Target="../slideLayouts/slideLayout13.xml"/><Relationship Id="rId4" Type="http://schemas.openxmlformats.org/officeDocument/2006/relationships/image" Target="../media/image70.png"/></Relationships>
</file>

<file path=ppt/slides/_rels/slide3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9.xml"/><Relationship Id="rId1" Type="http://schemas.openxmlformats.org/officeDocument/2006/relationships/slideLayout" Target="../slideLayouts/slideLayout13.xml"/><Relationship Id="rId4" Type="http://schemas.openxmlformats.org/officeDocument/2006/relationships/image" Target="../media/image71.jpeg"/></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29.xml"/><Relationship Id="rId5" Type="http://schemas.openxmlformats.org/officeDocument/2006/relationships/image" Target="../media/image21.jpeg"/><Relationship Id="rId4" Type="http://schemas.openxmlformats.org/officeDocument/2006/relationships/image" Target="../media/image20.jpeg"/></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0.xml"/><Relationship Id="rId1" Type="http://schemas.openxmlformats.org/officeDocument/2006/relationships/slideLayout" Target="../slideLayouts/slideLayout13.xml"/><Relationship Id="rId4" Type="http://schemas.openxmlformats.org/officeDocument/2006/relationships/image" Target="../media/image71.jpeg"/></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1.xml"/><Relationship Id="rId1" Type="http://schemas.openxmlformats.org/officeDocument/2006/relationships/slideLayout" Target="../slideLayouts/slideLayout17.xml"/><Relationship Id="rId5" Type="http://schemas.openxmlformats.org/officeDocument/2006/relationships/image" Target="../media/image65.png"/><Relationship Id="rId4" Type="http://schemas.openxmlformats.org/officeDocument/2006/relationships/image" Target="../media/image54.png"/></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2.xml"/><Relationship Id="rId1" Type="http://schemas.openxmlformats.org/officeDocument/2006/relationships/slideLayout" Target="../slideLayouts/slideLayout17.xml"/><Relationship Id="rId5" Type="http://schemas.openxmlformats.org/officeDocument/2006/relationships/image" Target="../media/image65.png"/><Relationship Id="rId4" Type="http://schemas.openxmlformats.org/officeDocument/2006/relationships/image" Target="../media/image54.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4.xml"/></Relationships>
</file>

<file path=ppt/slides/_rels/slide4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5.xml"/><Relationship Id="rId1" Type="http://schemas.openxmlformats.org/officeDocument/2006/relationships/slideLayout" Target="../slideLayouts/slideLayout81.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4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6.xml"/><Relationship Id="rId1" Type="http://schemas.openxmlformats.org/officeDocument/2006/relationships/slideLayout" Target="../slideLayouts/slideLayout88.xml"/></Relationships>
</file>

<file path=ppt/slides/_rels/slide47.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emf"/><Relationship Id="rId7" Type="http://schemas.openxmlformats.org/officeDocument/2006/relationships/image" Target="../media/image81.jpeg"/><Relationship Id="rId2" Type="http://schemas.openxmlformats.org/officeDocument/2006/relationships/notesSlide" Target="../notesSlides/notesSlide47.xml"/><Relationship Id="rId1" Type="http://schemas.openxmlformats.org/officeDocument/2006/relationships/slideLayout" Target="../slideLayouts/slideLayout93.xml"/><Relationship Id="rId6" Type="http://schemas.openxmlformats.org/officeDocument/2006/relationships/image" Target="../media/image80.jpeg"/><Relationship Id="rId5" Type="http://schemas.openxmlformats.org/officeDocument/2006/relationships/image" Target="../media/image79.tiff"/><Relationship Id="rId4" Type="http://schemas.openxmlformats.org/officeDocument/2006/relationships/image" Target="../media/image78.jpeg"/></Relationships>
</file>

<file path=ppt/slides/_rels/slide4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8.xml"/><Relationship Id="rId1" Type="http://schemas.openxmlformats.org/officeDocument/2006/relationships/slideLayout" Target="../slideLayouts/slideLayout100.xml"/><Relationship Id="rId4" Type="http://schemas.openxmlformats.org/officeDocument/2006/relationships/image" Target="../media/image84.png"/></Relationships>
</file>

<file path=ppt/slides/_rels/slide4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9.xml"/><Relationship Id="rId1" Type="http://schemas.openxmlformats.org/officeDocument/2006/relationships/slideLayout" Target="../slideLayouts/slideLayout111.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94.xml"/></Relationships>
</file>

<file path=ppt/slides/_rels/slide5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1.xml"/><Relationship Id="rId1" Type="http://schemas.openxmlformats.org/officeDocument/2006/relationships/slideLayout" Target="../slideLayouts/slideLayout100.xml"/><Relationship Id="rId4" Type="http://schemas.openxmlformats.org/officeDocument/2006/relationships/image" Target="../media/image90.png"/></Relationships>
</file>

<file path=ppt/slides/_rels/slide52.xml.rels><?xml version="1.0" encoding="UTF-8" standalone="yes"?>
<Relationships xmlns="http://schemas.openxmlformats.org/package/2006/relationships"><Relationship Id="rId8" Type="http://schemas.openxmlformats.org/officeDocument/2006/relationships/image" Target="../media/image96.jpeg"/><Relationship Id="rId3" Type="http://schemas.openxmlformats.org/officeDocument/2006/relationships/image" Target="../media/image91.jpeg"/><Relationship Id="rId7" Type="http://schemas.openxmlformats.org/officeDocument/2006/relationships/image" Target="../media/image95.jpeg"/><Relationship Id="rId2" Type="http://schemas.openxmlformats.org/officeDocument/2006/relationships/notesSlide" Target="../notesSlides/notesSlide52.xml"/><Relationship Id="rId1" Type="http://schemas.openxmlformats.org/officeDocument/2006/relationships/slideLayout" Target="../slideLayouts/slideLayout122.xml"/><Relationship Id="rId6" Type="http://schemas.openxmlformats.org/officeDocument/2006/relationships/image" Target="../media/image94.jpeg"/><Relationship Id="rId11" Type="http://schemas.openxmlformats.org/officeDocument/2006/relationships/image" Target="../media/image99.jpeg"/><Relationship Id="rId5" Type="http://schemas.openxmlformats.org/officeDocument/2006/relationships/image" Target="../media/image93.png"/><Relationship Id="rId10" Type="http://schemas.openxmlformats.org/officeDocument/2006/relationships/image" Target="../media/image98.jpeg"/><Relationship Id="rId4" Type="http://schemas.openxmlformats.org/officeDocument/2006/relationships/image" Target="../media/image92.emf"/><Relationship Id="rId9" Type="http://schemas.openxmlformats.org/officeDocument/2006/relationships/image" Target="../media/image97.jpeg"/></Relationships>
</file>

<file path=ppt/slides/_rels/slide5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3.xml"/><Relationship Id="rId1" Type="http://schemas.openxmlformats.org/officeDocument/2006/relationships/slideLayout" Target="../slideLayouts/slideLayout111.xml"/><Relationship Id="rId4" Type="http://schemas.openxmlformats.org/officeDocument/2006/relationships/image" Target="../media/image101.png"/></Relationships>
</file>

<file path=ppt/slides/_rels/slide5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111.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55.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image" Target="../media/image107.png"/><Relationship Id="rId1" Type="http://schemas.openxmlformats.org/officeDocument/2006/relationships/slideLayout" Target="../slideLayouts/slideLayout83.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56.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122.xml"/></Relationships>
</file>

<file path=ppt/slides/_rels/slide57.xml.rels><?xml version="1.0" encoding="UTF-8" standalone="yes"?>
<Relationships xmlns="http://schemas.openxmlformats.org/package/2006/relationships"><Relationship Id="rId8" Type="http://schemas.openxmlformats.org/officeDocument/2006/relationships/hyperlink" Target="https://twitter.com/COR2EDMedEd" TargetMode="External"/><Relationship Id="rId3" Type="http://schemas.openxmlformats.org/officeDocument/2006/relationships/image" Target="../media/image115.png"/><Relationship Id="rId7" Type="http://schemas.openxmlformats.org/officeDocument/2006/relationships/image" Target="../media/image117.svg"/><Relationship Id="rId12" Type="http://schemas.openxmlformats.org/officeDocument/2006/relationships/hyperlink" Target="https://vimeo.com/cor2ed" TargetMode="External"/><Relationship Id="rId2" Type="http://schemas.openxmlformats.org/officeDocument/2006/relationships/notesSlide" Target="../notesSlides/notesSlide54.xml"/><Relationship Id="rId1" Type="http://schemas.openxmlformats.org/officeDocument/2006/relationships/slideLayout" Target="../slideLayouts/slideLayout139.xml"/><Relationship Id="rId6" Type="http://schemas.openxmlformats.org/officeDocument/2006/relationships/image" Target="../media/image116.png"/><Relationship Id="rId11" Type="http://schemas.microsoft.com/office/2007/relationships/hdphoto" Target="../media/hdphoto1.wdp"/><Relationship Id="rId5" Type="http://schemas.openxmlformats.org/officeDocument/2006/relationships/hyperlink" Target="http://cor2ed.com/" TargetMode="External"/><Relationship Id="rId10" Type="http://schemas.openxmlformats.org/officeDocument/2006/relationships/image" Target="../media/image119.png"/><Relationship Id="rId4" Type="http://schemas.openxmlformats.org/officeDocument/2006/relationships/hyperlink" Target="https://www.linkedin.com/company/cor2ed/" TargetMode="External"/><Relationship Id="rId9" Type="http://schemas.openxmlformats.org/officeDocument/2006/relationships/image" Target="../media/image118.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3">
            <a:extLst>
              <a:ext uri="{FF2B5EF4-FFF2-40B4-BE49-F238E27FC236}">
                <a16:creationId xmlns:a16="http://schemas.microsoft.com/office/drawing/2014/main" id="{B34C071A-4666-0343-9E50-999AB310C1D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129838" y="1868488"/>
            <a:ext cx="1798637"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Picture 4">
            <a:extLst>
              <a:ext uri="{FF2B5EF4-FFF2-40B4-BE49-F238E27FC236}">
                <a16:creationId xmlns:a16="http://schemas.microsoft.com/office/drawing/2014/main" id="{F9FB4C38-F693-7147-AD93-AD4BBA56F82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63525" y="1384300"/>
            <a:ext cx="2317750" cy="488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5">
            <a:extLst>
              <a:ext uri="{FF2B5EF4-FFF2-40B4-BE49-F238E27FC236}">
                <a16:creationId xmlns:a16="http://schemas.microsoft.com/office/drawing/2014/main" id="{987151BB-3A9B-7749-BEE4-8C184400383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044825" y="1624013"/>
            <a:ext cx="3833813"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7">
            <a:extLst>
              <a:ext uri="{FF2B5EF4-FFF2-40B4-BE49-F238E27FC236}">
                <a16:creationId xmlns:a16="http://schemas.microsoft.com/office/drawing/2014/main" id="{67D45BB5-4A9B-0646-B28D-7A8345D70569}"/>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112000" y="2811463"/>
            <a:ext cx="2878138"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4" name="Title 1">
            <a:extLst>
              <a:ext uri="{FF2B5EF4-FFF2-40B4-BE49-F238E27FC236}">
                <a16:creationId xmlns:a16="http://schemas.microsoft.com/office/drawing/2014/main" id="{0CC5097F-5C04-8D45-8BD1-953B811CD972}"/>
              </a:ext>
            </a:extLst>
          </p:cNvPr>
          <p:cNvSpPr>
            <a:spLocks noGrp="1" noChangeArrowheads="1"/>
          </p:cNvSpPr>
          <p:nvPr>
            <p:ph type="title"/>
          </p:nvPr>
        </p:nvSpPr>
        <p:spPr/>
        <p:txBody>
          <a:bodyPr/>
          <a:lstStyle/>
          <a:p>
            <a:r>
              <a:rPr lang="en-GB" altLang="en-US" dirty="0"/>
              <a:t>Radiological Features</a:t>
            </a:r>
          </a:p>
        </p:txBody>
      </p:sp>
      <p:sp>
        <p:nvSpPr>
          <p:cNvPr id="2" name="TextBox 1">
            <a:extLst>
              <a:ext uri="{FF2B5EF4-FFF2-40B4-BE49-F238E27FC236}">
                <a16:creationId xmlns:a16="http://schemas.microsoft.com/office/drawing/2014/main" id="{1C5AC97F-E714-9BDD-853A-694DE26627D9}"/>
              </a:ext>
            </a:extLst>
          </p:cNvPr>
          <p:cNvSpPr txBox="1"/>
          <p:nvPr/>
        </p:nvSpPr>
        <p:spPr>
          <a:xfrm>
            <a:off x="191344" y="6467405"/>
            <a:ext cx="2504212" cy="276999"/>
          </a:xfrm>
          <a:prstGeom prst="rect">
            <a:avLst/>
          </a:prstGeom>
          <a:noFill/>
        </p:spPr>
        <p:txBody>
          <a:bodyPr wrap="none" rtlCol="0">
            <a:spAutoFit/>
          </a:bodyPr>
          <a:lstStyle/>
          <a:p>
            <a:r>
              <a:rPr lang="en-US" sz="1200" dirty="0"/>
              <a:t>Keen, R. Personal communication</a:t>
            </a:r>
            <a:endParaRPr lang="en-GB" sz="12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07D85-C252-D448-16ED-F405AA586195}"/>
              </a:ext>
            </a:extLst>
          </p:cNvPr>
          <p:cNvSpPr>
            <a:spLocks noGrp="1"/>
          </p:cNvSpPr>
          <p:nvPr>
            <p:ph type="title"/>
          </p:nvPr>
        </p:nvSpPr>
        <p:spPr/>
        <p:txBody>
          <a:bodyPr/>
          <a:lstStyle/>
          <a:p>
            <a:r>
              <a:rPr lang="en-GB" altLang="en-US" dirty="0"/>
              <a:t>Genetic Diagnosis</a:t>
            </a:r>
            <a:endParaRPr lang="en-GB" dirty="0"/>
          </a:p>
        </p:txBody>
      </p:sp>
      <p:sp>
        <p:nvSpPr>
          <p:cNvPr id="3" name="Content Placeholder 2">
            <a:extLst>
              <a:ext uri="{FF2B5EF4-FFF2-40B4-BE49-F238E27FC236}">
                <a16:creationId xmlns:a16="http://schemas.microsoft.com/office/drawing/2014/main" id="{82DAAA65-4237-B690-AC26-773212414E0B}"/>
              </a:ext>
            </a:extLst>
          </p:cNvPr>
          <p:cNvSpPr>
            <a:spLocks noGrp="1"/>
          </p:cNvSpPr>
          <p:nvPr>
            <p:ph idx="1"/>
          </p:nvPr>
        </p:nvSpPr>
        <p:spPr/>
        <p:txBody>
          <a:bodyPr/>
          <a:lstStyle/>
          <a:p>
            <a:r>
              <a:rPr lang="en-GB" sz="2400" dirty="0"/>
              <a:t>The diagnosis of FOP is clinical, but requires genetic confirmation</a:t>
            </a:r>
          </a:p>
          <a:p>
            <a:pPr marL="0" indent="0">
              <a:buNone/>
            </a:pPr>
            <a:endParaRPr lang="en-GB" sz="2400" dirty="0"/>
          </a:p>
          <a:p>
            <a:r>
              <a:rPr lang="en-US" sz="2400" dirty="0"/>
              <a:t>FOP is caused by heterozygous activating mutations in activin A receptor, type I/activin-like kinase 2 (ACVR1/ALK2), which is a bone morphogenetic protein (BMP) type I receptor</a:t>
            </a:r>
          </a:p>
          <a:p>
            <a:endParaRPr lang="en-US" dirty="0"/>
          </a:p>
          <a:p>
            <a:r>
              <a:rPr lang="en-GB" sz="2400" dirty="0"/>
              <a:t>The most authoritative indicator is the detection of the </a:t>
            </a:r>
            <a:r>
              <a:rPr lang="en-GB" sz="2400" i="1" dirty="0"/>
              <a:t>ACVR1</a:t>
            </a:r>
            <a:r>
              <a:rPr lang="en-GB" sz="2400" dirty="0"/>
              <a:t> gene mutation</a:t>
            </a:r>
          </a:p>
          <a:p>
            <a:pPr lvl="1"/>
            <a:r>
              <a:rPr lang="en-GB" sz="2000" dirty="0"/>
              <a:t>~97% of cases have the classic c.617G&gt;A mutation resulting in the substitution of arginine by histidine at codon 206 (p.R206H)</a:t>
            </a:r>
          </a:p>
          <a:p>
            <a:pPr marL="457200" lvl="1" indent="0">
              <a:buNone/>
            </a:pPr>
            <a:endParaRPr lang="en-GB" sz="2000" dirty="0"/>
          </a:p>
          <a:p>
            <a:endParaRPr lang="en-GB" dirty="0"/>
          </a:p>
        </p:txBody>
      </p:sp>
      <p:sp>
        <p:nvSpPr>
          <p:cNvPr id="4" name="TextBox 1">
            <a:extLst>
              <a:ext uri="{FF2B5EF4-FFF2-40B4-BE49-F238E27FC236}">
                <a16:creationId xmlns:a16="http://schemas.microsoft.com/office/drawing/2014/main" id="{658D9E0A-68C8-95E5-AB5B-BFBF11ADFDF1}"/>
              </a:ext>
            </a:extLst>
          </p:cNvPr>
          <p:cNvSpPr txBox="1">
            <a:spLocks noChangeArrowheads="1"/>
          </p:cNvSpPr>
          <p:nvPr/>
        </p:nvSpPr>
        <p:spPr bwMode="auto">
          <a:xfrm>
            <a:off x="479376" y="5836622"/>
            <a:ext cx="619251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nchorCtr="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en-US" sz="1200" dirty="0"/>
              <a:t>FOP, fibrodysplasia ossificans progressive</a:t>
            </a:r>
          </a:p>
          <a:p>
            <a:r>
              <a:rPr lang="en-GB" sz="1200" dirty="0"/>
              <a:t>Kaplan FS, et al. Hum </a:t>
            </a:r>
            <a:r>
              <a:rPr lang="en-GB" sz="1200" dirty="0" err="1"/>
              <a:t>Mutat</a:t>
            </a:r>
            <a:r>
              <a:rPr lang="en-GB" sz="1200" dirty="0"/>
              <a:t>. 2009;30(3):379–390; </a:t>
            </a:r>
          </a:p>
          <a:p>
            <a:r>
              <a:rPr lang="en-GB" sz="1200" dirty="0"/>
              <a:t>Whyte MP, et al. J Bone Miner Res. 2012; 27 (3): 729-37</a:t>
            </a:r>
          </a:p>
          <a:p>
            <a:endParaRPr lang="en-GB" altLang="en-US" sz="1200" dirty="0"/>
          </a:p>
        </p:txBody>
      </p:sp>
    </p:spTree>
    <p:extLst>
      <p:ext uri="{BB962C8B-B14F-4D97-AF65-F5344CB8AC3E}">
        <p14:creationId xmlns:p14="http://schemas.microsoft.com/office/powerpoint/2010/main" val="29977537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8DE1401-1EF7-C142-62EE-A648CC5856D5}"/>
              </a:ext>
            </a:extLst>
          </p:cNvPr>
          <p:cNvSpPr>
            <a:spLocks noGrp="1"/>
          </p:cNvSpPr>
          <p:nvPr>
            <p:ph type="title"/>
          </p:nvPr>
        </p:nvSpPr>
        <p:spPr>
          <a:xfrm>
            <a:off x="609600" y="274638"/>
            <a:ext cx="10972800" cy="828330"/>
          </a:xfrm>
        </p:spPr>
        <p:txBody>
          <a:bodyPr/>
          <a:lstStyle/>
          <a:p>
            <a:r>
              <a:rPr lang="en-GB" dirty="0"/>
              <a:t>Patient Case – Genetic Confirmation</a:t>
            </a:r>
          </a:p>
        </p:txBody>
      </p:sp>
      <p:pic>
        <p:nvPicPr>
          <p:cNvPr id="6" name="Picture 5">
            <a:extLst>
              <a:ext uri="{FF2B5EF4-FFF2-40B4-BE49-F238E27FC236}">
                <a16:creationId xmlns:a16="http://schemas.microsoft.com/office/drawing/2014/main" id="{8A5D3649-F2E1-F5C3-B953-60C95F23B32C}"/>
              </a:ext>
            </a:extLst>
          </p:cNvPr>
          <p:cNvPicPr>
            <a:picLocks noChangeAspect="1"/>
          </p:cNvPicPr>
          <p:nvPr/>
        </p:nvPicPr>
        <p:blipFill>
          <a:blip r:embed="rId3"/>
          <a:stretch>
            <a:fillRect/>
          </a:stretch>
        </p:blipFill>
        <p:spPr>
          <a:xfrm>
            <a:off x="5115199" y="1186164"/>
            <a:ext cx="2296911" cy="3200269"/>
          </a:xfrm>
          <a:prstGeom prst="rect">
            <a:avLst/>
          </a:prstGeom>
        </p:spPr>
      </p:pic>
      <p:pic>
        <p:nvPicPr>
          <p:cNvPr id="8" name="Picture 7">
            <a:extLst>
              <a:ext uri="{FF2B5EF4-FFF2-40B4-BE49-F238E27FC236}">
                <a16:creationId xmlns:a16="http://schemas.microsoft.com/office/drawing/2014/main" id="{982DE573-10FC-99B2-A46F-FA5918633863}"/>
              </a:ext>
            </a:extLst>
          </p:cNvPr>
          <p:cNvPicPr>
            <a:picLocks noChangeAspect="1"/>
          </p:cNvPicPr>
          <p:nvPr/>
        </p:nvPicPr>
        <p:blipFill>
          <a:blip r:embed="rId4"/>
          <a:stretch>
            <a:fillRect/>
          </a:stretch>
        </p:blipFill>
        <p:spPr>
          <a:xfrm>
            <a:off x="7463680" y="1186164"/>
            <a:ext cx="2376264" cy="2805710"/>
          </a:xfrm>
          <a:prstGeom prst="rect">
            <a:avLst/>
          </a:prstGeom>
        </p:spPr>
      </p:pic>
      <p:sp>
        <p:nvSpPr>
          <p:cNvPr id="10" name="TextBox 9">
            <a:extLst>
              <a:ext uri="{FF2B5EF4-FFF2-40B4-BE49-F238E27FC236}">
                <a16:creationId xmlns:a16="http://schemas.microsoft.com/office/drawing/2014/main" id="{EE4C8D6D-3B85-2865-C093-2AAA7F4C68EC}"/>
              </a:ext>
            </a:extLst>
          </p:cNvPr>
          <p:cNvSpPr txBox="1"/>
          <p:nvPr/>
        </p:nvSpPr>
        <p:spPr>
          <a:xfrm>
            <a:off x="263352" y="6325279"/>
            <a:ext cx="6096000" cy="461665"/>
          </a:xfrm>
          <a:prstGeom prst="rect">
            <a:avLst/>
          </a:prstGeom>
          <a:noFill/>
        </p:spPr>
        <p:txBody>
          <a:bodyPr wrap="square">
            <a:spAutoFit/>
          </a:bodyPr>
          <a:lstStyle/>
          <a:p>
            <a:r>
              <a:rPr lang="en-GB" altLang="en-US" sz="1200" dirty="0"/>
              <a:t>ER, emergency room</a:t>
            </a:r>
          </a:p>
          <a:p>
            <a:r>
              <a:rPr lang="en-GB" altLang="en-US" sz="1200" dirty="0"/>
              <a:t>Tian S, et al. BMC Med Genet 2018; 19: 30</a:t>
            </a:r>
          </a:p>
        </p:txBody>
      </p:sp>
      <p:sp>
        <p:nvSpPr>
          <p:cNvPr id="11" name="TextBox 10">
            <a:extLst>
              <a:ext uri="{FF2B5EF4-FFF2-40B4-BE49-F238E27FC236}">
                <a16:creationId xmlns:a16="http://schemas.microsoft.com/office/drawing/2014/main" id="{487BCB54-A9E9-4709-5738-828D22C0BF51}"/>
              </a:ext>
            </a:extLst>
          </p:cNvPr>
          <p:cNvSpPr txBox="1"/>
          <p:nvPr/>
        </p:nvSpPr>
        <p:spPr>
          <a:xfrm>
            <a:off x="296185" y="1102968"/>
            <a:ext cx="4767444" cy="5262979"/>
          </a:xfrm>
          <a:prstGeom prst="rect">
            <a:avLst/>
          </a:prstGeom>
          <a:noFill/>
        </p:spPr>
        <p:txBody>
          <a:bodyPr wrap="square" rtlCol="0">
            <a:spAutoFit/>
          </a:bodyPr>
          <a:lstStyle/>
          <a:p>
            <a:pPr marL="285750" indent="-285750">
              <a:spcAft>
                <a:spcPts val="600"/>
              </a:spcAft>
              <a:buClr>
                <a:srgbClr val="002060"/>
              </a:buClr>
              <a:buFont typeface="Arial" panose="020B0604020202020204" pitchFamily="34" charset="0"/>
              <a:buChar char="•"/>
            </a:pPr>
            <a:r>
              <a:rPr lang="en-GB" dirty="0">
                <a:latin typeface="+mn-lt"/>
              </a:rPr>
              <a:t>Boy 16 </a:t>
            </a:r>
            <a:r>
              <a:rPr lang="en-GB" dirty="0" err="1">
                <a:latin typeface="+mn-lt"/>
              </a:rPr>
              <a:t>yrs</a:t>
            </a:r>
            <a:r>
              <a:rPr lang="en-GB" dirty="0">
                <a:latin typeface="+mn-lt"/>
              </a:rPr>
              <a:t> </a:t>
            </a:r>
            <a:r>
              <a:rPr lang="en-US" dirty="0">
                <a:latin typeface="+mn-lt"/>
              </a:rPr>
              <a:t>who had suffered from pain and swelling in the biopsy site for two months</a:t>
            </a:r>
            <a:endParaRPr lang="en-GB" dirty="0">
              <a:latin typeface="+mn-lt"/>
            </a:endParaRPr>
          </a:p>
          <a:p>
            <a:pPr marL="285750" indent="-285750">
              <a:spcAft>
                <a:spcPts val="600"/>
              </a:spcAft>
              <a:buClr>
                <a:srgbClr val="002060"/>
              </a:buClr>
              <a:buFont typeface="Arial" panose="020B0604020202020204" pitchFamily="34" charset="0"/>
              <a:buChar char="•"/>
            </a:pPr>
            <a:r>
              <a:rPr lang="en-GB" dirty="0">
                <a:latin typeface="+mn-lt"/>
              </a:rPr>
              <a:t>Initial tender stiffness of shoulders and back developed at age 9 </a:t>
            </a:r>
          </a:p>
          <a:p>
            <a:pPr marL="285750" indent="-285750">
              <a:spcAft>
                <a:spcPts val="600"/>
              </a:spcAft>
              <a:buClr>
                <a:srgbClr val="002060"/>
              </a:buClr>
              <a:buFont typeface="Arial" panose="020B0604020202020204" pitchFamily="34" charset="0"/>
              <a:buChar char="•"/>
            </a:pPr>
            <a:r>
              <a:rPr lang="en-US" dirty="0">
                <a:latin typeface="+mn-lt"/>
              </a:rPr>
              <a:t>Physical exam presented serious stiffness and multiple bony masses in the body, with his bilateral halluces characterized by hallux valgus deformity and macrodactyly </a:t>
            </a:r>
          </a:p>
          <a:p>
            <a:pPr marL="285750" indent="-285750">
              <a:spcAft>
                <a:spcPts val="600"/>
              </a:spcAft>
              <a:buClr>
                <a:srgbClr val="002060"/>
              </a:buClr>
              <a:buFont typeface="Arial" panose="020B0604020202020204" pitchFamily="34" charset="0"/>
              <a:buChar char="•"/>
            </a:pPr>
            <a:r>
              <a:rPr lang="en-US" dirty="0">
                <a:latin typeface="+mn-lt"/>
              </a:rPr>
              <a:t>Imaging examinations showed widespread HO </a:t>
            </a:r>
          </a:p>
          <a:p>
            <a:pPr marL="285750" indent="-285750">
              <a:spcAft>
                <a:spcPts val="600"/>
              </a:spcAft>
              <a:buClr>
                <a:srgbClr val="002060"/>
              </a:buClr>
              <a:buFont typeface="Arial" panose="020B0604020202020204" pitchFamily="34" charset="0"/>
              <a:buChar char="•"/>
            </a:pPr>
            <a:r>
              <a:rPr lang="en-US" dirty="0">
                <a:latin typeface="+mn-lt"/>
              </a:rPr>
              <a:t>Normal lab results except for alkaline phosphatase</a:t>
            </a:r>
          </a:p>
          <a:p>
            <a:pPr marL="285750" indent="-285750">
              <a:spcAft>
                <a:spcPts val="600"/>
              </a:spcAft>
              <a:buClr>
                <a:srgbClr val="002060"/>
              </a:buClr>
              <a:buFont typeface="Arial" panose="020B0604020202020204" pitchFamily="34" charset="0"/>
              <a:buChar char="•"/>
            </a:pPr>
            <a:r>
              <a:rPr lang="en-US" dirty="0">
                <a:latin typeface="+mn-lt"/>
              </a:rPr>
              <a:t>de novo heterozygous mutation (c.617G &gt; A; p.R206H) was found in the ACVR1/ALK2 using gene sequencing</a:t>
            </a:r>
          </a:p>
          <a:p>
            <a:pPr marL="285750" indent="-285750">
              <a:spcAft>
                <a:spcPts val="600"/>
              </a:spcAft>
              <a:buClr>
                <a:srgbClr val="002060"/>
              </a:buClr>
              <a:buFont typeface="Arial" panose="020B0604020202020204" pitchFamily="34" charset="0"/>
              <a:buChar char="•"/>
            </a:pPr>
            <a:r>
              <a:rPr lang="en-US" dirty="0">
                <a:latin typeface="+mn-lt"/>
              </a:rPr>
              <a:t>FOP diagnosis confirmed</a:t>
            </a:r>
            <a:endParaRPr lang="en-GB" dirty="0">
              <a:latin typeface="+mn-lt"/>
            </a:endParaRPr>
          </a:p>
        </p:txBody>
      </p:sp>
      <p:pic>
        <p:nvPicPr>
          <p:cNvPr id="13" name="Picture 12">
            <a:extLst>
              <a:ext uri="{FF2B5EF4-FFF2-40B4-BE49-F238E27FC236}">
                <a16:creationId xmlns:a16="http://schemas.microsoft.com/office/drawing/2014/main" id="{B43AE193-4849-2AC4-4CB5-B80A4F00B447}"/>
              </a:ext>
            </a:extLst>
          </p:cNvPr>
          <p:cNvPicPr>
            <a:picLocks noChangeAspect="1"/>
          </p:cNvPicPr>
          <p:nvPr/>
        </p:nvPicPr>
        <p:blipFill>
          <a:blip r:embed="rId5"/>
          <a:stretch>
            <a:fillRect/>
          </a:stretch>
        </p:blipFill>
        <p:spPr>
          <a:xfrm>
            <a:off x="5394778" y="4599108"/>
            <a:ext cx="2522439" cy="1508891"/>
          </a:xfrm>
          <a:prstGeom prst="rect">
            <a:avLst/>
          </a:prstGeom>
        </p:spPr>
      </p:pic>
      <p:pic>
        <p:nvPicPr>
          <p:cNvPr id="1026" name="Picture 2">
            <a:extLst>
              <a:ext uri="{FF2B5EF4-FFF2-40B4-BE49-F238E27FC236}">
                <a16:creationId xmlns:a16="http://schemas.microsoft.com/office/drawing/2014/main" id="{9807253D-4F73-11CB-6130-FF15DE1C58BE}"/>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891514" y="1186164"/>
            <a:ext cx="2291979" cy="211271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29DFE38D-91C4-727E-F3F1-40D3A5B950EA}"/>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8256240" y="4075070"/>
            <a:ext cx="3515383" cy="2323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89498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7BF43355-F389-5C42-09B0-BC0148B2EF73}"/>
              </a:ext>
            </a:extLst>
          </p:cNvPr>
          <p:cNvSpPr>
            <a:spLocks noGrp="1" noChangeArrowheads="1"/>
          </p:cNvSpPr>
          <p:nvPr>
            <p:ph type="title"/>
          </p:nvPr>
        </p:nvSpPr>
        <p:spPr>
          <a:xfrm>
            <a:off x="609600" y="167500"/>
            <a:ext cx="10972800" cy="975499"/>
          </a:xfrm>
        </p:spPr>
        <p:txBody>
          <a:bodyPr/>
          <a:lstStyle/>
          <a:p>
            <a:r>
              <a:rPr lang="en-GB" altLang="en-US" b="1" dirty="0"/>
              <a:t> </a:t>
            </a:r>
            <a:r>
              <a:rPr lang="en-GB" altLang="en-US" sz="2800" b="1" dirty="0"/>
              <a:t>Pathological Pathway leading to Heterotopic Ossification  </a:t>
            </a:r>
            <a:endParaRPr lang="en-GB" altLang="en-US" b="1" dirty="0"/>
          </a:p>
        </p:txBody>
      </p:sp>
      <p:sp>
        <p:nvSpPr>
          <p:cNvPr id="12292" name="TextBox 3">
            <a:extLst>
              <a:ext uri="{FF2B5EF4-FFF2-40B4-BE49-F238E27FC236}">
                <a16:creationId xmlns:a16="http://schemas.microsoft.com/office/drawing/2014/main" id="{B3330F18-667B-79C7-8BF8-C604A437A52B}"/>
              </a:ext>
            </a:extLst>
          </p:cNvPr>
          <p:cNvSpPr txBox="1">
            <a:spLocks noChangeArrowheads="1"/>
          </p:cNvSpPr>
          <p:nvPr/>
        </p:nvSpPr>
        <p:spPr bwMode="auto">
          <a:xfrm>
            <a:off x="192088" y="6413500"/>
            <a:ext cx="59039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en-US" sz="1200" dirty="0"/>
              <a:t>Adapted from: </a:t>
            </a:r>
            <a:r>
              <a:rPr lang="en-GB" altLang="en-US" sz="1200" dirty="0" err="1"/>
              <a:t>Smilde</a:t>
            </a:r>
            <a:r>
              <a:rPr lang="en-GB" altLang="en-US" sz="1200" dirty="0"/>
              <a:t> B, et al.  </a:t>
            </a:r>
            <a:r>
              <a:rPr lang="en-GB" altLang="en-US" sz="1200" dirty="0" err="1"/>
              <a:t>Orthop</a:t>
            </a:r>
            <a:r>
              <a:rPr lang="en-GB" altLang="en-US" sz="1200" dirty="0"/>
              <a:t> Res Rev. 2022;14:113-120</a:t>
            </a:r>
          </a:p>
        </p:txBody>
      </p:sp>
      <p:sp>
        <p:nvSpPr>
          <p:cNvPr id="109" name="Rectangle 108">
            <a:extLst>
              <a:ext uri="{FF2B5EF4-FFF2-40B4-BE49-F238E27FC236}">
                <a16:creationId xmlns:a16="http://schemas.microsoft.com/office/drawing/2014/main" id="{02178350-9B0F-7544-8A2C-1B10404B712D}"/>
              </a:ext>
            </a:extLst>
          </p:cNvPr>
          <p:cNvSpPr/>
          <p:nvPr/>
        </p:nvSpPr>
        <p:spPr>
          <a:xfrm>
            <a:off x="3287688" y="3200400"/>
            <a:ext cx="4968552" cy="3043725"/>
          </a:xfrm>
          <a:prstGeom prst="rect">
            <a:avLst/>
          </a:prstGeom>
          <a:solidFill>
            <a:schemeClr val="accent5">
              <a:alpha val="38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0" name="Picture 2">
            <a:extLst>
              <a:ext uri="{FF2B5EF4-FFF2-40B4-BE49-F238E27FC236}">
                <a16:creationId xmlns:a16="http://schemas.microsoft.com/office/drawing/2014/main" id="{FD670DBD-45DE-6646-88B4-B57661EC86A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3292873" y="3105150"/>
            <a:ext cx="1619249" cy="21272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ABA59199-DB62-6B48-ACD6-4AB81F8D359D}"/>
              </a:ext>
            </a:extLst>
          </p:cNvPr>
          <p:cNvGrpSpPr/>
          <p:nvPr/>
        </p:nvGrpSpPr>
        <p:grpSpPr>
          <a:xfrm>
            <a:off x="4419950" y="1723684"/>
            <a:ext cx="108103" cy="490225"/>
            <a:chOff x="1361429" y="2794759"/>
            <a:chExt cx="108103" cy="490225"/>
          </a:xfrm>
        </p:grpSpPr>
        <p:cxnSp>
          <p:nvCxnSpPr>
            <p:cNvPr id="7" name="Straight Connector 6">
              <a:extLst>
                <a:ext uri="{FF2B5EF4-FFF2-40B4-BE49-F238E27FC236}">
                  <a16:creationId xmlns:a16="http://schemas.microsoft.com/office/drawing/2014/main" id="{70274C14-6C30-0043-8AE9-13FD53B90AEC}"/>
                </a:ext>
              </a:extLst>
            </p:cNvPr>
            <p:cNvCxnSpPr>
              <a:cxnSpLocks/>
            </p:cNvCxnSpPr>
            <p:nvPr/>
          </p:nvCxnSpPr>
          <p:spPr>
            <a:xfrm>
              <a:off x="1415480" y="2794759"/>
              <a:ext cx="0" cy="490225"/>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821B8D6-9E4C-A54E-A81F-7FBE44F7407A}"/>
                </a:ext>
              </a:extLst>
            </p:cNvPr>
            <p:cNvCxnSpPr>
              <a:cxnSpLocks/>
            </p:cNvCxnSpPr>
            <p:nvPr/>
          </p:nvCxnSpPr>
          <p:spPr>
            <a:xfrm>
              <a:off x="1361429" y="3284984"/>
              <a:ext cx="108103" cy="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grpSp>
      <p:sp>
        <p:nvSpPr>
          <p:cNvPr id="8" name="Rounded Rectangle 7">
            <a:extLst>
              <a:ext uri="{FF2B5EF4-FFF2-40B4-BE49-F238E27FC236}">
                <a16:creationId xmlns:a16="http://schemas.microsoft.com/office/drawing/2014/main" id="{A1025C43-3D62-7942-A1DA-8D2A8F7E608D}"/>
              </a:ext>
            </a:extLst>
          </p:cNvPr>
          <p:cNvSpPr/>
          <p:nvPr/>
        </p:nvSpPr>
        <p:spPr>
          <a:xfrm>
            <a:off x="3861933" y="1400696"/>
            <a:ext cx="1224136" cy="376032"/>
          </a:xfrm>
          <a:prstGeom prst="roundRect">
            <a:avLst>
              <a:gd name="adj" fmla="val 28825"/>
            </a:avLst>
          </a:prstGeom>
          <a:solidFill>
            <a:srgbClr val="FBFDA5"/>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algn="ctr"/>
            <a:r>
              <a:rPr lang="en-GB" sz="1000" dirty="0">
                <a:solidFill>
                  <a:schemeClr val="tx1"/>
                </a:solidFill>
                <a:latin typeface="Arial" panose="020B0604020202020204" pitchFamily="34" charset="0"/>
                <a:cs typeface="Arial" panose="020B0604020202020204" pitchFamily="34" charset="0"/>
              </a:rPr>
              <a:t>Activin A</a:t>
            </a:r>
            <a:br>
              <a:rPr lang="en-GB" sz="1000" dirty="0">
                <a:solidFill>
                  <a:schemeClr val="tx1"/>
                </a:solidFill>
                <a:latin typeface="Arial" panose="020B0604020202020204" pitchFamily="34" charset="0"/>
                <a:cs typeface="Arial" panose="020B0604020202020204" pitchFamily="34" charset="0"/>
              </a:rPr>
            </a:br>
            <a:r>
              <a:rPr lang="en-GB" sz="1000" dirty="0">
                <a:solidFill>
                  <a:schemeClr val="tx1"/>
                </a:solidFill>
                <a:latin typeface="Arial" panose="020B0604020202020204" pitchFamily="34" charset="0"/>
                <a:cs typeface="Arial" panose="020B0604020202020204" pitchFamily="34" charset="0"/>
              </a:rPr>
              <a:t>antibodies</a:t>
            </a:r>
          </a:p>
        </p:txBody>
      </p:sp>
      <p:grpSp>
        <p:nvGrpSpPr>
          <p:cNvPr id="14" name="Group 13">
            <a:extLst>
              <a:ext uri="{FF2B5EF4-FFF2-40B4-BE49-F238E27FC236}">
                <a16:creationId xmlns:a16="http://schemas.microsoft.com/office/drawing/2014/main" id="{8D253A63-E2CE-E843-899A-EB67A71C7859}"/>
              </a:ext>
            </a:extLst>
          </p:cNvPr>
          <p:cNvGrpSpPr/>
          <p:nvPr/>
        </p:nvGrpSpPr>
        <p:grpSpPr>
          <a:xfrm>
            <a:off x="7036150" y="1630551"/>
            <a:ext cx="108103" cy="490225"/>
            <a:chOff x="1361429" y="2794759"/>
            <a:chExt cx="108103" cy="490225"/>
          </a:xfrm>
        </p:grpSpPr>
        <p:cxnSp>
          <p:nvCxnSpPr>
            <p:cNvPr id="15" name="Straight Connector 14">
              <a:extLst>
                <a:ext uri="{FF2B5EF4-FFF2-40B4-BE49-F238E27FC236}">
                  <a16:creationId xmlns:a16="http://schemas.microsoft.com/office/drawing/2014/main" id="{D7821590-C21B-8041-A4BC-81F942E88DD9}"/>
                </a:ext>
              </a:extLst>
            </p:cNvPr>
            <p:cNvCxnSpPr>
              <a:cxnSpLocks/>
            </p:cNvCxnSpPr>
            <p:nvPr/>
          </p:nvCxnSpPr>
          <p:spPr>
            <a:xfrm>
              <a:off x="1415480" y="2794759"/>
              <a:ext cx="0" cy="490225"/>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7005B48-E111-E34D-AB37-67EDE06AAD42}"/>
                </a:ext>
              </a:extLst>
            </p:cNvPr>
            <p:cNvCxnSpPr>
              <a:cxnSpLocks/>
            </p:cNvCxnSpPr>
            <p:nvPr/>
          </p:nvCxnSpPr>
          <p:spPr>
            <a:xfrm>
              <a:off x="1361429" y="3284984"/>
              <a:ext cx="108103" cy="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grpSp>
      <p:sp>
        <p:nvSpPr>
          <p:cNvPr id="17" name="Rounded Rectangle 16">
            <a:extLst>
              <a:ext uri="{FF2B5EF4-FFF2-40B4-BE49-F238E27FC236}">
                <a16:creationId xmlns:a16="http://schemas.microsoft.com/office/drawing/2014/main" id="{5F3E3EE0-F8ED-6848-947C-EB7A46DBB3A7}"/>
              </a:ext>
            </a:extLst>
          </p:cNvPr>
          <p:cNvSpPr/>
          <p:nvPr/>
        </p:nvSpPr>
        <p:spPr>
          <a:xfrm>
            <a:off x="6478133" y="1400696"/>
            <a:ext cx="1224136" cy="376032"/>
          </a:xfrm>
          <a:prstGeom prst="roundRect">
            <a:avLst>
              <a:gd name="adj" fmla="val 28825"/>
            </a:avLst>
          </a:prstGeom>
          <a:solidFill>
            <a:srgbClr val="FBFDA5"/>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algn="ctr"/>
            <a:r>
              <a:rPr lang="en-GB" sz="1000" dirty="0">
                <a:solidFill>
                  <a:schemeClr val="tx1"/>
                </a:solidFill>
                <a:latin typeface="Arial" panose="020B0604020202020204" pitchFamily="34" charset="0"/>
                <a:cs typeface="Arial" panose="020B0604020202020204" pitchFamily="34" charset="0"/>
              </a:rPr>
              <a:t>Anti-inflammatory</a:t>
            </a:r>
            <a:br>
              <a:rPr lang="en-GB" sz="1000" dirty="0">
                <a:solidFill>
                  <a:schemeClr val="tx1"/>
                </a:solidFill>
                <a:latin typeface="Arial" panose="020B0604020202020204" pitchFamily="34" charset="0"/>
                <a:cs typeface="Arial" panose="020B0604020202020204" pitchFamily="34" charset="0"/>
              </a:rPr>
            </a:br>
            <a:r>
              <a:rPr lang="en-GB" sz="1000" dirty="0">
                <a:solidFill>
                  <a:schemeClr val="tx1"/>
                </a:solidFill>
                <a:latin typeface="Arial" panose="020B0604020202020204" pitchFamily="34" charset="0"/>
                <a:cs typeface="Arial" panose="020B0604020202020204" pitchFamily="34" charset="0"/>
              </a:rPr>
              <a:t>medication</a:t>
            </a:r>
          </a:p>
        </p:txBody>
      </p:sp>
      <p:grpSp>
        <p:nvGrpSpPr>
          <p:cNvPr id="20" name="Group 19">
            <a:extLst>
              <a:ext uri="{FF2B5EF4-FFF2-40B4-BE49-F238E27FC236}">
                <a16:creationId xmlns:a16="http://schemas.microsoft.com/office/drawing/2014/main" id="{E7D0A2AD-B565-4448-9077-726AB23B9EAB}"/>
              </a:ext>
            </a:extLst>
          </p:cNvPr>
          <p:cNvGrpSpPr/>
          <p:nvPr/>
        </p:nvGrpSpPr>
        <p:grpSpPr>
          <a:xfrm flipV="1">
            <a:off x="7036150" y="2909016"/>
            <a:ext cx="108103" cy="792000"/>
            <a:chOff x="1361429" y="2794759"/>
            <a:chExt cx="108103" cy="490225"/>
          </a:xfrm>
        </p:grpSpPr>
        <p:cxnSp>
          <p:nvCxnSpPr>
            <p:cNvPr id="21" name="Straight Connector 20">
              <a:extLst>
                <a:ext uri="{FF2B5EF4-FFF2-40B4-BE49-F238E27FC236}">
                  <a16:creationId xmlns:a16="http://schemas.microsoft.com/office/drawing/2014/main" id="{3A92856E-514A-4E49-82D5-67584C813C38}"/>
                </a:ext>
              </a:extLst>
            </p:cNvPr>
            <p:cNvCxnSpPr>
              <a:cxnSpLocks/>
            </p:cNvCxnSpPr>
            <p:nvPr/>
          </p:nvCxnSpPr>
          <p:spPr>
            <a:xfrm>
              <a:off x="1415480" y="2794759"/>
              <a:ext cx="0" cy="490225"/>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1C361DB-B319-9A44-9926-B4889B6B86BB}"/>
                </a:ext>
              </a:extLst>
            </p:cNvPr>
            <p:cNvCxnSpPr>
              <a:cxnSpLocks/>
            </p:cNvCxnSpPr>
            <p:nvPr/>
          </p:nvCxnSpPr>
          <p:spPr>
            <a:xfrm>
              <a:off x="1361429" y="3284984"/>
              <a:ext cx="108103" cy="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grpSp>
      <p:sp>
        <p:nvSpPr>
          <p:cNvPr id="19" name="Rounded Rectangle 18">
            <a:extLst>
              <a:ext uri="{FF2B5EF4-FFF2-40B4-BE49-F238E27FC236}">
                <a16:creationId xmlns:a16="http://schemas.microsoft.com/office/drawing/2014/main" id="{396883B5-6854-DA43-8C2D-21DB844E5ADC}"/>
              </a:ext>
            </a:extLst>
          </p:cNvPr>
          <p:cNvSpPr/>
          <p:nvPr/>
        </p:nvSpPr>
        <p:spPr>
          <a:xfrm>
            <a:off x="6478133" y="3602029"/>
            <a:ext cx="1224136" cy="376032"/>
          </a:xfrm>
          <a:prstGeom prst="roundRect">
            <a:avLst>
              <a:gd name="adj" fmla="val 28825"/>
            </a:avLst>
          </a:prstGeom>
          <a:solidFill>
            <a:srgbClr val="FBFDA5"/>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algn="ctr"/>
            <a:r>
              <a:rPr lang="en-GB" sz="1000" dirty="0">
                <a:solidFill>
                  <a:schemeClr val="tx1"/>
                </a:solidFill>
                <a:latin typeface="Arial" panose="020B0604020202020204" pitchFamily="34" charset="0"/>
                <a:cs typeface="Arial" panose="020B0604020202020204" pitchFamily="34" charset="0"/>
              </a:rPr>
              <a:t>mTOR inhibitor</a:t>
            </a:r>
          </a:p>
        </p:txBody>
      </p:sp>
      <p:cxnSp>
        <p:nvCxnSpPr>
          <p:cNvPr id="23" name="Straight Connector 22">
            <a:extLst>
              <a:ext uri="{FF2B5EF4-FFF2-40B4-BE49-F238E27FC236}">
                <a16:creationId xmlns:a16="http://schemas.microsoft.com/office/drawing/2014/main" id="{DEAE55A5-3DCE-E649-912A-5BEF641D526C}"/>
              </a:ext>
            </a:extLst>
          </p:cNvPr>
          <p:cNvCxnSpPr>
            <a:cxnSpLocks/>
          </p:cNvCxnSpPr>
          <p:nvPr/>
        </p:nvCxnSpPr>
        <p:spPr>
          <a:xfrm flipH="1">
            <a:off x="4936004" y="2391437"/>
            <a:ext cx="2286063" cy="0"/>
          </a:xfrm>
          <a:prstGeom prst="line">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DBA138D-8C39-1446-AE6E-908A04C3CAD4}"/>
              </a:ext>
            </a:extLst>
          </p:cNvPr>
          <p:cNvCxnSpPr>
            <a:cxnSpLocks/>
          </p:cNvCxnSpPr>
          <p:nvPr/>
        </p:nvCxnSpPr>
        <p:spPr>
          <a:xfrm>
            <a:off x="5708080" y="3651363"/>
            <a:ext cx="0" cy="653896"/>
          </a:xfrm>
          <a:prstGeom prst="line">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Rounded Rectangle 28">
            <a:extLst>
              <a:ext uri="{FF2B5EF4-FFF2-40B4-BE49-F238E27FC236}">
                <a16:creationId xmlns:a16="http://schemas.microsoft.com/office/drawing/2014/main" id="{C22C4CAC-9627-9041-B4F4-46A868806FDE}"/>
              </a:ext>
            </a:extLst>
          </p:cNvPr>
          <p:cNvSpPr/>
          <p:nvPr/>
        </p:nvSpPr>
        <p:spPr>
          <a:xfrm>
            <a:off x="6478133" y="2195570"/>
            <a:ext cx="1224136" cy="376032"/>
          </a:xfrm>
          <a:prstGeom prst="roundRect">
            <a:avLst>
              <a:gd name="adj" fmla="val 28825"/>
            </a:avLst>
          </a:prstGeom>
          <a:solidFill>
            <a:schemeClr val="accent5"/>
          </a:solidFill>
          <a:ln w="12700">
            <a:solidFill>
              <a:schemeClr val="accent5">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algn="ctr"/>
            <a:r>
              <a:rPr lang="en-GB" sz="1000" dirty="0">
                <a:solidFill>
                  <a:schemeClr val="tx1"/>
                </a:solidFill>
                <a:latin typeface="Arial" panose="020B0604020202020204" pitchFamily="34" charset="0"/>
                <a:cs typeface="Arial" panose="020B0604020202020204" pitchFamily="34" charset="0"/>
              </a:rPr>
              <a:t>Inflammatory</a:t>
            </a:r>
            <a:br>
              <a:rPr lang="en-GB" sz="1000" dirty="0">
                <a:solidFill>
                  <a:schemeClr val="tx1"/>
                </a:solidFill>
                <a:latin typeface="Arial" panose="020B0604020202020204" pitchFamily="34" charset="0"/>
                <a:cs typeface="Arial" panose="020B0604020202020204" pitchFamily="34" charset="0"/>
              </a:rPr>
            </a:br>
            <a:r>
              <a:rPr lang="en-GB" sz="1000" dirty="0">
                <a:solidFill>
                  <a:schemeClr val="tx1"/>
                </a:solidFill>
                <a:latin typeface="Arial" panose="020B0604020202020204" pitchFamily="34" charset="0"/>
                <a:cs typeface="Arial" panose="020B0604020202020204" pitchFamily="34" charset="0"/>
              </a:rPr>
              <a:t>factors</a:t>
            </a:r>
          </a:p>
        </p:txBody>
      </p:sp>
      <p:sp>
        <p:nvSpPr>
          <p:cNvPr id="30" name="Rounded Rectangle 29">
            <a:extLst>
              <a:ext uri="{FF2B5EF4-FFF2-40B4-BE49-F238E27FC236}">
                <a16:creationId xmlns:a16="http://schemas.microsoft.com/office/drawing/2014/main" id="{14AB277E-F440-184F-9FC3-C2F00060DBCB}"/>
              </a:ext>
            </a:extLst>
          </p:cNvPr>
          <p:cNvSpPr/>
          <p:nvPr/>
        </p:nvSpPr>
        <p:spPr>
          <a:xfrm>
            <a:off x="6478133" y="2569095"/>
            <a:ext cx="1224136" cy="283841"/>
          </a:xfrm>
          <a:prstGeom prst="roundRect">
            <a:avLst>
              <a:gd name="adj" fmla="val 28825"/>
            </a:avLst>
          </a:prstGeom>
          <a:solidFill>
            <a:schemeClr val="accent5"/>
          </a:solidFill>
          <a:ln w="12700">
            <a:solidFill>
              <a:schemeClr val="accent5">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algn="ctr"/>
            <a:r>
              <a:rPr lang="en-GB" sz="1000" dirty="0">
                <a:solidFill>
                  <a:schemeClr val="tx1"/>
                </a:solidFill>
                <a:latin typeface="Arial" panose="020B0604020202020204" pitchFamily="34" charset="0"/>
                <a:cs typeface="Arial" panose="020B0604020202020204" pitchFamily="34" charset="0"/>
              </a:rPr>
              <a:t>Hypoxic factors</a:t>
            </a:r>
          </a:p>
        </p:txBody>
      </p:sp>
      <p:sp>
        <p:nvSpPr>
          <p:cNvPr id="24" name="TextBox 23">
            <a:extLst>
              <a:ext uri="{FF2B5EF4-FFF2-40B4-BE49-F238E27FC236}">
                <a16:creationId xmlns:a16="http://schemas.microsoft.com/office/drawing/2014/main" id="{2B0888E6-7F13-6747-989C-981D1AE75F1B}"/>
              </a:ext>
            </a:extLst>
          </p:cNvPr>
          <p:cNvSpPr txBox="1"/>
          <p:nvPr/>
        </p:nvSpPr>
        <p:spPr>
          <a:xfrm>
            <a:off x="6931496" y="2395488"/>
            <a:ext cx="319318" cy="369332"/>
          </a:xfrm>
          <a:prstGeom prst="rect">
            <a:avLst/>
          </a:prstGeom>
          <a:noFill/>
        </p:spPr>
        <p:txBody>
          <a:bodyPr wrap="none" rtlCol="0">
            <a:spAutoFit/>
          </a:bodyPr>
          <a:lstStyle/>
          <a:p>
            <a:r>
              <a:rPr lang="en-GB" dirty="0"/>
              <a:t>+</a:t>
            </a:r>
          </a:p>
        </p:txBody>
      </p:sp>
      <p:sp>
        <p:nvSpPr>
          <p:cNvPr id="32" name="TextBox 31">
            <a:extLst>
              <a:ext uri="{FF2B5EF4-FFF2-40B4-BE49-F238E27FC236}">
                <a16:creationId xmlns:a16="http://schemas.microsoft.com/office/drawing/2014/main" id="{01BA1498-6C81-EF47-B9F0-4DF0F77EAECE}"/>
              </a:ext>
            </a:extLst>
          </p:cNvPr>
          <p:cNvSpPr txBox="1"/>
          <p:nvPr/>
        </p:nvSpPr>
        <p:spPr>
          <a:xfrm>
            <a:off x="4137496" y="2243088"/>
            <a:ext cx="681597" cy="246221"/>
          </a:xfrm>
          <a:prstGeom prst="rect">
            <a:avLst/>
          </a:prstGeom>
          <a:noFill/>
        </p:spPr>
        <p:txBody>
          <a:bodyPr wrap="none" rtlCol="0">
            <a:spAutoFit/>
          </a:bodyPr>
          <a:lstStyle/>
          <a:p>
            <a:r>
              <a:rPr lang="en-GB" sz="1000" dirty="0"/>
              <a:t>Activin A</a:t>
            </a:r>
          </a:p>
        </p:txBody>
      </p:sp>
      <p:sp>
        <p:nvSpPr>
          <p:cNvPr id="33" name="TextBox 32">
            <a:extLst>
              <a:ext uri="{FF2B5EF4-FFF2-40B4-BE49-F238E27FC236}">
                <a16:creationId xmlns:a16="http://schemas.microsoft.com/office/drawing/2014/main" id="{98ACC5B0-F77D-0C40-B3B1-7F3AD7C1AFD8}"/>
              </a:ext>
            </a:extLst>
          </p:cNvPr>
          <p:cNvSpPr txBox="1"/>
          <p:nvPr/>
        </p:nvSpPr>
        <p:spPr>
          <a:xfrm>
            <a:off x="5482637" y="2829405"/>
            <a:ext cx="880369" cy="246221"/>
          </a:xfrm>
          <a:prstGeom prst="rect">
            <a:avLst/>
          </a:prstGeom>
          <a:noFill/>
        </p:spPr>
        <p:txBody>
          <a:bodyPr wrap="none" rtlCol="0">
            <a:spAutoFit/>
          </a:bodyPr>
          <a:lstStyle/>
          <a:p>
            <a:r>
              <a:rPr lang="en-GB" sz="1000" dirty="0"/>
              <a:t>ACVR1</a:t>
            </a:r>
            <a:r>
              <a:rPr lang="en-GB" sz="1000" baseline="30000" dirty="0"/>
              <a:t>R206H</a:t>
            </a:r>
          </a:p>
        </p:txBody>
      </p:sp>
      <p:pic>
        <p:nvPicPr>
          <p:cNvPr id="111" name="Picture 2">
            <a:extLst>
              <a:ext uri="{FF2B5EF4-FFF2-40B4-BE49-F238E27FC236}">
                <a16:creationId xmlns:a16="http://schemas.microsoft.com/office/drawing/2014/main" id="{35B74290-F588-F644-8CA1-04D3DCBFB13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4885557" y="3105150"/>
            <a:ext cx="1619249" cy="21272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nvGrpSpPr>
          <p:cNvPr id="40" name="Group 39">
            <a:extLst>
              <a:ext uri="{FF2B5EF4-FFF2-40B4-BE49-F238E27FC236}">
                <a16:creationId xmlns:a16="http://schemas.microsoft.com/office/drawing/2014/main" id="{D1292DF1-9360-F743-8411-13102A302837}"/>
              </a:ext>
            </a:extLst>
          </p:cNvPr>
          <p:cNvGrpSpPr/>
          <p:nvPr/>
        </p:nvGrpSpPr>
        <p:grpSpPr>
          <a:xfrm>
            <a:off x="4661249" y="3448269"/>
            <a:ext cx="292816" cy="607223"/>
            <a:chOff x="4661249" y="3520277"/>
            <a:chExt cx="292816" cy="607223"/>
          </a:xfrm>
        </p:grpSpPr>
        <p:grpSp>
          <p:nvGrpSpPr>
            <p:cNvPr id="37" name="Group 36">
              <a:extLst>
                <a:ext uri="{FF2B5EF4-FFF2-40B4-BE49-F238E27FC236}">
                  <a16:creationId xmlns:a16="http://schemas.microsoft.com/office/drawing/2014/main" id="{6A3F8CA1-F763-7A4E-B802-B5B9A9441DB6}"/>
                </a:ext>
              </a:extLst>
            </p:cNvPr>
            <p:cNvGrpSpPr/>
            <p:nvPr/>
          </p:nvGrpSpPr>
          <p:grpSpPr>
            <a:xfrm rot="16200000">
              <a:off x="4840745" y="3515061"/>
              <a:ext cx="108103" cy="118536"/>
              <a:chOff x="1361429" y="3166448"/>
              <a:chExt cx="108103" cy="118536"/>
            </a:xfrm>
          </p:grpSpPr>
          <p:cxnSp>
            <p:nvCxnSpPr>
              <p:cNvPr id="38" name="Straight Connector 37">
                <a:extLst>
                  <a:ext uri="{FF2B5EF4-FFF2-40B4-BE49-F238E27FC236}">
                    <a16:creationId xmlns:a16="http://schemas.microsoft.com/office/drawing/2014/main" id="{0C53E0A6-7414-B54B-8213-92CF025D3FF9}"/>
                  </a:ext>
                </a:extLst>
              </p:cNvPr>
              <p:cNvCxnSpPr>
                <a:cxnSpLocks/>
              </p:cNvCxnSpPr>
              <p:nvPr/>
            </p:nvCxnSpPr>
            <p:spPr>
              <a:xfrm rot="5400000">
                <a:off x="1356212" y="3225716"/>
                <a:ext cx="118536" cy="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9304B4A-0BC7-5F47-BA63-36CBE6EB14C7}"/>
                  </a:ext>
                </a:extLst>
              </p:cNvPr>
              <p:cNvCxnSpPr>
                <a:cxnSpLocks/>
              </p:cNvCxnSpPr>
              <p:nvPr/>
            </p:nvCxnSpPr>
            <p:spPr>
              <a:xfrm>
                <a:off x="1361429" y="3284984"/>
                <a:ext cx="108103" cy="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grpSp>
        <p:cxnSp>
          <p:nvCxnSpPr>
            <p:cNvPr id="41" name="Straight Connector 40">
              <a:extLst>
                <a:ext uri="{FF2B5EF4-FFF2-40B4-BE49-F238E27FC236}">
                  <a16:creationId xmlns:a16="http://schemas.microsoft.com/office/drawing/2014/main" id="{B143DD77-95FF-0341-9CDF-F4CC81FDD172}"/>
                </a:ext>
              </a:extLst>
            </p:cNvPr>
            <p:cNvCxnSpPr>
              <a:cxnSpLocks/>
            </p:cNvCxnSpPr>
            <p:nvPr/>
          </p:nvCxnSpPr>
          <p:spPr>
            <a:xfrm>
              <a:off x="4835951" y="3567342"/>
              <a:ext cx="0" cy="560158"/>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BF136302-F3ED-314C-A8CD-897E3B90133F}"/>
                </a:ext>
              </a:extLst>
            </p:cNvPr>
            <p:cNvCxnSpPr>
              <a:cxnSpLocks/>
            </p:cNvCxnSpPr>
            <p:nvPr/>
          </p:nvCxnSpPr>
          <p:spPr>
            <a:xfrm>
              <a:off x="4661249" y="4127417"/>
              <a:ext cx="180000" cy="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grpSp>
      <p:sp>
        <p:nvSpPr>
          <p:cNvPr id="52" name="Rounded Rectangle 51">
            <a:extLst>
              <a:ext uri="{FF2B5EF4-FFF2-40B4-BE49-F238E27FC236}">
                <a16:creationId xmlns:a16="http://schemas.microsoft.com/office/drawing/2014/main" id="{A17F9DB8-F6B3-4C49-85BB-2ED72A3AB0E0}"/>
              </a:ext>
            </a:extLst>
          </p:cNvPr>
          <p:cNvSpPr/>
          <p:nvPr/>
        </p:nvSpPr>
        <p:spPr>
          <a:xfrm>
            <a:off x="5296421" y="4336653"/>
            <a:ext cx="827542" cy="254497"/>
          </a:xfrm>
          <a:prstGeom prst="roundRect">
            <a:avLst>
              <a:gd name="adj" fmla="val 34418"/>
            </a:avLst>
          </a:prstGeom>
          <a:solidFill>
            <a:schemeClr val="accent2">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algn="ctr"/>
            <a:r>
              <a:rPr lang="en-GB" sz="1000" dirty="0">
                <a:solidFill>
                  <a:schemeClr val="tx1"/>
                </a:solidFill>
                <a:latin typeface="Arial" panose="020B0604020202020204" pitchFamily="34" charset="0"/>
                <a:cs typeface="Arial" panose="020B0604020202020204" pitchFamily="34" charset="0"/>
              </a:rPr>
              <a:t>SMAD1/5/8</a:t>
            </a:r>
          </a:p>
        </p:txBody>
      </p:sp>
      <p:grpSp>
        <p:nvGrpSpPr>
          <p:cNvPr id="48" name="Group 47">
            <a:extLst>
              <a:ext uri="{FF2B5EF4-FFF2-40B4-BE49-F238E27FC236}">
                <a16:creationId xmlns:a16="http://schemas.microsoft.com/office/drawing/2014/main" id="{1BC3F5B4-923F-FA4B-AD42-309E508D7A7D}"/>
              </a:ext>
            </a:extLst>
          </p:cNvPr>
          <p:cNvGrpSpPr/>
          <p:nvPr/>
        </p:nvGrpSpPr>
        <p:grpSpPr>
          <a:xfrm>
            <a:off x="5942583" y="4196581"/>
            <a:ext cx="269626" cy="246221"/>
            <a:chOff x="6168008" y="4005064"/>
            <a:chExt cx="269626" cy="246221"/>
          </a:xfrm>
        </p:grpSpPr>
        <p:sp>
          <p:nvSpPr>
            <p:cNvPr id="47" name="Oval 46">
              <a:extLst>
                <a:ext uri="{FF2B5EF4-FFF2-40B4-BE49-F238E27FC236}">
                  <a16:creationId xmlns:a16="http://schemas.microsoft.com/office/drawing/2014/main" id="{7728A6D0-4AE9-2543-9691-F7912FF8ECFE}"/>
                </a:ext>
              </a:extLst>
            </p:cNvPr>
            <p:cNvSpPr/>
            <p:nvPr/>
          </p:nvSpPr>
          <p:spPr>
            <a:xfrm>
              <a:off x="6202933" y="4037955"/>
              <a:ext cx="181992" cy="181992"/>
            </a:xfrm>
            <a:prstGeom prst="ellipse">
              <a:avLst/>
            </a:prstGeom>
            <a:solidFill>
              <a:srgbClr val="FBFDA5"/>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TextBox 54">
              <a:extLst>
                <a:ext uri="{FF2B5EF4-FFF2-40B4-BE49-F238E27FC236}">
                  <a16:creationId xmlns:a16="http://schemas.microsoft.com/office/drawing/2014/main" id="{172BF688-01B3-564E-B373-97B41C46559B}"/>
                </a:ext>
              </a:extLst>
            </p:cNvPr>
            <p:cNvSpPr txBox="1"/>
            <p:nvPr/>
          </p:nvSpPr>
          <p:spPr>
            <a:xfrm>
              <a:off x="6168008" y="4005064"/>
              <a:ext cx="269626" cy="246221"/>
            </a:xfrm>
            <a:prstGeom prst="rect">
              <a:avLst/>
            </a:prstGeom>
            <a:noFill/>
          </p:spPr>
          <p:txBody>
            <a:bodyPr wrap="none" rtlCol="0">
              <a:spAutoFit/>
            </a:bodyPr>
            <a:lstStyle/>
            <a:p>
              <a:r>
                <a:rPr lang="en-GB" sz="1000" dirty="0"/>
                <a:t>P</a:t>
              </a:r>
              <a:endParaRPr lang="en-GB" sz="1000" baseline="30000" dirty="0"/>
            </a:p>
          </p:txBody>
        </p:sp>
      </p:grpSp>
      <p:sp>
        <p:nvSpPr>
          <p:cNvPr id="58" name="Rounded Rectangle 57">
            <a:extLst>
              <a:ext uri="{FF2B5EF4-FFF2-40B4-BE49-F238E27FC236}">
                <a16:creationId xmlns:a16="http://schemas.microsoft.com/office/drawing/2014/main" id="{4D1BD46D-D545-DE48-A3B9-5AB3EC477767}"/>
              </a:ext>
            </a:extLst>
          </p:cNvPr>
          <p:cNvSpPr/>
          <p:nvPr/>
        </p:nvSpPr>
        <p:spPr>
          <a:xfrm>
            <a:off x="4535711" y="4577060"/>
            <a:ext cx="648072" cy="254497"/>
          </a:xfrm>
          <a:prstGeom prst="roundRect">
            <a:avLst>
              <a:gd name="adj" fmla="val 44399"/>
            </a:avLst>
          </a:prstGeom>
          <a:solidFill>
            <a:srgbClr val="F1C6B8"/>
          </a:solidFill>
          <a:ln w="12700">
            <a:solidFill>
              <a:srgbClr val="D29E88"/>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algn="ctr"/>
            <a:r>
              <a:rPr lang="en-GB" sz="1000" dirty="0">
                <a:solidFill>
                  <a:schemeClr val="tx1"/>
                </a:solidFill>
                <a:latin typeface="Arial" panose="020B0604020202020204" pitchFamily="34" charset="0"/>
                <a:cs typeface="Arial" panose="020B0604020202020204" pitchFamily="34" charset="0"/>
              </a:rPr>
              <a:t>SMAD4</a:t>
            </a:r>
          </a:p>
        </p:txBody>
      </p:sp>
      <p:pic>
        <p:nvPicPr>
          <p:cNvPr id="112" name="Picture 2">
            <a:extLst>
              <a:ext uri="{FF2B5EF4-FFF2-40B4-BE49-F238E27FC236}">
                <a16:creationId xmlns:a16="http://schemas.microsoft.com/office/drawing/2014/main" id="{7729B06C-56D0-1641-9FC4-E594F1819BE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6469882" y="3105150"/>
            <a:ext cx="1619249" cy="21272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13" name="Picture 2">
            <a:extLst>
              <a:ext uri="{FF2B5EF4-FFF2-40B4-BE49-F238E27FC236}">
                <a16:creationId xmlns:a16="http://schemas.microsoft.com/office/drawing/2014/main" id="{30ECA3EA-CE1A-0749-A731-B251293A47D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8025632" y="3105150"/>
            <a:ext cx="219843" cy="21272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94" name="Freeform 93">
            <a:extLst>
              <a:ext uri="{FF2B5EF4-FFF2-40B4-BE49-F238E27FC236}">
                <a16:creationId xmlns:a16="http://schemas.microsoft.com/office/drawing/2014/main" id="{92D14931-45E7-BC49-831C-2D56BA344B2B}"/>
              </a:ext>
            </a:extLst>
          </p:cNvPr>
          <p:cNvSpPr/>
          <p:nvPr/>
        </p:nvSpPr>
        <p:spPr>
          <a:xfrm>
            <a:off x="3904621" y="4888549"/>
            <a:ext cx="3630721" cy="1368152"/>
          </a:xfrm>
          <a:custGeom>
            <a:avLst/>
            <a:gdLst>
              <a:gd name="connsiteX0" fmla="*/ 1815360 w 3630721"/>
              <a:gd name="connsiteY0" fmla="*/ 0 h 1368152"/>
              <a:gd name="connsiteX1" fmla="*/ 3620389 w 3630721"/>
              <a:gd name="connsiteY1" fmla="*/ 1327972 h 1368152"/>
              <a:gd name="connsiteX2" fmla="*/ 3630721 w 3630721"/>
              <a:gd name="connsiteY2" fmla="*/ 1368152 h 1368152"/>
              <a:gd name="connsiteX3" fmla="*/ 0 w 3630721"/>
              <a:gd name="connsiteY3" fmla="*/ 1368152 h 1368152"/>
              <a:gd name="connsiteX4" fmla="*/ 10331 w 3630721"/>
              <a:gd name="connsiteY4" fmla="*/ 1327972 h 1368152"/>
              <a:gd name="connsiteX5" fmla="*/ 1815360 w 3630721"/>
              <a:gd name="connsiteY5" fmla="*/ 0 h 1368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0721" h="1368152">
                <a:moveTo>
                  <a:pt x="1815360" y="0"/>
                </a:moveTo>
                <a:cubicBezTo>
                  <a:pt x="2663462" y="0"/>
                  <a:pt x="3381094" y="558612"/>
                  <a:pt x="3620389" y="1327972"/>
                </a:cubicBezTo>
                <a:lnTo>
                  <a:pt x="3630721" y="1368152"/>
                </a:lnTo>
                <a:lnTo>
                  <a:pt x="0" y="1368152"/>
                </a:lnTo>
                <a:lnTo>
                  <a:pt x="10331" y="1327972"/>
                </a:lnTo>
                <a:cubicBezTo>
                  <a:pt x="249626" y="558612"/>
                  <a:pt x="967258" y="0"/>
                  <a:pt x="1815360" y="0"/>
                </a:cubicBezTo>
                <a:close/>
              </a:path>
            </a:pathLst>
          </a:cu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Rectangle 82">
            <a:extLst>
              <a:ext uri="{FF2B5EF4-FFF2-40B4-BE49-F238E27FC236}">
                <a16:creationId xmlns:a16="http://schemas.microsoft.com/office/drawing/2014/main" id="{473F9156-7364-2B49-A545-1EC5247FE529}"/>
              </a:ext>
            </a:extLst>
          </p:cNvPr>
          <p:cNvSpPr/>
          <p:nvPr/>
        </p:nvSpPr>
        <p:spPr>
          <a:xfrm>
            <a:off x="3285067" y="1196752"/>
            <a:ext cx="4961465" cy="504737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1" name="Group 100">
            <a:extLst>
              <a:ext uri="{FF2B5EF4-FFF2-40B4-BE49-F238E27FC236}">
                <a16:creationId xmlns:a16="http://schemas.microsoft.com/office/drawing/2014/main" id="{88632073-BFFF-5440-AE29-7B17DCF16D5B}"/>
              </a:ext>
            </a:extLst>
          </p:cNvPr>
          <p:cNvGrpSpPr/>
          <p:nvPr/>
        </p:nvGrpSpPr>
        <p:grpSpPr>
          <a:xfrm>
            <a:off x="5146675" y="4395779"/>
            <a:ext cx="2879444" cy="1525423"/>
            <a:chOff x="5146675" y="4395779"/>
            <a:chExt cx="2879444" cy="1525423"/>
          </a:xfrm>
        </p:grpSpPr>
        <p:cxnSp>
          <p:nvCxnSpPr>
            <p:cNvPr id="27" name="Straight Connector 26">
              <a:extLst>
                <a:ext uri="{FF2B5EF4-FFF2-40B4-BE49-F238E27FC236}">
                  <a16:creationId xmlns:a16="http://schemas.microsoft.com/office/drawing/2014/main" id="{25DBC368-C8A6-D242-86C3-078C1819AC79}"/>
                </a:ext>
              </a:extLst>
            </p:cNvPr>
            <p:cNvCxnSpPr>
              <a:cxnSpLocks/>
            </p:cNvCxnSpPr>
            <p:nvPr/>
          </p:nvCxnSpPr>
          <p:spPr>
            <a:xfrm>
              <a:off x="5708080" y="4660859"/>
              <a:ext cx="0" cy="712357"/>
            </a:xfrm>
            <a:prstGeom prst="line">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46" name="Group 45">
              <a:extLst>
                <a:ext uri="{FF2B5EF4-FFF2-40B4-BE49-F238E27FC236}">
                  <a16:creationId xmlns:a16="http://schemas.microsoft.com/office/drawing/2014/main" id="{F57D755B-705A-8A45-A95E-C29D61B1EDB8}"/>
                </a:ext>
              </a:extLst>
            </p:cNvPr>
            <p:cNvGrpSpPr/>
            <p:nvPr/>
          </p:nvGrpSpPr>
          <p:grpSpPr>
            <a:xfrm>
              <a:off x="6413850" y="4569842"/>
              <a:ext cx="460025" cy="774700"/>
              <a:chOff x="6413850" y="4641850"/>
              <a:chExt cx="460025" cy="774700"/>
            </a:xfrm>
          </p:grpSpPr>
          <p:cxnSp>
            <p:nvCxnSpPr>
              <p:cNvPr id="36" name="Straight Connector 35">
                <a:extLst>
                  <a:ext uri="{FF2B5EF4-FFF2-40B4-BE49-F238E27FC236}">
                    <a16:creationId xmlns:a16="http://schemas.microsoft.com/office/drawing/2014/main" id="{1DC60A54-2646-9F44-B6A3-7D08A925DE0A}"/>
                  </a:ext>
                </a:extLst>
              </p:cNvPr>
              <p:cNvCxnSpPr>
                <a:cxnSpLocks/>
              </p:cNvCxnSpPr>
              <p:nvPr/>
            </p:nvCxnSpPr>
            <p:spPr>
              <a:xfrm>
                <a:off x="6413850" y="5416467"/>
                <a:ext cx="108103" cy="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5" name="Freeform 44">
                <a:extLst>
                  <a:ext uri="{FF2B5EF4-FFF2-40B4-BE49-F238E27FC236}">
                    <a16:creationId xmlns:a16="http://schemas.microsoft.com/office/drawing/2014/main" id="{EB2EB2C4-7751-7940-AA9C-C86CBED381CF}"/>
                  </a:ext>
                </a:extLst>
              </p:cNvPr>
              <p:cNvSpPr/>
              <p:nvPr/>
            </p:nvSpPr>
            <p:spPr>
              <a:xfrm>
                <a:off x="6470650" y="4641850"/>
                <a:ext cx="403225" cy="774700"/>
              </a:xfrm>
              <a:custGeom>
                <a:avLst/>
                <a:gdLst>
                  <a:gd name="connsiteX0" fmla="*/ 403225 w 403225"/>
                  <a:gd name="connsiteY0" fmla="*/ 0 h 774700"/>
                  <a:gd name="connsiteX1" fmla="*/ 254000 w 403225"/>
                  <a:gd name="connsiteY1" fmla="*/ 101600 h 774700"/>
                  <a:gd name="connsiteX2" fmla="*/ 95250 w 403225"/>
                  <a:gd name="connsiteY2" fmla="*/ 361950 h 774700"/>
                  <a:gd name="connsiteX3" fmla="*/ 25400 w 403225"/>
                  <a:gd name="connsiteY3" fmla="*/ 596900 h 774700"/>
                  <a:gd name="connsiteX4" fmla="*/ 0 w 403225"/>
                  <a:gd name="connsiteY4" fmla="*/ 774700 h 774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225" h="774700">
                    <a:moveTo>
                      <a:pt x="403225" y="0"/>
                    </a:moveTo>
                    <a:cubicBezTo>
                      <a:pt x="354277" y="20637"/>
                      <a:pt x="305329" y="41275"/>
                      <a:pt x="254000" y="101600"/>
                    </a:cubicBezTo>
                    <a:cubicBezTo>
                      <a:pt x="202671" y="161925"/>
                      <a:pt x="133350" y="279400"/>
                      <a:pt x="95250" y="361950"/>
                    </a:cubicBezTo>
                    <a:cubicBezTo>
                      <a:pt x="57150" y="444500"/>
                      <a:pt x="41275" y="528108"/>
                      <a:pt x="25400" y="596900"/>
                    </a:cubicBezTo>
                    <a:cubicBezTo>
                      <a:pt x="9525" y="665692"/>
                      <a:pt x="4762" y="720196"/>
                      <a:pt x="0" y="774700"/>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0" name="Rounded Rectangle 49">
              <a:extLst>
                <a:ext uri="{FF2B5EF4-FFF2-40B4-BE49-F238E27FC236}">
                  <a16:creationId xmlns:a16="http://schemas.microsoft.com/office/drawing/2014/main" id="{BBBAA470-7732-5146-AA74-47983A0D9B11}"/>
                </a:ext>
              </a:extLst>
            </p:cNvPr>
            <p:cNvSpPr/>
            <p:nvPr/>
          </p:nvSpPr>
          <p:spPr>
            <a:xfrm>
              <a:off x="6801983" y="4395779"/>
              <a:ext cx="1224136" cy="376032"/>
            </a:xfrm>
            <a:prstGeom prst="roundRect">
              <a:avLst>
                <a:gd name="adj" fmla="val 28825"/>
              </a:avLst>
            </a:prstGeom>
            <a:solidFill>
              <a:srgbClr val="FBFDA5"/>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algn="ctr"/>
              <a:r>
                <a:rPr lang="en-GB" sz="1000" dirty="0">
                  <a:solidFill>
                    <a:schemeClr val="tx1"/>
                  </a:solidFill>
                  <a:latin typeface="Arial" panose="020B0604020202020204" pitchFamily="34" charset="0"/>
                  <a:cs typeface="Arial" panose="020B0604020202020204" pitchFamily="34" charset="0"/>
                </a:rPr>
                <a:t>RAR𝛾-agonist</a:t>
              </a:r>
            </a:p>
          </p:txBody>
        </p:sp>
        <p:sp>
          <p:nvSpPr>
            <p:cNvPr id="51" name="Rounded Rectangle 50">
              <a:extLst>
                <a:ext uri="{FF2B5EF4-FFF2-40B4-BE49-F238E27FC236}">
                  <a16:creationId xmlns:a16="http://schemas.microsoft.com/office/drawing/2014/main" id="{41279A57-2128-1D45-BE6C-A834AE0FD8C3}"/>
                </a:ext>
              </a:extLst>
            </p:cNvPr>
            <p:cNvSpPr/>
            <p:nvPr/>
          </p:nvSpPr>
          <p:spPr>
            <a:xfrm>
              <a:off x="6700383" y="5287954"/>
              <a:ext cx="1224136" cy="376032"/>
            </a:xfrm>
            <a:prstGeom prst="roundRect">
              <a:avLst>
                <a:gd name="adj" fmla="val 28825"/>
              </a:avLst>
            </a:prstGeom>
            <a:solidFill>
              <a:srgbClr val="FFD3E5"/>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algn="ctr"/>
              <a:r>
                <a:rPr lang="en-GB" sz="1000" dirty="0">
                  <a:solidFill>
                    <a:schemeClr val="tx1"/>
                  </a:solidFill>
                  <a:latin typeface="Arial" panose="020B0604020202020204" pitchFamily="34" charset="0"/>
                  <a:cs typeface="Arial" panose="020B0604020202020204" pitchFamily="34" charset="0"/>
                </a:rPr>
                <a:t>Heterotopic</a:t>
              </a:r>
              <a:br>
                <a:rPr lang="en-GB" sz="1000" dirty="0">
                  <a:solidFill>
                    <a:schemeClr val="tx1"/>
                  </a:solidFill>
                  <a:latin typeface="Arial" panose="020B0604020202020204" pitchFamily="34" charset="0"/>
                  <a:cs typeface="Arial" panose="020B0604020202020204" pitchFamily="34" charset="0"/>
                </a:rPr>
              </a:br>
              <a:r>
                <a:rPr lang="en-GB" sz="1000" dirty="0">
                  <a:solidFill>
                    <a:schemeClr val="tx1"/>
                  </a:solidFill>
                  <a:latin typeface="Arial" panose="020B0604020202020204" pitchFamily="34" charset="0"/>
                  <a:cs typeface="Arial" panose="020B0604020202020204" pitchFamily="34" charset="0"/>
                </a:rPr>
                <a:t>ossification</a:t>
              </a:r>
            </a:p>
          </p:txBody>
        </p:sp>
        <p:sp>
          <p:nvSpPr>
            <p:cNvPr id="49" name="Freeform 48">
              <a:extLst>
                <a:ext uri="{FF2B5EF4-FFF2-40B4-BE49-F238E27FC236}">
                  <a16:creationId xmlns:a16="http://schemas.microsoft.com/office/drawing/2014/main" id="{7820CDBA-6EAF-3941-AE1F-A91DC6989AA3}"/>
                </a:ext>
              </a:extLst>
            </p:cNvPr>
            <p:cNvSpPr/>
            <p:nvPr/>
          </p:nvSpPr>
          <p:spPr>
            <a:xfrm>
              <a:off x="5248275" y="4691279"/>
              <a:ext cx="457200" cy="118971"/>
            </a:xfrm>
            <a:custGeom>
              <a:avLst/>
              <a:gdLst>
                <a:gd name="connsiteX0" fmla="*/ 0 w 460375"/>
                <a:gd name="connsiteY0" fmla="*/ 10693 h 121818"/>
                <a:gd name="connsiteX1" fmla="*/ 311150 w 460375"/>
                <a:gd name="connsiteY1" fmla="*/ 10693 h 121818"/>
                <a:gd name="connsiteX2" fmla="*/ 460375 w 460375"/>
                <a:gd name="connsiteY2" fmla="*/ 121818 h 121818"/>
                <a:gd name="connsiteX0" fmla="*/ 0 w 463550"/>
                <a:gd name="connsiteY0" fmla="*/ 9067 h 123367"/>
                <a:gd name="connsiteX1" fmla="*/ 314325 w 463550"/>
                <a:gd name="connsiteY1" fmla="*/ 12242 h 123367"/>
                <a:gd name="connsiteX2" fmla="*/ 463550 w 463550"/>
                <a:gd name="connsiteY2" fmla="*/ 123367 h 123367"/>
                <a:gd name="connsiteX0" fmla="*/ 0 w 463550"/>
                <a:gd name="connsiteY0" fmla="*/ 4671 h 118971"/>
                <a:gd name="connsiteX1" fmla="*/ 314325 w 463550"/>
                <a:gd name="connsiteY1" fmla="*/ 7846 h 118971"/>
                <a:gd name="connsiteX2" fmla="*/ 463550 w 463550"/>
                <a:gd name="connsiteY2" fmla="*/ 118971 h 118971"/>
              </a:gdLst>
              <a:ahLst/>
              <a:cxnLst>
                <a:cxn ang="0">
                  <a:pos x="connsiteX0" y="connsiteY0"/>
                </a:cxn>
                <a:cxn ang="0">
                  <a:pos x="connsiteX1" y="connsiteY1"/>
                </a:cxn>
                <a:cxn ang="0">
                  <a:pos x="connsiteX2" y="connsiteY2"/>
                </a:cxn>
              </a:cxnLst>
              <a:rect l="l" t="t" r="r" b="b"/>
              <a:pathLst>
                <a:path w="463550" h="118971">
                  <a:moveTo>
                    <a:pt x="0" y="4671"/>
                  </a:moveTo>
                  <a:cubicBezTo>
                    <a:pt x="123560" y="11285"/>
                    <a:pt x="237067" y="-11204"/>
                    <a:pt x="314325" y="7846"/>
                  </a:cubicBezTo>
                  <a:cubicBezTo>
                    <a:pt x="391583" y="26896"/>
                    <a:pt x="427302" y="72669"/>
                    <a:pt x="463550" y="118971"/>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 name="Freeform 98">
              <a:extLst>
                <a:ext uri="{FF2B5EF4-FFF2-40B4-BE49-F238E27FC236}">
                  <a16:creationId xmlns:a16="http://schemas.microsoft.com/office/drawing/2014/main" id="{9A884444-4AE8-8046-A29B-998CFD92CD4D}"/>
                </a:ext>
              </a:extLst>
            </p:cNvPr>
            <p:cNvSpPr/>
            <p:nvPr/>
          </p:nvSpPr>
          <p:spPr>
            <a:xfrm>
              <a:off x="6276975" y="5495925"/>
              <a:ext cx="285750" cy="206375"/>
            </a:xfrm>
            <a:custGeom>
              <a:avLst/>
              <a:gdLst>
                <a:gd name="connsiteX0" fmla="*/ 0 w 285750"/>
                <a:gd name="connsiteY0" fmla="*/ 206375 h 206375"/>
                <a:gd name="connsiteX1" fmla="*/ 0 w 285750"/>
                <a:gd name="connsiteY1" fmla="*/ 0 h 206375"/>
                <a:gd name="connsiteX2" fmla="*/ 285750 w 285750"/>
                <a:gd name="connsiteY2" fmla="*/ 0 h 206375"/>
              </a:gdLst>
              <a:ahLst/>
              <a:cxnLst>
                <a:cxn ang="0">
                  <a:pos x="connsiteX0" y="connsiteY0"/>
                </a:cxn>
                <a:cxn ang="0">
                  <a:pos x="connsiteX1" y="connsiteY1"/>
                </a:cxn>
                <a:cxn ang="0">
                  <a:pos x="connsiteX2" y="connsiteY2"/>
                </a:cxn>
              </a:cxnLst>
              <a:rect l="l" t="t" r="r" b="b"/>
              <a:pathLst>
                <a:path w="285750" h="206375">
                  <a:moveTo>
                    <a:pt x="0" y="206375"/>
                  </a:moveTo>
                  <a:lnTo>
                    <a:pt x="0" y="0"/>
                  </a:lnTo>
                  <a:lnTo>
                    <a:pt x="285750" y="0"/>
                  </a:lnTo>
                </a:path>
              </a:pathLst>
            </a:custGeom>
            <a:noFill/>
            <a:ln>
              <a:solidFill>
                <a:schemeClr val="accent6">
                  <a:lumMod val="75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Freeform 103">
              <a:extLst>
                <a:ext uri="{FF2B5EF4-FFF2-40B4-BE49-F238E27FC236}">
                  <a16:creationId xmlns:a16="http://schemas.microsoft.com/office/drawing/2014/main" id="{E1FBC220-70E7-5947-917E-3013C546254B}"/>
                </a:ext>
              </a:extLst>
            </p:cNvPr>
            <p:cNvSpPr/>
            <p:nvPr/>
          </p:nvSpPr>
          <p:spPr>
            <a:xfrm flipV="1">
              <a:off x="5156200" y="5602803"/>
              <a:ext cx="1479550" cy="148726"/>
            </a:xfrm>
            <a:custGeom>
              <a:avLst/>
              <a:gdLst>
                <a:gd name="connsiteX0" fmla="*/ 1450975 w 1450975"/>
                <a:gd name="connsiteY0" fmla="*/ 33205 h 152284"/>
                <a:gd name="connsiteX1" fmla="*/ 1397000 w 1450975"/>
                <a:gd name="connsiteY1" fmla="*/ 58605 h 152284"/>
                <a:gd name="connsiteX2" fmla="*/ 1346200 w 1450975"/>
                <a:gd name="connsiteY2" fmla="*/ 122105 h 152284"/>
                <a:gd name="connsiteX3" fmla="*/ 1292225 w 1450975"/>
                <a:gd name="connsiteY3" fmla="*/ 118930 h 152284"/>
                <a:gd name="connsiteX4" fmla="*/ 1222375 w 1450975"/>
                <a:gd name="connsiteY4" fmla="*/ 33205 h 152284"/>
                <a:gd name="connsiteX5" fmla="*/ 1171575 w 1450975"/>
                <a:gd name="connsiteY5" fmla="*/ 30030 h 152284"/>
                <a:gd name="connsiteX6" fmla="*/ 1104900 w 1450975"/>
                <a:gd name="connsiteY6" fmla="*/ 109405 h 152284"/>
                <a:gd name="connsiteX7" fmla="*/ 1057275 w 1450975"/>
                <a:gd name="connsiteY7" fmla="*/ 122105 h 152284"/>
                <a:gd name="connsiteX8" fmla="*/ 977900 w 1450975"/>
                <a:gd name="connsiteY8" fmla="*/ 36380 h 152284"/>
                <a:gd name="connsiteX9" fmla="*/ 923925 w 1450975"/>
                <a:gd name="connsiteY9" fmla="*/ 30030 h 152284"/>
                <a:gd name="connsiteX10" fmla="*/ 844550 w 1450975"/>
                <a:gd name="connsiteY10" fmla="*/ 122105 h 152284"/>
                <a:gd name="connsiteX11" fmla="*/ 803275 w 1450975"/>
                <a:gd name="connsiteY11" fmla="*/ 112580 h 152284"/>
                <a:gd name="connsiteX12" fmla="*/ 733425 w 1450975"/>
                <a:gd name="connsiteY12" fmla="*/ 26855 h 152284"/>
                <a:gd name="connsiteX13" fmla="*/ 682625 w 1450975"/>
                <a:gd name="connsiteY13" fmla="*/ 33205 h 152284"/>
                <a:gd name="connsiteX14" fmla="*/ 641350 w 1450975"/>
                <a:gd name="connsiteY14" fmla="*/ 80830 h 152284"/>
                <a:gd name="connsiteX15" fmla="*/ 581025 w 1450975"/>
                <a:gd name="connsiteY15" fmla="*/ 128455 h 152284"/>
                <a:gd name="connsiteX16" fmla="*/ 514350 w 1450975"/>
                <a:gd name="connsiteY16" fmla="*/ 109405 h 152284"/>
                <a:gd name="connsiteX17" fmla="*/ 466725 w 1450975"/>
                <a:gd name="connsiteY17" fmla="*/ 7805 h 152284"/>
                <a:gd name="connsiteX18" fmla="*/ 409575 w 1450975"/>
                <a:gd name="connsiteY18" fmla="*/ 20505 h 152284"/>
                <a:gd name="connsiteX19" fmla="*/ 381000 w 1450975"/>
                <a:gd name="connsiteY19" fmla="*/ 128455 h 152284"/>
                <a:gd name="connsiteX20" fmla="*/ 330200 w 1450975"/>
                <a:gd name="connsiteY20" fmla="*/ 141155 h 152284"/>
                <a:gd name="connsiteX21" fmla="*/ 279400 w 1450975"/>
                <a:gd name="connsiteY21" fmla="*/ 42730 h 152284"/>
                <a:gd name="connsiteX22" fmla="*/ 206375 w 1450975"/>
                <a:gd name="connsiteY22" fmla="*/ 26855 h 152284"/>
                <a:gd name="connsiteX23" fmla="*/ 127000 w 1450975"/>
                <a:gd name="connsiteY23" fmla="*/ 147505 h 152284"/>
                <a:gd name="connsiteX24" fmla="*/ 69850 w 1450975"/>
                <a:gd name="connsiteY24" fmla="*/ 118930 h 152284"/>
                <a:gd name="connsiteX25" fmla="*/ 0 w 1450975"/>
                <a:gd name="connsiteY25" fmla="*/ 33205 h 152284"/>
                <a:gd name="connsiteX0" fmla="*/ 1450975 w 1450975"/>
                <a:gd name="connsiteY0" fmla="*/ 33205 h 152284"/>
                <a:gd name="connsiteX1" fmla="*/ 1397000 w 1450975"/>
                <a:gd name="connsiteY1" fmla="*/ 58605 h 152284"/>
                <a:gd name="connsiteX2" fmla="*/ 1346200 w 1450975"/>
                <a:gd name="connsiteY2" fmla="*/ 122105 h 152284"/>
                <a:gd name="connsiteX3" fmla="*/ 1292225 w 1450975"/>
                <a:gd name="connsiteY3" fmla="*/ 118930 h 152284"/>
                <a:gd name="connsiteX4" fmla="*/ 1222375 w 1450975"/>
                <a:gd name="connsiteY4" fmla="*/ 33205 h 152284"/>
                <a:gd name="connsiteX5" fmla="*/ 1171575 w 1450975"/>
                <a:gd name="connsiteY5" fmla="*/ 30030 h 152284"/>
                <a:gd name="connsiteX6" fmla="*/ 1104900 w 1450975"/>
                <a:gd name="connsiteY6" fmla="*/ 109405 h 152284"/>
                <a:gd name="connsiteX7" fmla="*/ 1057275 w 1450975"/>
                <a:gd name="connsiteY7" fmla="*/ 122105 h 152284"/>
                <a:gd name="connsiteX8" fmla="*/ 977900 w 1450975"/>
                <a:gd name="connsiteY8" fmla="*/ 36380 h 152284"/>
                <a:gd name="connsiteX9" fmla="*/ 923925 w 1450975"/>
                <a:gd name="connsiteY9" fmla="*/ 30030 h 152284"/>
                <a:gd name="connsiteX10" fmla="*/ 844550 w 1450975"/>
                <a:gd name="connsiteY10" fmla="*/ 122105 h 152284"/>
                <a:gd name="connsiteX11" fmla="*/ 803275 w 1450975"/>
                <a:gd name="connsiteY11" fmla="*/ 112580 h 152284"/>
                <a:gd name="connsiteX12" fmla="*/ 733425 w 1450975"/>
                <a:gd name="connsiteY12" fmla="*/ 26855 h 152284"/>
                <a:gd name="connsiteX13" fmla="*/ 682625 w 1450975"/>
                <a:gd name="connsiteY13" fmla="*/ 33205 h 152284"/>
                <a:gd name="connsiteX14" fmla="*/ 641350 w 1450975"/>
                <a:gd name="connsiteY14" fmla="*/ 80830 h 152284"/>
                <a:gd name="connsiteX15" fmla="*/ 581025 w 1450975"/>
                <a:gd name="connsiteY15" fmla="*/ 128455 h 152284"/>
                <a:gd name="connsiteX16" fmla="*/ 514350 w 1450975"/>
                <a:gd name="connsiteY16" fmla="*/ 109405 h 152284"/>
                <a:gd name="connsiteX17" fmla="*/ 466725 w 1450975"/>
                <a:gd name="connsiteY17" fmla="*/ 7805 h 152284"/>
                <a:gd name="connsiteX18" fmla="*/ 409575 w 1450975"/>
                <a:gd name="connsiteY18" fmla="*/ 20505 h 152284"/>
                <a:gd name="connsiteX19" fmla="*/ 381000 w 1450975"/>
                <a:gd name="connsiteY19" fmla="*/ 128455 h 152284"/>
                <a:gd name="connsiteX20" fmla="*/ 330200 w 1450975"/>
                <a:gd name="connsiteY20" fmla="*/ 141155 h 152284"/>
                <a:gd name="connsiteX21" fmla="*/ 279400 w 1450975"/>
                <a:gd name="connsiteY21" fmla="*/ 42730 h 152284"/>
                <a:gd name="connsiteX22" fmla="*/ 206375 w 1450975"/>
                <a:gd name="connsiteY22" fmla="*/ 26855 h 152284"/>
                <a:gd name="connsiteX23" fmla="*/ 127000 w 1450975"/>
                <a:gd name="connsiteY23" fmla="*/ 147505 h 152284"/>
                <a:gd name="connsiteX24" fmla="*/ 69850 w 1450975"/>
                <a:gd name="connsiteY24" fmla="*/ 118930 h 152284"/>
                <a:gd name="connsiteX25" fmla="*/ 0 w 1450975"/>
                <a:gd name="connsiteY25" fmla="*/ 33205 h 152284"/>
                <a:gd name="connsiteX0" fmla="*/ 1479550 w 1479550"/>
                <a:gd name="connsiteY0" fmla="*/ 33205 h 152344"/>
                <a:gd name="connsiteX1" fmla="*/ 1425575 w 1479550"/>
                <a:gd name="connsiteY1" fmla="*/ 58605 h 152344"/>
                <a:gd name="connsiteX2" fmla="*/ 1374775 w 1479550"/>
                <a:gd name="connsiteY2" fmla="*/ 122105 h 152344"/>
                <a:gd name="connsiteX3" fmla="*/ 1320800 w 1479550"/>
                <a:gd name="connsiteY3" fmla="*/ 118930 h 152344"/>
                <a:gd name="connsiteX4" fmla="*/ 1250950 w 1479550"/>
                <a:gd name="connsiteY4" fmla="*/ 33205 h 152344"/>
                <a:gd name="connsiteX5" fmla="*/ 1200150 w 1479550"/>
                <a:gd name="connsiteY5" fmla="*/ 30030 h 152344"/>
                <a:gd name="connsiteX6" fmla="*/ 1133475 w 1479550"/>
                <a:gd name="connsiteY6" fmla="*/ 109405 h 152344"/>
                <a:gd name="connsiteX7" fmla="*/ 1085850 w 1479550"/>
                <a:gd name="connsiteY7" fmla="*/ 122105 h 152344"/>
                <a:gd name="connsiteX8" fmla="*/ 1006475 w 1479550"/>
                <a:gd name="connsiteY8" fmla="*/ 36380 h 152344"/>
                <a:gd name="connsiteX9" fmla="*/ 952500 w 1479550"/>
                <a:gd name="connsiteY9" fmla="*/ 30030 h 152344"/>
                <a:gd name="connsiteX10" fmla="*/ 873125 w 1479550"/>
                <a:gd name="connsiteY10" fmla="*/ 122105 h 152344"/>
                <a:gd name="connsiteX11" fmla="*/ 831850 w 1479550"/>
                <a:gd name="connsiteY11" fmla="*/ 112580 h 152344"/>
                <a:gd name="connsiteX12" fmla="*/ 762000 w 1479550"/>
                <a:gd name="connsiteY12" fmla="*/ 26855 h 152344"/>
                <a:gd name="connsiteX13" fmla="*/ 711200 w 1479550"/>
                <a:gd name="connsiteY13" fmla="*/ 33205 h 152344"/>
                <a:gd name="connsiteX14" fmla="*/ 669925 w 1479550"/>
                <a:gd name="connsiteY14" fmla="*/ 80830 h 152344"/>
                <a:gd name="connsiteX15" fmla="*/ 609600 w 1479550"/>
                <a:gd name="connsiteY15" fmla="*/ 128455 h 152344"/>
                <a:gd name="connsiteX16" fmla="*/ 542925 w 1479550"/>
                <a:gd name="connsiteY16" fmla="*/ 109405 h 152344"/>
                <a:gd name="connsiteX17" fmla="*/ 495300 w 1479550"/>
                <a:gd name="connsiteY17" fmla="*/ 7805 h 152344"/>
                <a:gd name="connsiteX18" fmla="*/ 438150 w 1479550"/>
                <a:gd name="connsiteY18" fmla="*/ 20505 h 152344"/>
                <a:gd name="connsiteX19" fmla="*/ 409575 w 1479550"/>
                <a:gd name="connsiteY19" fmla="*/ 128455 h 152344"/>
                <a:gd name="connsiteX20" fmla="*/ 358775 w 1479550"/>
                <a:gd name="connsiteY20" fmla="*/ 141155 h 152344"/>
                <a:gd name="connsiteX21" fmla="*/ 307975 w 1479550"/>
                <a:gd name="connsiteY21" fmla="*/ 42730 h 152344"/>
                <a:gd name="connsiteX22" fmla="*/ 234950 w 1479550"/>
                <a:gd name="connsiteY22" fmla="*/ 26855 h 152344"/>
                <a:gd name="connsiteX23" fmla="*/ 155575 w 1479550"/>
                <a:gd name="connsiteY23" fmla="*/ 147505 h 152344"/>
                <a:gd name="connsiteX24" fmla="*/ 98425 w 1479550"/>
                <a:gd name="connsiteY24" fmla="*/ 118930 h 152344"/>
                <a:gd name="connsiteX25" fmla="*/ 0 w 1479550"/>
                <a:gd name="connsiteY25" fmla="*/ 30030 h 152344"/>
                <a:gd name="connsiteX0" fmla="*/ 1479550 w 1479550"/>
                <a:gd name="connsiteY0" fmla="*/ 33205 h 148726"/>
                <a:gd name="connsiteX1" fmla="*/ 1425575 w 1479550"/>
                <a:gd name="connsiteY1" fmla="*/ 58605 h 148726"/>
                <a:gd name="connsiteX2" fmla="*/ 1374775 w 1479550"/>
                <a:gd name="connsiteY2" fmla="*/ 122105 h 148726"/>
                <a:gd name="connsiteX3" fmla="*/ 1320800 w 1479550"/>
                <a:gd name="connsiteY3" fmla="*/ 118930 h 148726"/>
                <a:gd name="connsiteX4" fmla="*/ 1250950 w 1479550"/>
                <a:gd name="connsiteY4" fmla="*/ 33205 h 148726"/>
                <a:gd name="connsiteX5" fmla="*/ 1200150 w 1479550"/>
                <a:gd name="connsiteY5" fmla="*/ 30030 h 148726"/>
                <a:gd name="connsiteX6" fmla="*/ 1133475 w 1479550"/>
                <a:gd name="connsiteY6" fmla="*/ 109405 h 148726"/>
                <a:gd name="connsiteX7" fmla="*/ 1085850 w 1479550"/>
                <a:gd name="connsiteY7" fmla="*/ 122105 h 148726"/>
                <a:gd name="connsiteX8" fmla="*/ 1006475 w 1479550"/>
                <a:gd name="connsiteY8" fmla="*/ 36380 h 148726"/>
                <a:gd name="connsiteX9" fmla="*/ 952500 w 1479550"/>
                <a:gd name="connsiteY9" fmla="*/ 30030 h 148726"/>
                <a:gd name="connsiteX10" fmla="*/ 873125 w 1479550"/>
                <a:gd name="connsiteY10" fmla="*/ 122105 h 148726"/>
                <a:gd name="connsiteX11" fmla="*/ 831850 w 1479550"/>
                <a:gd name="connsiteY11" fmla="*/ 112580 h 148726"/>
                <a:gd name="connsiteX12" fmla="*/ 762000 w 1479550"/>
                <a:gd name="connsiteY12" fmla="*/ 26855 h 148726"/>
                <a:gd name="connsiteX13" fmla="*/ 711200 w 1479550"/>
                <a:gd name="connsiteY13" fmla="*/ 33205 h 148726"/>
                <a:gd name="connsiteX14" fmla="*/ 669925 w 1479550"/>
                <a:gd name="connsiteY14" fmla="*/ 80830 h 148726"/>
                <a:gd name="connsiteX15" fmla="*/ 609600 w 1479550"/>
                <a:gd name="connsiteY15" fmla="*/ 128455 h 148726"/>
                <a:gd name="connsiteX16" fmla="*/ 542925 w 1479550"/>
                <a:gd name="connsiteY16" fmla="*/ 109405 h 148726"/>
                <a:gd name="connsiteX17" fmla="*/ 495300 w 1479550"/>
                <a:gd name="connsiteY17" fmla="*/ 7805 h 148726"/>
                <a:gd name="connsiteX18" fmla="*/ 438150 w 1479550"/>
                <a:gd name="connsiteY18" fmla="*/ 20505 h 148726"/>
                <a:gd name="connsiteX19" fmla="*/ 409575 w 1479550"/>
                <a:gd name="connsiteY19" fmla="*/ 128455 h 148726"/>
                <a:gd name="connsiteX20" fmla="*/ 358775 w 1479550"/>
                <a:gd name="connsiteY20" fmla="*/ 141155 h 148726"/>
                <a:gd name="connsiteX21" fmla="*/ 307975 w 1479550"/>
                <a:gd name="connsiteY21" fmla="*/ 42730 h 148726"/>
                <a:gd name="connsiteX22" fmla="*/ 234950 w 1479550"/>
                <a:gd name="connsiteY22" fmla="*/ 26855 h 148726"/>
                <a:gd name="connsiteX23" fmla="*/ 155575 w 1479550"/>
                <a:gd name="connsiteY23" fmla="*/ 147505 h 148726"/>
                <a:gd name="connsiteX24" fmla="*/ 79375 w 1479550"/>
                <a:gd name="connsiteY24" fmla="*/ 84005 h 148726"/>
                <a:gd name="connsiteX25" fmla="*/ 0 w 1479550"/>
                <a:gd name="connsiteY25" fmla="*/ 30030 h 148726"/>
                <a:gd name="connsiteX0" fmla="*/ 1479550 w 1479550"/>
                <a:gd name="connsiteY0" fmla="*/ 33205 h 148726"/>
                <a:gd name="connsiteX1" fmla="*/ 1425575 w 1479550"/>
                <a:gd name="connsiteY1" fmla="*/ 58605 h 148726"/>
                <a:gd name="connsiteX2" fmla="*/ 1374775 w 1479550"/>
                <a:gd name="connsiteY2" fmla="*/ 122105 h 148726"/>
                <a:gd name="connsiteX3" fmla="*/ 1320800 w 1479550"/>
                <a:gd name="connsiteY3" fmla="*/ 118930 h 148726"/>
                <a:gd name="connsiteX4" fmla="*/ 1250950 w 1479550"/>
                <a:gd name="connsiteY4" fmla="*/ 33205 h 148726"/>
                <a:gd name="connsiteX5" fmla="*/ 1200150 w 1479550"/>
                <a:gd name="connsiteY5" fmla="*/ 30030 h 148726"/>
                <a:gd name="connsiteX6" fmla="*/ 1133475 w 1479550"/>
                <a:gd name="connsiteY6" fmla="*/ 109405 h 148726"/>
                <a:gd name="connsiteX7" fmla="*/ 1085850 w 1479550"/>
                <a:gd name="connsiteY7" fmla="*/ 122105 h 148726"/>
                <a:gd name="connsiteX8" fmla="*/ 1006475 w 1479550"/>
                <a:gd name="connsiteY8" fmla="*/ 36380 h 148726"/>
                <a:gd name="connsiteX9" fmla="*/ 952500 w 1479550"/>
                <a:gd name="connsiteY9" fmla="*/ 30030 h 148726"/>
                <a:gd name="connsiteX10" fmla="*/ 873125 w 1479550"/>
                <a:gd name="connsiteY10" fmla="*/ 122105 h 148726"/>
                <a:gd name="connsiteX11" fmla="*/ 831850 w 1479550"/>
                <a:gd name="connsiteY11" fmla="*/ 112580 h 148726"/>
                <a:gd name="connsiteX12" fmla="*/ 762000 w 1479550"/>
                <a:gd name="connsiteY12" fmla="*/ 26855 h 148726"/>
                <a:gd name="connsiteX13" fmla="*/ 711200 w 1479550"/>
                <a:gd name="connsiteY13" fmla="*/ 33205 h 148726"/>
                <a:gd name="connsiteX14" fmla="*/ 669925 w 1479550"/>
                <a:gd name="connsiteY14" fmla="*/ 80830 h 148726"/>
                <a:gd name="connsiteX15" fmla="*/ 609600 w 1479550"/>
                <a:gd name="connsiteY15" fmla="*/ 128455 h 148726"/>
                <a:gd name="connsiteX16" fmla="*/ 542925 w 1479550"/>
                <a:gd name="connsiteY16" fmla="*/ 109405 h 148726"/>
                <a:gd name="connsiteX17" fmla="*/ 495300 w 1479550"/>
                <a:gd name="connsiteY17" fmla="*/ 7805 h 148726"/>
                <a:gd name="connsiteX18" fmla="*/ 438150 w 1479550"/>
                <a:gd name="connsiteY18" fmla="*/ 20505 h 148726"/>
                <a:gd name="connsiteX19" fmla="*/ 409575 w 1479550"/>
                <a:gd name="connsiteY19" fmla="*/ 128455 h 148726"/>
                <a:gd name="connsiteX20" fmla="*/ 358775 w 1479550"/>
                <a:gd name="connsiteY20" fmla="*/ 141155 h 148726"/>
                <a:gd name="connsiteX21" fmla="*/ 307975 w 1479550"/>
                <a:gd name="connsiteY21" fmla="*/ 42730 h 148726"/>
                <a:gd name="connsiteX22" fmla="*/ 234950 w 1479550"/>
                <a:gd name="connsiteY22" fmla="*/ 26855 h 148726"/>
                <a:gd name="connsiteX23" fmla="*/ 139700 w 1479550"/>
                <a:gd name="connsiteY23" fmla="*/ 141155 h 148726"/>
                <a:gd name="connsiteX24" fmla="*/ 79375 w 1479550"/>
                <a:gd name="connsiteY24" fmla="*/ 84005 h 148726"/>
                <a:gd name="connsiteX25" fmla="*/ 0 w 1479550"/>
                <a:gd name="connsiteY25" fmla="*/ 30030 h 148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79550" h="148726">
                  <a:moveTo>
                    <a:pt x="1479550" y="33205"/>
                  </a:moveTo>
                  <a:cubicBezTo>
                    <a:pt x="1461293" y="38496"/>
                    <a:pt x="1443037" y="43788"/>
                    <a:pt x="1425575" y="58605"/>
                  </a:cubicBezTo>
                  <a:cubicBezTo>
                    <a:pt x="1408113" y="73422"/>
                    <a:pt x="1392237" y="112051"/>
                    <a:pt x="1374775" y="122105"/>
                  </a:cubicBezTo>
                  <a:cubicBezTo>
                    <a:pt x="1357313" y="132159"/>
                    <a:pt x="1341437" y="133747"/>
                    <a:pt x="1320800" y="118930"/>
                  </a:cubicBezTo>
                  <a:cubicBezTo>
                    <a:pt x="1300163" y="104113"/>
                    <a:pt x="1271058" y="48022"/>
                    <a:pt x="1250950" y="33205"/>
                  </a:cubicBezTo>
                  <a:cubicBezTo>
                    <a:pt x="1230842" y="18388"/>
                    <a:pt x="1219729" y="17330"/>
                    <a:pt x="1200150" y="30030"/>
                  </a:cubicBezTo>
                  <a:cubicBezTo>
                    <a:pt x="1180571" y="42730"/>
                    <a:pt x="1152525" y="94059"/>
                    <a:pt x="1133475" y="109405"/>
                  </a:cubicBezTo>
                  <a:cubicBezTo>
                    <a:pt x="1114425" y="124751"/>
                    <a:pt x="1107017" y="134276"/>
                    <a:pt x="1085850" y="122105"/>
                  </a:cubicBezTo>
                  <a:cubicBezTo>
                    <a:pt x="1064683" y="109934"/>
                    <a:pt x="1028700" y="51726"/>
                    <a:pt x="1006475" y="36380"/>
                  </a:cubicBezTo>
                  <a:cubicBezTo>
                    <a:pt x="984250" y="21034"/>
                    <a:pt x="974725" y="15742"/>
                    <a:pt x="952500" y="30030"/>
                  </a:cubicBezTo>
                  <a:cubicBezTo>
                    <a:pt x="930275" y="44318"/>
                    <a:pt x="893233" y="108347"/>
                    <a:pt x="873125" y="122105"/>
                  </a:cubicBezTo>
                  <a:cubicBezTo>
                    <a:pt x="853017" y="135863"/>
                    <a:pt x="850371" y="128455"/>
                    <a:pt x="831850" y="112580"/>
                  </a:cubicBezTo>
                  <a:cubicBezTo>
                    <a:pt x="813329" y="96705"/>
                    <a:pt x="782108" y="40084"/>
                    <a:pt x="762000" y="26855"/>
                  </a:cubicBezTo>
                  <a:cubicBezTo>
                    <a:pt x="741892" y="13626"/>
                    <a:pt x="726546" y="24209"/>
                    <a:pt x="711200" y="33205"/>
                  </a:cubicBezTo>
                  <a:cubicBezTo>
                    <a:pt x="695854" y="42201"/>
                    <a:pt x="686858" y="64955"/>
                    <a:pt x="669925" y="80830"/>
                  </a:cubicBezTo>
                  <a:cubicBezTo>
                    <a:pt x="652992" y="96705"/>
                    <a:pt x="630767" y="123693"/>
                    <a:pt x="609600" y="128455"/>
                  </a:cubicBezTo>
                  <a:cubicBezTo>
                    <a:pt x="588433" y="133217"/>
                    <a:pt x="561975" y="129513"/>
                    <a:pt x="542925" y="109405"/>
                  </a:cubicBezTo>
                  <a:cubicBezTo>
                    <a:pt x="523875" y="89297"/>
                    <a:pt x="512762" y="22622"/>
                    <a:pt x="495300" y="7805"/>
                  </a:cubicBezTo>
                  <a:cubicBezTo>
                    <a:pt x="477838" y="-7012"/>
                    <a:pt x="452437" y="397"/>
                    <a:pt x="438150" y="20505"/>
                  </a:cubicBezTo>
                  <a:cubicBezTo>
                    <a:pt x="423863" y="40613"/>
                    <a:pt x="422804" y="108347"/>
                    <a:pt x="409575" y="128455"/>
                  </a:cubicBezTo>
                  <a:cubicBezTo>
                    <a:pt x="396346" y="148563"/>
                    <a:pt x="375708" y="155442"/>
                    <a:pt x="358775" y="141155"/>
                  </a:cubicBezTo>
                  <a:cubicBezTo>
                    <a:pt x="341842" y="126868"/>
                    <a:pt x="328612" y="61780"/>
                    <a:pt x="307975" y="42730"/>
                  </a:cubicBezTo>
                  <a:cubicBezTo>
                    <a:pt x="287338" y="23680"/>
                    <a:pt x="262996" y="10451"/>
                    <a:pt x="234950" y="26855"/>
                  </a:cubicBezTo>
                  <a:cubicBezTo>
                    <a:pt x="206904" y="43259"/>
                    <a:pt x="165629" y="131630"/>
                    <a:pt x="139700" y="141155"/>
                  </a:cubicBezTo>
                  <a:cubicBezTo>
                    <a:pt x="113771" y="150680"/>
                    <a:pt x="102658" y="102526"/>
                    <a:pt x="79375" y="84005"/>
                  </a:cubicBezTo>
                  <a:cubicBezTo>
                    <a:pt x="56092" y="65484"/>
                    <a:pt x="8467" y="31617"/>
                    <a:pt x="0" y="30030"/>
                  </a:cubicBezTo>
                </a:path>
              </a:pathLst>
            </a:cu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 name="Freeform 99">
              <a:extLst>
                <a:ext uri="{FF2B5EF4-FFF2-40B4-BE49-F238E27FC236}">
                  <a16:creationId xmlns:a16="http://schemas.microsoft.com/office/drawing/2014/main" id="{DEF529C7-EFAF-9944-9092-D02C5F1B6872}"/>
                </a:ext>
              </a:extLst>
            </p:cNvPr>
            <p:cNvSpPr/>
            <p:nvPr/>
          </p:nvSpPr>
          <p:spPr>
            <a:xfrm>
              <a:off x="5146675" y="5599245"/>
              <a:ext cx="1450975" cy="152284"/>
            </a:xfrm>
            <a:custGeom>
              <a:avLst/>
              <a:gdLst>
                <a:gd name="connsiteX0" fmla="*/ 1450975 w 1450975"/>
                <a:gd name="connsiteY0" fmla="*/ 33205 h 152284"/>
                <a:gd name="connsiteX1" fmla="*/ 1397000 w 1450975"/>
                <a:gd name="connsiteY1" fmla="*/ 58605 h 152284"/>
                <a:gd name="connsiteX2" fmla="*/ 1346200 w 1450975"/>
                <a:gd name="connsiteY2" fmla="*/ 122105 h 152284"/>
                <a:gd name="connsiteX3" fmla="*/ 1292225 w 1450975"/>
                <a:gd name="connsiteY3" fmla="*/ 118930 h 152284"/>
                <a:gd name="connsiteX4" fmla="*/ 1222375 w 1450975"/>
                <a:gd name="connsiteY4" fmla="*/ 33205 h 152284"/>
                <a:gd name="connsiteX5" fmla="*/ 1171575 w 1450975"/>
                <a:gd name="connsiteY5" fmla="*/ 30030 h 152284"/>
                <a:gd name="connsiteX6" fmla="*/ 1104900 w 1450975"/>
                <a:gd name="connsiteY6" fmla="*/ 109405 h 152284"/>
                <a:gd name="connsiteX7" fmla="*/ 1057275 w 1450975"/>
                <a:gd name="connsiteY7" fmla="*/ 122105 h 152284"/>
                <a:gd name="connsiteX8" fmla="*/ 977900 w 1450975"/>
                <a:gd name="connsiteY8" fmla="*/ 36380 h 152284"/>
                <a:gd name="connsiteX9" fmla="*/ 923925 w 1450975"/>
                <a:gd name="connsiteY9" fmla="*/ 30030 h 152284"/>
                <a:gd name="connsiteX10" fmla="*/ 844550 w 1450975"/>
                <a:gd name="connsiteY10" fmla="*/ 122105 h 152284"/>
                <a:gd name="connsiteX11" fmla="*/ 803275 w 1450975"/>
                <a:gd name="connsiteY11" fmla="*/ 112580 h 152284"/>
                <a:gd name="connsiteX12" fmla="*/ 733425 w 1450975"/>
                <a:gd name="connsiteY12" fmla="*/ 26855 h 152284"/>
                <a:gd name="connsiteX13" fmla="*/ 682625 w 1450975"/>
                <a:gd name="connsiteY13" fmla="*/ 33205 h 152284"/>
                <a:gd name="connsiteX14" fmla="*/ 641350 w 1450975"/>
                <a:gd name="connsiteY14" fmla="*/ 80830 h 152284"/>
                <a:gd name="connsiteX15" fmla="*/ 581025 w 1450975"/>
                <a:gd name="connsiteY15" fmla="*/ 128455 h 152284"/>
                <a:gd name="connsiteX16" fmla="*/ 514350 w 1450975"/>
                <a:gd name="connsiteY16" fmla="*/ 109405 h 152284"/>
                <a:gd name="connsiteX17" fmla="*/ 466725 w 1450975"/>
                <a:gd name="connsiteY17" fmla="*/ 7805 h 152284"/>
                <a:gd name="connsiteX18" fmla="*/ 409575 w 1450975"/>
                <a:gd name="connsiteY18" fmla="*/ 20505 h 152284"/>
                <a:gd name="connsiteX19" fmla="*/ 381000 w 1450975"/>
                <a:gd name="connsiteY19" fmla="*/ 128455 h 152284"/>
                <a:gd name="connsiteX20" fmla="*/ 330200 w 1450975"/>
                <a:gd name="connsiteY20" fmla="*/ 141155 h 152284"/>
                <a:gd name="connsiteX21" fmla="*/ 279400 w 1450975"/>
                <a:gd name="connsiteY21" fmla="*/ 42730 h 152284"/>
                <a:gd name="connsiteX22" fmla="*/ 206375 w 1450975"/>
                <a:gd name="connsiteY22" fmla="*/ 26855 h 152284"/>
                <a:gd name="connsiteX23" fmla="*/ 127000 w 1450975"/>
                <a:gd name="connsiteY23" fmla="*/ 147505 h 152284"/>
                <a:gd name="connsiteX24" fmla="*/ 69850 w 1450975"/>
                <a:gd name="connsiteY24" fmla="*/ 118930 h 152284"/>
                <a:gd name="connsiteX25" fmla="*/ 0 w 1450975"/>
                <a:gd name="connsiteY25" fmla="*/ 33205 h 152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50975" h="152284">
                  <a:moveTo>
                    <a:pt x="1450975" y="33205"/>
                  </a:moveTo>
                  <a:cubicBezTo>
                    <a:pt x="1432718" y="38496"/>
                    <a:pt x="1414462" y="43788"/>
                    <a:pt x="1397000" y="58605"/>
                  </a:cubicBezTo>
                  <a:cubicBezTo>
                    <a:pt x="1379538" y="73422"/>
                    <a:pt x="1363662" y="112051"/>
                    <a:pt x="1346200" y="122105"/>
                  </a:cubicBezTo>
                  <a:cubicBezTo>
                    <a:pt x="1328738" y="132159"/>
                    <a:pt x="1312862" y="133747"/>
                    <a:pt x="1292225" y="118930"/>
                  </a:cubicBezTo>
                  <a:cubicBezTo>
                    <a:pt x="1271588" y="104113"/>
                    <a:pt x="1242483" y="48022"/>
                    <a:pt x="1222375" y="33205"/>
                  </a:cubicBezTo>
                  <a:cubicBezTo>
                    <a:pt x="1202267" y="18388"/>
                    <a:pt x="1191154" y="17330"/>
                    <a:pt x="1171575" y="30030"/>
                  </a:cubicBezTo>
                  <a:cubicBezTo>
                    <a:pt x="1151996" y="42730"/>
                    <a:pt x="1123950" y="94059"/>
                    <a:pt x="1104900" y="109405"/>
                  </a:cubicBezTo>
                  <a:cubicBezTo>
                    <a:pt x="1085850" y="124751"/>
                    <a:pt x="1078442" y="134276"/>
                    <a:pt x="1057275" y="122105"/>
                  </a:cubicBezTo>
                  <a:cubicBezTo>
                    <a:pt x="1036108" y="109934"/>
                    <a:pt x="1000125" y="51726"/>
                    <a:pt x="977900" y="36380"/>
                  </a:cubicBezTo>
                  <a:cubicBezTo>
                    <a:pt x="955675" y="21034"/>
                    <a:pt x="946150" y="15742"/>
                    <a:pt x="923925" y="30030"/>
                  </a:cubicBezTo>
                  <a:cubicBezTo>
                    <a:pt x="901700" y="44318"/>
                    <a:pt x="864658" y="108347"/>
                    <a:pt x="844550" y="122105"/>
                  </a:cubicBezTo>
                  <a:cubicBezTo>
                    <a:pt x="824442" y="135863"/>
                    <a:pt x="821796" y="128455"/>
                    <a:pt x="803275" y="112580"/>
                  </a:cubicBezTo>
                  <a:cubicBezTo>
                    <a:pt x="784754" y="96705"/>
                    <a:pt x="753533" y="40084"/>
                    <a:pt x="733425" y="26855"/>
                  </a:cubicBezTo>
                  <a:cubicBezTo>
                    <a:pt x="713317" y="13626"/>
                    <a:pt x="697971" y="24209"/>
                    <a:pt x="682625" y="33205"/>
                  </a:cubicBezTo>
                  <a:cubicBezTo>
                    <a:pt x="667279" y="42201"/>
                    <a:pt x="658283" y="64955"/>
                    <a:pt x="641350" y="80830"/>
                  </a:cubicBezTo>
                  <a:cubicBezTo>
                    <a:pt x="624417" y="96705"/>
                    <a:pt x="602192" y="123693"/>
                    <a:pt x="581025" y="128455"/>
                  </a:cubicBezTo>
                  <a:cubicBezTo>
                    <a:pt x="559858" y="133217"/>
                    <a:pt x="533400" y="129513"/>
                    <a:pt x="514350" y="109405"/>
                  </a:cubicBezTo>
                  <a:cubicBezTo>
                    <a:pt x="495300" y="89297"/>
                    <a:pt x="484187" y="22622"/>
                    <a:pt x="466725" y="7805"/>
                  </a:cubicBezTo>
                  <a:cubicBezTo>
                    <a:pt x="449263" y="-7012"/>
                    <a:pt x="423862" y="397"/>
                    <a:pt x="409575" y="20505"/>
                  </a:cubicBezTo>
                  <a:cubicBezTo>
                    <a:pt x="395288" y="40613"/>
                    <a:pt x="394229" y="108347"/>
                    <a:pt x="381000" y="128455"/>
                  </a:cubicBezTo>
                  <a:cubicBezTo>
                    <a:pt x="367771" y="148563"/>
                    <a:pt x="347133" y="155442"/>
                    <a:pt x="330200" y="141155"/>
                  </a:cubicBezTo>
                  <a:cubicBezTo>
                    <a:pt x="313267" y="126868"/>
                    <a:pt x="300037" y="61780"/>
                    <a:pt x="279400" y="42730"/>
                  </a:cubicBezTo>
                  <a:cubicBezTo>
                    <a:pt x="258763" y="23680"/>
                    <a:pt x="231775" y="9392"/>
                    <a:pt x="206375" y="26855"/>
                  </a:cubicBezTo>
                  <a:cubicBezTo>
                    <a:pt x="180975" y="44318"/>
                    <a:pt x="149754" y="132159"/>
                    <a:pt x="127000" y="147505"/>
                  </a:cubicBezTo>
                  <a:cubicBezTo>
                    <a:pt x="104246" y="162851"/>
                    <a:pt x="91016" y="137980"/>
                    <a:pt x="69850" y="118930"/>
                  </a:cubicBezTo>
                  <a:cubicBezTo>
                    <a:pt x="48684" y="99880"/>
                    <a:pt x="24342" y="66542"/>
                    <a:pt x="0" y="33205"/>
                  </a:cubicBezTo>
                </a:path>
              </a:pathLst>
            </a:cu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 name="Rounded Rectangle 104">
              <a:extLst>
                <a:ext uri="{FF2B5EF4-FFF2-40B4-BE49-F238E27FC236}">
                  <a16:creationId xmlns:a16="http://schemas.microsoft.com/office/drawing/2014/main" id="{D396344C-0C6C-CE43-9BF2-CB6923DFC54A}"/>
                </a:ext>
              </a:extLst>
            </p:cNvPr>
            <p:cNvSpPr/>
            <p:nvPr/>
          </p:nvSpPr>
          <p:spPr>
            <a:xfrm>
              <a:off x="5296421" y="5435203"/>
              <a:ext cx="827542" cy="254497"/>
            </a:xfrm>
            <a:prstGeom prst="roundRect">
              <a:avLst>
                <a:gd name="adj" fmla="val 34418"/>
              </a:avLst>
            </a:prstGeom>
            <a:solidFill>
              <a:schemeClr val="accent2">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algn="ctr"/>
              <a:r>
                <a:rPr lang="en-GB" sz="1000" dirty="0">
                  <a:solidFill>
                    <a:schemeClr val="tx1"/>
                  </a:solidFill>
                  <a:latin typeface="Arial" panose="020B0604020202020204" pitchFamily="34" charset="0"/>
                  <a:cs typeface="Arial" panose="020B0604020202020204" pitchFamily="34" charset="0"/>
                </a:rPr>
                <a:t>SMAD1/5/8</a:t>
              </a:r>
            </a:p>
          </p:txBody>
        </p:sp>
        <p:grpSp>
          <p:nvGrpSpPr>
            <p:cNvPr id="106" name="Group 105">
              <a:extLst>
                <a:ext uri="{FF2B5EF4-FFF2-40B4-BE49-F238E27FC236}">
                  <a16:creationId xmlns:a16="http://schemas.microsoft.com/office/drawing/2014/main" id="{AAFEC096-BCEE-D548-BE56-E62CDAA84DD2}"/>
                </a:ext>
              </a:extLst>
            </p:cNvPr>
            <p:cNvGrpSpPr/>
            <p:nvPr/>
          </p:nvGrpSpPr>
          <p:grpSpPr>
            <a:xfrm>
              <a:off x="5942583" y="5295131"/>
              <a:ext cx="269626" cy="246221"/>
              <a:chOff x="6168008" y="4005064"/>
              <a:chExt cx="269626" cy="246221"/>
            </a:xfrm>
          </p:grpSpPr>
          <p:sp>
            <p:nvSpPr>
              <p:cNvPr id="107" name="Oval 106">
                <a:extLst>
                  <a:ext uri="{FF2B5EF4-FFF2-40B4-BE49-F238E27FC236}">
                    <a16:creationId xmlns:a16="http://schemas.microsoft.com/office/drawing/2014/main" id="{445F3FFC-4327-8C43-82B1-688EB063E31F}"/>
                  </a:ext>
                </a:extLst>
              </p:cNvPr>
              <p:cNvSpPr/>
              <p:nvPr/>
            </p:nvSpPr>
            <p:spPr>
              <a:xfrm>
                <a:off x="6202933" y="4037955"/>
                <a:ext cx="181992" cy="181992"/>
              </a:xfrm>
              <a:prstGeom prst="ellipse">
                <a:avLst/>
              </a:prstGeom>
              <a:solidFill>
                <a:srgbClr val="FBFDA5"/>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 name="TextBox 107">
                <a:extLst>
                  <a:ext uri="{FF2B5EF4-FFF2-40B4-BE49-F238E27FC236}">
                    <a16:creationId xmlns:a16="http://schemas.microsoft.com/office/drawing/2014/main" id="{CB0AC332-AE7F-C94C-A425-9560DAE712AF}"/>
                  </a:ext>
                </a:extLst>
              </p:cNvPr>
              <p:cNvSpPr txBox="1"/>
              <p:nvPr/>
            </p:nvSpPr>
            <p:spPr>
              <a:xfrm>
                <a:off x="6168008" y="4005064"/>
                <a:ext cx="269626" cy="246221"/>
              </a:xfrm>
              <a:prstGeom prst="rect">
                <a:avLst/>
              </a:prstGeom>
              <a:noFill/>
            </p:spPr>
            <p:txBody>
              <a:bodyPr wrap="none" rtlCol="0">
                <a:spAutoFit/>
              </a:bodyPr>
              <a:lstStyle/>
              <a:p>
                <a:r>
                  <a:rPr lang="en-GB" sz="1000" dirty="0"/>
                  <a:t>P</a:t>
                </a:r>
                <a:endParaRPr lang="en-GB" sz="1000" baseline="30000" dirty="0"/>
              </a:p>
            </p:txBody>
          </p:sp>
        </p:grpSp>
        <p:sp>
          <p:nvSpPr>
            <p:cNvPr id="59" name="Rounded Rectangle 58">
              <a:extLst>
                <a:ext uri="{FF2B5EF4-FFF2-40B4-BE49-F238E27FC236}">
                  <a16:creationId xmlns:a16="http://schemas.microsoft.com/office/drawing/2014/main" id="{8C1B93CE-A95F-BC47-8087-D76A3C3F32AE}"/>
                </a:ext>
              </a:extLst>
            </p:cNvPr>
            <p:cNvSpPr/>
            <p:nvPr/>
          </p:nvSpPr>
          <p:spPr>
            <a:xfrm>
              <a:off x="5165105" y="5666705"/>
              <a:ext cx="648072" cy="254497"/>
            </a:xfrm>
            <a:prstGeom prst="roundRect">
              <a:avLst>
                <a:gd name="adj" fmla="val 44399"/>
              </a:avLst>
            </a:prstGeom>
            <a:solidFill>
              <a:srgbClr val="F1C6B8"/>
            </a:solidFill>
            <a:ln w="12700">
              <a:solidFill>
                <a:srgbClr val="D29E88"/>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algn="ctr"/>
              <a:r>
                <a:rPr lang="en-GB" sz="1000" dirty="0">
                  <a:solidFill>
                    <a:schemeClr val="tx1"/>
                  </a:solidFill>
                  <a:latin typeface="Arial" panose="020B0604020202020204" pitchFamily="34" charset="0"/>
                  <a:cs typeface="Arial" panose="020B0604020202020204" pitchFamily="34" charset="0"/>
                </a:rPr>
                <a:t>SMAD4</a:t>
              </a:r>
            </a:p>
          </p:txBody>
        </p:sp>
      </p:grpSp>
      <p:pic>
        <p:nvPicPr>
          <p:cNvPr id="103" name="Picture 102">
            <a:extLst>
              <a:ext uri="{FF2B5EF4-FFF2-40B4-BE49-F238E27FC236}">
                <a16:creationId xmlns:a16="http://schemas.microsoft.com/office/drawing/2014/main" id="{F9E24E82-A233-E64F-B2B6-859AB334088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91012" y="2476168"/>
            <a:ext cx="1138237" cy="1448665"/>
          </a:xfrm>
          <a:prstGeom prst="rect">
            <a:avLst/>
          </a:prstGeom>
        </p:spPr>
      </p:pic>
      <p:sp>
        <p:nvSpPr>
          <p:cNvPr id="57" name="Rounded Rectangle 56">
            <a:extLst>
              <a:ext uri="{FF2B5EF4-FFF2-40B4-BE49-F238E27FC236}">
                <a16:creationId xmlns:a16="http://schemas.microsoft.com/office/drawing/2014/main" id="{4FDFFDA5-4ED9-894A-B941-6BBF16BE2A85}"/>
              </a:ext>
            </a:extLst>
          </p:cNvPr>
          <p:cNvSpPr/>
          <p:nvPr/>
        </p:nvSpPr>
        <p:spPr>
          <a:xfrm>
            <a:off x="5362451" y="3368278"/>
            <a:ext cx="827542" cy="254497"/>
          </a:xfrm>
          <a:prstGeom prst="roundRect">
            <a:avLst>
              <a:gd name="adj" fmla="val 34418"/>
            </a:avLst>
          </a:prstGeom>
          <a:solidFill>
            <a:schemeClr val="accent2">
              <a:lumMod val="20000"/>
              <a:lumOff val="8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algn="ctr"/>
            <a:r>
              <a:rPr lang="en-GB" sz="1000" dirty="0">
                <a:solidFill>
                  <a:schemeClr val="tx1"/>
                </a:solidFill>
                <a:latin typeface="Arial" panose="020B0604020202020204" pitchFamily="34" charset="0"/>
                <a:cs typeface="Arial" panose="020B0604020202020204" pitchFamily="34" charset="0"/>
              </a:rPr>
              <a:t>SMAD1/5/8</a:t>
            </a:r>
          </a:p>
        </p:txBody>
      </p:sp>
      <p:sp>
        <p:nvSpPr>
          <p:cNvPr id="65" name="Freeform 64">
            <a:extLst>
              <a:ext uri="{FF2B5EF4-FFF2-40B4-BE49-F238E27FC236}">
                <a16:creationId xmlns:a16="http://schemas.microsoft.com/office/drawing/2014/main" id="{573436EB-EF1A-A44A-B360-305B88983C2B}"/>
              </a:ext>
            </a:extLst>
          </p:cNvPr>
          <p:cNvSpPr/>
          <p:nvPr/>
        </p:nvSpPr>
        <p:spPr>
          <a:xfrm>
            <a:off x="4670425" y="2577171"/>
            <a:ext cx="523875" cy="300396"/>
          </a:xfrm>
          <a:custGeom>
            <a:avLst/>
            <a:gdLst>
              <a:gd name="connsiteX0" fmla="*/ 0 w 504825"/>
              <a:gd name="connsiteY0" fmla="*/ 27346 h 262296"/>
              <a:gd name="connsiteX1" fmla="*/ 250825 w 504825"/>
              <a:gd name="connsiteY1" fmla="*/ 5121 h 262296"/>
              <a:gd name="connsiteX2" fmla="*/ 419100 w 504825"/>
              <a:gd name="connsiteY2" fmla="*/ 113071 h 262296"/>
              <a:gd name="connsiteX3" fmla="*/ 504825 w 504825"/>
              <a:gd name="connsiteY3" fmla="*/ 262296 h 262296"/>
              <a:gd name="connsiteX0" fmla="*/ 0 w 523875"/>
              <a:gd name="connsiteY0" fmla="*/ 27346 h 300396"/>
              <a:gd name="connsiteX1" fmla="*/ 250825 w 523875"/>
              <a:gd name="connsiteY1" fmla="*/ 5121 h 300396"/>
              <a:gd name="connsiteX2" fmla="*/ 419100 w 523875"/>
              <a:gd name="connsiteY2" fmla="*/ 113071 h 300396"/>
              <a:gd name="connsiteX3" fmla="*/ 523875 w 523875"/>
              <a:gd name="connsiteY3" fmla="*/ 300396 h 300396"/>
            </a:gdLst>
            <a:ahLst/>
            <a:cxnLst>
              <a:cxn ang="0">
                <a:pos x="connsiteX0" y="connsiteY0"/>
              </a:cxn>
              <a:cxn ang="0">
                <a:pos x="connsiteX1" y="connsiteY1"/>
              </a:cxn>
              <a:cxn ang="0">
                <a:pos x="connsiteX2" y="connsiteY2"/>
              </a:cxn>
              <a:cxn ang="0">
                <a:pos x="connsiteX3" y="connsiteY3"/>
              </a:cxn>
            </a:cxnLst>
            <a:rect l="l" t="t" r="r" b="b"/>
            <a:pathLst>
              <a:path w="523875" h="300396">
                <a:moveTo>
                  <a:pt x="0" y="27346"/>
                </a:moveTo>
                <a:cubicBezTo>
                  <a:pt x="90487" y="9090"/>
                  <a:pt x="180975" y="-9166"/>
                  <a:pt x="250825" y="5121"/>
                </a:cubicBezTo>
                <a:cubicBezTo>
                  <a:pt x="320675" y="19408"/>
                  <a:pt x="373592" y="63859"/>
                  <a:pt x="419100" y="113071"/>
                </a:cubicBezTo>
                <a:cubicBezTo>
                  <a:pt x="464608" y="162283"/>
                  <a:pt x="502179" y="247214"/>
                  <a:pt x="523875" y="300396"/>
                </a:cubicBezTo>
              </a:path>
            </a:pathLst>
          </a:custGeom>
          <a:noFill/>
          <a:ln w="19050">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ounded Rectangle 17">
            <a:extLst>
              <a:ext uri="{FF2B5EF4-FFF2-40B4-BE49-F238E27FC236}">
                <a16:creationId xmlns:a16="http://schemas.microsoft.com/office/drawing/2014/main" id="{99A27C5F-C844-F846-89BB-8EAF3ED52611}"/>
              </a:ext>
            </a:extLst>
          </p:cNvPr>
          <p:cNvSpPr/>
          <p:nvPr/>
        </p:nvSpPr>
        <p:spPr>
          <a:xfrm>
            <a:off x="3497867" y="3872963"/>
            <a:ext cx="1224136" cy="376032"/>
          </a:xfrm>
          <a:prstGeom prst="roundRect">
            <a:avLst>
              <a:gd name="adj" fmla="val 28825"/>
            </a:avLst>
          </a:prstGeom>
          <a:solidFill>
            <a:srgbClr val="FBFDA5"/>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algn="ctr"/>
            <a:r>
              <a:rPr lang="en-GB" sz="1000" dirty="0">
                <a:solidFill>
                  <a:schemeClr val="tx1"/>
                </a:solidFill>
                <a:latin typeface="Arial" panose="020B0604020202020204" pitchFamily="34" charset="0"/>
                <a:cs typeface="Arial" panose="020B0604020202020204" pitchFamily="34" charset="0"/>
              </a:rPr>
              <a:t>Kinase inhibitors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a:extLst>
              <a:ext uri="{FF2B5EF4-FFF2-40B4-BE49-F238E27FC236}">
                <a16:creationId xmlns:a16="http://schemas.microsoft.com/office/drawing/2014/main" id="{9C63F850-79A3-764E-AF5A-6C75BD0BAB77}"/>
              </a:ext>
            </a:extLst>
          </p:cNvPr>
          <p:cNvSpPr>
            <a:spLocks noGrp="1" noChangeArrowheads="1"/>
          </p:cNvSpPr>
          <p:nvPr>
            <p:ph type="title"/>
          </p:nvPr>
        </p:nvSpPr>
        <p:spPr/>
        <p:txBody>
          <a:bodyPr/>
          <a:lstStyle/>
          <a:p>
            <a:r>
              <a:rPr lang="en-GB" altLang="en-US" b="1" dirty="0"/>
              <a:t>Symptom Onset</a:t>
            </a:r>
          </a:p>
        </p:txBody>
      </p:sp>
      <p:pic>
        <p:nvPicPr>
          <p:cNvPr id="39939" name="Content Placeholder 3">
            <a:extLst>
              <a:ext uri="{FF2B5EF4-FFF2-40B4-BE49-F238E27FC236}">
                <a16:creationId xmlns:a16="http://schemas.microsoft.com/office/drawing/2014/main" id="{B0FDEEA0-AB2C-C040-9851-39F0B6CF56E8}"/>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404359" y="2603500"/>
            <a:ext cx="2879725" cy="2627313"/>
          </a:xfrm>
        </p:spPr>
      </p:pic>
      <p:pic>
        <p:nvPicPr>
          <p:cNvPr id="39940" name="Picture 5">
            <a:extLst>
              <a:ext uri="{FF2B5EF4-FFF2-40B4-BE49-F238E27FC236}">
                <a16:creationId xmlns:a16="http://schemas.microsoft.com/office/drawing/2014/main" id="{019CAE5E-E4EE-374F-9D2C-FA9DE75E545B}"/>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13726" y="1301977"/>
            <a:ext cx="5167312" cy="22066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 name="TextBox 1">
            <a:extLst>
              <a:ext uri="{FF2B5EF4-FFF2-40B4-BE49-F238E27FC236}">
                <a16:creationId xmlns:a16="http://schemas.microsoft.com/office/drawing/2014/main" id="{07D9E446-8313-B846-9689-61F9BB2C3DDE}"/>
              </a:ext>
            </a:extLst>
          </p:cNvPr>
          <p:cNvSpPr txBox="1">
            <a:spLocks noChangeArrowheads="1"/>
          </p:cNvSpPr>
          <p:nvPr/>
        </p:nvSpPr>
        <p:spPr bwMode="auto">
          <a:xfrm>
            <a:off x="263525" y="6213773"/>
            <a:ext cx="61925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nchorCtr="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en-US" sz="1200" dirty="0"/>
              <a:t>SD, standard deviation</a:t>
            </a:r>
          </a:p>
          <a:p>
            <a:r>
              <a:rPr lang="en-GB" altLang="en-US" sz="1200" dirty="0"/>
              <a:t>Pignolo R, et al. Orphanet J Rare Dis. 2019;14:98</a:t>
            </a:r>
          </a:p>
        </p:txBody>
      </p:sp>
      <p:graphicFrame>
        <p:nvGraphicFramePr>
          <p:cNvPr id="4" name="Table 3">
            <a:extLst>
              <a:ext uri="{FF2B5EF4-FFF2-40B4-BE49-F238E27FC236}">
                <a16:creationId xmlns:a16="http://schemas.microsoft.com/office/drawing/2014/main" id="{F86F0DC1-CDC2-2B40-A49E-0CD615FD08DC}"/>
              </a:ext>
            </a:extLst>
          </p:cNvPr>
          <p:cNvGraphicFramePr>
            <a:graphicFrameLocks noGrp="1"/>
          </p:cNvGraphicFramePr>
          <p:nvPr>
            <p:extLst>
              <p:ext uri="{D42A27DB-BD31-4B8C-83A1-F6EECF244321}">
                <p14:modId xmlns:p14="http://schemas.microsoft.com/office/powerpoint/2010/main" val="1232011949"/>
              </p:ext>
            </p:extLst>
          </p:nvPr>
        </p:nvGraphicFramePr>
        <p:xfrm>
          <a:off x="3754151" y="4005064"/>
          <a:ext cx="7886463" cy="2108200"/>
        </p:xfrm>
        <a:graphic>
          <a:graphicData uri="http://schemas.openxmlformats.org/drawingml/2006/table">
            <a:tbl>
              <a:tblPr firstRow="1" bandRow="1">
                <a:tableStyleId>{5C22544A-7EE6-4342-B048-85BDC9FD1C3A}</a:tableStyleId>
              </a:tblPr>
              <a:tblGrid>
                <a:gridCol w="1853048">
                  <a:extLst>
                    <a:ext uri="{9D8B030D-6E8A-4147-A177-3AD203B41FA5}">
                      <a16:colId xmlns:a16="http://schemas.microsoft.com/office/drawing/2014/main" val="3027184951"/>
                    </a:ext>
                  </a:extLst>
                </a:gridCol>
                <a:gridCol w="1206683">
                  <a:extLst>
                    <a:ext uri="{9D8B030D-6E8A-4147-A177-3AD203B41FA5}">
                      <a16:colId xmlns:a16="http://schemas.microsoft.com/office/drawing/2014/main" val="1077874558"/>
                    </a:ext>
                  </a:extLst>
                </a:gridCol>
                <a:gridCol w="1206683">
                  <a:extLst>
                    <a:ext uri="{9D8B030D-6E8A-4147-A177-3AD203B41FA5}">
                      <a16:colId xmlns:a16="http://schemas.microsoft.com/office/drawing/2014/main" val="77524407"/>
                    </a:ext>
                  </a:extLst>
                </a:gridCol>
                <a:gridCol w="1206683">
                  <a:extLst>
                    <a:ext uri="{9D8B030D-6E8A-4147-A177-3AD203B41FA5}">
                      <a16:colId xmlns:a16="http://schemas.microsoft.com/office/drawing/2014/main" val="1469239085"/>
                    </a:ext>
                  </a:extLst>
                </a:gridCol>
                <a:gridCol w="1206683">
                  <a:extLst>
                    <a:ext uri="{9D8B030D-6E8A-4147-A177-3AD203B41FA5}">
                      <a16:colId xmlns:a16="http://schemas.microsoft.com/office/drawing/2014/main" val="1088476448"/>
                    </a:ext>
                  </a:extLst>
                </a:gridCol>
                <a:gridCol w="1206683">
                  <a:extLst>
                    <a:ext uri="{9D8B030D-6E8A-4147-A177-3AD203B41FA5}">
                      <a16:colId xmlns:a16="http://schemas.microsoft.com/office/drawing/2014/main" val="3712591107"/>
                    </a:ext>
                  </a:extLst>
                </a:gridCol>
              </a:tblGrid>
              <a:tr h="370840">
                <a:tc>
                  <a:txBody>
                    <a:bodyPr/>
                    <a:lstStyle/>
                    <a:p>
                      <a:endParaRPr lang="en-GB" sz="1200" dirty="0">
                        <a:solidFill>
                          <a:schemeClr val="tx1"/>
                        </a:solidFill>
                      </a:endParaRPr>
                    </a:p>
                  </a:txBody>
                  <a:tcPr anchor="ctr"/>
                </a:tc>
                <a:tc>
                  <a:txBody>
                    <a:bodyPr/>
                    <a:lstStyle/>
                    <a:p>
                      <a:pPr algn="ctr"/>
                      <a:r>
                        <a:rPr lang="en-GB" sz="1200" dirty="0">
                          <a:solidFill>
                            <a:schemeClr val="tx1"/>
                          </a:solidFill>
                        </a:rPr>
                        <a:t>&lt;8 years</a:t>
                      </a:r>
                      <a:br>
                        <a:rPr lang="en-GB" sz="1200" dirty="0">
                          <a:solidFill>
                            <a:schemeClr val="tx1"/>
                          </a:solidFill>
                        </a:rPr>
                      </a:br>
                      <a:r>
                        <a:rPr lang="en-GB" sz="1200" dirty="0">
                          <a:solidFill>
                            <a:schemeClr val="tx1"/>
                          </a:solidFill>
                        </a:rPr>
                        <a:t>(N=17)</a:t>
                      </a:r>
                    </a:p>
                  </a:txBody>
                  <a:tcPr anchor="ctr"/>
                </a:tc>
                <a:tc>
                  <a:txBody>
                    <a:bodyPr/>
                    <a:lstStyle/>
                    <a:p>
                      <a:pPr algn="ctr"/>
                      <a:r>
                        <a:rPr lang="en-GB" sz="1200" dirty="0">
                          <a:solidFill>
                            <a:schemeClr val="tx1"/>
                          </a:solidFill>
                        </a:rPr>
                        <a:t>8 to &lt;15 years</a:t>
                      </a:r>
                      <a:br>
                        <a:rPr lang="en-GB" sz="1200" dirty="0">
                          <a:solidFill>
                            <a:schemeClr val="tx1"/>
                          </a:solidFill>
                        </a:rPr>
                      </a:br>
                      <a:r>
                        <a:rPr lang="en-GB" sz="1200" dirty="0">
                          <a:solidFill>
                            <a:schemeClr val="tx1"/>
                          </a:solidFill>
                        </a:rPr>
                        <a:t>(N=36)</a:t>
                      </a:r>
                    </a:p>
                  </a:txBody>
                  <a:tcPr anchor="ctr"/>
                </a:tc>
                <a:tc>
                  <a:txBody>
                    <a:bodyPr/>
                    <a:lstStyle/>
                    <a:p>
                      <a:pPr algn="ctr"/>
                      <a:r>
                        <a:rPr lang="en-GB" sz="1200" dirty="0">
                          <a:solidFill>
                            <a:schemeClr val="tx1"/>
                          </a:solidFill>
                        </a:rPr>
                        <a:t>15 to &lt;25 years (N=27)</a:t>
                      </a:r>
                    </a:p>
                  </a:txBody>
                  <a:tcPr anchor="ctr"/>
                </a:tc>
                <a:tc>
                  <a:txBody>
                    <a:bodyPr/>
                    <a:lstStyle/>
                    <a:p>
                      <a:pPr algn="ctr"/>
                      <a:r>
                        <a:rPr lang="en-GB" sz="1200" dirty="0">
                          <a:solidFill>
                            <a:schemeClr val="tx1"/>
                          </a:solidFill>
                        </a:rPr>
                        <a:t>≥25 to ≤65 years (N=27)</a:t>
                      </a:r>
                    </a:p>
                  </a:txBody>
                  <a:tcPr anchor="ctr"/>
                </a:tc>
                <a:tc>
                  <a:txBody>
                    <a:bodyPr/>
                    <a:lstStyle/>
                    <a:p>
                      <a:pPr algn="ctr"/>
                      <a:r>
                        <a:rPr lang="en-GB" sz="1200" dirty="0">
                          <a:solidFill>
                            <a:schemeClr val="tx1"/>
                          </a:solidFill>
                        </a:rPr>
                        <a:t>Total</a:t>
                      </a:r>
                      <a:br>
                        <a:rPr lang="en-GB" sz="1200" dirty="0">
                          <a:solidFill>
                            <a:schemeClr val="tx1"/>
                          </a:solidFill>
                        </a:rPr>
                      </a:br>
                      <a:r>
                        <a:rPr lang="en-GB" sz="1200" dirty="0">
                          <a:solidFill>
                            <a:schemeClr val="tx1"/>
                          </a:solidFill>
                        </a:rPr>
                        <a:t>(N=114)</a:t>
                      </a:r>
                    </a:p>
                  </a:txBody>
                  <a:tcPr anchor="ctr"/>
                </a:tc>
                <a:extLst>
                  <a:ext uri="{0D108BD9-81ED-4DB2-BD59-A6C34878D82A}">
                    <a16:rowId xmlns:a16="http://schemas.microsoft.com/office/drawing/2014/main" val="2711065042"/>
                  </a:ext>
                </a:extLst>
              </a:tr>
              <a:tr h="370840">
                <a:tc>
                  <a:txBody>
                    <a:bodyPr/>
                    <a:lstStyle/>
                    <a:p>
                      <a:r>
                        <a:rPr lang="en-GB" sz="1200" b="1" dirty="0"/>
                        <a:t>Males, n (%)</a:t>
                      </a:r>
                      <a:endParaRPr lang="en-GB" sz="1200" b="1" dirty="0">
                        <a:solidFill>
                          <a:schemeClr val="tx1"/>
                        </a:solidFill>
                      </a:endParaRPr>
                    </a:p>
                  </a:txBody>
                  <a:tcPr anchor="ctr"/>
                </a:tc>
                <a:tc>
                  <a:txBody>
                    <a:bodyPr/>
                    <a:lstStyle/>
                    <a:p>
                      <a:pPr algn="ctr"/>
                      <a:r>
                        <a:rPr lang="en-GB" sz="1200" dirty="0"/>
                        <a:t>9 (52.9)</a:t>
                      </a:r>
                      <a:endParaRPr lang="en-GB" sz="1200" dirty="0">
                        <a:solidFill>
                          <a:schemeClr val="tx1"/>
                        </a:solidFill>
                      </a:endParaRPr>
                    </a:p>
                  </a:txBody>
                  <a:tcPr anchor="ctr"/>
                </a:tc>
                <a:tc>
                  <a:txBody>
                    <a:bodyPr/>
                    <a:lstStyle/>
                    <a:p>
                      <a:pPr algn="ctr"/>
                      <a:r>
                        <a:rPr lang="en-GB" sz="1200" dirty="0"/>
                        <a:t>24 (66.7)</a:t>
                      </a:r>
                      <a:endParaRPr lang="en-GB" sz="1200" dirty="0">
                        <a:solidFill>
                          <a:schemeClr val="tx1"/>
                        </a:solidFill>
                      </a:endParaRPr>
                    </a:p>
                  </a:txBody>
                  <a:tcPr anchor="ctr"/>
                </a:tc>
                <a:tc>
                  <a:txBody>
                    <a:bodyPr/>
                    <a:lstStyle/>
                    <a:p>
                      <a:pPr algn="ctr"/>
                      <a:r>
                        <a:rPr lang="en-GB" sz="1200" dirty="0"/>
                        <a:t>16 (47.1)</a:t>
                      </a:r>
                      <a:endParaRPr lang="en-GB" sz="1200" dirty="0">
                        <a:solidFill>
                          <a:schemeClr val="tx1"/>
                        </a:solidFill>
                      </a:endParaRPr>
                    </a:p>
                  </a:txBody>
                  <a:tcPr anchor="ctr"/>
                </a:tc>
                <a:tc>
                  <a:txBody>
                    <a:bodyPr/>
                    <a:lstStyle/>
                    <a:p>
                      <a:pPr algn="ctr"/>
                      <a:r>
                        <a:rPr lang="en-GB" sz="1200" dirty="0"/>
                        <a:t>13 (48.1)</a:t>
                      </a:r>
                      <a:endParaRPr lang="en-GB" sz="1200" dirty="0">
                        <a:solidFill>
                          <a:schemeClr val="tx1"/>
                        </a:solidFill>
                      </a:endParaRPr>
                    </a:p>
                  </a:txBody>
                  <a:tcPr anchor="ctr"/>
                </a:tc>
                <a:tc>
                  <a:txBody>
                    <a:bodyPr/>
                    <a:lstStyle/>
                    <a:p>
                      <a:pPr algn="ctr"/>
                      <a:r>
                        <a:rPr lang="en-GB" sz="1200" dirty="0"/>
                        <a:t>62 (54.4)</a:t>
                      </a:r>
                      <a:endParaRPr lang="en-GB" sz="1200" dirty="0">
                        <a:solidFill>
                          <a:schemeClr val="tx1"/>
                        </a:solidFill>
                      </a:endParaRPr>
                    </a:p>
                  </a:txBody>
                  <a:tcPr anchor="ctr"/>
                </a:tc>
                <a:extLst>
                  <a:ext uri="{0D108BD9-81ED-4DB2-BD59-A6C34878D82A}">
                    <a16:rowId xmlns:a16="http://schemas.microsoft.com/office/drawing/2014/main" val="2722061076"/>
                  </a:ext>
                </a:extLst>
              </a:tr>
              <a:tr h="370840">
                <a:tc>
                  <a:txBody>
                    <a:bodyPr/>
                    <a:lstStyle/>
                    <a:p>
                      <a:pPr marL="269875" indent="-269875">
                        <a:tabLst/>
                      </a:pPr>
                      <a:r>
                        <a:rPr lang="en-GB" sz="1200" b="1" dirty="0"/>
                        <a:t>Age (years)</a:t>
                      </a:r>
                      <a:br>
                        <a:rPr lang="en-GB" sz="1200" dirty="0"/>
                      </a:br>
                      <a:r>
                        <a:rPr lang="en-GB" sz="1200" dirty="0"/>
                        <a:t>Mean ± SD</a:t>
                      </a:r>
                      <a:br>
                        <a:rPr lang="en-GB" sz="1200" dirty="0"/>
                      </a:br>
                      <a:r>
                        <a:rPr lang="en-GB" sz="1200" dirty="0"/>
                        <a:t>Median (min, max)</a:t>
                      </a:r>
                      <a:endParaRPr lang="en-GB" sz="1200" dirty="0">
                        <a:solidFill>
                          <a:schemeClr val="tx1"/>
                        </a:solidFill>
                      </a:endParaRPr>
                    </a:p>
                  </a:txBody>
                  <a:tcPr anchor="ctr"/>
                </a:tc>
                <a:tc>
                  <a:txBody>
                    <a:bodyPr/>
                    <a:lstStyle/>
                    <a:p>
                      <a:pPr algn="ctr"/>
                      <a:br>
                        <a:rPr lang="en-GB" sz="1200" dirty="0"/>
                      </a:br>
                      <a:r>
                        <a:rPr lang="en-GB" sz="1200" dirty="0"/>
                        <a:t>5.9 ± 1.1</a:t>
                      </a:r>
                      <a:br>
                        <a:rPr lang="en-GB" sz="1200" dirty="0"/>
                      </a:br>
                      <a:r>
                        <a:rPr lang="en-GB" sz="1200" dirty="0"/>
                        <a:t>6.0 (4, 7)</a:t>
                      </a:r>
                      <a:endParaRPr lang="en-GB" sz="1200" dirty="0">
                        <a:solidFill>
                          <a:schemeClr val="tx1"/>
                        </a:solidFill>
                      </a:endParaRPr>
                    </a:p>
                  </a:txBody>
                  <a:tcPr anchor="ctr"/>
                </a:tc>
                <a:tc>
                  <a:txBody>
                    <a:bodyPr/>
                    <a:lstStyle/>
                    <a:p>
                      <a:pPr algn="ctr"/>
                      <a:br>
                        <a:rPr lang="en-GB" sz="1200" dirty="0"/>
                      </a:br>
                      <a:r>
                        <a:rPr lang="en-GB" sz="1200" dirty="0"/>
                        <a:t>11.4 ± 2.1</a:t>
                      </a:r>
                      <a:br>
                        <a:rPr lang="en-GB" sz="1200" dirty="0"/>
                      </a:br>
                      <a:r>
                        <a:rPr lang="en-GB" sz="1200" dirty="0"/>
                        <a:t>11.0 (8, 14)</a:t>
                      </a:r>
                      <a:endParaRPr lang="en-GB" sz="1200" dirty="0">
                        <a:solidFill>
                          <a:schemeClr val="tx1"/>
                        </a:solidFill>
                      </a:endParaRPr>
                    </a:p>
                  </a:txBody>
                  <a:tcPr anchor="ctr"/>
                </a:tc>
                <a:tc>
                  <a:txBody>
                    <a:bodyPr/>
                    <a:lstStyle/>
                    <a:p>
                      <a:pPr algn="ctr"/>
                      <a:br>
                        <a:rPr lang="en-GB" sz="1200" dirty="0"/>
                      </a:br>
                      <a:r>
                        <a:rPr lang="en-GB" sz="1200" dirty="0"/>
                        <a:t>18.9 ± 3.1</a:t>
                      </a:r>
                      <a:br>
                        <a:rPr lang="en-GB" sz="1200" dirty="0"/>
                      </a:br>
                      <a:r>
                        <a:rPr lang="en-GB" sz="1200" dirty="0"/>
                        <a:t>18.5 (15, 24)</a:t>
                      </a:r>
                      <a:endParaRPr lang="en-GB" sz="1200" dirty="0">
                        <a:solidFill>
                          <a:schemeClr val="tx1"/>
                        </a:solidFill>
                      </a:endParaRPr>
                    </a:p>
                  </a:txBody>
                  <a:tcPr anchor="ctr"/>
                </a:tc>
                <a:tc>
                  <a:txBody>
                    <a:bodyPr/>
                    <a:lstStyle/>
                    <a:p>
                      <a:pPr algn="ctr"/>
                      <a:br>
                        <a:rPr lang="en-GB" sz="1200" dirty="0"/>
                      </a:br>
                      <a:r>
                        <a:rPr lang="en-GB" sz="1200" dirty="0"/>
                        <a:t>31.7 ± 6.7</a:t>
                      </a:r>
                      <a:br>
                        <a:rPr lang="en-GB" sz="1200" dirty="0"/>
                      </a:br>
                      <a:r>
                        <a:rPr lang="en-GB" sz="1200" dirty="0"/>
                        <a:t>30.0 (25, 56)</a:t>
                      </a:r>
                      <a:endParaRPr lang="en-GB" sz="1200" dirty="0">
                        <a:solidFill>
                          <a:schemeClr val="tx1"/>
                        </a:solidFill>
                      </a:endParaRPr>
                    </a:p>
                  </a:txBody>
                  <a:tcPr anchor="ctr"/>
                </a:tc>
                <a:tc>
                  <a:txBody>
                    <a:bodyPr/>
                    <a:lstStyle/>
                    <a:p>
                      <a:pPr algn="ctr"/>
                      <a:br>
                        <a:rPr lang="en-GB" sz="1200" dirty="0"/>
                      </a:br>
                      <a:r>
                        <a:rPr lang="en-GB" sz="1200" dirty="0"/>
                        <a:t>17.6 ± 9.7</a:t>
                      </a:r>
                      <a:br>
                        <a:rPr lang="en-GB" sz="1200" dirty="0"/>
                      </a:br>
                      <a:r>
                        <a:rPr lang="en-GB" sz="1200" dirty="0"/>
                        <a:t>15.0 (4, 56)</a:t>
                      </a:r>
                      <a:endParaRPr lang="en-GB" sz="1200" dirty="0">
                        <a:solidFill>
                          <a:schemeClr val="tx1"/>
                        </a:solidFill>
                      </a:endParaRPr>
                    </a:p>
                  </a:txBody>
                  <a:tcPr anchor="ctr"/>
                </a:tc>
                <a:extLst>
                  <a:ext uri="{0D108BD9-81ED-4DB2-BD59-A6C34878D82A}">
                    <a16:rowId xmlns:a16="http://schemas.microsoft.com/office/drawing/2014/main" val="1499989456"/>
                  </a:ext>
                </a:extLst>
              </a:tr>
              <a:tr h="370840">
                <a:tc>
                  <a:txBody>
                    <a:bodyPr/>
                    <a:lstStyle/>
                    <a:p>
                      <a:pPr marL="269875" marR="0" lvl="0" indent="-269875" algn="l" defTabSz="914400" rtl="0" eaLnBrk="1" fontAlgn="auto" latinLnBrk="0" hangingPunct="1">
                        <a:lnSpc>
                          <a:spcPct val="100000"/>
                        </a:lnSpc>
                        <a:spcBef>
                          <a:spcPts val="0"/>
                        </a:spcBef>
                        <a:spcAft>
                          <a:spcPts val="0"/>
                        </a:spcAft>
                        <a:buClrTx/>
                        <a:buSzTx/>
                        <a:buFontTx/>
                        <a:buNone/>
                        <a:tabLst/>
                        <a:defRPr/>
                      </a:pPr>
                      <a:r>
                        <a:rPr lang="en-GB" sz="1200" b="1" dirty="0"/>
                        <a:t>Age at 1</a:t>
                      </a:r>
                      <a:r>
                        <a:rPr lang="en-GB" sz="1200" b="1" baseline="30000" dirty="0"/>
                        <a:t>st</a:t>
                      </a:r>
                      <a:r>
                        <a:rPr lang="en-GB" sz="1200" b="1" dirty="0"/>
                        <a:t> flare-up</a:t>
                      </a:r>
                      <a:br>
                        <a:rPr lang="en-GB" sz="1200" dirty="0"/>
                      </a:br>
                      <a:r>
                        <a:rPr lang="en-GB" sz="1200" dirty="0"/>
                        <a:t>Mean ± SD</a:t>
                      </a:r>
                      <a:br>
                        <a:rPr lang="en-GB" sz="1200" dirty="0"/>
                      </a:br>
                      <a:r>
                        <a:rPr lang="en-GB" sz="1200" dirty="0"/>
                        <a:t>Median (min, max)</a:t>
                      </a:r>
                      <a:endParaRPr lang="en-GB" sz="1200" dirty="0">
                        <a:solidFill>
                          <a:schemeClr val="tx1"/>
                        </a:solidFill>
                      </a:endParaRPr>
                    </a:p>
                  </a:txBody>
                  <a:tcPr anchor="ctr"/>
                </a:tc>
                <a:tc>
                  <a:txBody>
                    <a:bodyPr/>
                    <a:lstStyle/>
                    <a:p>
                      <a:pPr algn="ctr"/>
                      <a:br>
                        <a:rPr lang="en-GB" sz="1200" dirty="0"/>
                      </a:br>
                      <a:r>
                        <a:rPr lang="en-GB" sz="1200" dirty="0"/>
                        <a:t>2.9 ± 2.1</a:t>
                      </a:r>
                      <a:br>
                        <a:rPr lang="en-GB" sz="1200" dirty="0"/>
                      </a:br>
                      <a:r>
                        <a:rPr lang="en-GB" sz="1200" dirty="0"/>
                        <a:t>2.0 (1, 6)</a:t>
                      </a:r>
                      <a:endParaRPr lang="en-GB" sz="1200" dirty="0">
                        <a:solidFill>
                          <a:schemeClr val="tx1"/>
                        </a:solidFill>
                      </a:endParaRPr>
                    </a:p>
                  </a:txBody>
                  <a:tcPr anchor="ctr"/>
                </a:tc>
                <a:tc>
                  <a:txBody>
                    <a:bodyPr/>
                    <a:lstStyle/>
                    <a:p>
                      <a:pPr algn="ctr"/>
                      <a:br>
                        <a:rPr lang="en-GB" sz="1200" dirty="0"/>
                      </a:br>
                      <a:r>
                        <a:rPr lang="en-GB" sz="1200" dirty="0"/>
                        <a:t>4.4 ± 3.6</a:t>
                      </a:r>
                      <a:br>
                        <a:rPr lang="en-GB" sz="1200" dirty="0"/>
                      </a:br>
                      <a:r>
                        <a:rPr lang="en-GB" sz="1200" dirty="0"/>
                        <a:t>4.0 (0, 13)</a:t>
                      </a:r>
                      <a:endParaRPr lang="en-GB" sz="1200" dirty="0">
                        <a:solidFill>
                          <a:schemeClr val="tx1"/>
                        </a:solidFill>
                      </a:endParaRPr>
                    </a:p>
                  </a:txBody>
                  <a:tcPr anchor="ctr"/>
                </a:tc>
                <a:tc>
                  <a:txBody>
                    <a:bodyPr/>
                    <a:lstStyle/>
                    <a:p>
                      <a:pPr algn="ctr"/>
                      <a:br>
                        <a:rPr lang="en-GB" sz="1200" dirty="0"/>
                      </a:br>
                      <a:r>
                        <a:rPr lang="en-GB" sz="1200" dirty="0"/>
                        <a:t>5.6 ± 4.8</a:t>
                      </a:r>
                      <a:br>
                        <a:rPr lang="en-GB" sz="1200" dirty="0"/>
                      </a:br>
                      <a:r>
                        <a:rPr lang="en-GB" sz="1200" dirty="0"/>
                        <a:t>3.5 (0, 17)</a:t>
                      </a:r>
                      <a:endParaRPr lang="en-GB" sz="1200" dirty="0">
                        <a:solidFill>
                          <a:schemeClr val="tx1"/>
                        </a:solidFill>
                      </a:endParaRPr>
                    </a:p>
                  </a:txBody>
                  <a:tcPr anchor="ctr"/>
                </a:tc>
                <a:tc>
                  <a:txBody>
                    <a:bodyPr/>
                    <a:lstStyle/>
                    <a:p>
                      <a:pPr algn="ctr"/>
                      <a:br>
                        <a:rPr lang="en-GB" sz="1200" dirty="0"/>
                      </a:br>
                      <a:r>
                        <a:rPr lang="en-GB" sz="1200" dirty="0"/>
                        <a:t>7.1 ± 5.0</a:t>
                      </a:r>
                      <a:br>
                        <a:rPr lang="en-GB" sz="1200" dirty="0"/>
                      </a:br>
                      <a:r>
                        <a:rPr lang="en-GB" sz="1200" dirty="0"/>
                        <a:t>5.0 (0, 20)</a:t>
                      </a:r>
                      <a:endParaRPr lang="en-GB" sz="1200" dirty="0">
                        <a:solidFill>
                          <a:schemeClr val="tx1"/>
                        </a:solidFill>
                      </a:endParaRPr>
                    </a:p>
                  </a:txBody>
                  <a:tcPr anchor="ctr"/>
                </a:tc>
                <a:tc>
                  <a:txBody>
                    <a:bodyPr/>
                    <a:lstStyle/>
                    <a:p>
                      <a:pPr algn="ctr"/>
                      <a:br>
                        <a:rPr lang="en-GB" sz="1200" dirty="0"/>
                      </a:br>
                      <a:r>
                        <a:rPr lang="en-GB" sz="1200" dirty="0"/>
                        <a:t>5.2 ± 4.4</a:t>
                      </a:r>
                      <a:br>
                        <a:rPr lang="en-GB" sz="1200" dirty="0"/>
                      </a:br>
                      <a:r>
                        <a:rPr lang="en-GB" sz="1200" dirty="0"/>
                        <a:t>4.0 (0, 20)</a:t>
                      </a:r>
                      <a:endParaRPr lang="en-GB" sz="1200" dirty="0">
                        <a:solidFill>
                          <a:schemeClr val="tx1"/>
                        </a:solidFill>
                      </a:endParaRPr>
                    </a:p>
                  </a:txBody>
                  <a:tcPr anchor="ctr"/>
                </a:tc>
                <a:extLst>
                  <a:ext uri="{0D108BD9-81ED-4DB2-BD59-A6C34878D82A}">
                    <a16:rowId xmlns:a16="http://schemas.microsoft.com/office/drawing/2014/main" val="4183012163"/>
                  </a:ext>
                </a:extLst>
              </a:tr>
            </a:tbl>
          </a:graphicData>
        </a:graphic>
      </p:graphicFrame>
      <p:sp>
        <p:nvSpPr>
          <p:cNvPr id="5" name="TextBox 4">
            <a:extLst>
              <a:ext uri="{FF2B5EF4-FFF2-40B4-BE49-F238E27FC236}">
                <a16:creationId xmlns:a16="http://schemas.microsoft.com/office/drawing/2014/main" id="{46A5FD85-EBD1-6445-B056-73E87A722B7F}"/>
              </a:ext>
            </a:extLst>
          </p:cNvPr>
          <p:cNvSpPr txBox="1"/>
          <p:nvPr/>
        </p:nvSpPr>
        <p:spPr>
          <a:xfrm>
            <a:off x="3719736" y="3645024"/>
            <a:ext cx="5222905" cy="338554"/>
          </a:xfrm>
          <a:prstGeom prst="rect">
            <a:avLst/>
          </a:prstGeom>
          <a:noFill/>
        </p:spPr>
        <p:txBody>
          <a:bodyPr wrap="none" rtlCol="0">
            <a:spAutoFit/>
          </a:bodyPr>
          <a:lstStyle/>
          <a:p>
            <a:r>
              <a:rPr lang="en-GB" sz="1600" b="1" dirty="0"/>
              <a:t>Demographic and baseline disease by age category</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FA22A-E08F-D24E-B603-B9DAEA0182F6}"/>
              </a:ext>
            </a:extLst>
          </p:cNvPr>
          <p:cNvSpPr>
            <a:spLocks noGrp="1"/>
          </p:cNvSpPr>
          <p:nvPr>
            <p:ph type="title"/>
          </p:nvPr>
        </p:nvSpPr>
        <p:spPr/>
        <p:txBody>
          <a:bodyPr/>
          <a:lstStyle/>
          <a:p>
            <a:r>
              <a:rPr lang="en-GB" dirty="0"/>
              <a:t>Recognition of Disease Flare-Ups</a:t>
            </a:r>
          </a:p>
        </p:txBody>
      </p:sp>
      <p:sp>
        <p:nvSpPr>
          <p:cNvPr id="40963" name="Content Placeholder 2">
            <a:extLst>
              <a:ext uri="{FF2B5EF4-FFF2-40B4-BE49-F238E27FC236}">
                <a16:creationId xmlns:a16="http://schemas.microsoft.com/office/drawing/2014/main" id="{C31B45F2-5F74-D246-887F-62C58FA1618B}"/>
              </a:ext>
            </a:extLst>
          </p:cNvPr>
          <p:cNvSpPr>
            <a:spLocks noGrp="1" noChangeArrowheads="1"/>
          </p:cNvSpPr>
          <p:nvPr>
            <p:ph sz="half" idx="1"/>
          </p:nvPr>
        </p:nvSpPr>
        <p:spPr>
          <a:xfrm>
            <a:off x="609600" y="1484784"/>
            <a:ext cx="5384800" cy="4525963"/>
          </a:xfrm>
        </p:spPr>
        <p:txBody>
          <a:bodyPr/>
          <a:lstStyle/>
          <a:p>
            <a:pPr marL="0" indent="0">
              <a:buNone/>
            </a:pPr>
            <a:r>
              <a:rPr lang="en-GB" altLang="en-US" sz="2400" dirty="0"/>
              <a:t>The majority of patients report swelling, pain, decreased movement, warmth, and redness as prominent symptoms of a flare-up.</a:t>
            </a:r>
          </a:p>
          <a:p>
            <a:pPr marL="0" indent="0">
              <a:buNone/>
            </a:pPr>
            <a:endParaRPr lang="en-GB" altLang="en-US" sz="2400" dirty="0"/>
          </a:p>
        </p:txBody>
      </p:sp>
      <p:sp>
        <p:nvSpPr>
          <p:cNvPr id="40964" name="Content Placeholder 5">
            <a:extLst>
              <a:ext uri="{FF2B5EF4-FFF2-40B4-BE49-F238E27FC236}">
                <a16:creationId xmlns:a16="http://schemas.microsoft.com/office/drawing/2014/main" id="{DB87B328-C44A-9B44-93B6-C73ACED3130C}"/>
              </a:ext>
            </a:extLst>
          </p:cNvPr>
          <p:cNvSpPr>
            <a:spLocks noGrp="1" noChangeArrowheads="1"/>
          </p:cNvSpPr>
          <p:nvPr>
            <p:ph sz="half" idx="2"/>
          </p:nvPr>
        </p:nvSpPr>
        <p:spPr>
          <a:xfrm>
            <a:off x="6197600" y="1484784"/>
            <a:ext cx="5384800" cy="4525963"/>
          </a:xfrm>
        </p:spPr>
        <p:txBody>
          <a:bodyPr/>
          <a:lstStyle/>
          <a:p>
            <a:pPr marL="0" indent="0">
              <a:buNone/>
            </a:pPr>
            <a:r>
              <a:rPr lang="en-GB" altLang="en-US" sz="2400" dirty="0"/>
              <a:t>Most patients reported confirmation of a flare-up within two days of onset of symptoms.</a:t>
            </a:r>
          </a:p>
          <a:p>
            <a:pPr marL="0" indent="0">
              <a:buNone/>
            </a:pPr>
            <a:endParaRPr lang="en-GB" altLang="en-US" sz="2400" dirty="0"/>
          </a:p>
        </p:txBody>
      </p:sp>
      <p:graphicFrame>
        <p:nvGraphicFramePr>
          <p:cNvPr id="8" name="Chart 7">
            <a:extLst>
              <a:ext uri="{FF2B5EF4-FFF2-40B4-BE49-F238E27FC236}">
                <a16:creationId xmlns:a16="http://schemas.microsoft.com/office/drawing/2014/main" id="{2D6318B5-82BF-AA44-866F-4116C50AB23F}"/>
              </a:ext>
            </a:extLst>
          </p:cNvPr>
          <p:cNvGraphicFramePr/>
          <p:nvPr>
            <p:extLst>
              <p:ext uri="{D42A27DB-BD31-4B8C-83A1-F6EECF244321}">
                <p14:modId xmlns:p14="http://schemas.microsoft.com/office/powerpoint/2010/main" val="484038467"/>
              </p:ext>
            </p:extLst>
          </p:nvPr>
        </p:nvGraphicFramePr>
        <p:xfrm>
          <a:off x="911424" y="3164429"/>
          <a:ext cx="4896544" cy="3213389"/>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Box 14">
            <a:extLst>
              <a:ext uri="{FF2B5EF4-FFF2-40B4-BE49-F238E27FC236}">
                <a16:creationId xmlns:a16="http://schemas.microsoft.com/office/drawing/2014/main" id="{D7F2F0A2-7B7C-6D4C-A295-FFEDA8BE7DEF}"/>
              </a:ext>
            </a:extLst>
          </p:cNvPr>
          <p:cNvSpPr txBox="1"/>
          <p:nvPr/>
        </p:nvSpPr>
        <p:spPr>
          <a:xfrm rot="16200000">
            <a:off x="263679" y="4004737"/>
            <a:ext cx="1149674" cy="286232"/>
          </a:xfrm>
          <a:prstGeom prst="rect">
            <a:avLst/>
          </a:prstGeom>
          <a:noFill/>
        </p:spPr>
        <p:txBody>
          <a:bodyPr wrap="none" rtlCol="0">
            <a:spAutoFit/>
          </a:bodyPr>
          <a:lstStyle/>
          <a:p>
            <a:pPr>
              <a:lnSpc>
                <a:spcPct val="90000"/>
              </a:lnSpc>
            </a:pPr>
            <a:r>
              <a:rPr lang="en-GB" sz="1400" b="1" dirty="0"/>
              <a:t>Percentage</a:t>
            </a:r>
          </a:p>
        </p:txBody>
      </p:sp>
      <p:graphicFrame>
        <p:nvGraphicFramePr>
          <p:cNvPr id="9" name="Chart 8">
            <a:extLst>
              <a:ext uri="{FF2B5EF4-FFF2-40B4-BE49-F238E27FC236}">
                <a16:creationId xmlns:a16="http://schemas.microsoft.com/office/drawing/2014/main" id="{C7312778-C867-6549-BCCF-265D548C8E80}"/>
              </a:ext>
            </a:extLst>
          </p:cNvPr>
          <p:cNvGraphicFramePr/>
          <p:nvPr>
            <p:extLst>
              <p:ext uri="{D42A27DB-BD31-4B8C-83A1-F6EECF244321}">
                <p14:modId xmlns:p14="http://schemas.microsoft.com/office/powerpoint/2010/main" val="3691558938"/>
              </p:ext>
            </p:extLst>
          </p:nvPr>
        </p:nvGraphicFramePr>
        <p:xfrm>
          <a:off x="6240016" y="2348880"/>
          <a:ext cx="5684179" cy="3789453"/>
        </p:xfrm>
        <a:graphic>
          <a:graphicData uri="http://schemas.openxmlformats.org/drawingml/2006/chart">
            <c:chart xmlns:c="http://schemas.openxmlformats.org/drawingml/2006/chart" xmlns:r="http://schemas.openxmlformats.org/officeDocument/2006/relationships" r:id="rId4"/>
          </a:graphicData>
        </a:graphic>
      </p:graphicFrame>
      <p:sp>
        <p:nvSpPr>
          <p:cNvPr id="17" name="TextBox 16">
            <a:extLst>
              <a:ext uri="{FF2B5EF4-FFF2-40B4-BE49-F238E27FC236}">
                <a16:creationId xmlns:a16="http://schemas.microsoft.com/office/drawing/2014/main" id="{9A878F81-6BCC-BC47-909E-F401C4159D5E}"/>
              </a:ext>
            </a:extLst>
          </p:cNvPr>
          <p:cNvSpPr txBox="1"/>
          <p:nvPr/>
        </p:nvSpPr>
        <p:spPr>
          <a:xfrm>
            <a:off x="8023766" y="2881406"/>
            <a:ext cx="1088760" cy="674031"/>
          </a:xfrm>
          <a:prstGeom prst="rect">
            <a:avLst/>
          </a:prstGeom>
          <a:noFill/>
        </p:spPr>
        <p:txBody>
          <a:bodyPr wrap="none" rtlCol="0">
            <a:spAutoFit/>
          </a:bodyPr>
          <a:lstStyle/>
          <a:p>
            <a:pPr algn="ctr">
              <a:lnSpc>
                <a:spcPct val="90000"/>
              </a:lnSpc>
            </a:pPr>
            <a:r>
              <a:rPr lang="en-GB" sz="1400" b="1" dirty="0">
                <a:solidFill>
                  <a:schemeClr val="bg1"/>
                </a:solidFill>
              </a:rPr>
              <a:t>More than </a:t>
            </a:r>
            <a:br>
              <a:rPr lang="en-GB" sz="1400" b="1" dirty="0">
                <a:solidFill>
                  <a:schemeClr val="bg1"/>
                </a:solidFill>
              </a:rPr>
            </a:br>
            <a:r>
              <a:rPr lang="en-GB" sz="1400" b="1" dirty="0">
                <a:solidFill>
                  <a:schemeClr val="bg1"/>
                </a:solidFill>
              </a:rPr>
              <a:t>6 days</a:t>
            </a:r>
          </a:p>
          <a:p>
            <a:pPr algn="ctr">
              <a:lnSpc>
                <a:spcPct val="90000"/>
              </a:lnSpc>
            </a:pPr>
            <a:r>
              <a:rPr lang="en-GB" sz="1400" b="1" dirty="0">
                <a:solidFill>
                  <a:schemeClr val="bg1"/>
                </a:solidFill>
              </a:rPr>
              <a:t>13%</a:t>
            </a:r>
          </a:p>
        </p:txBody>
      </p:sp>
      <p:sp>
        <p:nvSpPr>
          <p:cNvPr id="18" name="TextBox 17">
            <a:extLst>
              <a:ext uri="{FF2B5EF4-FFF2-40B4-BE49-F238E27FC236}">
                <a16:creationId xmlns:a16="http://schemas.microsoft.com/office/drawing/2014/main" id="{B51113C3-B7A4-5745-9C9F-466CD45CB427}"/>
              </a:ext>
            </a:extLst>
          </p:cNvPr>
          <p:cNvSpPr txBox="1"/>
          <p:nvPr/>
        </p:nvSpPr>
        <p:spPr>
          <a:xfrm>
            <a:off x="9157079" y="3101848"/>
            <a:ext cx="1220206" cy="480131"/>
          </a:xfrm>
          <a:prstGeom prst="rect">
            <a:avLst/>
          </a:prstGeom>
          <a:noFill/>
        </p:spPr>
        <p:txBody>
          <a:bodyPr wrap="none" rtlCol="0">
            <a:spAutoFit/>
          </a:bodyPr>
          <a:lstStyle/>
          <a:p>
            <a:pPr algn="ctr">
              <a:lnSpc>
                <a:spcPct val="90000"/>
              </a:lnSpc>
            </a:pPr>
            <a:r>
              <a:rPr lang="en-GB" sz="1400" b="1" dirty="0"/>
              <a:t>Immediately</a:t>
            </a:r>
          </a:p>
          <a:p>
            <a:pPr algn="ctr">
              <a:lnSpc>
                <a:spcPct val="90000"/>
              </a:lnSpc>
            </a:pPr>
            <a:r>
              <a:rPr lang="en-GB" sz="1400" b="1" dirty="0"/>
              <a:t>17%</a:t>
            </a:r>
          </a:p>
        </p:txBody>
      </p:sp>
      <p:sp>
        <p:nvSpPr>
          <p:cNvPr id="19" name="TextBox 18">
            <a:extLst>
              <a:ext uri="{FF2B5EF4-FFF2-40B4-BE49-F238E27FC236}">
                <a16:creationId xmlns:a16="http://schemas.microsoft.com/office/drawing/2014/main" id="{1E82F00A-D4AB-2B47-8C2D-A189A5316139}"/>
              </a:ext>
            </a:extLst>
          </p:cNvPr>
          <p:cNvSpPr txBox="1"/>
          <p:nvPr/>
        </p:nvSpPr>
        <p:spPr>
          <a:xfrm>
            <a:off x="9729695" y="3950935"/>
            <a:ext cx="989373" cy="480131"/>
          </a:xfrm>
          <a:prstGeom prst="rect">
            <a:avLst/>
          </a:prstGeom>
          <a:noFill/>
        </p:spPr>
        <p:txBody>
          <a:bodyPr wrap="none" rtlCol="0">
            <a:spAutoFit/>
          </a:bodyPr>
          <a:lstStyle/>
          <a:p>
            <a:pPr algn="ctr">
              <a:lnSpc>
                <a:spcPct val="90000"/>
              </a:lnSpc>
            </a:pPr>
            <a:r>
              <a:rPr lang="en-GB" sz="1400" b="1" dirty="0">
                <a:solidFill>
                  <a:schemeClr val="bg1"/>
                </a:solidFill>
              </a:rPr>
              <a:t>1-6 hours</a:t>
            </a:r>
          </a:p>
          <a:p>
            <a:pPr algn="ctr">
              <a:lnSpc>
                <a:spcPct val="90000"/>
              </a:lnSpc>
            </a:pPr>
            <a:r>
              <a:rPr lang="en-GB" sz="1400" b="1" dirty="0">
                <a:solidFill>
                  <a:schemeClr val="bg1"/>
                </a:solidFill>
              </a:rPr>
              <a:t>14%</a:t>
            </a:r>
          </a:p>
        </p:txBody>
      </p:sp>
      <p:sp>
        <p:nvSpPr>
          <p:cNvPr id="20" name="TextBox 19">
            <a:extLst>
              <a:ext uri="{FF2B5EF4-FFF2-40B4-BE49-F238E27FC236}">
                <a16:creationId xmlns:a16="http://schemas.microsoft.com/office/drawing/2014/main" id="{CEDFDCAD-320A-D443-B581-BBD555A744F1}"/>
              </a:ext>
            </a:extLst>
          </p:cNvPr>
          <p:cNvSpPr txBox="1"/>
          <p:nvPr/>
        </p:nvSpPr>
        <p:spPr>
          <a:xfrm>
            <a:off x="9309889" y="4800021"/>
            <a:ext cx="1088760" cy="480131"/>
          </a:xfrm>
          <a:prstGeom prst="rect">
            <a:avLst/>
          </a:prstGeom>
          <a:noFill/>
        </p:spPr>
        <p:txBody>
          <a:bodyPr wrap="none" rtlCol="0">
            <a:spAutoFit/>
          </a:bodyPr>
          <a:lstStyle/>
          <a:p>
            <a:pPr algn="ctr">
              <a:lnSpc>
                <a:spcPct val="90000"/>
              </a:lnSpc>
            </a:pPr>
            <a:r>
              <a:rPr lang="en-GB" sz="1400" b="1" dirty="0"/>
              <a:t>6-24 hours</a:t>
            </a:r>
          </a:p>
          <a:p>
            <a:pPr algn="ctr">
              <a:lnSpc>
                <a:spcPct val="90000"/>
              </a:lnSpc>
            </a:pPr>
            <a:r>
              <a:rPr lang="en-GB" sz="1400" b="1" dirty="0"/>
              <a:t>16%</a:t>
            </a:r>
          </a:p>
        </p:txBody>
      </p:sp>
      <p:sp>
        <p:nvSpPr>
          <p:cNvPr id="21" name="TextBox 20">
            <a:extLst>
              <a:ext uri="{FF2B5EF4-FFF2-40B4-BE49-F238E27FC236}">
                <a16:creationId xmlns:a16="http://schemas.microsoft.com/office/drawing/2014/main" id="{3025D885-1763-CF46-8D09-293947E82055}"/>
              </a:ext>
            </a:extLst>
          </p:cNvPr>
          <p:cNvSpPr txBox="1"/>
          <p:nvPr/>
        </p:nvSpPr>
        <p:spPr>
          <a:xfrm>
            <a:off x="8087293" y="4800021"/>
            <a:ext cx="899606" cy="480131"/>
          </a:xfrm>
          <a:prstGeom prst="rect">
            <a:avLst/>
          </a:prstGeom>
          <a:noFill/>
        </p:spPr>
        <p:txBody>
          <a:bodyPr wrap="none" rtlCol="0">
            <a:spAutoFit/>
          </a:bodyPr>
          <a:lstStyle/>
          <a:p>
            <a:pPr algn="ctr">
              <a:lnSpc>
                <a:spcPct val="90000"/>
              </a:lnSpc>
            </a:pPr>
            <a:r>
              <a:rPr lang="en-GB" sz="1400" b="1" dirty="0">
                <a:solidFill>
                  <a:schemeClr val="bg1"/>
                </a:solidFill>
              </a:rPr>
              <a:t>1-2 days</a:t>
            </a:r>
          </a:p>
          <a:p>
            <a:pPr algn="ctr">
              <a:lnSpc>
                <a:spcPct val="90000"/>
              </a:lnSpc>
            </a:pPr>
            <a:r>
              <a:rPr lang="en-GB" sz="1400" b="1" dirty="0">
                <a:solidFill>
                  <a:schemeClr val="bg1"/>
                </a:solidFill>
              </a:rPr>
              <a:t>25%</a:t>
            </a:r>
          </a:p>
        </p:txBody>
      </p:sp>
      <p:sp>
        <p:nvSpPr>
          <p:cNvPr id="22" name="TextBox 21">
            <a:extLst>
              <a:ext uri="{FF2B5EF4-FFF2-40B4-BE49-F238E27FC236}">
                <a16:creationId xmlns:a16="http://schemas.microsoft.com/office/drawing/2014/main" id="{AC6A91E4-BBD0-F944-A5E8-9ECD5BF1DAF1}"/>
              </a:ext>
            </a:extLst>
          </p:cNvPr>
          <p:cNvSpPr txBox="1"/>
          <p:nvPr/>
        </p:nvSpPr>
        <p:spPr>
          <a:xfrm>
            <a:off x="7455922" y="3918278"/>
            <a:ext cx="899606" cy="480131"/>
          </a:xfrm>
          <a:prstGeom prst="rect">
            <a:avLst/>
          </a:prstGeom>
          <a:noFill/>
        </p:spPr>
        <p:txBody>
          <a:bodyPr wrap="none" rtlCol="0">
            <a:spAutoFit/>
          </a:bodyPr>
          <a:lstStyle/>
          <a:p>
            <a:pPr algn="ctr">
              <a:lnSpc>
                <a:spcPct val="90000"/>
              </a:lnSpc>
            </a:pPr>
            <a:r>
              <a:rPr lang="en-GB" sz="1400" b="1" dirty="0">
                <a:solidFill>
                  <a:schemeClr val="bg1"/>
                </a:solidFill>
              </a:rPr>
              <a:t>2-4 days</a:t>
            </a:r>
          </a:p>
          <a:p>
            <a:pPr algn="ctr">
              <a:lnSpc>
                <a:spcPct val="90000"/>
              </a:lnSpc>
            </a:pPr>
            <a:r>
              <a:rPr lang="en-GB" sz="1400" b="1" dirty="0">
                <a:solidFill>
                  <a:schemeClr val="bg1"/>
                </a:solidFill>
              </a:rPr>
              <a:t>10%</a:t>
            </a:r>
          </a:p>
        </p:txBody>
      </p:sp>
      <p:sp>
        <p:nvSpPr>
          <p:cNvPr id="24" name="TextBox 23">
            <a:extLst>
              <a:ext uri="{FF2B5EF4-FFF2-40B4-BE49-F238E27FC236}">
                <a16:creationId xmlns:a16="http://schemas.microsoft.com/office/drawing/2014/main" id="{96AFDEEA-65E1-964F-9785-6EF6EE91CF2E}"/>
              </a:ext>
            </a:extLst>
          </p:cNvPr>
          <p:cNvSpPr txBox="1"/>
          <p:nvPr/>
        </p:nvSpPr>
        <p:spPr>
          <a:xfrm>
            <a:off x="7050360" y="2895320"/>
            <a:ext cx="591829" cy="480131"/>
          </a:xfrm>
          <a:prstGeom prst="rect">
            <a:avLst/>
          </a:prstGeom>
          <a:noFill/>
        </p:spPr>
        <p:txBody>
          <a:bodyPr wrap="none" rtlCol="0">
            <a:spAutoFit/>
          </a:bodyPr>
          <a:lstStyle/>
          <a:p>
            <a:pPr algn="ctr">
              <a:lnSpc>
                <a:spcPct val="90000"/>
              </a:lnSpc>
            </a:pPr>
            <a:r>
              <a:rPr lang="en-GB" sz="1400" b="1" dirty="0">
                <a:solidFill>
                  <a:srgbClr val="7030A0"/>
                </a:solidFill>
              </a:rPr>
              <a:t>4-6</a:t>
            </a:r>
            <a:br>
              <a:rPr lang="en-GB" sz="1400" b="1" dirty="0">
                <a:solidFill>
                  <a:srgbClr val="7030A0"/>
                </a:solidFill>
              </a:rPr>
            </a:br>
            <a:r>
              <a:rPr lang="en-GB" sz="1400" b="1" dirty="0">
                <a:solidFill>
                  <a:srgbClr val="7030A0"/>
                </a:solidFill>
              </a:rPr>
              <a:t>days</a:t>
            </a:r>
          </a:p>
        </p:txBody>
      </p:sp>
      <p:sp>
        <p:nvSpPr>
          <p:cNvPr id="25" name="TextBox 24">
            <a:extLst>
              <a:ext uri="{FF2B5EF4-FFF2-40B4-BE49-F238E27FC236}">
                <a16:creationId xmlns:a16="http://schemas.microsoft.com/office/drawing/2014/main" id="{126C556E-E103-B54D-9F0F-61E9FC7036B1}"/>
              </a:ext>
            </a:extLst>
          </p:cNvPr>
          <p:cNvSpPr txBox="1"/>
          <p:nvPr/>
        </p:nvSpPr>
        <p:spPr>
          <a:xfrm>
            <a:off x="7657499" y="3298090"/>
            <a:ext cx="444352" cy="286232"/>
          </a:xfrm>
          <a:prstGeom prst="rect">
            <a:avLst/>
          </a:prstGeom>
          <a:noFill/>
        </p:spPr>
        <p:txBody>
          <a:bodyPr wrap="none" rtlCol="0">
            <a:spAutoFit/>
          </a:bodyPr>
          <a:lstStyle/>
          <a:p>
            <a:pPr algn="ctr">
              <a:lnSpc>
                <a:spcPct val="90000"/>
              </a:lnSpc>
            </a:pPr>
            <a:r>
              <a:rPr lang="en-GB" sz="1400" b="1" dirty="0">
                <a:solidFill>
                  <a:schemeClr val="bg1"/>
                </a:solidFill>
              </a:rPr>
              <a:t>5%</a:t>
            </a:r>
          </a:p>
        </p:txBody>
      </p:sp>
      <p:sp>
        <p:nvSpPr>
          <p:cNvPr id="26" name="TextBox 1">
            <a:extLst>
              <a:ext uri="{FF2B5EF4-FFF2-40B4-BE49-F238E27FC236}">
                <a16:creationId xmlns:a16="http://schemas.microsoft.com/office/drawing/2014/main" id="{AD71E8DC-5B5D-F442-902C-2E5E60FD9FE1}"/>
              </a:ext>
            </a:extLst>
          </p:cNvPr>
          <p:cNvSpPr txBox="1">
            <a:spLocks noChangeArrowheads="1"/>
          </p:cNvSpPr>
          <p:nvPr/>
        </p:nvSpPr>
        <p:spPr bwMode="auto">
          <a:xfrm>
            <a:off x="263525" y="6398439"/>
            <a:ext cx="619251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nchorCtr="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en-US" sz="1200" dirty="0"/>
              <a:t>Pignolo RJ, et al. J Bone Miner Res. 2016;31:650-6</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a:extLst>
              <a:ext uri="{FF2B5EF4-FFF2-40B4-BE49-F238E27FC236}">
                <a16:creationId xmlns:a16="http://schemas.microsoft.com/office/drawing/2014/main" id="{549AA5A5-9A7E-A04D-957D-19ED74E2D137}"/>
              </a:ext>
            </a:extLst>
          </p:cNvPr>
          <p:cNvSpPr>
            <a:spLocks noGrp="1" noChangeArrowheads="1"/>
          </p:cNvSpPr>
          <p:nvPr>
            <p:ph type="title"/>
          </p:nvPr>
        </p:nvSpPr>
        <p:spPr/>
        <p:txBody>
          <a:bodyPr/>
          <a:lstStyle/>
          <a:p>
            <a:r>
              <a:rPr lang="en-GB" altLang="en-US" b="1" dirty="0"/>
              <a:t>Misdiagnosis is Common in FOP</a:t>
            </a:r>
          </a:p>
        </p:txBody>
      </p:sp>
      <p:sp>
        <p:nvSpPr>
          <p:cNvPr id="3" name="Content Placeholder 2">
            <a:extLst>
              <a:ext uri="{FF2B5EF4-FFF2-40B4-BE49-F238E27FC236}">
                <a16:creationId xmlns:a16="http://schemas.microsoft.com/office/drawing/2014/main" id="{DDE6606F-0C66-4A40-9497-6C995BE4FBFD}"/>
              </a:ext>
            </a:extLst>
          </p:cNvPr>
          <p:cNvSpPr>
            <a:spLocks noGrp="1"/>
          </p:cNvSpPr>
          <p:nvPr>
            <p:ph idx="1"/>
          </p:nvPr>
        </p:nvSpPr>
        <p:spPr>
          <a:xfrm>
            <a:off x="609600" y="1379765"/>
            <a:ext cx="10972800" cy="1828800"/>
          </a:xfrm>
        </p:spPr>
        <p:txBody>
          <a:bodyPr/>
          <a:lstStyle/>
          <a:p>
            <a:pPr>
              <a:spcBef>
                <a:spcPts val="1000"/>
              </a:spcBef>
              <a:defRPr/>
            </a:pPr>
            <a:r>
              <a:rPr lang="en-GB" sz="2000" dirty="0"/>
              <a:t>Approximately 53% of patients are misdiagnosed worldwide</a:t>
            </a:r>
            <a:r>
              <a:rPr lang="en-GB" sz="800" dirty="0"/>
              <a:t>  </a:t>
            </a:r>
            <a:r>
              <a:rPr lang="en-GB" sz="2000" dirty="0"/>
              <a:t>which </a:t>
            </a:r>
            <a:r>
              <a:rPr lang="en-US" sz="2000" dirty="0"/>
              <a:t>can lead to unnecessary surgical intervention and disastrous results of early disability</a:t>
            </a:r>
            <a:endParaRPr lang="en-GB" sz="2000" dirty="0"/>
          </a:p>
          <a:p>
            <a:pPr>
              <a:spcBef>
                <a:spcPts val="1000"/>
              </a:spcBef>
              <a:defRPr/>
            </a:pPr>
            <a:r>
              <a:rPr lang="en-GB" sz="2000" dirty="0"/>
              <a:t>Mistaken diagnoses: aggressive juvenile fibromatosis, lymphoedema, soft tissue sarcoma</a:t>
            </a:r>
          </a:p>
        </p:txBody>
      </p:sp>
      <p:sp>
        <p:nvSpPr>
          <p:cNvPr id="5" name="TextBox 1">
            <a:extLst>
              <a:ext uri="{FF2B5EF4-FFF2-40B4-BE49-F238E27FC236}">
                <a16:creationId xmlns:a16="http://schemas.microsoft.com/office/drawing/2014/main" id="{FC99FD6E-5EA6-8842-A6CB-8EC6E6165C07}"/>
              </a:ext>
            </a:extLst>
          </p:cNvPr>
          <p:cNvSpPr txBox="1">
            <a:spLocks noChangeArrowheads="1"/>
          </p:cNvSpPr>
          <p:nvPr/>
        </p:nvSpPr>
        <p:spPr bwMode="auto">
          <a:xfrm>
            <a:off x="209614" y="5782844"/>
            <a:ext cx="1065718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nchorCtr="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en-US" sz="1200" dirty="0"/>
              <a:t>FOP, fibrodysplasia ossificans progressiva</a:t>
            </a:r>
          </a:p>
          <a:p>
            <a:r>
              <a:rPr lang="en-GB" altLang="en-US" sz="1200" dirty="0"/>
              <a:t>Sherman A, et al. JBMR 2020; 35: S1 </a:t>
            </a:r>
            <a:r>
              <a:rPr lang="en-GB" altLang="en-US" sz="1200"/>
              <a:t>(P-841)</a:t>
            </a:r>
          </a:p>
          <a:p>
            <a:r>
              <a:rPr lang="en-GB" sz="1200">
                <a:hlinkClick r:id="rId3">
                  <a:extLst>
                    <a:ext uri="{A12FA001-AC4F-418D-AE19-62706E023703}">
                      <ahyp:hlinkClr xmlns:ahyp="http://schemas.microsoft.com/office/drawing/2018/hyperlinkcolor" val="tx"/>
                    </a:ext>
                  </a:extLst>
                </a:hlinkClick>
              </a:rPr>
              <a:t>2020 </a:t>
            </a:r>
            <a:r>
              <a:rPr lang="en-GB" sz="1200" dirty="0">
                <a:hlinkClick r:id="rId3">
                  <a:extLst>
                    <a:ext uri="{A12FA001-AC4F-418D-AE19-62706E023703}">
                      <ahyp:hlinkClr xmlns:ahyp="http://schemas.microsoft.com/office/drawing/2018/hyperlinkcolor" val="tx"/>
                    </a:ext>
                  </a:extLst>
                </a:hlinkClick>
              </a:rPr>
              <a:t>FOP Registry Annual Report - IFOPA - International </a:t>
            </a:r>
            <a:r>
              <a:rPr lang="en-GB" sz="1200" dirty="0" err="1">
                <a:hlinkClick r:id="rId3">
                  <a:extLst>
                    <a:ext uri="{A12FA001-AC4F-418D-AE19-62706E023703}">
                      <ahyp:hlinkClr xmlns:ahyp="http://schemas.microsoft.com/office/drawing/2018/hyperlinkcolor" val="tx"/>
                    </a:ext>
                  </a:extLst>
                </a:hlinkClick>
              </a:rPr>
              <a:t>Fibrodysplasia</a:t>
            </a:r>
            <a:r>
              <a:rPr lang="en-GB" sz="1200" dirty="0">
                <a:hlinkClick r:id="rId3">
                  <a:extLst>
                    <a:ext uri="{A12FA001-AC4F-418D-AE19-62706E023703}">
                      <ahyp:hlinkClr xmlns:ahyp="http://schemas.microsoft.com/office/drawing/2018/hyperlinkcolor" val="tx"/>
                    </a:ext>
                  </a:extLst>
                </a:hlinkClick>
              </a:rPr>
              <a:t> Ossificans </a:t>
            </a:r>
            <a:r>
              <a:rPr lang="en-GB" sz="1200" dirty="0" err="1">
                <a:hlinkClick r:id="rId3">
                  <a:extLst>
                    <a:ext uri="{A12FA001-AC4F-418D-AE19-62706E023703}">
                      <ahyp:hlinkClr xmlns:ahyp="http://schemas.microsoft.com/office/drawing/2018/hyperlinkcolor" val="tx"/>
                    </a:ext>
                  </a:extLst>
                </a:hlinkClick>
              </a:rPr>
              <a:t>Progressiva</a:t>
            </a:r>
            <a:r>
              <a:rPr lang="en-GB" sz="1200" dirty="0">
                <a:hlinkClick r:id="rId3">
                  <a:extLst>
                    <a:ext uri="{A12FA001-AC4F-418D-AE19-62706E023703}">
                      <ahyp:hlinkClr xmlns:ahyp="http://schemas.microsoft.com/office/drawing/2018/hyperlinkcolor" val="tx"/>
                    </a:ext>
                  </a:extLst>
                </a:hlinkClick>
              </a:rPr>
              <a:t> Association</a:t>
            </a:r>
            <a:r>
              <a:rPr lang="en-GB" sz="1200" dirty="0"/>
              <a:t>, Accessed 12-May-2022</a:t>
            </a:r>
            <a:endParaRPr lang="en-GB" altLang="en-US" sz="1200" dirty="0"/>
          </a:p>
          <a:p>
            <a:endParaRPr lang="en-GB" altLang="en-US" sz="1200" baseline="30000" dirty="0"/>
          </a:p>
        </p:txBody>
      </p:sp>
      <p:graphicFrame>
        <p:nvGraphicFramePr>
          <p:cNvPr id="7" name="Chart 6">
            <a:extLst>
              <a:ext uri="{FF2B5EF4-FFF2-40B4-BE49-F238E27FC236}">
                <a16:creationId xmlns:a16="http://schemas.microsoft.com/office/drawing/2014/main" id="{F2B80826-35E6-3C4B-8211-C72B56A01F2B}"/>
              </a:ext>
            </a:extLst>
          </p:cNvPr>
          <p:cNvGraphicFramePr/>
          <p:nvPr>
            <p:extLst>
              <p:ext uri="{D42A27DB-BD31-4B8C-83A1-F6EECF244321}">
                <p14:modId xmlns:p14="http://schemas.microsoft.com/office/powerpoint/2010/main" val="2222041987"/>
              </p:ext>
            </p:extLst>
          </p:nvPr>
        </p:nvGraphicFramePr>
        <p:xfrm>
          <a:off x="1991544" y="3645024"/>
          <a:ext cx="8128000" cy="2160240"/>
        </p:xfrm>
        <a:graphic>
          <a:graphicData uri="http://schemas.openxmlformats.org/drawingml/2006/chart">
            <c:chart xmlns:c="http://schemas.openxmlformats.org/drawingml/2006/chart" xmlns:r="http://schemas.openxmlformats.org/officeDocument/2006/relationships" r:id="rId4"/>
          </a:graphicData>
        </a:graphic>
      </p:graphicFrame>
      <p:grpSp>
        <p:nvGrpSpPr>
          <p:cNvPr id="8" name="Group 7">
            <a:extLst>
              <a:ext uri="{FF2B5EF4-FFF2-40B4-BE49-F238E27FC236}">
                <a16:creationId xmlns:a16="http://schemas.microsoft.com/office/drawing/2014/main" id="{1AE5AA73-3908-F14C-BE28-44D79C1622AE}"/>
              </a:ext>
            </a:extLst>
          </p:cNvPr>
          <p:cNvGrpSpPr/>
          <p:nvPr/>
        </p:nvGrpSpPr>
        <p:grpSpPr>
          <a:xfrm>
            <a:off x="3440325" y="4179251"/>
            <a:ext cx="399397" cy="402899"/>
            <a:chOff x="10920536" y="4725144"/>
            <a:chExt cx="399397" cy="402899"/>
          </a:xfrm>
        </p:grpSpPr>
        <p:cxnSp>
          <p:nvCxnSpPr>
            <p:cNvPr id="9" name="Straight Connector 8">
              <a:extLst>
                <a:ext uri="{FF2B5EF4-FFF2-40B4-BE49-F238E27FC236}">
                  <a16:creationId xmlns:a16="http://schemas.microsoft.com/office/drawing/2014/main" id="{ECFFD03E-F775-AB4C-A49A-CC9E2DE6E5B1}"/>
                </a:ext>
              </a:extLst>
            </p:cNvPr>
            <p:cNvCxnSpPr/>
            <p:nvPr/>
          </p:nvCxnSpPr>
          <p:spPr>
            <a:xfrm>
              <a:off x="10920536" y="4725144"/>
              <a:ext cx="39939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4F45E0C-4180-A949-82AF-73E9EB661B97}"/>
                </a:ext>
              </a:extLst>
            </p:cNvPr>
            <p:cNvCxnSpPr>
              <a:cxnSpLocks/>
            </p:cNvCxnSpPr>
            <p:nvPr/>
          </p:nvCxnSpPr>
          <p:spPr>
            <a:xfrm rot="16200000">
              <a:off x="10920537" y="4928345"/>
              <a:ext cx="39939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 name="TextBox 10">
            <a:extLst>
              <a:ext uri="{FF2B5EF4-FFF2-40B4-BE49-F238E27FC236}">
                <a16:creationId xmlns:a16="http://schemas.microsoft.com/office/drawing/2014/main" id="{E31B6A8A-D7A2-0640-AE3E-AE07F42D1136}"/>
              </a:ext>
            </a:extLst>
          </p:cNvPr>
          <p:cNvSpPr txBox="1"/>
          <p:nvPr/>
        </p:nvSpPr>
        <p:spPr>
          <a:xfrm>
            <a:off x="3203045" y="3852747"/>
            <a:ext cx="873957" cy="338554"/>
          </a:xfrm>
          <a:prstGeom prst="rect">
            <a:avLst/>
          </a:prstGeom>
          <a:noFill/>
        </p:spPr>
        <p:txBody>
          <a:bodyPr wrap="none" rtlCol="0">
            <a:spAutoFit/>
          </a:bodyPr>
          <a:lstStyle/>
          <a:p>
            <a:pPr algn="ctr">
              <a:lnSpc>
                <a:spcPct val="80000"/>
              </a:lnSpc>
            </a:pPr>
            <a:r>
              <a:rPr lang="en-GB" sz="1000" dirty="0"/>
              <a:t>Juvenile</a:t>
            </a:r>
            <a:br>
              <a:rPr lang="en-GB" sz="1000" dirty="0"/>
            </a:br>
            <a:r>
              <a:rPr lang="en-GB" sz="1000" dirty="0"/>
              <a:t>fibromatosis</a:t>
            </a:r>
          </a:p>
        </p:txBody>
      </p:sp>
      <p:grpSp>
        <p:nvGrpSpPr>
          <p:cNvPr id="12" name="Group 11">
            <a:extLst>
              <a:ext uri="{FF2B5EF4-FFF2-40B4-BE49-F238E27FC236}">
                <a16:creationId xmlns:a16="http://schemas.microsoft.com/office/drawing/2014/main" id="{16D19DA7-EF69-8D4D-B8E7-3E41F6DFEC0C}"/>
              </a:ext>
            </a:extLst>
          </p:cNvPr>
          <p:cNvGrpSpPr/>
          <p:nvPr/>
        </p:nvGrpSpPr>
        <p:grpSpPr>
          <a:xfrm>
            <a:off x="4286992" y="4602584"/>
            <a:ext cx="399397" cy="180000"/>
            <a:chOff x="10920536" y="4725144"/>
            <a:chExt cx="399397" cy="402899"/>
          </a:xfrm>
        </p:grpSpPr>
        <p:cxnSp>
          <p:nvCxnSpPr>
            <p:cNvPr id="13" name="Straight Connector 12">
              <a:extLst>
                <a:ext uri="{FF2B5EF4-FFF2-40B4-BE49-F238E27FC236}">
                  <a16:creationId xmlns:a16="http://schemas.microsoft.com/office/drawing/2014/main" id="{E129CBB5-C608-354F-9644-745B1F422A69}"/>
                </a:ext>
              </a:extLst>
            </p:cNvPr>
            <p:cNvCxnSpPr/>
            <p:nvPr/>
          </p:nvCxnSpPr>
          <p:spPr>
            <a:xfrm>
              <a:off x="10920536" y="4725144"/>
              <a:ext cx="39939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BC4A86E-09C4-5C47-8F69-7DB4F624E8E7}"/>
                </a:ext>
              </a:extLst>
            </p:cNvPr>
            <p:cNvCxnSpPr>
              <a:cxnSpLocks/>
            </p:cNvCxnSpPr>
            <p:nvPr/>
          </p:nvCxnSpPr>
          <p:spPr>
            <a:xfrm rot="16200000">
              <a:off x="10920537" y="4928345"/>
              <a:ext cx="39939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 name="TextBox 14">
            <a:extLst>
              <a:ext uri="{FF2B5EF4-FFF2-40B4-BE49-F238E27FC236}">
                <a16:creationId xmlns:a16="http://schemas.microsoft.com/office/drawing/2014/main" id="{E28EBD50-1C33-DC40-BEB6-BF860F576EC1}"/>
              </a:ext>
            </a:extLst>
          </p:cNvPr>
          <p:cNvSpPr txBox="1"/>
          <p:nvPr/>
        </p:nvSpPr>
        <p:spPr>
          <a:xfrm>
            <a:off x="3971969" y="4166013"/>
            <a:ext cx="1029448" cy="461665"/>
          </a:xfrm>
          <a:prstGeom prst="rect">
            <a:avLst/>
          </a:prstGeom>
          <a:noFill/>
        </p:spPr>
        <p:txBody>
          <a:bodyPr wrap="none" rtlCol="0">
            <a:spAutoFit/>
          </a:bodyPr>
          <a:lstStyle/>
          <a:p>
            <a:pPr algn="ctr">
              <a:lnSpc>
                <a:spcPct val="80000"/>
              </a:lnSpc>
            </a:pPr>
            <a:r>
              <a:rPr lang="en-GB" sz="1000" dirty="0"/>
              <a:t>Non-hereditary</a:t>
            </a:r>
            <a:br>
              <a:rPr lang="en-GB" sz="1000" dirty="0"/>
            </a:br>
            <a:r>
              <a:rPr lang="en-GB" sz="1000" dirty="0"/>
              <a:t>myositis</a:t>
            </a:r>
            <a:br>
              <a:rPr lang="en-GB" sz="1000" dirty="0"/>
            </a:br>
            <a:r>
              <a:rPr lang="en-GB" sz="1000" dirty="0"/>
              <a:t>ossificans</a:t>
            </a:r>
          </a:p>
        </p:txBody>
      </p:sp>
      <p:grpSp>
        <p:nvGrpSpPr>
          <p:cNvPr id="16" name="Group 15">
            <a:extLst>
              <a:ext uri="{FF2B5EF4-FFF2-40B4-BE49-F238E27FC236}">
                <a16:creationId xmlns:a16="http://schemas.microsoft.com/office/drawing/2014/main" id="{4FDE70F7-86A2-B841-B018-A7936EF333B4}"/>
              </a:ext>
            </a:extLst>
          </p:cNvPr>
          <p:cNvGrpSpPr/>
          <p:nvPr/>
        </p:nvGrpSpPr>
        <p:grpSpPr>
          <a:xfrm>
            <a:off x="5116725" y="4890451"/>
            <a:ext cx="399397" cy="252000"/>
            <a:chOff x="10920536" y="4725144"/>
            <a:chExt cx="399397" cy="402899"/>
          </a:xfrm>
        </p:grpSpPr>
        <p:cxnSp>
          <p:nvCxnSpPr>
            <p:cNvPr id="17" name="Straight Connector 16">
              <a:extLst>
                <a:ext uri="{FF2B5EF4-FFF2-40B4-BE49-F238E27FC236}">
                  <a16:creationId xmlns:a16="http://schemas.microsoft.com/office/drawing/2014/main" id="{2E6BF45D-076A-5D4D-9006-00B6E5B3AF32}"/>
                </a:ext>
              </a:extLst>
            </p:cNvPr>
            <p:cNvCxnSpPr/>
            <p:nvPr/>
          </p:nvCxnSpPr>
          <p:spPr>
            <a:xfrm>
              <a:off x="10920536" y="4725144"/>
              <a:ext cx="39939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B635E71-D6ED-6540-BAF6-806DAED98451}"/>
                </a:ext>
              </a:extLst>
            </p:cNvPr>
            <p:cNvCxnSpPr>
              <a:cxnSpLocks/>
            </p:cNvCxnSpPr>
            <p:nvPr/>
          </p:nvCxnSpPr>
          <p:spPr>
            <a:xfrm rot="16200000">
              <a:off x="10920537" y="4928345"/>
              <a:ext cx="39939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9" name="TextBox 18">
            <a:extLst>
              <a:ext uri="{FF2B5EF4-FFF2-40B4-BE49-F238E27FC236}">
                <a16:creationId xmlns:a16="http://schemas.microsoft.com/office/drawing/2014/main" id="{410CCBD7-50F6-1541-9D26-B496066733D2}"/>
              </a:ext>
            </a:extLst>
          </p:cNvPr>
          <p:cNvSpPr txBox="1"/>
          <p:nvPr/>
        </p:nvSpPr>
        <p:spPr>
          <a:xfrm>
            <a:off x="4822539" y="4563947"/>
            <a:ext cx="987771" cy="338554"/>
          </a:xfrm>
          <a:prstGeom prst="rect">
            <a:avLst/>
          </a:prstGeom>
          <a:noFill/>
        </p:spPr>
        <p:txBody>
          <a:bodyPr wrap="none" rtlCol="0">
            <a:spAutoFit/>
          </a:bodyPr>
          <a:lstStyle/>
          <a:p>
            <a:pPr algn="ctr">
              <a:lnSpc>
                <a:spcPct val="80000"/>
              </a:lnSpc>
            </a:pPr>
            <a:r>
              <a:rPr lang="en-GB" sz="1000" dirty="0"/>
              <a:t>Klippel</a:t>
            </a:r>
            <a:br>
              <a:rPr lang="en-GB" sz="1000" dirty="0"/>
            </a:br>
            <a:r>
              <a:rPr lang="en-GB" sz="1000" dirty="0" err="1"/>
              <a:t>Fiel</a:t>
            </a:r>
            <a:r>
              <a:rPr lang="en-GB" sz="1000" dirty="0"/>
              <a:t> syndrome</a:t>
            </a:r>
          </a:p>
        </p:txBody>
      </p:sp>
      <p:grpSp>
        <p:nvGrpSpPr>
          <p:cNvPr id="20" name="Group 19">
            <a:extLst>
              <a:ext uri="{FF2B5EF4-FFF2-40B4-BE49-F238E27FC236}">
                <a16:creationId xmlns:a16="http://schemas.microsoft.com/office/drawing/2014/main" id="{85F5FF58-AC23-BD4F-A23A-F42713A50808}"/>
              </a:ext>
            </a:extLst>
          </p:cNvPr>
          <p:cNvGrpSpPr/>
          <p:nvPr/>
        </p:nvGrpSpPr>
        <p:grpSpPr>
          <a:xfrm>
            <a:off x="5971859" y="4941250"/>
            <a:ext cx="399397" cy="252000"/>
            <a:chOff x="10920536" y="4725144"/>
            <a:chExt cx="399397" cy="402899"/>
          </a:xfrm>
        </p:grpSpPr>
        <p:cxnSp>
          <p:nvCxnSpPr>
            <p:cNvPr id="21" name="Straight Connector 20">
              <a:extLst>
                <a:ext uri="{FF2B5EF4-FFF2-40B4-BE49-F238E27FC236}">
                  <a16:creationId xmlns:a16="http://schemas.microsoft.com/office/drawing/2014/main" id="{CA94486D-C544-4E4C-BC4D-0EB5B1968CC6}"/>
                </a:ext>
              </a:extLst>
            </p:cNvPr>
            <p:cNvCxnSpPr/>
            <p:nvPr/>
          </p:nvCxnSpPr>
          <p:spPr>
            <a:xfrm>
              <a:off x="10920536" y="4725144"/>
              <a:ext cx="39939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B7A50D0-22EF-3940-8EF2-DD56A173B00B}"/>
                </a:ext>
              </a:extLst>
            </p:cNvPr>
            <p:cNvCxnSpPr>
              <a:cxnSpLocks/>
            </p:cNvCxnSpPr>
            <p:nvPr/>
          </p:nvCxnSpPr>
          <p:spPr>
            <a:xfrm rot="16200000">
              <a:off x="10920537" y="4928345"/>
              <a:ext cx="39939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3" name="TextBox 22">
            <a:extLst>
              <a:ext uri="{FF2B5EF4-FFF2-40B4-BE49-F238E27FC236}">
                <a16:creationId xmlns:a16="http://schemas.microsoft.com/office/drawing/2014/main" id="{2BF5408F-1EA5-6A4D-A3E1-F9F1AE82526E}"/>
              </a:ext>
            </a:extLst>
          </p:cNvPr>
          <p:cNvSpPr txBox="1"/>
          <p:nvPr/>
        </p:nvSpPr>
        <p:spPr>
          <a:xfrm>
            <a:off x="5881256" y="4504679"/>
            <a:ext cx="580607" cy="461665"/>
          </a:xfrm>
          <a:prstGeom prst="rect">
            <a:avLst/>
          </a:prstGeom>
          <a:noFill/>
        </p:spPr>
        <p:txBody>
          <a:bodyPr wrap="none" rtlCol="0">
            <a:spAutoFit/>
          </a:bodyPr>
          <a:lstStyle/>
          <a:p>
            <a:pPr algn="ctr">
              <a:lnSpc>
                <a:spcPct val="80000"/>
              </a:lnSpc>
            </a:pPr>
            <a:r>
              <a:rPr lang="en-GB" sz="1000" dirty="0"/>
              <a:t>Benign</a:t>
            </a:r>
            <a:br>
              <a:rPr lang="en-GB" sz="1000" dirty="0"/>
            </a:br>
            <a:r>
              <a:rPr lang="en-GB" sz="1000" dirty="0"/>
              <a:t>hallux</a:t>
            </a:r>
            <a:br>
              <a:rPr lang="en-GB" sz="1000" dirty="0"/>
            </a:br>
            <a:r>
              <a:rPr lang="en-GB" sz="1000" dirty="0"/>
              <a:t>valgus</a:t>
            </a:r>
          </a:p>
        </p:txBody>
      </p:sp>
      <p:grpSp>
        <p:nvGrpSpPr>
          <p:cNvPr id="24" name="Group 23">
            <a:extLst>
              <a:ext uri="{FF2B5EF4-FFF2-40B4-BE49-F238E27FC236}">
                <a16:creationId xmlns:a16="http://schemas.microsoft.com/office/drawing/2014/main" id="{CF1EB35F-C566-1A42-9233-BC3CA96249B7}"/>
              </a:ext>
            </a:extLst>
          </p:cNvPr>
          <p:cNvGrpSpPr/>
          <p:nvPr/>
        </p:nvGrpSpPr>
        <p:grpSpPr>
          <a:xfrm>
            <a:off x="7631324" y="4907383"/>
            <a:ext cx="399397" cy="360000"/>
            <a:chOff x="10920536" y="4725144"/>
            <a:chExt cx="399397" cy="402899"/>
          </a:xfrm>
        </p:grpSpPr>
        <p:cxnSp>
          <p:nvCxnSpPr>
            <p:cNvPr id="25" name="Straight Connector 24">
              <a:extLst>
                <a:ext uri="{FF2B5EF4-FFF2-40B4-BE49-F238E27FC236}">
                  <a16:creationId xmlns:a16="http://schemas.microsoft.com/office/drawing/2014/main" id="{3DCAC07B-1B3D-EF4E-8FC3-1255E8602E30}"/>
                </a:ext>
              </a:extLst>
            </p:cNvPr>
            <p:cNvCxnSpPr/>
            <p:nvPr/>
          </p:nvCxnSpPr>
          <p:spPr>
            <a:xfrm>
              <a:off x="10920536" y="4725144"/>
              <a:ext cx="39939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054402F-62A1-714D-A1F4-32C35A0E3F00}"/>
                </a:ext>
              </a:extLst>
            </p:cNvPr>
            <p:cNvCxnSpPr>
              <a:cxnSpLocks/>
            </p:cNvCxnSpPr>
            <p:nvPr/>
          </p:nvCxnSpPr>
          <p:spPr>
            <a:xfrm rot="16200000">
              <a:off x="10920537" y="4928345"/>
              <a:ext cx="39939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7" name="TextBox 26">
            <a:extLst>
              <a:ext uri="{FF2B5EF4-FFF2-40B4-BE49-F238E27FC236}">
                <a16:creationId xmlns:a16="http://schemas.microsoft.com/office/drawing/2014/main" id="{B52326DD-9576-424B-B48D-E57A1619E8C2}"/>
              </a:ext>
            </a:extLst>
          </p:cNvPr>
          <p:cNvSpPr txBox="1"/>
          <p:nvPr/>
        </p:nvSpPr>
        <p:spPr>
          <a:xfrm>
            <a:off x="7430115" y="4580879"/>
            <a:ext cx="801823" cy="338554"/>
          </a:xfrm>
          <a:prstGeom prst="rect">
            <a:avLst/>
          </a:prstGeom>
          <a:noFill/>
        </p:spPr>
        <p:txBody>
          <a:bodyPr wrap="none" rtlCol="0">
            <a:spAutoFit/>
          </a:bodyPr>
          <a:lstStyle/>
          <a:p>
            <a:pPr algn="ctr">
              <a:lnSpc>
                <a:spcPct val="80000"/>
              </a:lnSpc>
            </a:pPr>
            <a:r>
              <a:rPr lang="en-GB" sz="1000" dirty="0"/>
              <a:t>Ankylosing</a:t>
            </a:r>
            <a:br>
              <a:rPr lang="en-GB" sz="1000" dirty="0"/>
            </a:br>
            <a:r>
              <a:rPr lang="en-GB" sz="1000" dirty="0"/>
              <a:t>spondylitis</a:t>
            </a:r>
          </a:p>
        </p:txBody>
      </p:sp>
      <p:grpSp>
        <p:nvGrpSpPr>
          <p:cNvPr id="28" name="Group 27">
            <a:extLst>
              <a:ext uri="{FF2B5EF4-FFF2-40B4-BE49-F238E27FC236}">
                <a16:creationId xmlns:a16="http://schemas.microsoft.com/office/drawing/2014/main" id="{52C585B5-5F00-3040-8D62-065B18995586}"/>
              </a:ext>
            </a:extLst>
          </p:cNvPr>
          <p:cNvGrpSpPr/>
          <p:nvPr/>
        </p:nvGrpSpPr>
        <p:grpSpPr>
          <a:xfrm>
            <a:off x="6801591" y="5119051"/>
            <a:ext cx="399397" cy="108000"/>
            <a:chOff x="10920536" y="4725144"/>
            <a:chExt cx="399397" cy="402899"/>
          </a:xfrm>
        </p:grpSpPr>
        <p:cxnSp>
          <p:nvCxnSpPr>
            <p:cNvPr id="29" name="Straight Connector 28">
              <a:extLst>
                <a:ext uri="{FF2B5EF4-FFF2-40B4-BE49-F238E27FC236}">
                  <a16:creationId xmlns:a16="http://schemas.microsoft.com/office/drawing/2014/main" id="{4107793C-2B65-AA43-9B0E-B99D28D415EE}"/>
                </a:ext>
              </a:extLst>
            </p:cNvPr>
            <p:cNvCxnSpPr/>
            <p:nvPr/>
          </p:nvCxnSpPr>
          <p:spPr>
            <a:xfrm>
              <a:off x="10920536" y="4725144"/>
              <a:ext cx="39939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EB781E8-8EE6-6A48-A665-8A4EFCE96A8D}"/>
                </a:ext>
              </a:extLst>
            </p:cNvPr>
            <p:cNvCxnSpPr>
              <a:cxnSpLocks/>
            </p:cNvCxnSpPr>
            <p:nvPr/>
          </p:nvCxnSpPr>
          <p:spPr>
            <a:xfrm rot="16200000">
              <a:off x="10920537" y="4928345"/>
              <a:ext cx="39939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TextBox 30">
            <a:extLst>
              <a:ext uri="{FF2B5EF4-FFF2-40B4-BE49-F238E27FC236}">
                <a16:creationId xmlns:a16="http://schemas.microsoft.com/office/drawing/2014/main" id="{6EE007A6-B0D8-4142-B48D-0617E0D0238F}"/>
              </a:ext>
            </a:extLst>
          </p:cNvPr>
          <p:cNvSpPr txBox="1"/>
          <p:nvPr/>
        </p:nvSpPr>
        <p:spPr>
          <a:xfrm>
            <a:off x="6402410" y="4792547"/>
            <a:ext cx="1197765" cy="338554"/>
          </a:xfrm>
          <a:prstGeom prst="rect">
            <a:avLst/>
          </a:prstGeom>
          <a:noFill/>
        </p:spPr>
        <p:txBody>
          <a:bodyPr wrap="none" rtlCol="0">
            <a:spAutoFit/>
          </a:bodyPr>
          <a:lstStyle/>
          <a:p>
            <a:pPr algn="ctr">
              <a:lnSpc>
                <a:spcPct val="80000"/>
              </a:lnSpc>
            </a:pPr>
            <a:r>
              <a:rPr lang="en-GB" sz="1000" dirty="0"/>
              <a:t>Isolated</a:t>
            </a:r>
            <a:br>
              <a:rPr lang="en-GB" sz="1000" dirty="0"/>
            </a:br>
            <a:r>
              <a:rPr lang="en-GB" sz="1000" dirty="0"/>
              <a:t>osteochondromas</a:t>
            </a:r>
          </a:p>
        </p:txBody>
      </p:sp>
      <p:grpSp>
        <p:nvGrpSpPr>
          <p:cNvPr id="32" name="Group 31">
            <a:extLst>
              <a:ext uri="{FF2B5EF4-FFF2-40B4-BE49-F238E27FC236}">
                <a16:creationId xmlns:a16="http://schemas.microsoft.com/office/drawing/2014/main" id="{7C5F29ED-C6EC-2A4D-9D61-0FE649297BA8}"/>
              </a:ext>
            </a:extLst>
          </p:cNvPr>
          <p:cNvGrpSpPr/>
          <p:nvPr/>
        </p:nvGrpSpPr>
        <p:grpSpPr>
          <a:xfrm>
            <a:off x="8494926" y="4992051"/>
            <a:ext cx="399397" cy="252000"/>
            <a:chOff x="10920536" y="4725144"/>
            <a:chExt cx="399397" cy="402899"/>
          </a:xfrm>
        </p:grpSpPr>
        <p:cxnSp>
          <p:nvCxnSpPr>
            <p:cNvPr id="33" name="Straight Connector 32">
              <a:extLst>
                <a:ext uri="{FF2B5EF4-FFF2-40B4-BE49-F238E27FC236}">
                  <a16:creationId xmlns:a16="http://schemas.microsoft.com/office/drawing/2014/main" id="{0FACEDDF-A975-C44B-9228-07B6C19F2CE6}"/>
                </a:ext>
              </a:extLst>
            </p:cNvPr>
            <p:cNvCxnSpPr/>
            <p:nvPr/>
          </p:nvCxnSpPr>
          <p:spPr>
            <a:xfrm>
              <a:off x="10920536" y="4725144"/>
              <a:ext cx="39939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E30E69E-FBF6-AC4D-9234-3F9F641B1F75}"/>
                </a:ext>
              </a:extLst>
            </p:cNvPr>
            <p:cNvCxnSpPr>
              <a:cxnSpLocks/>
            </p:cNvCxnSpPr>
            <p:nvPr/>
          </p:nvCxnSpPr>
          <p:spPr>
            <a:xfrm rot="16200000">
              <a:off x="10920537" y="4928345"/>
              <a:ext cx="39939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5" name="TextBox 34">
            <a:extLst>
              <a:ext uri="{FF2B5EF4-FFF2-40B4-BE49-F238E27FC236}">
                <a16:creationId xmlns:a16="http://schemas.microsoft.com/office/drawing/2014/main" id="{23ED4029-0A70-964A-87E4-4C028894B45B}"/>
              </a:ext>
            </a:extLst>
          </p:cNvPr>
          <p:cNvSpPr txBox="1"/>
          <p:nvPr/>
        </p:nvSpPr>
        <p:spPr>
          <a:xfrm>
            <a:off x="8289707" y="4775613"/>
            <a:ext cx="809837" cy="215444"/>
          </a:xfrm>
          <a:prstGeom prst="rect">
            <a:avLst/>
          </a:prstGeom>
          <a:noFill/>
        </p:spPr>
        <p:txBody>
          <a:bodyPr wrap="none" rtlCol="0">
            <a:spAutoFit/>
          </a:bodyPr>
          <a:lstStyle/>
          <a:p>
            <a:pPr algn="ctr">
              <a:lnSpc>
                <a:spcPct val="80000"/>
              </a:lnSpc>
            </a:pPr>
            <a:r>
              <a:rPr lang="en-GB" sz="1000" dirty="0"/>
              <a:t>Hematoma</a:t>
            </a:r>
          </a:p>
        </p:txBody>
      </p:sp>
      <p:grpSp>
        <p:nvGrpSpPr>
          <p:cNvPr id="36" name="Group 35">
            <a:extLst>
              <a:ext uri="{FF2B5EF4-FFF2-40B4-BE49-F238E27FC236}">
                <a16:creationId xmlns:a16="http://schemas.microsoft.com/office/drawing/2014/main" id="{A52B0C7E-8033-3847-8DDE-A274FFBB5CDE}"/>
              </a:ext>
            </a:extLst>
          </p:cNvPr>
          <p:cNvGrpSpPr/>
          <p:nvPr/>
        </p:nvGrpSpPr>
        <p:grpSpPr>
          <a:xfrm>
            <a:off x="9324659" y="5152918"/>
            <a:ext cx="399397" cy="108000"/>
            <a:chOff x="10920536" y="4725144"/>
            <a:chExt cx="399397" cy="402899"/>
          </a:xfrm>
        </p:grpSpPr>
        <p:cxnSp>
          <p:nvCxnSpPr>
            <p:cNvPr id="37" name="Straight Connector 36">
              <a:extLst>
                <a:ext uri="{FF2B5EF4-FFF2-40B4-BE49-F238E27FC236}">
                  <a16:creationId xmlns:a16="http://schemas.microsoft.com/office/drawing/2014/main" id="{A1CA8C1F-FC26-6947-A838-063D3FA3CDE8}"/>
                </a:ext>
              </a:extLst>
            </p:cNvPr>
            <p:cNvCxnSpPr/>
            <p:nvPr/>
          </p:nvCxnSpPr>
          <p:spPr>
            <a:xfrm>
              <a:off x="10920536" y="4725144"/>
              <a:ext cx="39939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46B53986-9161-934E-A175-7B1E4D6B4AA5}"/>
                </a:ext>
              </a:extLst>
            </p:cNvPr>
            <p:cNvCxnSpPr>
              <a:cxnSpLocks/>
            </p:cNvCxnSpPr>
            <p:nvPr/>
          </p:nvCxnSpPr>
          <p:spPr>
            <a:xfrm rot="16200000">
              <a:off x="10920537" y="4928345"/>
              <a:ext cx="39939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9" name="TextBox 38">
            <a:extLst>
              <a:ext uri="{FF2B5EF4-FFF2-40B4-BE49-F238E27FC236}">
                <a16:creationId xmlns:a16="http://schemas.microsoft.com/office/drawing/2014/main" id="{9168CCAE-707F-FD47-BAC6-A311D9935DB7}"/>
              </a:ext>
            </a:extLst>
          </p:cNvPr>
          <p:cNvSpPr txBox="1"/>
          <p:nvPr/>
        </p:nvSpPr>
        <p:spPr>
          <a:xfrm>
            <a:off x="9155507" y="4826414"/>
            <a:ext cx="737702" cy="338554"/>
          </a:xfrm>
          <a:prstGeom prst="rect">
            <a:avLst/>
          </a:prstGeom>
          <a:noFill/>
        </p:spPr>
        <p:txBody>
          <a:bodyPr wrap="none" rtlCol="0">
            <a:spAutoFit/>
          </a:bodyPr>
          <a:lstStyle/>
          <a:p>
            <a:pPr algn="ctr">
              <a:lnSpc>
                <a:spcPct val="80000"/>
              </a:lnSpc>
            </a:pPr>
            <a:r>
              <a:rPr lang="en-GB" sz="1000" dirty="0"/>
              <a:t>Muscular</a:t>
            </a:r>
            <a:br>
              <a:rPr lang="en-GB" sz="1000" dirty="0"/>
            </a:br>
            <a:r>
              <a:rPr lang="en-GB" sz="1000" dirty="0"/>
              <a:t>dystrophy</a:t>
            </a:r>
          </a:p>
        </p:txBody>
      </p:sp>
      <p:sp>
        <p:nvSpPr>
          <p:cNvPr id="40" name="TextBox 39">
            <a:extLst>
              <a:ext uri="{FF2B5EF4-FFF2-40B4-BE49-F238E27FC236}">
                <a16:creationId xmlns:a16="http://schemas.microsoft.com/office/drawing/2014/main" id="{6D0483F2-0E68-C441-8684-D8AE5ED031C1}"/>
              </a:ext>
            </a:extLst>
          </p:cNvPr>
          <p:cNvSpPr txBox="1"/>
          <p:nvPr/>
        </p:nvSpPr>
        <p:spPr>
          <a:xfrm>
            <a:off x="2080468" y="3366846"/>
            <a:ext cx="1440160" cy="338554"/>
          </a:xfrm>
          <a:prstGeom prst="rect">
            <a:avLst/>
          </a:prstGeom>
          <a:noFill/>
        </p:spPr>
        <p:txBody>
          <a:bodyPr wrap="square" rtlCol="0">
            <a:spAutoFit/>
          </a:bodyPr>
          <a:lstStyle/>
          <a:p>
            <a:pPr algn="ctr">
              <a:lnSpc>
                <a:spcPct val="80000"/>
              </a:lnSpc>
            </a:pPr>
            <a:r>
              <a:rPr lang="en-GB" sz="1000" dirty="0"/>
              <a:t>Cancer </a:t>
            </a:r>
          </a:p>
          <a:p>
            <a:pPr algn="ctr">
              <a:lnSpc>
                <a:spcPct val="80000"/>
              </a:lnSpc>
            </a:pPr>
            <a:r>
              <a:rPr lang="en-GB" sz="1000" dirty="0"/>
              <a:t>(e.g. osteosarcoma)</a:t>
            </a:r>
          </a:p>
        </p:txBody>
      </p:sp>
      <p:sp>
        <p:nvSpPr>
          <p:cNvPr id="42" name="TextBox 41">
            <a:extLst>
              <a:ext uri="{FF2B5EF4-FFF2-40B4-BE49-F238E27FC236}">
                <a16:creationId xmlns:a16="http://schemas.microsoft.com/office/drawing/2014/main" id="{E0B986FF-998E-2B4D-BC32-F83E96F41167}"/>
              </a:ext>
            </a:extLst>
          </p:cNvPr>
          <p:cNvSpPr txBox="1"/>
          <p:nvPr/>
        </p:nvSpPr>
        <p:spPr>
          <a:xfrm>
            <a:off x="2007536" y="3074844"/>
            <a:ext cx="3834704" cy="289310"/>
          </a:xfrm>
          <a:prstGeom prst="rect">
            <a:avLst/>
          </a:prstGeom>
          <a:noFill/>
        </p:spPr>
        <p:txBody>
          <a:bodyPr wrap="none" rtlCol="0">
            <a:spAutoFit/>
          </a:bodyPr>
          <a:lstStyle/>
          <a:p>
            <a:pPr algn="ctr">
              <a:lnSpc>
                <a:spcPct val="80000"/>
              </a:lnSpc>
            </a:pPr>
            <a:r>
              <a:rPr lang="en-GB" sz="1600" b="1" dirty="0"/>
              <a:t>Most common misdiagnoses in FOP</a:t>
            </a:r>
            <a:r>
              <a:rPr lang="en-GB" sz="1600" b="1" baseline="30000" dirty="0"/>
              <a:t>4</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a:extLst>
              <a:ext uri="{FF2B5EF4-FFF2-40B4-BE49-F238E27FC236}">
                <a16:creationId xmlns:a16="http://schemas.microsoft.com/office/drawing/2014/main" id="{3A33A120-5538-E44D-816A-BF0345AEAF73}"/>
              </a:ext>
            </a:extLst>
          </p:cNvPr>
          <p:cNvSpPr>
            <a:spLocks noGrp="1" noChangeArrowheads="1"/>
          </p:cNvSpPr>
          <p:nvPr>
            <p:ph type="title"/>
          </p:nvPr>
        </p:nvSpPr>
        <p:spPr/>
        <p:txBody>
          <a:bodyPr/>
          <a:lstStyle/>
          <a:p>
            <a:r>
              <a:rPr lang="en-GB" altLang="en-US" dirty="0"/>
              <a:t>Risks of Surgery and Biopsy</a:t>
            </a:r>
          </a:p>
        </p:txBody>
      </p:sp>
      <p:sp>
        <p:nvSpPr>
          <p:cNvPr id="43011" name="Content Placeholder 2">
            <a:extLst>
              <a:ext uri="{FF2B5EF4-FFF2-40B4-BE49-F238E27FC236}">
                <a16:creationId xmlns:a16="http://schemas.microsoft.com/office/drawing/2014/main" id="{A07A08DC-7C99-254E-91D7-C15FE1A7A15B}"/>
              </a:ext>
            </a:extLst>
          </p:cNvPr>
          <p:cNvSpPr>
            <a:spLocks noGrp="1" noChangeArrowheads="1"/>
          </p:cNvSpPr>
          <p:nvPr>
            <p:ph idx="1"/>
          </p:nvPr>
        </p:nvSpPr>
        <p:spPr/>
        <p:txBody>
          <a:bodyPr/>
          <a:lstStyle/>
          <a:p>
            <a:pPr>
              <a:spcBef>
                <a:spcPts val="3000"/>
              </a:spcBef>
            </a:pPr>
            <a:r>
              <a:rPr lang="en-GB" altLang="en-US" dirty="0"/>
              <a:t>25% of those who had received an intramuscular injection reported an immediate flare-up at the injection site, 84% of whom developed HO</a:t>
            </a:r>
            <a:r>
              <a:rPr lang="en-GB" altLang="en-US" baseline="30000" dirty="0"/>
              <a:t>1</a:t>
            </a:r>
          </a:p>
          <a:p>
            <a:pPr>
              <a:spcBef>
                <a:spcPts val="3000"/>
              </a:spcBef>
            </a:pPr>
            <a:r>
              <a:rPr lang="en-GB" altLang="en-US" dirty="0"/>
              <a:t>Orthopaedic surgeries to remove HO or to correct deformities in the extremities or trunk have been reported, but most of them led to HO and worsening of motion/deformity; there is 100% risk of recurrence of HO after jaw surgery, which should be highly discouraged</a:t>
            </a:r>
            <a:r>
              <a:rPr lang="en-GB" altLang="en-US" baseline="30000" dirty="0"/>
              <a:t>2,3</a:t>
            </a:r>
          </a:p>
        </p:txBody>
      </p:sp>
      <p:sp>
        <p:nvSpPr>
          <p:cNvPr id="5" name="TextBox 1">
            <a:extLst>
              <a:ext uri="{FF2B5EF4-FFF2-40B4-BE49-F238E27FC236}">
                <a16:creationId xmlns:a16="http://schemas.microsoft.com/office/drawing/2014/main" id="{FA8131DA-28F2-6D46-B5F4-628C5E7E21FD}"/>
              </a:ext>
            </a:extLst>
          </p:cNvPr>
          <p:cNvSpPr txBox="1">
            <a:spLocks noChangeArrowheads="1"/>
          </p:cNvSpPr>
          <p:nvPr/>
        </p:nvSpPr>
        <p:spPr bwMode="auto">
          <a:xfrm>
            <a:off x="263525" y="5844441"/>
            <a:ext cx="619251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nchorCtr="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sz="1200" dirty="0">
                <a:cs typeface="Arial" panose="020B0604020202020204" pitchFamily="34" charset="0"/>
              </a:rPr>
              <a:t>HO, heterotopic ossification</a:t>
            </a:r>
          </a:p>
          <a:p>
            <a:pPr eaLnBrk="1" hangingPunct="1"/>
            <a:r>
              <a:rPr lang="en-GB" altLang="en-US" sz="1200" dirty="0">
                <a:cs typeface="Arial" panose="020B0604020202020204" pitchFamily="34" charset="0"/>
              </a:rPr>
              <a:t>1. Pignolo RJ, et al. J Bone Miner Res. 2016;31:650-6;</a:t>
            </a:r>
            <a:br>
              <a:rPr lang="en-GB" altLang="en-US" sz="1200" dirty="0">
                <a:cs typeface="Arial" panose="020B0604020202020204" pitchFamily="34" charset="0"/>
              </a:rPr>
            </a:br>
            <a:r>
              <a:rPr lang="en-GB" altLang="en-US" sz="1200" dirty="0">
                <a:cs typeface="Arial" panose="020B0604020202020204" pitchFamily="34" charset="0"/>
              </a:rPr>
              <a:t>2. Kaplan FS, et al. Proc Intl Clin Council FOP. 2019;1:1-111;</a:t>
            </a:r>
            <a:br>
              <a:rPr lang="en-GB" altLang="en-US" sz="1200" dirty="0">
                <a:cs typeface="Arial" panose="020B0604020202020204" pitchFamily="34" charset="0"/>
              </a:rPr>
            </a:br>
            <a:r>
              <a:rPr lang="en-GB" altLang="en-US" sz="1200" dirty="0">
                <a:cs typeface="Arial" panose="020B0604020202020204" pitchFamily="34" charset="0"/>
              </a:rPr>
              <a:t>3. Eekhoff EMW, et al. JBMR Plus. 2017;2:55-8</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270EF0C0-8F90-D9B8-2682-E72608034E3D}"/>
              </a:ext>
            </a:extLst>
          </p:cNvPr>
          <p:cNvSpPr>
            <a:spLocks noGrp="1" noChangeArrowheads="1"/>
          </p:cNvSpPr>
          <p:nvPr>
            <p:ph type="title"/>
          </p:nvPr>
        </p:nvSpPr>
        <p:spPr/>
        <p:txBody>
          <a:bodyPr/>
          <a:lstStyle/>
          <a:p>
            <a:r>
              <a:rPr lang="en-GB" altLang="en-US" sz="3600" b="1" dirty="0">
                <a:solidFill>
                  <a:srgbClr val="002060"/>
                </a:solidFill>
              </a:rPr>
              <a:t>Patients Come into Contact with a Number of Specialists during their Journey</a:t>
            </a:r>
          </a:p>
        </p:txBody>
      </p:sp>
      <p:sp>
        <p:nvSpPr>
          <p:cNvPr id="17412" name="TextBox 3">
            <a:extLst>
              <a:ext uri="{FF2B5EF4-FFF2-40B4-BE49-F238E27FC236}">
                <a16:creationId xmlns:a16="http://schemas.microsoft.com/office/drawing/2014/main" id="{B5CB7826-21FE-145F-B363-4A77514C2A2C}"/>
              </a:ext>
            </a:extLst>
          </p:cNvPr>
          <p:cNvSpPr txBox="1">
            <a:spLocks noChangeArrowheads="1"/>
          </p:cNvSpPr>
          <p:nvPr/>
        </p:nvSpPr>
        <p:spPr bwMode="auto">
          <a:xfrm>
            <a:off x="350944" y="2113711"/>
            <a:ext cx="4319588"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en-US" sz="2400" b="1" dirty="0"/>
              <a:t>Approximately one quarter of Registry participants first sought care from a paediatrician for their FOP symptoms</a:t>
            </a:r>
          </a:p>
          <a:p>
            <a:pPr>
              <a:spcBef>
                <a:spcPct val="0"/>
              </a:spcBef>
              <a:buFontTx/>
              <a:buNone/>
            </a:pPr>
            <a:endParaRPr lang="en-GB" altLang="en-US" sz="2400" b="1" dirty="0"/>
          </a:p>
          <a:p>
            <a:pPr>
              <a:spcBef>
                <a:spcPct val="0"/>
              </a:spcBef>
              <a:buFontTx/>
              <a:buNone/>
            </a:pPr>
            <a:r>
              <a:rPr lang="en-GB" altLang="en-US" sz="2400" b="1" dirty="0"/>
              <a:t>Only 8% of participants reported that a paediatrician provided their correct diagnosis. </a:t>
            </a:r>
          </a:p>
        </p:txBody>
      </p:sp>
      <p:sp>
        <p:nvSpPr>
          <p:cNvPr id="17414" name="TextBox 6">
            <a:extLst>
              <a:ext uri="{FF2B5EF4-FFF2-40B4-BE49-F238E27FC236}">
                <a16:creationId xmlns:a16="http://schemas.microsoft.com/office/drawing/2014/main" id="{F377636B-A84F-442A-644C-884627E5AB3D}"/>
              </a:ext>
            </a:extLst>
          </p:cNvPr>
          <p:cNvSpPr txBox="1">
            <a:spLocks noChangeArrowheads="1"/>
          </p:cNvSpPr>
          <p:nvPr/>
        </p:nvSpPr>
        <p:spPr bwMode="auto">
          <a:xfrm>
            <a:off x="407988" y="6191250"/>
            <a:ext cx="6097587" cy="498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None/>
            </a:pPr>
            <a:r>
              <a:rPr lang="en-GB" altLang="en-US" sz="1200" dirty="0"/>
              <a:t>Sherman A, et al. JBMR 2020; 35: S1 (P-841)</a:t>
            </a:r>
          </a:p>
          <a:p>
            <a:pPr>
              <a:buNone/>
            </a:pPr>
            <a:r>
              <a:rPr lang="en-GB" sz="1200" dirty="0">
                <a:hlinkClick r:id="rId3">
                  <a:extLst>
                    <a:ext uri="{A12FA001-AC4F-418D-AE19-62706E023703}">
                      <ahyp:hlinkClr xmlns:ahyp="http://schemas.microsoft.com/office/drawing/2018/hyperlinkcolor" val="tx"/>
                    </a:ext>
                  </a:extLst>
                </a:hlinkClick>
              </a:rPr>
              <a:t>Scientific poster example (d3n8a8pro7vhmx.cloudfront.net)</a:t>
            </a:r>
            <a:r>
              <a:rPr lang="en-GB" sz="1200" dirty="0"/>
              <a:t>, Accessed 12-May-2022</a:t>
            </a:r>
            <a:endParaRPr lang="en-GB" altLang="en-US" sz="1200" dirty="0"/>
          </a:p>
        </p:txBody>
      </p:sp>
      <p:sp>
        <p:nvSpPr>
          <p:cNvPr id="8" name="TextBox 7">
            <a:extLst>
              <a:ext uri="{FF2B5EF4-FFF2-40B4-BE49-F238E27FC236}">
                <a16:creationId xmlns:a16="http://schemas.microsoft.com/office/drawing/2014/main" id="{B4A2C7C8-D538-764B-AFC9-410ACFC74E51}"/>
              </a:ext>
            </a:extLst>
          </p:cNvPr>
          <p:cNvSpPr txBox="1"/>
          <p:nvPr/>
        </p:nvSpPr>
        <p:spPr>
          <a:xfrm rot="16200000">
            <a:off x="4696773" y="3495609"/>
            <a:ext cx="841897" cy="286232"/>
          </a:xfrm>
          <a:prstGeom prst="rect">
            <a:avLst/>
          </a:prstGeom>
          <a:noFill/>
        </p:spPr>
        <p:txBody>
          <a:bodyPr wrap="none" rtlCol="0">
            <a:spAutoFit/>
          </a:bodyPr>
          <a:lstStyle/>
          <a:p>
            <a:pPr>
              <a:lnSpc>
                <a:spcPct val="90000"/>
              </a:lnSpc>
            </a:pPr>
            <a:r>
              <a:rPr lang="en-GB" sz="1400" b="1" dirty="0"/>
              <a:t>Percent</a:t>
            </a:r>
          </a:p>
        </p:txBody>
      </p:sp>
      <p:sp>
        <p:nvSpPr>
          <p:cNvPr id="9" name="TextBox 8">
            <a:extLst>
              <a:ext uri="{FF2B5EF4-FFF2-40B4-BE49-F238E27FC236}">
                <a16:creationId xmlns:a16="http://schemas.microsoft.com/office/drawing/2014/main" id="{8C4FAFD8-6424-7F4D-924A-7B5BBEEE7A5C}"/>
              </a:ext>
            </a:extLst>
          </p:cNvPr>
          <p:cNvSpPr txBox="1"/>
          <p:nvPr/>
        </p:nvSpPr>
        <p:spPr>
          <a:xfrm>
            <a:off x="6429760" y="2003719"/>
            <a:ext cx="4448334" cy="443198"/>
          </a:xfrm>
          <a:prstGeom prst="rect">
            <a:avLst/>
          </a:prstGeom>
          <a:noFill/>
        </p:spPr>
        <p:txBody>
          <a:bodyPr wrap="none" lIns="0" tIns="0" rIns="0" bIns="0" rtlCol="0">
            <a:spAutoFit/>
          </a:bodyPr>
          <a:lstStyle/>
          <a:p>
            <a:pPr algn="ctr">
              <a:lnSpc>
                <a:spcPct val="90000"/>
              </a:lnSpc>
            </a:pPr>
            <a:r>
              <a:rPr lang="en-GB" sz="1600" b="1" dirty="0">
                <a:solidFill>
                  <a:schemeClr val="accent2"/>
                </a:solidFill>
              </a:rPr>
              <a:t>Speciality of Physician Who Provided Correct</a:t>
            </a:r>
            <a:br>
              <a:rPr lang="en-GB" sz="1600" b="1" dirty="0">
                <a:solidFill>
                  <a:schemeClr val="accent2"/>
                </a:solidFill>
              </a:rPr>
            </a:br>
            <a:r>
              <a:rPr lang="en-GB" sz="1600" b="1" dirty="0">
                <a:solidFill>
                  <a:schemeClr val="accent2"/>
                </a:solidFill>
              </a:rPr>
              <a:t>FOP Diagnosis at </a:t>
            </a:r>
            <a:r>
              <a:rPr lang="en-GB" sz="1600" b="1" dirty="0" err="1">
                <a:solidFill>
                  <a:schemeClr val="accent2"/>
                </a:solidFill>
              </a:rPr>
              <a:t>Enrollment</a:t>
            </a:r>
            <a:endParaRPr lang="en-GB" sz="1600" b="1" dirty="0">
              <a:solidFill>
                <a:schemeClr val="accent2"/>
              </a:solidFill>
            </a:endParaRPr>
          </a:p>
        </p:txBody>
      </p:sp>
      <p:sp>
        <p:nvSpPr>
          <p:cNvPr id="10" name="TextBox 9">
            <a:extLst>
              <a:ext uri="{FF2B5EF4-FFF2-40B4-BE49-F238E27FC236}">
                <a16:creationId xmlns:a16="http://schemas.microsoft.com/office/drawing/2014/main" id="{F763948C-805E-254B-9A3E-0A86911E2DD3}"/>
              </a:ext>
            </a:extLst>
          </p:cNvPr>
          <p:cNvSpPr txBox="1"/>
          <p:nvPr/>
        </p:nvSpPr>
        <p:spPr>
          <a:xfrm rot="-2700000">
            <a:off x="5722293" y="5315201"/>
            <a:ext cx="447238" cy="193899"/>
          </a:xfrm>
          <a:prstGeom prst="rect">
            <a:avLst/>
          </a:prstGeom>
          <a:noFill/>
        </p:spPr>
        <p:txBody>
          <a:bodyPr wrap="none" lIns="0" tIns="0" rIns="0" bIns="0" rtlCol="0">
            <a:spAutoFit/>
          </a:bodyPr>
          <a:lstStyle/>
          <a:p>
            <a:pPr algn="r">
              <a:lnSpc>
                <a:spcPct val="90000"/>
              </a:lnSpc>
            </a:pPr>
            <a:r>
              <a:rPr lang="en-GB" sz="1400" dirty="0"/>
              <a:t>Other</a:t>
            </a:r>
          </a:p>
        </p:txBody>
      </p:sp>
      <p:sp>
        <p:nvSpPr>
          <p:cNvPr id="11" name="TextBox 10">
            <a:extLst>
              <a:ext uri="{FF2B5EF4-FFF2-40B4-BE49-F238E27FC236}">
                <a16:creationId xmlns:a16="http://schemas.microsoft.com/office/drawing/2014/main" id="{39918A24-ED03-F743-B131-AB340A072BEE}"/>
              </a:ext>
            </a:extLst>
          </p:cNvPr>
          <p:cNvSpPr txBox="1"/>
          <p:nvPr/>
        </p:nvSpPr>
        <p:spPr>
          <a:xfrm rot="-2700000">
            <a:off x="6736035" y="5515830"/>
            <a:ext cx="1014701" cy="193899"/>
          </a:xfrm>
          <a:prstGeom prst="rect">
            <a:avLst/>
          </a:prstGeom>
          <a:noFill/>
        </p:spPr>
        <p:txBody>
          <a:bodyPr wrap="none" lIns="0" tIns="0" rIns="0" bIns="0" rtlCol="0">
            <a:spAutoFit/>
          </a:bodyPr>
          <a:lstStyle/>
          <a:p>
            <a:pPr algn="r">
              <a:lnSpc>
                <a:spcPct val="90000"/>
              </a:lnSpc>
            </a:pPr>
            <a:r>
              <a:rPr lang="en-GB" sz="1400" dirty="0" err="1"/>
              <a:t>Orthopedists</a:t>
            </a:r>
            <a:endParaRPr lang="en-GB" sz="1400" dirty="0"/>
          </a:p>
        </p:txBody>
      </p:sp>
      <p:sp>
        <p:nvSpPr>
          <p:cNvPr id="12" name="TextBox 11">
            <a:extLst>
              <a:ext uri="{FF2B5EF4-FFF2-40B4-BE49-F238E27FC236}">
                <a16:creationId xmlns:a16="http://schemas.microsoft.com/office/drawing/2014/main" id="{2B568F7E-B1EE-4D42-A575-EBBE6ABC861A}"/>
              </a:ext>
            </a:extLst>
          </p:cNvPr>
          <p:cNvSpPr txBox="1"/>
          <p:nvPr/>
        </p:nvSpPr>
        <p:spPr>
          <a:xfrm rot="-2700000">
            <a:off x="8101135" y="5523198"/>
            <a:ext cx="1035541" cy="193899"/>
          </a:xfrm>
          <a:prstGeom prst="rect">
            <a:avLst/>
          </a:prstGeom>
          <a:noFill/>
        </p:spPr>
        <p:txBody>
          <a:bodyPr wrap="none" lIns="0" tIns="0" rIns="0" bIns="0" rtlCol="0">
            <a:spAutoFit/>
          </a:bodyPr>
          <a:lstStyle/>
          <a:p>
            <a:pPr algn="r">
              <a:lnSpc>
                <a:spcPct val="90000"/>
              </a:lnSpc>
            </a:pPr>
            <a:r>
              <a:rPr lang="en-GB" sz="1400" dirty="0"/>
              <a:t>Paediatrician</a:t>
            </a:r>
          </a:p>
        </p:txBody>
      </p:sp>
      <p:sp>
        <p:nvSpPr>
          <p:cNvPr id="13" name="TextBox 12">
            <a:extLst>
              <a:ext uri="{FF2B5EF4-FFF2-40B4-BE49-F238E27FC236}">
                <a16:creationId xmlns:a16="http://schemas.microsoft.com/office/drawing/2014/main" id="{1AB1BB2A-C0E3-8D49-8865-C733BEA1159B}"/>
              </a:ext>
            </a:extLst>
          </p:cNvPr>
          <p:cNvSpPr txBox="1"/>
          <p:nvPr/>
        </p:nvSpPr>
        <p:spPr>
          <a:xfrm rot="-2700000">
            <a:off x="9713011" y="5456322"/>
            <a:ext cx="846387" cy="193899"/>
          </a:xfrm>
          <a:prstGeom prst="rect">
            <a:avLst/>
          </a:prstGeom>
          <a:noFill/>
        </p:spPr>
        <p:txBody>
          <a:bodyPr wrap="none" lIns="0" tIns="0" rIns="0" bIns="0" rtlCol="0">
            <a:spAutoFit/>
          </a:bodyPr>
          <a:lstStyle/>
          <a:p>
            <a:pPr algn="r">
              <a:lnSpc>
                <a:spcPct val="90000"/>
              </a:lnSpc>
            </a:pPr>
            <a:r>
              <a:rPr lang="en-GB" sz="1400" dirty="0"/>
              <a:t>Oncologist</a:t>
            </a:r>
          </a:p>
        </p:txBody>
      </p:sp>
      <p:sp>
        <p:nvSpPr>
          <p:cNvPr id="14" name="TextBox 13">
            <a:extLst>
              <a:ext uri="{FF2B5EF4-FFF2-40B4-BE49-F238E27FC236}">
                <a16:creationId xmlns:a16="http://schemas.microsoft.com/office/drawing/2014/main" id="{0D147523-B97C-A749-85A9-783E45FE0A16}"/>
              </a:ext>
            </a:extLst>
          </p:cNvPr>
          <p:cNvSpPr txBox="1"/>
          <p:nvPr/>
        </p:nvSpPr>
        <p:spPr>
          <a:xfrm rot="-2700000">
            <a:off x="6191896" y="5438752"/>
            <a:ext cx="796693" cy="193899"/>
          </a:xfrm>
          <a:prstGeom prst="rect">
            <a:avLst/>
          </a:prstGeom>
          <a:noFill/>
        </p:spPr>
        <p:txBody>
          <a:bodyPr wrap="none" lIns="0" tIns="0" rIns="0" bIns="0" rtlCol="0">
            <a:spAutoFit/>
          </a:bodyPr>
          <a:lstStyle/>
          <a:p>
            <a:pPr algn="r">
              <a:lnSpc>
                <a:spcPct val="90000"/>
              </a:lnSpc>
            </a:pPr>
            <a:r>
              <a:rPr lang="en-GB" sz="1400" dirty="0"/>
              <a:t>Geneticist</a:t>
            </a:r>
          </a:p>
        </p:txBody>
      </p:sp>
      <p:sp>
        <p:nvSpPr>
          <p:cNvPr id="15" name="TextBox 14">
            <a:extLst>
              <a:ext uri="{FF2B5EF4-FFF2-40B4-BE49-F238E27FC236}">
                <a16:creationId xmlns:a16="http://schemas.microsoft.com/office/drawing/2014/main" id="{0DF07B8C-3D65-A84F-A45C-71A93BEA1BF3}"/>
              </a:ext>
            </a:extLst>
          </p:cNvPr>
          <p:cNvSpPr txBox="1"/>
          <p:nvPr/>
        </p:nvSpPr>
        <p:spPr>
          <a:xfrm rot="-2700000">
            <a:off x="7206520" y="5596874"/>
            <a:ext cx="1243930" cy="193899"/>
          </a:xfrm>
          <a:prstGeom prst="rect">
            <a:avLst/>
          </a:prstGeom>
          <a:noFill/>
        </p:spPr>
        <p:txBody>
          <a:bodyPr wrap="none" lIns="0" tIns="0" rIns="0" bIns="0" rtlCol="0">
            <a:spAutoFit/>
          </a:bodyPr>
          <a:lstStyle/>
          <a:p>
            <a:pPr algn="r">
              <a:lnSpc>
                <a:spcPct val="90000"/>
              </a:lnSpc>
            </a:pPr>
            <a:r>
              <a:rPr lang="en-GB" sz="1400" dirty="0"/>
              <a:t>Rheumatologist</a:t>
            </a:r>
          </a:p>
        </p:txBody>
      </p:sp>
      <p:sp>
        <p:nvSpPr>
          <p:cNvPr id="16" name="TextBox 15">
            <a:extLst>
              <a:ext uri="{FF2B5EF4-FFF2-40B4-BE49-F238E27FC236}">
                <a16:creationId xmlns:a16="http://schemas.microsoft.com/office/drawing/2014/main" id="{42127576-9E3A-CF4B-A5DE-629B6AC31A9E}"/>
              </a:ext>
            </a:extLst>
          </p:cNvPr>
          <p:cNvSpPr txBox="1"/>
          <p:nvPr/>
        </p:nvSpPr>
        <p:spPr>
          <a:xfrm rot="-2700000">
            <a:off x="8983843" y="5441527"/>
            <a:ext cx="884858" cy="387798"/>
          </a:xfrm>
          <a:prstGeom prst="rect">
            <a:avLst/>
          </a:prstGeom>
          <a:noFill/>
        </p:spPr>
        <p:txBody>
          <a:bodyPr wrap="none" lIns="0" tIns="0" rIns="0" bIns="0" rtlCol="0">
            <a:spAutoFit/>
          </a:bodyPr>
          <a:lstStyle/>
          <a:p>
            <a:pPr algn="r">
              <a:lnSpc>
                <a:spcPct val="90000"/>
              </a:lnSpc>
            </a:pPr>
            <a:r>
              <a:rPr lang="en-GB" sz="1400" dirty="0"/>
              <a:t>General</a:t>
            </a:r>
            <a:br>
              <a:rPr lang="en-GB" sz="1400" dirty="0"/>
            </a:br>
            <a:r>
              <a:rPr lang="en-GB" sz="1400" dirty="0"/>
              <a:t>practitioner</a:t>
            </a:r>
          </a:p>
        </p:txBody>
      </p:sp>
      <p:sp>
        <p:nvSpPr>
          <p:cNvPr id="17" name="TextBox 16">
            <a:extLst>
              <a:ext uri="{FF2B5EF4-FFF2-40B4-BE49-F238E27FC236}">
                <a16:creationId xmlns:a16="http://schemas.microsoft.com/office/drawing/2014/main" id="{B0A22315-A54F-074D-BE93-9D372CC384A0}"/>
              </a:ext>
            </a:extLst>
          </p:cNvPr>
          <p:cNvSpPr txBox="1"/>
          <p:nvPr/>
        </p:nvSpPr>
        <p:spPr>
          <a:xfrm rot="-2700000">
            <a:off x="10089716" y="5590073"/>
            <a:ext cx="1224694" cy="193899"/>
          </a:xfrm>
          <a:prstGeom prst="rect">
            <a:avLst/>
          </a:prstGeom>
          <a:noFill/>
        </p:spPr>
        <p:txBody>
          <a:bodyPr wrap="none" lIns="0" tIns="0" rIns="0" bIns="0" rtlCol="0">
            <a:spAutoFit/>
          </a:bodyPr>
          <a:lstStyle/>
          <a:p>
            <a:pPr algn="r">
              <a:lnSpc>
                <a:spcPct val="90000"/>
              </a:lnSpc>
            </a:pPr>
            <a:r>
              <a:rPr lang="en-GB" sz="1400" dirty="0"/>
              <a:t>Endocrinologist</a:t>
            </a:r>
          </a:p>
        </p:txBody>
      </p:sp>
      <p:sp>
        <p:nvSpPr>
          <p:cNvPr id="18" name="TextBox 17">
            <a:extLst>
              <a:ext uri="{FF2B5EF4-FFF2-40B4-BE49-F238E27FC236}">
                <a16:creationId xmlns:a16="http://schemas.microsoft.com/office/drawing/2014/main" id="{B150D307-997D-9146-9177-19E3B0E6D84B}"/>
              </a:ext>
            </a:extLst>
          </p:cNvPr>
          <p:cNvSpPr txBox="1"/>
          <p:nvPr/>
        </p:nvSpPr>
        <p:spPr>
          <a:xfrm>
            <a:off x="5433937" y="2219743"/>
            <a:ext cx="198772" cy="193899"/>
          </a:xfrm>
          <a:prstGeom prst="rect">
            <a:avLst/>
          </a:prstGeom>
          <a:noFill/>
        </p:spPr>
        <p:txBody>
          <a:bodyPr wrap="none" lIns="0" tIns="0" rIns="0" bIns="0" rtlCol="0">
            <a:spAutoFit/>
          </a:bodyPr>
          <a:lstStyle/>
          <a:p>
            <a:pPr algn="r">
              <a:lnSpc>
                <a:spcPct val="90000"/>
              </a:lnSpc>
            </a:pPr>
            <a:r>
              <a:rPr lang="en-GB" sz="1400" dirty="0"/>
              <a:t>50</a:t>
            </a:r>
          </a:p>
        </p:txBody>
      </p:sp>
      <p:cxnSp>
        <p:nvCxnSpPr>
          <p:cNvPr id="19" name="Straight Connector 18">
            <a:extLst>
              <a:ext uri="{FF2B5EF4-FFF2-40B4-BE49-F238E27FC236}">
                <a16:creationId xmlns:a16="http://schemas.microsoft.com/office/drawing/2014/main" id="{B59241DE-B959-FF4A-9FEF-5135C801FA74}"/>
              </a:ext>
            </a:extLst>
          </p:cNvPr>
          <p:cNvCxnSpPr/>
          <p:nvPr/>
        </p:nvCxnSpPr>
        <p:spPr>
          <a:xfrm>
            <a:off x="5676652" y="2590353"/>
            <a:ext cx="8279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E66BA70-C30B-1345-9384-A7B38A813A7E}"/>
              </a:ext>
            </a:extLst>
          </p:cNvPr>
          <p:cNvCxnSpPr/>
          <p:nvPr/>
        </p:nvCxnSpPr>
        <p:spPr>
          <a:xfrm>
            <a:off x="5676652" y="2317303"/>
            <a:ext cx="8279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5FAAF9DE-FAE7-8547-94A4-2AA543B30A10}"/>
              </a:ext>
            </a:extLst>
          </p:cNvPr>
          <p:cNvSpPr txBox="1"/>
          <p:nvPr/>
        </p:nvSpPr>
        <p:spPr>
          <a:xfrm>
            <a:off x="5433937" y="2769018"/>
            <a:ext cx="198772" cy="193899"/>
          </a:xfrm>
          <a:prstGeom prst="rect">
            <a:avLst/>
          </a:prstGeom>
          <a:noFill/>
        </p:spPr>
        <p:txBody>
          <a:bodyPr wrap="none" lIns="0" tIns="0" rIns="0" bIns="0" rtlCol="0">
            <a:spAutoFit/>
          </a:bodyPr>
          <a:lstStyle/>
          <a:p>
            <a:pPr algn="r">
              <a:lnSpc>
                <a:spcPct val="90000"/>
              </a:lnSpc>
            </a:pPr>
            <a:r>
              <a:rPr lang="en-GB" sz="1400" dirty="0"/>
              <a:t>40</a:t>
            </a:r>
          </a:p>
        </p:txBody>
      </p:sp>
      <p:cxnSp>
        <p:nvCxnSpPr>
          <p:cNvPr id="22" name="Straight Connector 21">
            <a:extLst>
              <a:ext uri="{FF2B5EF4-FFF2-40B4-BE49-F238E27FC236}">
                <a16:creationId xmlns:a16="http://schemas.microsoft.com/office/drawing/2014/main" id="{3517836F-5DAF-594B-983C-87A57EED0F5D}"/>
              </a:ext>
            </a:extLst>
          </p:cNvPr>
          <p:cNvCxnSpPr/>
          <p:nvPr/>
        </p:nvCxnSpPr>
        <p:spPr>
          <a:xfrm>
            <a:off x="5676652" y="2866578"/>
            <a:ext cx="8279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650123B1-E74F-6345-A6C6-33200CF615A2}"/>
              </a:ext>
            </a:extLst>
          </p:cNvPr>
          <p:cNvSpPr txBox="1"/>
          <p:nvPr/>
        </p:nvSpPr>
        <p:spPr>
          <a:xfrm>
            <a:off x="5433937" y="2499143"/>
            <a:ext cx="198772" cy="193899"/>
          </a:xfrm>
          <a:prstGeom prst="rect">
            <a:avLst/>
          </a:prstGeom>
          <a:noFill/>
        </p:spPr>
        <p:txBody>
          <a:bodyPr wrap="none" lIns="0" tIns="0" rIns="0" bIns="0" rtlCol="0">
            <a:spAutoFit/>
          </a:bodyPr>
          <a:lstStyle/>
          <a:p>
            <a:pPr algn="r">
              <a:lnSpc>
                <a:spcPct val="90000"/>
              </a:lnSpc>
            </a:pPr>
            <a:r>
              <a:rPr lang="en-GB" sz="1400" dirty="0"/>
              <a:t>45</a:t>
            </a:r>
          </a:p>
        </p:txBody>
      </p:sp>
      <p:sp>
        <p:nvSpPr>
          <p:cNvPr id="24" name="TextBox 23">
            <a:extLst>
              <a:ext uri="{FF2B5EF4-FFF2-40B4-BE49-F238E27FC236}">
                <a16:creationId xmlns:a16="http://schemas.microsoft.com/office/drawing/2014/main" id="{E702DC30-E880-F34F-AB7D-33DB839F33CF}"/>
              </a:ext>
            </a:extLst>
          </p:cNvPr>
          <p:cNvSpPr txBox="1"/>
          <p:nvPr/>
        </p:nvSpPr>
        <p:spPr>
          <a:xfrm>
            <a:off x="5433937" y="3035718"/>
            <a:ext cx="198772" cy="193899"/>
          </a:xfrm>
          <a:prstGeom prst="rect">
            <a:avLst/>
          </a:prstGeom>
          <a:noFill/>
        </p:spPr>
        <p:txBody>
          <a:bodyPr wrap="none" lIns="0" tIns="0" rIns="0" bIns="0" rtlCol="0">
            <a:spAutoFit/>
          </a:bodyPr>
          <a:lstStyle/>
          <a:p>
            <a:pPr algn="r">
              <a:lnSpc>
                <a:spcPct val="90000"/>
              </a:lnSpc>
            </a:pPr>
            <a:r>
              <a:rPr lang="en-GB" sz="1400" dirty="0"/>
              <a:t>35</a:t>
            </a:r>
          </a:p>
        </p:txBody>
      </p:sp>
      <p:cxnSp>
        <p:nvCxnSpPr>
          <p:cNvPr id="25" name="Straight Connector 24">
            <a:extLst>
              <a:ext uri="{FF2B5EF4-FFF2-40B4-BE49-F238E27FC236}">
                <a16:creationId xmlns:a16="http://schemas.microsoft.com/office/drawing/2014/main" id="{746C01F5-D571-404B-BDAE-22536CDEA0B9}"/>
              </a:ext>
            </a:extLst>
          </p:cNvPr>
          <p:cNvCxnSpPr/>
          <p:nvPr/>
        </p:nvCxnSpPr>
        <p:spPr>
          <a:xfrm>
            <a:off x="5676652" y="3133278"/>
            <a:ext cx="8279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A7153019-B8A9-364A-A0B0-20AD6B5CDB7D}"/>
              </a:ext>
            </a:extLst>
          </p:cNvPr>
          <p:cNvSpPr txBox="1"/>
          <p:nvPr/>
        </p:nvSpPr>
        <p:spPr>
          <a:xfrm>
            <a:off x="5433937" y="3311943"/>
            <a:ext cx="198772" cy="193899"/>
          </a:xfrm>
          <a:prstGeom prst="rect">
            <a:avLst/>
          </a:prstGeom>
          <a:noFill/>
        </p:spPr>
        <p:txBody>
          <a:bodyPr wrap="none" lIns="0" tIns="0" rIns="0" bIns="0" rtlCol="0">
            <a:spAutoFit/>
          </a:bodyPr>
          <a:lstStyle/>
          <a:p>
            <a:pPr algn="r">
              <a:lnSpc>
                <a:spcPct val="90000"/>
              </a:lnSpc>
            </a:pPr>
            <a:r>
              <a:rPr lang="en-GB" sz="1400" dirty="0"/>
              <a:t>30</a:t>
            </a:r>
          </a:p>
        </p:txBody>
      </p:sp>
      <p:cxnSp>
        <p:nvCxnSpPr>
          <p:cNvPr id="27" name="Straight Connector 26">
            <a:extLst>
              <a:ext uri="{FF2B5EF4-FFF2-40B4-BE49-F238E27FC236}">
                <a16:creationId xmlns:a16="http://schemas.microsoft.com/office/drawing/2014/main" id="{A7F8CEB1-AF2D-594B-84BB-4CA6E5BE83A9}"/>
              </a:ext>
            </a:extLst>
          </p:cNvPr>
          <p:cNvCxnSpPr/>
          <p:nvPr/>
        </p:nvCxnSpPr>
        <p:spPr>
          <a:xfrm>
            <a:off x="5676652" y="3409503"/>
            <a:ext cx="8279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DD291805-3285-F746-8482-F422AF811A69}"/>
              </a:ext>
            </a:extLst>
          </p:cNvPr>
          <p:cNvSpPr txBox="1"/>
          <p:nvPr/>
        </p:nvSpPr>
        <p:spPr>
          <a:xfrm>
            <a:off x="5433937" y="3588168"/>
            <a:ext cx="198772" cy="193899"/>
          </a:xfrm>
          <a:prstGeom prst="rect">
            <a:avLst/>
          </a:prstGeom>
          <a:noFill/>
        </p:spPr>
        <p:txBody>
          <a:bodyPr wrap="none" lIns="0" tIns="0" rIns="0" bIns="0" rtlCol="0">
            <a:spAutoFit/>
          </a:bodyPr>
          <a:lstStyle/>
          <a:p>
            <a:pPr algn="r">
              <a:lnSpc>
                <a:spcPct val="90000"/>
              </a:lnSpc>
            </a:pPr>
            <a:r>
              <a:rPr lang="en-GB" sz="1400" dirty="0"/>
              <a:t>25</a:t>
            </a:r>
          </a:p>
        </p:txBody>
      </p:sp>
      <p:cxnSp>
        <p:nvCxnSpPr>
          <p:cNvPr id="29" name="Straight Connector 28">
            <a:extLst>
              <a:ext uri="{FF2B5EF4-FFF2-40B4-BE49-F238E27FC236}">
                <a16:creationId xmlns:a16="http://schemas.microsoft.com/office/drawing/2014/main" id="{E8FF17D1-6412-6C42-A724-BDD671E7F5A3}"/>
              </a:ext>
            </a:extLst>
          </p:cNvPr>
          <p:cNvCxnSpPr/>
          <p:nvPr/>
        </p:nvCxnSpPr>
        <p:spPr>
          <a:xfrm>
            <a:off x="5676652" y="3685728"/>
            <a:ext cx="8279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84B8C406-A035-CE40-B67B-3BD29CF1B7E9}"/>
              </a:ext>
            </a:extLst>
          </p:cNvPr>
          <p:cNvSpPr txBox="1"/>
          <p:nvPr/>
        </p:nvSpPr>
        <p:spPr>
          <a:xfrm>
            <a:off x="5433937" y="3864393"/>
            <a:ext cx="198772" cy="193899"/>
          </a:xfrm>
          <a:prstGeom prst="rect">
            <a:avLst/>
          </a:prstGeom>
          <a:noFill/>
        </p:spPr>
        <p:txBody>
          <a:bodyPr wrap="none" lIns="0" tIns="0" rIns="0" bIns="0" rtlCol="0">
            <a:spAutoFit/>
          </a:bodyPr>
          <a:lstStyle/>
          <a:p>
            <a:pPr algn="r">
              <a:lnSpc>
                <a:spcPct val="90000"/>
              </a:lnSpc>
            </a:pPr>
            <a:r>
              <a:rPr lang="en-GB" sz="1400" dirty="0"/>
              <a:t>20</a:t>
            </a:r>
          </a:p>
        </p:txBody>
      </p:sp>
      <p:cxnSp>
        <p:nvCxnSpPr>
          <p:cNvPr id="31" name="Straight Connector 30">
            <a:extLst>
              <a:ext uri="{FF2B5EF4-FFF2-40B4-BE49-F238E27FC236}">
                <a16:creationId xmlns:a16="http://schemas.microsoft.com/office/drawing/2014/main" id="{A56F5F04-2905-1840-9709-F5F649FC28DC}"/>
              </a:ext>
            </a:extLst>
          </p:cNvPr>
          <p:cNvCxnSpPr/>
          <p:nvPr/>
        </p:nvCxnSpPr>
        <p:spPr>
          <a:xfrm>
            <a:off x="5676652" y="3961953"/>
            <a:ext cx="8279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A9F35830-383A-284C-A0C4-D4CB19D8685C}"/>
              </a:ext>
            </a:extLst>
          </p:cNvPr>
          <p:cNvSpPr txBox="1"/>
          <p:nvPr/>
        </p:nvSpPr>
        <p:spPr>
          <a:xfrm>
            <a:off x="5433937" y="4137443"/>
            <a:ext cx="198772" cy="193899"/>
          </a:xfrm>
          <a:prstGeom prst="rect">
            <a:avLst/>
          </a:prstGeom>
          <a:noFill/>
        </p:spPr>
        <p:txBody>
          <a:bodyPr wrap="none" lIns="0" tIns="0" rIns="0" bIns="0" rtlCol="0">
            <a:spAutoFit/>
          </a:bodyPr>
          <a:lstStyle/>
          <a:p>
            <a:pPr algn="r">
              <a:lnSpc>
                <a:spcPct val="90000"/>
              </a:lnSpc>
            </a:pPr>
            <a:r>
              <a:rPr lang="en-GB" sz="1400" dirty="0"/>
              <a:t>15</a:t>
            </a:r>
          </a:p>
        </p:txBody>
      </p:sp>
      <p:cxnSp>
        <p:nvCxnSpPr>
          <p:cNvPr id="33" name="Straight Connector 32">
            <a:extLst>
              <a:ext uri="{FF2B5EF4-FFF2-40B4-BE49-F238E27FC236}">
                <a16:creationId xmlns:a16="http://schemas.microsoft.com/office/drawing/2014/main" id="{A9A3F5A9-BE51-994A-9598-316CEC94BA68}"/>
              </a:ext>
            </a:extLst>
          </p:cNvPr>
          <p:cNvCxnSpPr/>
          <p:nvPr/>
        </p:nvCxnSpPr>
        <p:spPr>
          <a:xfrm>
            <a:off x="5676652" y="4235003"/>
            <a:ext cx="8279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AD94E0F1-E715-1547-9DE2-522920E944ED}"/>
              </a:ext>
            </a:extLst>
          </p:cNvPr>
          <p:cNvSpPr txBox="1"/>
          <p:nvPr/>
        </p:nvSpPr>
        <p:spPr>
          <a:xfrm>
            <a:off x="5433937" y="4410493"/>
            <a:ext cx="198772" cy="193899"/>
          </a:xfrm>
          <a:prstGeom prst="rect">
            <a:avLst/>
          </a:prstGeom>
          <a:noFill/>
        </p:spPr>
        <p:txBody>
          <a:bodyPr wrap="none" lIns="0" tIns="0" rIns="0" bIns="0" rtlCol="0">
            <a:spAutoFit/>
          </a:bodyPr>
          <a:lstStyle/>
          <a:p>
            <a:pPr algn="r">
              <a:lnSpc>
                <a:spcPct val="90000"/>
              </a:lnSpc>
            </a:pPr>
            <a:r>
              <a:rPr lang="en-GB" sz="1400" dirty="0"/>
              <a:t>10</a:t>
            </a:r>
          </a:p>
        </p:txBody>
      </p:sp>
      <p:cxnSp>
        <p:nvCxnSpPr>
          <p:cNvPr id="35" name="Straight Connector 34">
            <a:extLst>
              <a:ext uri="{FF2B5EF4-FFF2-40B4-BE49-F238E27FC236}">
                <a16:creationId xmlns:a16="http://schemas.microsoft.com/office/drawing/2014/main" id="{A48B9CD7-50F3-F948-9789-A0DD97C4CFA5}"/>
              </a:ext>
            </a:extLst>
          </p:cNvPr>
          <p:cNvCxnSpPr/>
          <p:nvPr/>
        </p:nvCxnSpPr>
        <p:spPr>
          <a:xfrm>
            <a:off x="5676652" y="4508053"/>
            <a:ext cx="8279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7FD0737F-7A8F-6541-894E-617333429696}"/>
              </a:ext>
            </a:extLst>
          </p:cNvPr>
          <p:cNvSpPr txBox="1"/>
          <p:nvPr/>
        </p:nvSpPr>
        <p:spPr>
          <a:xfrm>
            <a:off x="5533323" y="4689893"/>
            <a:ext cx="99386" cy="193899"/>
          </a:xfrm>
          <a:prstGeom prst="rect">
            <a:avLst/>
          </a:prstGeom>
          <a:noFill/>
        </p:spPr>
        <p:txBody>
          <a:bodyPr wrap="none" lIns="0" tIns="0" rIns="0" bIns="0" rtlCol="0">
            <a:spAutoFit/>
          </a:bodyPr>
          <a:lstStyle/>
          <a:p>
            <a:pPr algn="r">
              <a:lnSpc>
                <a:spcPct val="90000"/>
              </a:lnSpc>
            </a:pPr>
            <a:r>
              <a:rPr lang="en-GB" sz="1400" dirty="0"/>
              <a:t>5</a:t>
            </a:r>
          </a:p>
        </p:txBody>
      </p:sp>
      <p:cxnSp>
        <p:nvCxnSpPr>
          <p:cNvPr id="37" name="Straight Connector 36">
            <a:extLst>
              <a:ext uri="{FF2B5EF4-FFF2-40B4-BE49-F238E27FC236}">
                <a16:creationId xmlns:a16="http://schemas.microsoft.com/office/drawing/2014/main" id="{66FF7D89-5A84-AC42-A639-CD70DC7C63D9}"/>
              </a:ext>
            </a:extLst>
          </p:cNvPr>
          <p:cNvCxnSpPr/>
          <p:nvPr/>
        </p:nvCxnSpPr>
        <p:spPr>
          <a:xfrm>
            <a:off x="5676652" y="4787453"/>
            <a:ext cx="8279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C06F5658-4CF8-0143-AC90-151674CCBC58}"/>
              </a:ext>
            </a:extLst>
          </p:cNvPr>
          <p:cNvSpPr txBox="1"/>
          <p:nvPr/>
        </p:nvSpPr>
        <p:spPr>
          <a:xfrm>
            <a:off x="5533323" y="4962943"/>
            <a:ext cx="99386" cy="193899"/>
          </a:xfrm>
          <a:prstGeom prst="rect">
            <a:avLst/>
          </a:prstGeom>
          <a:noFill/>
        </p:spPr>
        <p:txBody>
          <a:bodyPr wrap="none" lIns="0" tIns="0" rIns="0" bIns="0" rtlCol="0">
            <a:spAutoFit/>
          </a:bodyPr>
          <a:lstStyle/>
          <a:p>
            <a:pPr algn="r">
              <a:lnSpc>
                <a:spcPct val="90000"/>
              </a:lnSpc>
            </a:pPr>
            <a:r>
              <a:rPr lang="en-GB" sz="1400" dirty="0"/>
              <a:t>0</a:t>
            </a:r>
          </a:p>
        </p:txBody>
      </p:sp>
      <p:sp>
        <p:nvSpPr>
          <p:cNvPr id="39" name="Rectangle 38">
            <a:extLst>
              <a:ext uri="{FF2B5EF4-FFF2-40B4-BE49-F238E27FC236}">
                <a16:creationId xmlns:a16="http://schemas.microsoft.com/office/drawing/2014/main" id="{499F6179-B5C8-CB4F-A6AD-F4E0F6BAAA06}"/>
              </a:ext>
            </a:extLst>
          </p:cNvPr>
          <p:cNvSpPr/>
          <p:nvPr/>
        </p:nvSpPr>
        <p:spPr>
          <a:xfrm>
            <a:off x="5820668" y="2420416"/>
            <a:ext cx="602357" cy="2638425"/>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D7A7BBAA-D050-1B44-8403-A97C910F0FA4}"/>
              </a:ext>
            </a:extLst>
          </p:cNvPr>
          <p:cNvSpPr/>
          <p:nvPr/>
        </p:nvSpPr>
        <p:spPr>
          <a:xfrm>
            <a:off x="6529147" y="4074591"/>
            <a:ext cx="602357" cy="98425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id="{D56E9FF9-EBF7-3144-A15F-7F928714927E}"/>
              </a:ext>
            </a:extLst>
          </p:cNvPr>
          <p:cNvSpPr/>
          <p:nvPr/>
        </p:nvSpPr>
        <p:spPr>
          <a:xfrm>
            <a:off x="7237626" y="4404791"/>
            <a:ext cx="602357" cy="65405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a:extLst>
              <a:ext uri="{FF2B5EF4-FFF2-40B4-BE49-F238E27FC236}">
                <a16:creationId xmlns:a16="http://schemas.microsoft.com/office/drawing/2014/main" id="{1445E74A-ACBB-B949-B69C-CE0FD9F42AEB}"/>
              </a:ext>
            </a:extLst>
          </p:cNvPr>
          <p:cNvSpPr/>
          <p:nvPr/>
        </p:nvSpPr>
        <p:spPr>
          <a:xfrm>
            <a:off x="7946105" y="4601641"/>
            <a:ext cx="602357" cy="45720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a:extLst>
              <a:ext uri="{FF2B5EF4-FFF2-40B4-BE49-F238E27FC236}">
                <a16:creationId xmlns:a16="http://schemas.microsoft.com/office/drawing/2014/main" id="{798D4F19-450D-6744-8928-5A63EEE43BD7}"/>
              </a:ext>
            </a:extLst>
          </p:cNvPr>
          <p:cNvSpPr/>
          <p:nvPr/>
        </p:nvSpPr>
        <p:spPr>
          <a:xfrm>
            <a:off x="8654584" y="4617515"/>
            <a:ext cx="602357" cy="441325"/>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a:extLst>
              <a:ext uri="{FF2B5EF4-FFF2-40B4-BE49-F238E27FC236}">
                <a16:creationId xmlns:a16="http://schemas.microsoft.com/office/drawing/2014/main" id="{014E6136-4999-6445-80A4-BE54252AA49B}"/>
              </a:ext>
            </a:extLst>
          </p:cNvPr>
          <p:cNvSpPr/>
          <p:nvPr/>
        </p:nvSpPr>
        <p:spPr>
          <a:xfrm>
            <a:off x="9363063" y="4944541"/>
            <a:ext cx="602357" cy="114299"/>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a:extLst>
              <a:ext uri="{FF2B5EF4-FFF2-40B4-BE49-F238E27FC236}">
                <a16:creationId xmlns:a16="http://schemas.microsoft.com/office/drawing/2014/main" id="{4AB03D83-AF79-BA49-A925-8D8C1C8DCEA8}"/>
              </a:ext>
            </a:extLst>
          </p:cNvPr>
          <p:cNvSpPr/>
          <p:nvPr/>
        </p:nvSpPr>
        <p:spPr>
          <a:xfrm>
            <a:off x="10071542" y="4944541"/>
            <a:ext cx="602357" cy="114299"/>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AE9555DC-0850-F944-8207-E088EB1E507D}"/>
              </a:ext>
            </a:extLst>
          </p:cNvPr>
          <p:cNvSpPr/>
          <p:nvPr/>
        </p:nvSpPr>
        <p:spPr>
          <a:xfrm>
            <a:off x="10780018" y="4963591"/>
            <a:ext cx="602357" cy="95249"/>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7" name="Straight Connector 46">
            <a:extLst>
              <a:ext uri="{FF2B5EF4-FFF2-40B4-BE49-F238E27FC236}">
                <a16:creationId xmlns:a16="http://schemas.microsoft.com/office/drawing/2014/main" id="{A6828ABD-EFD3-AB49-9ECF-D872DE8C7812}"/>
              </a:ext>
            </a:extLst>
          </p:cNvPr>
          <p:cNvCxnSpPr>
            <a:cxnSpLocks/>
          </p:cNvCxnSpPr>
          <p:nvPr/>
        </p:nvCxnSpPr>
        <p:spPr>
          <a:xfrm>
            <a:off x="5676652" y="5060503"/>
            <a:ext cx="577874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4FDA3A92-55E0-7341-8771-85734CFA6E1F}"/>
              </a:ext>
            </a:extLst>
          </p:cNvPr>
          <p:cNvCxnSpPr>
            <a:cxnSpLocks/>
          </p:cNvCxnSpPr>
          <p:nvPr/>
        </p:nvCxnSpPr>
        <p:spPr>
          <a:xfrm flipV="1">
            <a:off x="5756151" y="2283891"/>
            <a:ext cx="0" cy="277673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a:extLst>
              <a:ext uri="{FF2B5EF4-FFF2-40B4-BE49-F238E27FC236}">
                <a16:creationId xmlns:a16="http://schemas.microsoft.com/office/drawing/2014/main" id="{7CBC9C4F-207B-3B4B-8806-A94548568923}"/>
              </a:ext>
            </a:extLst>
          </p:cNvPr>
          <p:cNvSpPr>
            <a:spLocks noGrp="1" noChangeArrowheads="1"/>
          </p:cNvSpPr>
          <p:nvPr>
            <p:ph type="title"/>
          </p:nvPr>
        </p:nvSpPr>
        <p:spPr/>
        <p:txBody>
          <a:bodyPr/>
          <a:lstStyle/>
          <a:p>
            <a:r>
              <a:rPr lang="en-GB" altLang="en-US" dirty="0"/>
              <a:t>Finding an Expert</a:t>
            </a:r>
          </a:p>
        </p:txBody>
      </p:sp>
      <p:pic>
        <p:nvPicPr>
          <p:cNvPr id="45059" name="Picture 3">
            <a:extLst>
              <a:ext uri="{FF2B5EF4-FFF2-40B4-BE49-F238E27FC236}">
                <a16:creationId xmlns:a16="http://schemas.microsoft.com/office/drawing/2014/main" id="{680F65A2-377C-0443-BBCE-4AA59BDB7B4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7225" y="1231900"/>
            <a:ext cx="4656138"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5">
            <a:extLst>
              <a:ext uri="{FF2B5EF4-FFF2-40B4-BE49-F238E27FC236}">
                <a16:creationId xmlns:a16="http://schemas.microsoft.com/office/drawing/2014/main" id="{E28D671A-01DA-AB49-A2C7-CA43763710C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61075" y="2852738"/>
            <a:ext cx="5753100" cy="280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6">
            <a:extLst>
              <a:ext uri="{FF2B5EF4-FFF2-40B4-BE49-F238E27FC236}">
                <a16:creationId xmlns:a16="http://schemas.microsoft.com/office/drawing/2014/main" id="{5E8F6A31-511A-D84E-9751-CBB6554D2076}"/>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57225" y="3700463"/>
            <a:ext cx="4732338" cy="288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9B90BE5-2063-CE4C-B3B3-C1772E175CC1}"/>
              </a:ext>
            </a:extLst>
          </p:cNvPr>
          <p:cNvSpPr>
            <a:spLocks noGrp="1"/>
          </p:cNvSpPr>
          <p:nvPr>
            <p:ph type="title"/>
          </p:nvPr>
        </p:nvSpPr>
        <p:spPr/>
        <p:txBody>
          <a:bodyPr/>
          <a:lstStyle/>
          <a:p>
            <a:pPr fontAlgn="auto">
              <a:spcAft>
                <a:spcPts val="0"/>
              </a:spcAft>
              <a:defRPr/>
            </a:pPr>
            <a:br>
              <a:rPr lang="en-GB" sz="3600" dirty="0"/>
            </a:br>
            <a:br>
              <a:rPr lang="en-GB" sz="3600" dirty="0"/>
            </a:br>
            <a:r>
              <a:rPr lang="en-GB" sz="3600" dirty="0"/>
              <a:t>Overcoming common challenges encountered in the diagnosis of rare bone disease</a:t>
            </a:r>
            <a:br>
              <a:rPr lang="en-GB" sz="3600" dirty="0"/>
            </a:br>
            <a:br>
              <a:rPr lang="en-GB" sz="3600" dirty="0"/>
            </a:br>
            <a:br>
              <a:rPr lang="en-GB" sz="3600" dirty="0"/>
            </a:br>
            <a:r>
              <a:rPr lang="en-GB" sz="2800" dirty="0"/>
              <a:t>An independent Symposium</a:t>
            </a:r>
            <a:br>
              <a:rPr lang="en-GB" sz="2800" dirty="0"/>
            </a:br>
            <a:r>
              <a:rPr lang="en-GB" sz="2400" cap="none" dirty="0"/>
              <a:t>23</a:t>
            </a:r>
            <a:r>
              <a:rPr lang="en-GB" sz="2400" cap="none" baseline="30000" dirty="0"/>
              <a:t>rd</a:t>
            </a:r>
            <a:r>
              <a:rPr lang="en-GB" sz="2400" cap="none" dirty="0"/>
              <a:t> May 2022</a:t>
            </a:r>
            <a:endParaRPr lang="en-GB" sz="3600" dirty="0"/>
          </a:p>
        </p:txBody>
      </p:sp>
      <p:sp>
        <p:nvSpPr>
          <p:cNvPr id="25603" name="Slide Number Placeholder 1">
            <a:extLst>
              <a:ext uri="{FF2B5EF4-FFF2-40B4-BE49-F238E27FC236}">
                <a16:creationId xmlns:a16="http://schemas.microsoft.com/office/drawing/2014/main" id="{30A4752D-DDFB-4A42-B366-ED88E306C600}"/>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1250932-B1F8-7847-B31D-D1AA37E3524C}" type="slidenum">
              <a:rPr lang="en-GB" altLang="en-US">
                <a:solidFill>
                  <a:srgbClr val="FFFFFF"/>
                </a:solidFill>
              </a:rPr>
              <a:pPr eaLnBrk="1" hangingPunct="1"/>
              <a:t>2</a:t>
            </a:fld>
            <a:endParaRPr lang="en-GB" altLang="en-US" dirty="0">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a:extLst>
              <a:ext uri="{FF2B5EF4-FFF2-40B4-BE49-F238E27FC236}">
                <a16:creationId xmlns:a16="http://schemas.microsoft.com/office/drawing/2014/main" id="{6844061A-789C-8540-B696-7F58B27AA64A}"/>
              </a:ext>
            </a:extLst>
          </p:cNvPr>
          <p:cNvSpPr>
            <a:spLocks noGrp="1" noChangeArrowheads="1"/>
          </p:cNvSpPr>
          <p:nvPr>
            <p:ph type="title"/>
          </p:nvPr>
        </p:nvSpPr>
        <p:spPr/>
        <p:txBody>
          <a:bodyPr/>
          <a:lstStyle/>
          <a:p>
            <a:r>
              <a:rPr lang="en-GB" altLang="en-US" dirty="0"/>
              <a:t>Patient Support</a:t>
            </a:r>
          </a:p>
        </p:txBody>
      </p:sp>
      <p:sp>
        <p:nvSpPr>
          <p:cNvPr id="3" name="Content Placeholder 2">
            <a:extLst>
              <a:ext uri="{FF2B5EF4-FFF2-40B4-BE49-F238E27FC236}">
                <a16:creationId xmlns:a16="http://schemas.microsoft.com/office/drawing/2014/main" id="{5F72A9C2-DFFB-A24A-9F07-3655BAD29243}"/>
              </a:ext>
            </a:extLst>
          </p:cNvPr>
          <p:cNvSpPr>
            <a:spLocks noGrp="1"/>
          </p:cNvSpPr>
          <p:nvPr>
            <p:ph idx="1"/>
          </p:nvPr>
        </p:nvSpPr>
        <p:spPr>
          <a:xfrm>
            <a:off x="609600" y="1316736"/>
            <a:ext cx="10972800" cy="4525963"/>
          </a:xfrm>
        </p:spPr>
        <p:txBody>
          <a:bodyPr/>
          <a:lstStyle/>
          <a:p>
            <a:r>
              <a:rPr lang="en-GB" dirty="0"/>
              <a:t>Patients and their families should be informed about the International Clinical Council on FOP, the International FOP Association (IFOPA), and country-specific support groups at the time of diagnosis </a:t>
            </a:r>
          </a:p>
          <a:p>
            <a:endParaRPr lang="en-GB" dirty="0"/>
          </a:p>
        </p:txBody>
      </p:sp>
      <p:pic>
        <p:nvPicPr>
          <p:cNvPr id="46084" name="Picture 3">
            <a:extLst>
              <a:ext uri="{FF2B5EF4-FFF2-40B4-BE49-F238E27FC236}">
                <a16:creationId xmlns:a16="http://schemas.microsoft.com/office/drawing/2014/main" id="{29E4EEDE-3F59-AE47-8DE9-06514B4FAE9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57250" y="3068638"/>
            <a:ext cx="66071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Picture 4">
            <a:extLst>
              <a:ext uri="{FF2B5EF4-FFF2-40B4-BE49-F238E27FC236}">
                <a16:creationId xmlns:a16="http://schemas.microsoft.com/office/drawing/2014/main" id="{F1A5384C-8635-2C4C-BFEE-F90A2547650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551988" y="4437063"/>
            <a:ext cx="2500312"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6" name="Picture 5">
            <a:extLst>
              <a:ext uri="{FF2B5EF4-FFF2-40B4-BE49-F238E27FC236}">
                <a16:creationId xmlns:a16="http://schemas.microsoft.com/office/drawing/2014/main" id="{C54595A9-6B18-E046-8615-D6883D6D2A03}"/>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92113" y="4302799"/>
            <a:ext cx="1862137" cy="186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7" name="Picture 6">
            <a:extLst>
              <a:ext uri="{FF2B5EF4-FFF2-40B4-BE49-F238E27FC236}">
                <a16:creationId xmlns:a16="http://schemas.microsoft.com/office/drawing/2014/main" id="{20640A29-06DE-174E-A8D0-0C8B5D8A980F}"/>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493963" y="5045749"/>
            <a:ext cx="2106612"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8" name="Picture 7">
            <a:extLst>
              <a:ext uri="{FF2B5EF4-FFF2-40B4-BE49-F238E27FC236}">
                <a16:creationId xmlns:a16="http://schemas.microsoft.com/office/drawing/2014/main" id="{4BF3920B-62FA-0244-8E28-32D60A4135A3}"/>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269163" y="4478338"/>
            <a:ext cx="2111375"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9" name="Picture 8">
            <a:extLst>
              <a:ext uri="{FF2B5EF4-FFF2-40B4-BE49-F238E27FC236}">
                <a16:creationId xmlns:a16="http://schemas.microsoft.com/office/drawing/2014/main" id="{E0AA4225-496A-2D44-B077-B21B45980828}"/>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8975725" y="2670175"/>
            <a:ext cx="2189163" cy="156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0" name="Picture 9">
            <a:extLst>
              <a:ext uri="{FF2B5EF4-FFF2-40B4-BE49-F238E27FC236}">
                <a16:creationId xmlns:a16="http://schemas.microsoft.com/office/drawing/2014/main" id="{B9739875-8823-984E-8F88-D51EE2EF9E96}"/>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910138" y="4632325"/>
            <a:ext cx="2187575" cy="156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
            <a:extLst>
              <a:ext uri="{FF2B5EF4-FFF2-40B4-BE49-F238E27FC236}">
                <a16:creationId xmlns:a16="http://schemas.microsoft.com/office/drawing/2014/main" id="{70A62CEC-91F4-15FA-7CB1-41A82F3D8516}"/>
              </a:ext>
            </a:extLst>
          </p:cNvPr>
          <p:cNvSpPr txBox="1">
            <a:spLocks noChangeArrowheads="1"/>
          </p:cNvSpPr>
          <p:nvPr/>
        </p:nvSpPr>
        <p:spPr bwMode="auto">
          <a:xfrm>
            <a:off x="263525" y="6398439"/>
            <a:ext cx="619251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nchorCtr="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en-US" sz="1200" dirty="0"/>
              <a:t>FOP, fibrodysplasia ossificans progressiva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3CE7D-64D1-5D1C-2EAD-B900B912AE57}"/>
              </a:ext>
            </a:extLst>
          </p:cNvPr>
          <p:cNvSpPr>
            <a:spLocks noGrp="1"/>
          </p:cNvSpPr>
          <p:nvPr>
            <p:ph type="title"/>
          </p:nvPr>
        </p:nvSpPr>
        <p:spPr/>
        <p:txBody>
          <a:bodyPr/>
          <a:lstStyle/>
          <a:p>
            <a:r>
              <a:rPr lang="en-GB" dirty="0"/>
              <a:t>Summary</a:t>
            </a:r>
          </a:p>
        </p:txBody>
      </p:sp>
      <p:sp>
        <p:nvSpPr>
          <p:cNvPr id="3" name="Content Placeholder 2">
            <a:extLst>
              <a:ext uri="{FF2B5EF4-FFF2-40B4-BE49-F238E27FC236}">
                <a16:creationId xmlns:a16="http://schemas.microsoft.com/office/drawing/2014/main" id="{9B031A97-1126-DBB3-03F0-602283B58A51}"/>
              </a:ext>
            </a:extLst>
          </p:cNvPr>
          <p:cNvSpPr>
            <a:spLocks noGrp="1"/>
          </p:cNvSpPr>
          <p:nvPr>
            <p:ph idx="1"/>
          </p:nvPr>
        </p:nvSpPr>
        <p:spPr/>
        <p:txBody>
          <a:bodyPr/>
          <a:lstStyle/>
          <a:p>
            <a:r>
              <a:rPr lang="en-GB" dirty="0"/>
              <a:t>Recognition of greater toe abnormalities at birth should raise suspicion of FOP</a:t>
            </a:r>
          </a:p>
          <a:p>
            <a:r>
              <a:rPr lang="en-GB" dirty="0"/>
              <a:t>FOP can be confirmed with genetic testing of ACVR1</a:t>
            </a:r>
          </a:p>
          <a:p>
            <a:r>
              <a:rPr lang="en-GB" dirty="0"/>
              <a:t>Avoid biopsies, surgery to remove heterotopic ossifications and IM injections/vaccines</a:t>
            </a:r>
          </a:p>
          <a:p>
            <a:r>
              <a:rPr lang="en-GB" dirty="0"/>
              <a:t>Refer patient to expert clinician for further advice and management</a:t>
            </a:r>
          </a:p>
          <a:p>
            <a:endParaRPr lang="en-GB" dirty="0"/>
          </a:p>
        </p:txBody>
      </p:sp>
    </p:spTree>
    <p:extLst>
      <p:ext uri="{BB962C8B-B14F-4D97-AF65-F5344CB8AC3E}">
        <p14:creationId xmlns:p14="http://schemas.microsoft.com/office/powerpoint/2010/main" val="34009118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tangolo 9">
            <a:extLst>
              <a:ext uri="{FF2B5EF4-FFF2-40B4-BE49-F238E27FC236}">
                <a16:creationId xmlns:a16="http://schemas.microsoft.com/office/drawing/2014/main" id="{DEF4CE63-406D-454E-AFE7-2AFFD3754BA6}"/>
              </a:ext>
            </a:extLst>
          </p:cNvPr>
          <p:cNvSpPr/>
          <p:nvPr/>
        </p:nvSpPr>
        <p:spPr>
          <a:xfrm>
            <a:off x="0" y="4689475"/>
            <a:ext cx="12192000" cy="216852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endParaRPr>
          </a:p>
        </p:txBody>
      </p:sp>
      <p:grpSp>
        <p:nvGrpSpPr>
          <p:cNvPr id="47107" name="Gruppo 5">
            <a:extLst>
              <a:ext uri="{FF2B5EF4-FFF2-40B4-BE49-F238E27FC236}">
                <a16:creationId xmlns:a16="http://schemas.microsoft.com/office/drawing/2014/main" id="{BD388AA6-C099-5043-BA26-1966E4E64634}"/>
              </a:ext>
            </a:extLst>
          </p:cNvPr>
          <p:cNvGrpSpPr>
            <a:grpSpLocks/>
          </p:cNvGrpSpPr>
          <p:nvPr/>
        </p:nvGrpSpPr>
        <p:grpSpPr bwMode="auto">
          <a:xfrm>
            <a:off x="365125" y="365125"/>
            <a:ext cx="11328400" cy="695325"/>
            <a:chOff x="364973" y="6974"/>
            <a:chExt cx="11328963" cy="695987"/>
          </a:xfrm>
        </p:grpSpPr>
        <p:pic>
          <p:nvPicPr>
            <p:cNvPr id="47110" name="Immagine 1">
              <a:extLst>
                <a:ext uri="{FF2B5EF4-FFF2-40B4-BE49-F238E27FC236}">
                  <a16:creationId xmlns:a16="http://schemas.microsoft.com/office/drawing/2014/main" id="{F1A22945-666F-CE47-A41B-91D0EB65F6F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961591" y="6974"/>
              <a:ext cx="732345" cy="69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1" name="Immagine 4">
              <a:extLst>
                <a:ext uri="{FF2B5EF4-FFF2-40B4-BE49-F238E27FC236}">
                  <a16:creationId xmlns:a16="http://schemas.microsoft.com/office/drawing/2014/main" id="{25511886-AD1C-BF41-92F4-FDBB44CCEEE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4973" y="6974"/>
              <a:ext cx="732345" cy="69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7108" name="CasellaDiTesto 7">
            <a:extLst>
              <a:ext uri="{FF2B5EF4-FFF2-40B4-BE49-F238E27FC236}">
                <a16:creationId xmlns:a16="http://schemas.microsoft.com/office/drawing/2014/main" id="{4D05222C-5ADC-954E-9E8F-DE65E950ACB3}"/>
              </a:ext>
            </a:extLst>
          </p:cNvPr>
          <p:cNvSpPr txBox="1">
            <a:spLocks noChangeArrowheads="1"/>
          </p:cNvSpPr>
          <p:nvPr/>
        </p:nvSpPr>
        <p:spPr bwMode="auto">
          <a:xfrm>
            <a:off x="433388" y="2443163"/>
            <a:ext cx="11026775"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it-IT" sz="4400" b="1" dirty="0">
                <a:solidFill>
                  <a:srgbClr val="617B9F"/>
                </a:solidFill>
                <a:ea typeface="Arial Narrow" panose="020B0604020202020204" pitchFamily="34" charset="0"/>
                <a:cs typeface="Arial" panose="020B0604020202020204" pitchFamily="34" charset="0"/>
              </a:rPr>
              <a:t>FGF23-RELATED HYPOPHOSPHATAEMIC RICKETS/OSTEOMALACIA</a:t>
            </a:r>
            <a:endParaRPr lang="en-GB" altLang="en-US" sz="4400" b="1" dirty="0">
              <a:solidFill>
                <a:srgbClr val="617B9F"/>
              </a:solidFill>
              <a:ea typeface="Arial Narrow" panose="020B0604020202020204" pitchFamily="34" charset="0"/>
              <a:cs typeface="Arial" panose="020B0604020202020204" pitchFamily="34" charset="0"/>
            </a:endParaRPr>
          </a:p>
        </p:txBody>
      </p:sp>
      <p:sp>
        <p:nvSpPr>
          <p:cNvPr id="47109" name="Rettangolo 6">
            <a:extLst>
              <a:ext uri="{FF2B5EF4-FFF2-40B4-BE49-F238E27FC236}">
                <a16:creationId xmlns:a16="http://schemas.microsoft.com/office/drawing/2014/main" id="{AC304708-45E5-4A48-B679-F98E4017C3F2}"/>
              </a:ext>
            </a:extLst>
          </p:cNvPr>
          <p:cNvSpPr>
            <a:spLocks noChangeArrowheads="1"/>
          </p:cNvSpPr>
          <p:nvPr/>
        </p:nvSpPr>
        <p:spPr bwMode="auto">
          <a:xfrm>
            <a:off x="2898775" y="5151438"/>
            <a:ext cx="60960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it-IT" sz="2400" dirty="0">
                <a:solidFill>
                  <a:srgbClr val="FFFFFF"/>
                </a:solidFill>
                <a:ea typeface="Arial Narrow" panose="020B0604020202020204" pitchFamily="34" charset="0"/>
                <a:cs typeface="Arial" panose="020B0604020202020204" pitchFamily="34" charset="0"/>
              </a:rPr>
              <a:t>Maria Luisa Brandi MD, PhD</a:t>
            </a:r>
          </a:p>
          <a:p>
            <a:pPr algn="ctr" eaLnBrk="1" hangingPunct="1"/>
            <a:r>
              <a:rPr lang="en-GB" altLang="it-IT" dirty="0">
                <a:solidFill>
                  <a:srgbClr val="FFFFFF"/>
                </a:solidFill>
                <a:ea typeface="Arial Narrow" panose="020B0604020202020204" pitchFamily="34" charset="0"/>
                <a:cs typeface="Arial" panose="020B0604020202020204" pitchFamily="34" charset="0"/>
              </a:rPr>
              <a:t>FIRMO Foundation</a:t>
            </a:r>
          </a:p>
          <a:p>
            <a:pPr algn="ctr" eaLnBrk="1" hangingPunct="1"/>
            <a:r>
              <a:rPr lang="en-GB" altLang="it-IT" dirty="0">
                <a:solidFill>
                  <a:srgbClr val="FFFFFF"/>
                </a:solidFill>
                <a:ea typeface="Arial Narrow" panose="020B0604020202020204" pitchFamily="34" charset="0"/>
                <a:cs typeface="Arial" panose="020B0604020202020204" pitchFamily="34" charset="0"/>
              </a:rPr>
              <a:t>Florence, Italy </a:t>
            </a:r>
            <a:endParaRPr lang="en-GB" altLang="it-IT" sz="2400" dirty="0">
              <a:solidFill>
                <a:srgbClr val="FFFFFF"/>
              </a:solidFill>
              <a:ea typeface="Arial Narrow"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518AA173-A578-5C4A-9463-61C00E5E2B82}"/>
              </a:ext>
            </a:extLst>
          </p:cNvPr>
          <p:cNvSpPr txBox="1">
            <a:spLocks/>
          </p:cNvSpPr>
          <p:nvPr/>
        </p:nvSpPr>
        <p:spPr bwMode="auto">
          <a:xfrm>
            <a:off x="792163" y="2049463"/>
            <a:ext cx="10296525" cy="2759075"/>
          </a:xfrm>
          <a:prstGeom prst="rect">
            <a:avLst/>
          </a:prstGeom>
          <a:noFill/>
          <a:ln>
            <a:noFill/>
          </a:ln>
        </p:spPr>
        <p:txBody>
          <a:bodyPr lIns="0" tIns="0" rIns="0" bIns="0"/>
          <a:lstStyle>
            <a:lvl1pPr>
              <a:spcBef>
                <a:spcPct val="20000"/>
              </a:spcBef>
              <a:buChar char="•"/>
              <a:defRPr sz="3200">
                <a:solidFill>
                  <a:schemeClr val="tx1"/>
                </a:solidFill>
                <a:latin typeface="Arial Narrow" panose="020B0606020202030204" pitchFamily="34" charset="0"/>
                <a:ea typeface="MS PGothic" panose="020B0600070205080204" pitchFamily="34" charset="-128"/>
              </a:defRPr>
            </a:lvl1pPr>
            <a:lvl2pPr marL="742950" indent="-285750">
              <a:spcBef>
                <a:spcPct val="20000"/>
              </a:spcBef>
              <a:buChar char="–"/>
              <a:defRPr sz="2800">
                <a:solidFill>
                  <a:schemeClr val="tx1"/>
                </a:solidFill>
                <a:latin typeface="Arial Narrow" panose="020B0606020202030204" pitchFamily="34" charset="0"/>
                <a:ea typeface="MS PGothic" panose="020B0600070205080204" pitchFamily="34" charset="-128"/>
              </a:defRPr>
            </a:lvl2pPr>
            <a:lvl3pPr marL="1143000" indent="-228600">
              <a:spcBef>
                <a:spcPct val="20000"/>
              </a:spcBef>
              <a:buChar char="•"/>
              <a:defRPr sz="2400">
                <a:solidFill>
                  <a:schemeClr val="tx1"/>
                </a:solidFill>
                <a:latin typeface="Arial Narrow" panose="020B0606020202030204" pitchFamily="34" charset="0"/>
                <a:ea typeface="MS PGothic" panose="020B0600070205080204" pitchFamily="34" charset="-128"/>
              </a:defRPr>
            </a:lvl3pPr>
            <a:lvl4pPr marL="1600200" indent="-228600">
              <a:spcBef>
                <a:spcPct val="20000"/>
              </a:spcBef>
              <a:buChar char="–"/>
              <a:defRPr sz="2000">
                <a:solidFill>
                  <a:schemeClr val="tx1"/>
                </a:solidFill>
                <a:latin typeface="Arial Narrow" panose="020B0606020202030204" pitchFamily="34" charset="0"/>
                <a:ea typeface="MS PGothic" panose="020B0600070205080204" pitchFamily="34" charset="-128"/>
              </a:defRPr>
            </a:lvl4pPr>
            <a:lvl5pPr marL="2057400" indent="-228600">
              <a:spcBef>
                <a:spcPct val="20000"/>
              </a:spcBef>
              <a:buChar char="»"/>
              <a:defRPr sz="2000">
                <a:solidFill>
                  <a:schemeClr val="tx1"/>
                </a:solidFill>
                <a:latin typeface="Arial Narrow" panose="020B0606020202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ea typeface="MS PGothic" panose="020B0600070205080204" pitchFamily="34" charset="-128"/>
              </a:defRPr>
            </a:lvl9pPr>
          </a:lstStyle>
          <a:p>
            <a:pPr marL="342900" indent="-342900" eaLnBrk="1" hangingPunct="1">
              <a:spcBef>
                <a:spcPct val="0"/>
              </a:spcBef>
              <a:spcAft>
                <a:spcPts val="1200"/>
              </a:spcAft>
              <a:buFont typeface="Wingdings" pitchFamily="2" charset="2"/>
              <a:buChar char="§"/>
              <a:defRPr/>
            </a:pPr>
            <a:endParaRPr lang="en-GB" altLang="it-IT" sz="2000" b="1" dirty="0">
              <a:solidFill>
                <a:srgbClr val="1970B8"/>
              </a:solidFill>
              <a:latin typeface="Arial" panose="020B0604020202020204" pitchFamily="34" charset="0"/>
              <a:cs typeface="Arial" panose="020B0604020202020204" pitchFamily="34" charset="0"/>
            </a:endParaRPr>
          </a:p>
          <a:p>
            <a:pPr marL="342900" indent="-342900" eaLnBrk="1" hangingPunct="1">
              <a:spcBef>
                <a:spcPct val="0"/>
              </a:spcBef>
              <a:spcAft>
                <a:spcPts val="1200"/>
              </a:spcAft>
              <a:buClr>
                <a:srgbClr val="617B9F"/>
              </a:buClr>
              <a:buFont typeface="Wingdings" pitchFamily="2" charset="2"/>
              <a:buChar char="§"/>
              <a:defRPr/>
            </a:pPr>
            <a:r>
              <a:rPr lang="en-GB" altLang="it-IT" sz="2000" dirty="0">
                <a:solidFill>
                  <a:prstClr val="black">
                    <a:lumMod val="75000"/>
                    <a:lumOff val="25000"/>
                  </a:prstClr>
                </a:solidFill>
                <a:latin typeface="Arial" panose="020B0604020202020204" pitchFamily="34" charset="0"/>
                <a:cs typeface="Arial" panose="020B0604020202020204" pitchFamily="34" charset="0"/>
              </a:rPr>
              <a:t>Dr Brandi has received honoraria from Amgen, Bruno Farmaceutici, Calcilytix, Kyowa Kirin, UCB</a:t>
            </a:r>
          </a:p>
          <a:p>
            <a:pPr marL="342900" indent="-342900" eaLnBrk="1" hangingPunct="1">
              <a:spcBef>
                <a:spcPct val="0"/>
              </a:spcBef>
              <a:spcAft>
                <a:spcPts val="1200"/>
              </a:spcAft>
              <a:buClr>
                <a:srgbClr val="617B9F"/>
              </a:buClr>
              <a:buFont typeface="Wingdings" pitchFamily="2" charset="2"/>
              <a:buChar char="§"/>
              <a:defRPr/>
            </a:pPr>
            <a:r>
              <a:rPr lang="en-GB" altLang="it-IT" sz="2000" dirty="0">
                <a:solidFill>
                  <a:prstClr val="black">
                    <a:lumMod val="75000"/>
                    <a:lumOff val="25000"/>
                  </a:prstClr>
                </a:solidFill>
                <a:latin typeface="Arial" panose="020B0604020202020204" pitchFamily="34" charset="0"/>
                <a:cs typeface="Arial" panose="020B0604020202020204" pitchFamily="34" charset="0"/>
              </a:rPr>
              <a:t>Grants and/or speaker: Abiogen, Alexion, Amgen, Amolyt, Amorphical, Bruno Farmaceutici, CoGeDi, Echolight, Eli Lilly, Enterabio, Gedeon Richter, Italfarmaco, Kyowa Kirin, Menarini, Monte Rosa, SPA, Takada, Theramex, UCB</a:t>
            </a:r>
          </a:p>
          <a:p>
            <a:pPr marL="342900" indent="-342900" eaLnBrk="1" hangingPunct="1">
              <a:spcBef>
                <a:spcPct val="0"/>
              </a:spcBef>
              <a:spcAft>
                <a:spcPts val="1200"/>
              </a:spcAft>
              <a:buClr>
                <a:srgbClr val="617B9F"/>
              </a:buClr>
              <a:buFont typeface="Wingdings" pitchFamily="2" charset="2"/>
              <a:buChar char="§"/>
              <a:defRPr/>
            </a:pPr>
            <a:r>
              <a:rPr lang="en-GB" altLang="it-IT" sz="2000" dirty="0">
                <a:solidFill>
                  <a:prstClr val="black">
                    <a:lumMod val="75000"/>
                    <a:lumOff val="25000"/>
                  </a:prstClr>
                </a:solidFill>
                <a:latin typeface="Arial" panose="020B0604020202020204" pitchFamily="34" charset="0"/>
                <a:cs typeface="Arial" panose="020B0604020202020204" pitchFamily="34" charset="0"/>
              </a:rPr>
              <a:t>Consultant: Aboca, Alexion, Amolyt, Bruno Farmaceutici, Calcilytix, Echolight, Kyowa Kirin, Personal Genomics, UCB</a:t>
            </a:r>
          </a:p>
        </p:txBody>
      </p:sp>
      <p:grpSp>
        <p:nvGrpSpPr>
          <p:cNvPr id="48131" name="Gruppo 8">
            <a:extLst>
              <a:ext uri="{FF2B5EF4-FFF2-40B4-BE49-F238E27FC236}">
                <a16:creationId xmlns:a16="http://schemas.microsoft.com/office/drawing/2014/main" id="{D7827FD1-AE42-224A-A4BC-D04A4DB0EE99}"/>
              </a:ext>
            </a:extLst>
          </p:cNvPr>
          <p:cNvGrpSpPr>
            <a:grpSpLocks/>
          </p:cNvGrpSpPr>
          <p:nvPr/>
        </p:nvGrpSpPr>
        <p:grpSpPr bwMode="auto">
          <a:xfrm>
            <a:off x="365125" y="365125"/>
            <a:ext cx="11328400" cy="695325"/>
            <a:chOff x="364973" y="6974"/>
            <a:chExt cx="11328963" cy="695987"/>
          </a:xfrm>
        </p:grpSpPr>
        <p:pic>
          <p:nvPicPr>
            <p:cNvPr id="48132" name="Immagine 9">
              <a:extLst>
                <a:ext uri="{FF2B5EF4-FFF2-40B4-BE49-F238E27FC236}">
                  <a16:creationId xmlns:a16="http://schemas.microsoft.com/office/drawing/2014/main" id="{C623A99C-BF42-CD43-B53D-E9C3ACF77F3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961591" y="6974"/>
              <a:ext cx="732345" cy="69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Immagine 10">
              <a:extLst>
                <a:ext uri="{FF2B5EF4-FFF2-40B4-BE49-F238E27FC236}">
                  <a16:creationId xmlns:a16="http://schemas.microsoft.com/office/drawing/2014/main" id="{02B361E6-444C-6040-9F0B-B46E4F35CAC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4973" y="6974"/>
              <a:ext cx="732345" cy="69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Content Placeholder 2">
            <a:extLst>
              <a:ext uri="{FF2B5EF4-FFF2-40B4-BE49-F238E27FC236}">
                <a16:creationId xmlns:a16="http://schemas.microsoft.com/office/drawing/2014/main" id="{481DE2D2-910F-5E42-AAB7-476461B85813}"/>
              </a:ext>
            </a:extLst>
          </p:cNvPr>
          <p:cNvSpPr txBox="1">
            <a:spLocks/>
          </p:cNvSpPr>
          <p:nvPr/>
        </p:nvSpPr>
        <p:spPr bwMode="auto">
          <a:xfrm>
            <a:off x="947738" y="494983"/>
            <a:ext cx="10296525" cy="845785"/>
          </a:xfrm>
          <a:prstGeom prst="rect">
            <a:avLst/>
          </a:prstGeom>
          <a:noFill/>
          <a:ln>
            <a:noFill/>
          </a:ln>
        </p:spPr>
        <p:txBody>
          <a:bodyPr lIns="0" tIns="0" rIns="0" bIns="0"/>
          <a:lstStyle>
            <a:lvl1pPr>
              <a:spcBef>
                <a:spcPct val="20000"/>
              </a:spcBef>
              <a:buChar char="•"/>
              <a:defRPr sz="3200">
                <a:solidFill>
                  <a:schemeClr val="tx1"/>
                </a:solidFill>
                <a:latin typeface="Arial Narrow" panose="020B0606020202030204" pitchFamily="34" charset="0"/>
                <a:ea typeface="MS PGothic" panose="020B0600070205080204" pitchFamily="34" charset="-128"/>
              </a:defRPr>
            </a:lvl1pPr>
            <a:lvl2pPr marL="742950" indent="-285750">
              <a:spcBef>
                <a:spcPct val="20000"/>
              </a:spcBef>
              <a:buChar char="–"/>
              <a:defRPr sz="2800">
                <a:solidFill>
                  <a:schemeClr val="tx1"/>
                </a:solidFill>
                <a:latin typeface="Arial Narrow" panose="020B0606020202030204" pitchFamily="34" charset="0"/>
                <a:ea typeface="MS PGothic" panose="020B0600070205080204" pitchFamily="34" charset="-128"/>
              </a:defRPr>
            </a:lvl2pPr>
            <a:lvl3pPr marL="1143000" indent="-228600">
              <a:spcBef>
                <a:spcPct val="20000"/>
              </a:spcBef>
              <a:buChar char="•"/>
              <a:defRPr sz="2400">
                <a:solidFill>
                  <a:schemeClr val="tx1"/>
                </a:solidFill>
                <a:latin typeface="Arial Narrow" panose="020B0606020202030204" pitchFamily="34" charset="0"/>
                <a:ea typeface="MS PGothic" panose="020B0600070205080204" pitchFamily="34" charset="-128"/>
              </a:defRPr>
            </a:lvl3pPr>
            <a:lvl4pPr marL="1600200" indent="-228600">
              <a:spcBef>
                <a:spcPct val="20000"/>
              </a:spcBef>
              <a:buChar char="–"/>
              <a:defRPr sz="2000">
                <a:solidFill>
                  <a:schemeClr val="tx1"/>
                </a:solidFill>
                <a:latin typeface="Arial Narrow" panose="020B0606020202030204" pitchFamily="34" charset="0"/>
                <a:ea typeface="MS PGothic" panose="020B0600070205080204" pitchFamily="34" charset="-128"/>
              </a:defRPr>
            </a:lvl4pPr>
            <a:lvl5pPr marL="2057400" indent="-228600">
              <a:spcBef>
                <a:spcPct val="20000"/>
              </a:spcBef>
              <a:buChar char="»"/>
              <a:defRPr sz="2000">
                <a:solidFill>
                  <a:schemeClr val="tx1"/>
                </a:solidFill>
                <a:latin typeface="Arial Narrow" panose="020B060602020203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Narrow" panose="020B060602020203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Narrow" panose="020B060602020203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Narrow" panose="020B060602020203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Narrow" panose="020B0606020202030204" pitchFamily="34" charset="0"/>
                <a:ea typeface="MS PGothic" panose="020B0600070205080204" pitchFamily="34" charset="-128"/>
              </a:defRPr>
            </a:lvl9pPr>
          </a:lstStyle>
          <a:p>
            <a:pPr algn="ctr" eaLnBrk="1" hangingPunct="1">
              <a:spcBef>
                <a:spcPct val="0"/>
              </a:spcBef>
              <a:spcAft>
                <a:spcPts val="538"/>
              </a:spcAft>
              <a:buClr>
                <a:srgbClr val="FFFF00"/>
              </a:buClr>
              <a:buFontTx/>
              <a:buNone/>
              <a:defRPr/>
            </a:pPr>
            <a:r>
              <a:rPr lang="en-GB" altLang="it-IT" sz="2800" b="1" dirty="0">
                <a:solidFill>
                  <a:srgbClr val="617B9F"/>
                </a:solidFill>
                <a:latin typeface="Arial Narrow" panose="020B0604020202020204" pitchFamily="34" charset="0"/>
                <a:cs typeface="Arial Narrow" panose="020B0604020202020204" pitchFamily="34" charset="0"/>
              </a:rPr>
              <a:t>DISCLOSURES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155" name="Gruppo 6">
            <a:extLst>
              <a:ext uri="{FF2B5EF4-FFF2-40B4-BE49-F238E27FC236}">
                <a16:creationId xmlns:a16="http://schemas.microsoft.com/office/drawing/2014/main" id="{9EAB83BE-FED8-614E-8F53-B2C8D38BF226}"/>
              </a:ext>
            </a:extLst>
          </p:cNvPr>
          <p:cNvGrpSpPr>
            <a:grpSpLocks/>
          </p:cNvGrpSpPr>
          <p:nvPr/>
        </p:nvGrpSpPr>
        <p:grpSpPr bwMode="auto">
          <a:xfrm>
            <a:off x="365125" y="365125"/>
            <a:ext cx="11328400" cy="695325"/>
            <a:chOff x="364973" y="6974"/>
            <a:chExt cx="11328963" cy="695987"/>
          </a:xfrm>
        </p:grpSpPr>
        <p:pic>
          <p:nvPicPr>
            <p:cNvPr id="49159" name="Immagine 7">
              <a:extLst>
                <a:ext uri="{FF2B5EF4-FFF2-40B4-BE49-F238E27FC236}">
                  <a16:creationId xmlns:a16="http://schemas.microsoft.com/office/drawing/2014/main" id="{88FFA2F2-1336-0A48-A442-56F9CFB79F0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961591" y="6974"/>
              <a:ext cx="732345" cy="69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0" name="Immagine 8">
              <a:extLst>
                <a:ext uri="{FF2B5EF4-FFF2-40B4-BE49-F238E27FC236}">
                  <a16:creationId xmlns:a16="http://schemas.microsoft.com/office/drawing/2014/main" id="{915D11DD-CAE2-E349-A4E9-481CEB97FBF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4973" y="6974"/>
              <a:ext cx="732345" cy="69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9156" name="CasellaDiTesto 12">
            <a:extLst>
              <a:ext uri="{FF2B5EF4-FFF2-40B4-BE49-F238E27FC236}">
                <a16:creationId xmlns:a16="http://schemas.microsoft.com/office/drawing/2014/main" id="{B29B6432-4E50-704C-885E-D9D89F1F963E}"/>
              </a:ext>
            </a:extLst>
          </p:cNvPr>
          <p:cNvSpPr txBox="1">
            <a:spLocks noChangeArrowheads="1"/>
          </p:cNvSpPr>
          <p:nvPr/>
        </p:nvSpPr>
        <p:spPr bwMode="auto">
          <a:xfrm>
            <a:off x="1620838" y="443548"/>
            <a:ext cx="895032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GB" altLang="it-IT" b="1" dirty="0">
                <a:solidFill>
                  <a:srgbClr val="617B9F"/>
                </a:solidFill>
                <a:latin typeface="Arial Narrow" panose="020B0604020202020204" pitchFamily="34" charset="0"/>
                <a:ea typeface="MS PGothic" panose="020B0600070205080204" pitchFamily="34" charset="-128"/>
                <a:cs typeface="Arial Narrow" panose="020B0604020202020204" pitchFamily="34" charset="0"/>
              </a:rPr>
              <a:t>PHOSPHATE HOMEOSTASIS IN NORMAL PHYSIOLOGY</a:t>
            </a:r>
          </a:p>
        </p:txBody>
      </p:sp>
      <p:sp>
        <p:nvSpPr>
          <p:cNvPr id="9" name="TextBox 130">
            <a:extLst>
              <a:ext uri="{FF2B5EF4-FFF2-40B4-BE49-F238E27FC236}">
                <a16:creationId xmlns:a16="http://schemas.microsoft.com/office/drawing/2014/main" id="{1FAF5454-6D6E-7C4E-B4D9-B34A3B3B02DB}"/>
              </a:ext>
            </a:extLst>
          </p:cNvPr>
          <p:cNvSpPr txBox="1">
            <a:spLocks noChangeArrowheads="1"/>
          </p:cNvSpPr>
          <p:nvPr/>
        </p:nvSpPr>
        <p:spPr bwMode="auto">
          <a:xfrm>
            <a:off x="220472" y="6367673"/>
            <a:ext cx="116459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nchorCtr="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auto" hangingPunct="1">
              <a:spcBef>
                <a:spcPts val="0"/>
              </a:spcBef>
              <a:spcAft>
                <a:spcPts val="0"/>
              </a:spcAft>
              <a:defRPr/>
            </a:pPr>
            <a:r>
              <a:rPr lang="en-GB" sz="1200" dirty="0">
                <a:solidFill>
                  <a:srgbClr val="44546A"/>
                </a:solidFill>
                <a:ea typeface="Aileron" charset="0"/>
                <a:cs typeface="Arial" panose="020B0604020202020204" pitchFamily="34" charset="0"/>
              </a:rPr>
              <a:t>FGF23, fibroblast growth factor 23; Npt2b/2c, </a:t>
            </a:r>
            <a:r>
              <a:rPr lang="en-GB" sz="1200" dirty="0">
                <a:solidFill>
                  <a:srgbClr val="44546A"/>
                </a:solidFill>
                <a:latin typeface="Roboto" panose="02000000000000000000" pitchFamily="2" charset="0"/>
              </a:rPr>
              <a:t>sodium-dependent phosphate transport protein 2b/2c; </a:t>
            </a:r>
            <a:r>
              <a:rPr lang="en-GB" sz="1200" dirty="0">
                <a:solidFill>
                  <a:srgbClr val="44546A"/>
                </a:solidFill>
                <a:ea typeface="Aileron" charset="0"/>
                <a:cs typeface="Arial" panose="020B0604020202020204" pitchFamily="34" charset="0"/>
              </a:rPr>
              <a:t>PTH, parathyroid hormone</a:t>
            </a:r>
            <a:br>
              <a:rPr lang="en-GB" sz="1200" dirty="0">
                <a:solidFill>
                  <a:srgbClr val="44546A"/>
                </a:solidFill>
                <a:ea typeface="Aileron" charset="0"/>
                <a:cs typeface="Arial" panose="020B0604020202020204" pitchFamily="34" charset="0"/>
              </a:rPr>
            </a:br>
            <a:r>
              <a:rPr lang="en-GB" altLang="en-US" sz="1200" dirty="0">
                <a:solidFill>
                  <a:srgbClr val="44546A"/>
                </a:solidFill>
                <a:cs typeface="Arial" panose="020B0604020202020204" pitchFamily="34" charset="0"/>
              </a:rPr>
              <a:t>Adapted from: </a:t>
            </a:r>
            <a:r>
              <a:rPr lang="en-GB" sz="1200" dirty="0">
                <a:solidFill>
                  <a:srgbClr val="44546A"/>
                </a:solidFill>
                <a:ea typeface="Aileron" charset="0"/>
                <a:cs typeface="Arial" panose="020B0604020202020204" pitchFamily="34" charset="0"/>
              </a:rPr>
              <a:t>Komaba H, Fukagawa M. Kidney Int. 2016;90:753-63</a:t>
            </a:r>
          </a:p>
        </p:txBody>
      </p:sp>
      <p:pic>
        <p:nvPicPr>
          <p:cNvPr id="3" name="Picture 2">
            <a:extLst>
              <a:ext uri="{FF2B5EF4-FFF2-40B4-BE49-F238E27FC236}">
                <a16:creationId xmlns:a16="http://schemas.microsoft.com/office/drawing/2014/main" id="{08A9E4C6-F502-054A-A8D9-CB5312DE3A1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08371" y="3065536"/>
            <a:ext cx="1080120" cy="1178313"/>
          </a:xfrm>
          <a:prstGeom prst="rect">
            <a:avLst/>
          </a:prstGeom>
        </p:spPr>
      </p:pic>
      <p:pic>
        <p:nvPicPr>
          <p:cNvPr id="5" name="Picture 4">
            <a:extLst>
              <a:ext uri="{FF2B5EF4-FFF2-40B4-BE49-F238E27FC236}">
                <a16:creationId xmlns:a16="http://schemas.microsoft.com/office/drawing/2014/main" id="{0F5FC7EF-A75C-024E-BF6F-EFD1FDB07EF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247267" y="2799484"/>
            <a:ext cx="1657008" cy="1438158"/>
          </a:xfrm>
          <a:prstGeom prst="rect">
            <a:avLst/>
          </a:prstGeom>
        </p:spPr>
      </p:pic>
      <p:sp>
        <p:nvSpPr>
          <p:cNvPr id="6" name="TextBox 5">
            <a:extLst>
              <a:ext uri="{FF2B5EF4-FFF2-40B4-BE49-F238E27FC236}">
                <a16:creationId xmlns:a16="http://schemas.microsoft.com/office/drawing/2014/main" id="{414FE480-A277-4445-BEB3-545128A50880}"/>
              </a:ext>
            </a:extLst>
          </p:cNvPr>
          <p:cNvSpPr txBox="1"/>
          <p:nvPr/>
        </p:nvSpPr>
        <p:spPr>
          <a:xfrm>
            <a:off x="2226048" y="1993416"/>
            <a:ext cx="1645002" cy="461665"/>
          </a:xfrm>
          <a:prstGeom prst="rect">
            <a:avLst/>
          </a:prstGeom>
          <a:noFill/>
        </p:spPr>
        <p:txBody>
          <a:bodyPr wrap="none" rtlCol="0">
            <a:spAutoFit/>
          </a:bodyPr>
          <a:lstStyle/>
          <a:p>
            <a:pPr algn="ctr"/>
            <a:r>
              <a:rPr lang="en-GB" sz="1200" b="1" dirty="0"/>
              <a:t>Dietary phosphate</a:t>
            </a:r>
            <a:br>
              <a:rPr lang="en-GB" sz="1200" b="1" dirty="0"/>
            </a:br>
            <a:r>
              <a:rPr lang="en-GB" sz="1200" b="1" dirty="0"/>
              <a:t>intake: 1500 mg/day</a:t>
            </a:r>
          </a:p>
        </p:txBody>
      </p:sp>
      <p:sp>
        <p:nvSpPr>
          <p:cNvPr id="15" name="TextBox 14">
            <a:extLst>
              <a:ext uri="{FF2B5EF4-FFF2-40B4-BE49-F238E27FC236}">
                <a16:creationId xmlns:a16="http://schemas.microsoft.com/office/drawing/2014/main" id="{D120DA28-5FDF-094B-8AE7-922A6073DED0}"/>
              </a:ext>
            </a:extLst>
          </p:cNvPr>
          <p:cNvSpPr txBox="1"/>
          <p:nvPr/>
        </p:nvSpPr>
        <p:spPr>
          <a:xfrm>
            <a:off x="2063552" y="4114824"/>
            <a:ext cx="817853" cy="258532"/>
          </a:xfrm>
          <a:prstGeom prst="rect">
            <a:avLst/>
          </a:prstGeom>
          <a:noFill/>
        </p:spPr>
        <p:txBody>
          <a:bodyPr wrap="none" rtlCol="0">
            <a:spAutoFit/>
          </a:bodyPr>
          <a:lstStyle/>
          <a:p>
            <a:pPr algn="ctr">
              <a:lnSpc>
                <a:spcPct val="90000"/>
              </a:lnSpc>
            </a:pPr>
            <a:r>
              <a:rPr lang="en-GB" sz="1200" b="1" dirty="0"/>
              <a:t>Intestine</a:t>
            </a:r>
          </a:p>
        </p:txBody>
      </p:sp>
      <p:sp>
        <p:nvSpPr>
          <p:cNvPr id="16" name="TextBox 15">
            <a:extLst>
              <a:ext uri="{FF2B5EF4-FFF2-40B4-BE49-F238E27FC236}">
                <a16:creationId xmlns:a16="http://schemas.microsoft.com/office/drawing/2014/main" id="{86D0D881-B025-7143-AB81-91CFD210DE01}"/>
              </a:ext>
            </a:extLst>
          </p:cNvPr>
          <p:cNvSpPr txBox="1"/>
          <p:nvPr/>
        </p:nvSpPr>
        <p:spPr>
          <a:xfrm>
            <a:off x="2541039" y="5138952"/>
            <a:ext cx="1015021" cy="646331"/>
          </a:xfrm>
          <a:prstGeom prst="rect">
            <a:avLst/>
          </a:prstGeom>
          <a:noFill/>
        </p:spPr>
        <p:txBody>
          <a:bodyPr wrap="none" rtlCol="0">
            <a:spAutoFit/>
          </a:bodyPr>
          <a:lstStyle/>
          <a:p>
            <a:pPr algn="ctr"/>
            <a:r>
              <a:rPr lang="en-GB" sz="1200" b="1" dirty="0"/>
              <a:t>Faecal</a:t>
            </a:r>
            <a:br>
              <a:rPr lang="en-GB" sz="1200" b="1" dirty="0"/>
            </a:br>
            <a:r>
              <a:rPr lang="en-GB" sz="1200" b="1" dirty="0"/>
              <a:t>phosphate:</a:t>
            </a:r>
            <a:br>
              <a:rPr lang="en-GB" sz="1200" b="1" dirty="0"/>
            </a:br>
            <a:r>
              <a:rPr lang="en-GB" sz="1200" b="1" dirty="0"/>
              <a:t>600 mg/day</a:t>
            </a:r>
          </a:p>
        </p:txBody>
      </p:sp>
      <p:sp>
        <p:nvSpPr>
          <p:cNvPr id="17" name="TextBox 16">
            <a:extLst>
              <a:ext uri="{FF2B5EF4-FFF2-40B4-BE49-F238E27FC236}">
                <a16:creationId xmlns:a16="http://schemas.microsoft.com/office/drawing/2014/main" id="{C309C0E8-8971-9447-98B7-999EDD48A94E}"/>
              </a:ext>
            </a:extLst>
          </p:cNvPr>
          <p:cNvSpPr txBox="1"/>
          <p:nvPr/>
        </p:nvSpPr>
        <p:spPr>
          <a:xfrm>
            <a:off x="3711804" y="3877080"/>
            <a:ext cx="1032654" cy="646331"/>
          </a:xfrm>
          <a:prstGeom prst="rect">
            <a:avLst/>
          </a:prstGeom>
          <a:noFill/>
        </p:spPr>
        <p:txBody>
          <a:bodyPr wrap="none" rtlCol="0">
            <a:spAutoFit/>
          </a:bodyPr>
          <a:lstStyle/>
          <a:p>
            <a:pPr algn="ctr"/>
            <a:r>
              <a:rPr lang="en-GB" sz="1200" b="1" dirty="0"/>
              <a:t>Phosphate</a:t>
            </a:r>
            <a:br>
              <a:rPr lang="en-GB" sz="1200" b="1" dirty="0"/>
            </a:br>
            <a:r>
              <a:rPr lang="en-GB" sz="1200" b="1" dirty="0"/>
              <a:t>absorption:</a:t>
            </a:r>
            <a:br>
              <a:rPr lang="en-GB" sz="1200" b="1" dirty="0"/>
            </a:br>
            <a:r>
              <a:rPr lang="en-GB" sz="1200" b="1" dirty="0"/>
              <a:t>900 mg/day</a:t>
            </a:r>
          </a:p>
        </p:txBody>
      </p:sp>
      <p:sp>
        <p:nvSpPr>
          <p:cNvPr id="18" name="TextBox 17">
            <a:extLst>
              <a:ext uri="{FF2B5EF4-FFF2-40B4-BE49-F238E27FC236}">
                <a16:creationId xmlns:a16="http://schemas.microsoft.com/office/drawing/2014/main" id="{719B740A-2129-EF4B-AE95-79735267B754}"/>
              </a:ext>
            </a:extLst>
          </p:cNvPr>
          <p:cNvSpPr txBox="1"/>
          <p:nvPr/>
        </p:nvSpPr>
        <p:spPr>
          <a:xfrm>
            <a:off x="4536334" y="4700040"/>
            <a:ext cx="938078" cy="276999"/>
          </a:xfrm>
          <a:prstGeom prst="rect">
            <a:avLst/>
          </a:prstGeom>
          <a:noFill/>
        </p:spPr>
        <p:txBody>
          <a:bodyPr wrap="none" rtlCol="0">
            <a:spAutoFit/>
          </a:bodyPr>
          <a:lstStyle/>
          <a:p>
            <a:pPr algn="ctr"/>
            <a:r>
              <a:rPr lang="en-GB" sz="1200" b="1" dirty="0"/>
              <a:t>Formation</a:t>
            </a:r>
          </a:p>
        </p:txBody>
      </p:sp>
      <p:sp>
        <p:nvSpPr>
          <p:cNvPr id="19" name="TextBox 18">
            <a:extLst>
              <a:ext uri="{FF2B5EF4-FFF2-40B4-BE49-F238E27FC236}">
                <a16:creationId xmlns:a16="http://schemas.microsoft.com/office/drawing/2014/main" id="{71667C53-5BBA-B44E-8818-D0B90318A28D}"/>
              </a:ext>
            </a:extLst>
          </p:cNvPr>
          <p:cNvSpPr txBox="1"/>
          <p:nvPr/>
        </p:nvSpPr>
        <p:spPr>
          <a:xfrm>
            <a:off x="5411937" y="5614440"/>
            <a:ext cx="997389" cy="276999"/>
          </a:xfrm>
          <a:prstGeom prst="rect">
            <a:avLst/>
          </a:prstGeom>
          <a:noFill/>
        </p:spPr>
        <p:txBody>
          <a:bodyPr wrap="none" rtlCol="0">
            <a:spAutoFit/>
          </a:bodyPr>
          <a:lstStyle/>
          <a:p>
            <a:pPr algn="ctr"/>
            <a:r>
              <a:rPr lang="en-GB" sz="1200" b="1" dirty="0"/>
              <a:t>Resorption</a:t>
            </a:r>
          </a:p>
        </p:txBody>
      </p:sp>
      <p:sp>
        <p:nvSpPr>
          <p:cNvPr id="20" name="TextBox 19">
            <a:extLst>
              <a:ext uri="{FF2B5EF4-FFF2-40B4-BE49-F238E27FC236}">
                <a16:creationId xmlns:a16="http://schemas.microsoft.com/office/drawing/2014/main" id="{B7EB00F7-8D31-0943-A3AB-CD98A0D8C82D}"/>
              </a:ext>
            </a:extLst>
          </p:cNvPr>
          <p:cNvSpPr txBox="1"/>
          <p:nvPr/>
        </p:nvSpPr>
        <p:spPr>
          <a:xfrm>
            <a:off x="5636099" y="4901208"/>
            <a:ext cx="713657" cy="276999"/>
          </a:xfrm>
          <a:prstGeom prst="rect">
            <a:avLst/>
          </a:prstGeom>
          <a:noFill/>
        </p:spPr>
        <p:txBody>
          <a:bodyPr wrap="none" rtlCol="0">
            <a:spAutoFit/>
          </a:bodyPr>
          <a:lstStyle/>
          <a:p>
            <a:pPr algn="ctr"/>
            <a:r>
              <a:rPr lang="en-GB" sz="1200" b="1" dirty="0"/>
              <a:t>280 mg</a:t>
            </a:r>
          </a:p>
        </p:txBody>
      </p:sp>
      <p:sp>
        <p:nvSpPr>
          <p:cNvPr id="21" name="TextBox 20">
            <a:extLst>
              <a:ext uri="{FF2B5EF4-FFF2-40B4-BE49-F238E27FC236}">
                <a16:creationId xmlns:a16="http://schemas.microsoft.com/office/drawing/2014/main" id="{2BC54B86-7A20-3D4E-B11B-77609F62B98D}"/>
              </a:ext>
            </a:extLst>
          </p:cNvPr>
          <p:cNvSpPr txBox="1"/>
          <p:nvPr/>
        </p:nvSpPr>
        <p:spPr>
          <a:xfrm>
            <a:off x="6252528" y="4361712"/>
            <a:ext cx="962123" cy="646331"/>
          </a:xfrm>
          <a:prstGeom prst="rect">
            <a:avLst/>
          </a:prstGeom>
          <a:noFill/>
        </p:spPr>
        <p:txBody>
          <a:bodyPr wrap="none" rtlCol="0">
            <a:spAutoFit/>
          </a:bodyPr>
          <a:lstStyle/>
          <a:p>
            <a:pPr algn="ctr"/>
            <a:r>
              <a:rPr lang="en-GB" sz="1200" b="1" dirty="0"/>
              <a:t>Stimulates</a:t>
            </a:r>
            <a:br>
              <a:rPr lang="en-GB" sz="1200" b="1" dirty="0"/>
            </a:br>
            <a:r>
              <a:rPr lang="en-GB" sz="1200" b="1" dirty="0"/>
              <a:t>FGF23</a:t>
            </a:r>
            <a:br>
              <a:rPr lang="en-GB" sz="1200" b="1" dirty="0"/>
            </a:br>
            <a:r>
              <a:rPr lang="en-GB" sz="1200" b="1" dirty="0"/>
              <a:t>secretion</a:t>
            </a:r>
          </a:p>
        </p:txBody>
      </p:sp>
      <p:sp>
        <p:nvSpPr>
          <p:cNvPr id="22" name="TextBox 21">
            <a:extLst>
              <a:ext uri="{FF2B5EF4-FFF2-40B4-BE49-F238E27FC236}">
                <a16:creationId xmlns:a16="http://schemas.microsoft.com/office/drawing/2014/main" id="{98F74E02-84E0-B244-B7E0-AD7DB3AD8579}"/>
              </a:ext>
            </a:extLst>
          </p:cNvPr>
          <p:cNvSpPr txBox="1"/>
          <p:nvPr/>
        </p:nvSpPr>
        <p:spPr>
          <a:xfrm>
            <a:off x="6649368" y="3429000"/>
            <a:ext cx="845104" cy="276999"/>
          </a:xfrm>
          <a:prstGeom prst="rect">
            <a:avLst/>
          </a:prstGeom>
          <a:noFill/>
        </p:spPr>
        <p:txBody>
          <a:bodyPr wrap="none" rtlCol="0">
            <a:spAutoFit/>
          </a:bodyPr>
          <a:lstStyle/>
          <a:p>
            <a:pPr algn="ctr"/>
            <a:r>
              <a:rPr lang="en-GB" sz="1200" b="1" dirty="0"/>
              <a:t>Filtration</a:t>
            </a:r>
          </a:p>
        </p:txBody>
      </p:sp>
      <p:sp>
        <p:nvSpPr>
          <p:cNvPr id="23" name="TextBox 22">
            <a:extLst>
              <a:ext uri="{FF2B5EF4-FFF2-40B4-BE49-F238E27FC236}">
                <a16:creationId xmlns:a16="http://schemas.microsoft.com/office/drawing/2014/main" id="{AF870E65-BA85-9B4B-B647-B47676A3CD2F}"/>
              </a:ext>
            </a:extLst>
          </p:cNvPr>
          <p:cNvSpPr txBox="1"/>
          <p:nvPr/>
        </p:nvSpPr>
        <p:spPr>
          <a:xfrm>
            <a:off x="6483461" y="3904512"/>
            <a:ext cx="1176925" cy="276999"/>
          </a:xfrm>
          <a:prstGeom prst="rect">
            <a:avLst/>
          </a:prstGeom>
          <a:noFill/>
        </p:spPr>
        <p:txBody>
          <a:bodyPr wrap="none" rtlCol="0">
            <a:spAutoFit/>
          </a:bodyPr>
          <a:lstStyle/>
          <a:p>
            <a:pPr algn="ctr"/>
            <a:r>
              <a:rPr lang="en-GB" sz="1200" b="1" dirty="0"/>
              <a:t>Reabsorption</a:t>
            </a:r>
          </a:p>
        </p:txBody>
      </p:sp>
      <p:sp>
        <p:nvSpPr>
          <p:cNvPr id="24" name="TextBox 23">
            <a:extLst>
              <a:ext uri="{FF2B5EF4-FFF2-40B4-BE49-F238E27FC236}">
                <a16:creationId xmlns:a16="http://schemas.microsoft.com/office/drawing/2014/main" id="{8CA530B8-5A85-1F42-8016-93489E8D0EEF}"/>
              </a:ext>
            </a:extLst>
          </p:cNvPr>
          <p:cNvSpPr txBox="1"/>
          <p:nvPr/>
        </p:nvSpPr>
        <p:spPr>
          <a:xfrm>
            <a:off x="8133961" y="4706856"/>
            <a:ext cx="1021433" cy="830997"/>
          </a:xfrm>
          <a:prstGeom prst="rect">
            <a:avLst/>
          </a:prstGeom>
          <a:noFill/>
        </p:spPr>
        <p:txBody>
          <a:bodyPr wrap="none" rtlCol="0">
            <a:spAutoFit/>
          </a:bodyPr>
          <a:lstStyle/>
          <a:p>
            <a:pPr algn="ctr"/>
            <a:r>
              <a:rPr lang="en-GB" sz="1200" b="1" dirty="0"/>
              <a:t>Urinary</a:t>
            </a:r>
            <a:br>
              <a:rPr lang="en-GB" sz="1200" b="1" dirty="0"/>
            </a:br>
            <a:r>
              <a:rPr lang="en-GB" sz="1200" b="1" dirty="0"/>
              <a:t>phosphate</a:t>
            </a:r>
            <a:br>
              <a:rPr lang="en-GB" sz="1200" b="1" dirty="0"/>
            </a:br>
            <a:r>
              <a:rPr lang="en-GB" sz="1200" b="1" dirty="0"/>
              <a:t>excretion:</a:t>
            </a:r>
            <a:br>
              <a:rPr lang="en-GB" sz="1200" b="1" dirty="0"/>
            </a:br>
            <a:r>
              <a:rPr lang="en-GB" sz="1200" b="1" dirty="0"/>
              <a:t>900 mg/day</a:t>
            </a:r>
          </a:p>
        </p:txBody>
      </p:sp>
      <p:sp>
        <p:nvSpPr>
          <p:cNvPr id="7" name="Oval 6">
            <a:extLst>
              <a:ext uri="{FF2B5EF4-FFF2-40B4-BE49-F238E27FC236}">
                <a16:creationId xmlns:a16="http://schemas.microsoft.com/office/drawing/2014/main" id="{B20086BF-E8E0-314B-A5F8-4522215C23A6}"/>
              </a:ext>
            </a:extLst>
          </p:cNvPr>
          <p:cNvSpPr/>
          <p:nvPr/>
        </p:nvSpPr>
        <p:spPr>
          <a:xfrm>
            <a:off x="4752083" y="3502136"/>
            <a:ext cx="1656184" cy="64807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TextBox 25">
            <a:extLst>
              <a:ext uri="{FF2B5EF4-FFF2-40B4-BE49-F238E27FC236}">
                <a16:creationId xmlns:a16="http://schemas.microsoft.com/office/drawing/2014/main" id="{D0E0F031-0FB0-734F-916B-5722E7F0C39D}"/>
              </a:ext>
            </a:extLst>
          </p:cNvPr>
          <p:cNvSpPr txBox="1"/>
          <p:nvPr/>
        </p:nvSpPr>
        <p:spPr>
          <a:xfrm>
            <a:off x="4986904" y="3583288"/>
            <a:ext cx="1186543" cy="492443"/>
          </a:xfrm>
          <a:prstGeom prst="rect">
            <a:avLst/>
          </a:prstGeom>
          <a:noFill/>
        </p:spPr>
        <p:txBody>
          <a:bodyPr wrap="none" rtlCol="0">
            <a:spAutoFit/>
          </a:bodyPr>
          <a:lstStyle/>
          <a:p>
            <a:pPr algn="ctr"/>
            <a:r>
              <a:rPr lang="en-GB" sz="1300" b="1" dirty="0">
                <a:solidFill>
                  <a:schemeClr val="bg1"/>
                </a:solidFill>
              </a:rPr>
              <a:t>Extracellular</a:t>
            </a:r>
            <a:br>
              <a:rPr lang="en-GB" sz="1300" b="1" dirty="0">
                <a:solidFill>
                  <a:schemeClr val="bg1"/>
                </a:solidFill>
              </a:rPr>
            </a:br>
            <a:r>
              <a:rPr lang="en-GB" sz="1300" b="1" dirty="0">
                <a:solidFill>
                  <a:schemeClr val="bg1"/>
                </a:solidFill>
              </a:rPr>
              <a:t>phosphate</a:t>
            </a:r>
          </a:p>
        </p:txBody>
      </p:sp>
      <p:grpSp>
        <p:nvGrpSpPr>
          <p:cNvPr id="8" name="Group 7">
            <a:extLst>
              <a:ext uri="{FF2B5EF4-FFF2-40B4-BE49-F238E27FC236}">
                <a16:creationId xmlns:a16="http://schemas.microsoft.com/office/drawing/2014/main" id="{2626F538-B441-5943-8182-CBA0947BEBED}"/>
              </a:ext>
            </a:extLst>
          </p:cNvPr>
          <p:cNvGrpSpPr/>
          <p:nvPr/>
        </p:nvGrpSpPr>
        <p:grpSpPr>
          <a:xfrm>
            <a:off x="2630583" y="3319256"/>
            <a:ext cx="821907" cy="414944"/>
            <a:chOff x="233532" y="1645904"/>
            <a:chExt cx="821907" cy="414944"/>
          </a:xfrm>
        </p:grpSpPr>
        <p:sp>
          <p:nvSpPr>
            <p:cNvPr id="27" name="Oval 26">
              <a:extLst>
                <a:ext uri="{FF2B5EF4-FFF2-40B4-BE49-F238E27FC236}">
                  <a16:creationId xmlns:a16="http://schemas.microsoft.com/office/drawing/2014/main" id="{20924813-E761-F343-BDD2-E8218518CD28}"/>
                </a:ext>
              </a:extLst>
            </p:cNvPr>
            <p:cNvSpPr/>
            <p:nvPr/>
          </p:nvSpPr>
          <p:spPr>
            <a:xfrm>
              <a:off x="233532" y="1645904"/>
              <a:ext cx="821907" cy="414944"/>
            </a:xfrm>
            <a:prstGeom prst="ellipse">
              <a:avLst/>
            </a:prstGeom>
            <a:solidFill>
              <a:schemeClr val="accent4">
                <a:lumMod val="75000"/>
                <a:alpha val="84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TextBox 27">
              <a:extLst>
                <a:ext uri="{FF2B5EF4-FFF2-40B4-BE49-F238E27FC236}">
                  <a16:creationId xmlns:a16="http://schemas.microsoft.com/office/drawing/2014/main" id="{540E64D5-43A6-EB48-8F94-FE58D8E23BCD}"/>
                </a:ext>
              </a:extLst>
            </p:cNvPr>
            <p:cNvSpPr txBox="1"/>
            <p:nvPr/>
          </p:nvSpPr>
          <p:spPr>
            <a:xfrm>
              <a:off x="314908" y="1697376"/>
              <a:ext cx="659155" cy="292388"/>
            </a:xfrm>
            <a:prstGeom prst="rect">
              <a:avLst/>
            </a:prstGeom>
            <a:noFill/>
          </p:spPr>
          <p:txBody>
            <a:bodyPr wrap="none" rtlCol="0">
              <a:spAutoFit/>
            </a:bodyPr>
            <a:lstStyle/>
            <a:p>
              <a:pPr algn="ctr"/>
              <a:r>
                <a:rPr lang="en-GB" sz="1300" b="1" dirty="0">
                  <a:solidFill>
                    <a:schemeClr val="bg1"/>
                  </a:solidFill>
                </a:rPr>
                <a:t>Npt2b</a:t>
              </a:r>
            </a:p>
          </p:txBody>
        </p:sp>
      </p:grpSp>
      <p:grpSp>
        <p:nvGrpSpPr>
          <p:cNvPr id="30" name="Group 29">
            <a:extLst>
              <a:ext uri="{FF2B5EF4-FFF2-40B4-BE49-F238E27FC236}">
                <a16:creationId xmlns:a16="http://schemas.microsoft.com/office/drawing/2014/main" id="{CBC0879D-8E52-C24A-BF25-88206A61896B}"/>
              </a:ext>
            </a:extLst>
          </p:cNvPr>
          <p:cNvGrpSpPr/>
          <p:nvPr/>
        </p:nvGrpSpPr>
        <p:grpSpPr>
          <a:xfrm>
            <a:off x="6791103" y="2020808"/>
            <a:ext cx="821907" cy="414944"/>
            <a:chOff x="233532" y="1645904"/>
            <a:chExt cx="821907" cy="414944"/>
          </a:xfrm>
        </p:grpSpPr>
        <p:sp>
          <p:nvSpPr>
            <p:cNvPr id="31" name="Oval 30">
              <a:extLst>
                <a:ext uri="{FF2B5EF4-FFF2-40B4-BE49-F238E27FC236}">
                  <a16:creationId xmlns:a16="http://schemas.microsoft.com/office/drawing/2014/main" id="{B5EA3D97-EB53-8E47-A6F0-2001543F1A29}"/>
                </a:ext>
              </a:extLst>
            </p:cNvPr>
            <p:cNvSpPr/>
            <p:nvPr/>
          </p:nvSpPr>
          <p:spPr>
            <a:xfrm>
              <a:off x="233532" y="1645904"/>
              <a:ext cx="821907" cy="414944"/>
            </a:xfrm>
            <a:prstGeom prst="ellipse">
              <a:avLst/>
            </a:prstGeom>
            <a:solidFill>
              <a:schemeClr val="accent4">
                <a:lumMod val="75000"/>
                <a:alpha val="84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TextBox 31">
              <a:extLst>
                <a:ext uri="{FF2B5EF4-FFF2-40B4-BE49-F238E27FC236}">
                  <a16:creationId xmlns:a16="http://schemas.microsoft.com/office/drawing/2014/main" id="{97BAAE5B-D399-1449-8CF5-573A25062561}"/>
                </a:ext>
              </a:extLst>
            </p:cNvPr>
            <p:cNvSpPr txBox="1"/>
            <p:nvPr/>
          </p:nvSpPr>
          <p:spPr>
            <a:xfrm>
              <a:off x="385441" y="1697376"/>
              <a:ext cx="518091" cy="292388"/>
            </a:xfrm>
            <a:prstGeom prst="rect">
              <a:avLst/>
            </a:prstGeom>
            <a:noFill/>
          </p:spPr>
          <p:txBody>
            <a:bodyPr wrap="none" rtlCol="0">
              <a:spAutoFit/>
            </a:bodyPr>
            <a:lstStyle/>
            <a:p>
              <a:pPr algn="ctr"/>
              <a:r>
                <a:rPr lang="en-GB" sz="1300" b="1" dirty="0">
                  <a:solidFill>
                    <a:schemeClr val="bg1"/>
                  </a:solidFill>
                </a:rPr>
                <a:t>PTH</a:t>
              </a:r>
            </a:p>
          </p:txBody>
        </p:sp>
      </p:grpSp>
      <p:grpSp>
        <p:nvGrpSpPr>
          <p:cNvPr id="33" name="Group 32">
            <a:extLst>
              <a:ext uri="{FF2B5EF4-FFF2-40B4-BE49-F238E27FC236}">
                <a16:creationId xmlns:a16="http://schemas.microsoft.com/office/drawing/2014/main" id="{9B2D63CD-CF37-8243-96CB-50B56120646E}"/>
              </a:ext>
            </a:extLst>
          </p:cNvPr>
          <p:cNvGrpSpPr/>
          <p:nvPr/>
        </p:nvGrpSpPr>
        <p:grpSpPr>
          <a:xfrm>
            <a:off x="6599079" y="5303504"/>
            <a:ext cx="821907" cy="414944"/>
            <a:chOff x="233532" y="1645904"/>
            <a:chExt cx="821907" cy="414944"/>
          </a:xfrm>
        </p:grpSpPr>
        <p:sp>
          <p:nvSpPr>
            <p:cNvPr id="34" name="Oval 33">
              <a:extLst>
                <a:ext uri="{FF2B5EF4-FFF2-40B4-BE49-F238E27FC236}">
                  <a16:creationId xmlns:a16="http://schemas.microsoft.com/office/drawing/2014/main" id="{853DF740-AC48-C246-A48A-5D1EFE40A9EC}"/>
                </a:ext>
              </a:extLst>
            </p:cNvPr>
            <p:cNvSpPr/>
            <p:nvPr/>
          </p:nvSpPr>
          <p:spPr>
            <a:xfrm>
              <a:off x="233532" y="1645904"/>
              <a:ext cx="821907" cy="414944"/>
            </a:xfrm>
            <a:prstGeom prst="ellipse">
              <a:avLst/>
            </a:prstGeom>
            <a:solidFill>
              <a:schemeClr val="accent4">
                <a:lumMod val="75000"/>
                <a:alpha val="84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 name="TextBox 34">
              <a:extLst>
                <a:ext uri="{FF2B5EF4-FFF2-40B4-BE49-F238E27FC236}">
                  <a16:creationId xmlns:a16="http://schemas.microsoft.com/office/drawing/2014/main" id="{CA13580D-AFE2-2C46-A248-8487C7F21C8A}"/>
                </a:ext>
              </a:extLst>
            </p:cNvPr>
            <p:cNvSpPr txBox="1"/>
            <p:nvPr/>
          </p:nvSpPr>
          <p:spPr>
            <a:xfrm>
              <a:off x="291665" y="1697376"/>
              <a:ext cx="705642" cy="292388"/>
            </a:xfrm>
            <a:prstGeom prst="rect">
              <a:avLst/>
            </a:prstGeom>
            <a:noFill/>
          </p:spPr>
          <p:txBody>
            <a:bodyPr wrap="none" rtlCol="0">
              <a:spAutoFit/>
            </a:bodyPr>
            <a:lstStyle/>
            <a:p>
              <a:pPr algn="ctr"/>
              <a:r>
                <a:rPr lang="en-GB" sz="1300" b="1" dirty="0">
                  <a:solidFill>
                    <a:schemeClr val="bg1"/>
                  </a:solidFill>
                </a:rPr>
                <a:t>FGF23</a:t>
              </a:r>
            </a:p>
          </p:txBody>
        </p:sp>
      </p:grpSp>
      <p:grpSp>
        <p:nvGrpSpPr>
          <p:cNvPr id="36" name="Group 35">
            <a:extLst>
              <a:ext uri="{FF2B5EF4-FFF2-40B4-BE49-F238E27FC236}">
                <a16:creationId xmlns:a16="http://schemas.microsoft.com/office/drawing/2014/main" id="{2DECDB56-6F3D-7F4E-8D93-3746EADFA2C0}"/>
              </a:ext>
            </a:extLst>
          </p:cNvPr>
          <p:cNvGrpSpPr/>
          <p:nvPr/>
        </p:nvGrpSpPr>
        <p:grpSpPr>
          <a:xfrm>
            <a:off x="7794344" y="3300968"/>
            <a:ext cx="881973" cy="414944"/>
            <a:chOff x="203501" y="1645904"/>
            <a:chExt cx="881973" cy="414944"/>
          </a:xfrm>
        </p:grpSpPr>
        <p:sp>
          <p:nvSpPr>
            <p:cNvPr id="37" name="Oval 36">
              <a:extLst>
                <a:ext uri="{FF2B5EF4-FFF2-40B4-BE49-F238E27FC236}">
                  <a16:creationId xmlns:a16="http://schemas.microsoft.com/office/drawing/2014/main" id="{0446918D-FD0A-9A43-882B-496035ACC479}"/>
                </a:ext>
              </a:extLst>
            </p:cNvPr>
            <p:cNvSpPr/>
            <p:nvPr/>
          </p:nvSpPr>
          <p:spPr>
            <a:xfrm>
              <a:off x="233532" y="1645904"/>
              <a:ext cx="821907" cy="414944"/>
            </a:xfrm>
            <a:prstGeom prst="ellipse">
              <a:avLst/>
            </a:prstGeom>
            <a:solidFill>
              <a:schemeClr val="accent4">
                <a:lumMod val="75000"/>
                <a:alpha val="84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8" name="TextBox 37">
              <a:extLst>
                <a:ext uri="{FF2B5EF4-FFF2-40B4-BE49-F238E27FC236}">
                  <a16:creationId xmlns:a16="http://schemas.microsoft.com/office/drawing/2014/main" id="{F761640B-B252-CA49-8C44-72DAB542AE04}"/>
                </a:ext>
              </a:extLst>
            </p:cNvPr>
            <p:cNvSpPr txBox="1"/>
            <p:nvPr/>
          </p:nvSpPr>
          <p:spPr>
            <a:xfrm>
              <a:off x="203501" y="1697376"/>
              <a:ext cx="881973" cy="292388"/>
            </a:xfrm>
            <a:prstGeom prst="rect">
              <a:avLst/>
            </a:prstGeom>
            <a:noFill/>
          </p:spPr>
          <p:txBody>
            <a:bodyPr wrap="none" rtlCol="0">
              <a:spAutoFit/>
            </a:bodyPr>
            <a:lstStyle/>
            <a:p>
              <a:pPr algn="ctr"/>
              <a:r>
                <a:rPr lang="en-GB" sz="1300" b="1" dirty="0">
                  <a:solidFill>
                    <a:schemeClr val="bg1"/>
                  </a:solidFill>
                </a:rPr>
                <a:t>Npt2a/2c</a:t>
              </a:r>
            </a:p>
          </p:txBody>
        </p:sp>
      </p:grpSp>
      <p:sp>
        <p:nvSpPr>
          <p:cNvPr id="39" name="TextBox 38">
            <a:extLst>
              <a:ext uri="{FF2B5EF4-FFF2-40B4-BE49-F238E27FC236}">
                <a16:creationId xmlns:a16="http://schemas.microsoft.com/office/drawing/2014/main" id="{13799DE8-B855-4143-940F-20E9BA616098}"/>
              </a:ext>
            </a:extLst>
          </p:cNvPr>
          <p:cNvSpPr txBox="1"/>
          <p:nvPr/>
        </p:nvSpPr>
        <p:spPr>
          <a:xfrm>
            <a:off x="8542753" y="2466576"/>
            <a:ext cx="697628" cy="276999"/>
          </a:xfrm>
          <a:prstGeom prst="rect">
            <a:avLst/>
          </a:prstGeom>
          <a:noFill/>
        </p:spPr>
        <p:txBody>
          <a:bodyPr wrap="none" rtlCol="0">
            <a:spAutoFit/>
          </a:bodyPr>
          <a:lstStyle/>
          <a:p>
            <a:pPr algn="ctr"/>
            <a:r>
              <a:rPr lang="en-GB" sz="1200" b="1" dirty="0"/>
              <a:t>Kidney</a:t>
            </a:r>
          </a:p>
        </p:txBody>
      </p:sp>
      <p:sp>
        <p:nvSpPr>
          <p:cNvPr id="40" name="TextBox 39">
            <a:extLst>
              <a:ext uri="{FF2B5EF4-FFF2-40B4-BE49-F238E27FC236}">
                <a16:creationId xmlns:a16="http://schemas.microsoft.com/office/drawing/2014/main" id="{C31F5EF9-FC57-154F-8FC3-B0E39F37ECC6}"/>
              </a:ext>
            </a:extLst>
          </p:cNvPr>
          <p:cNvSpPr txBox="1"/>
          <p:nvPr/>
        </p:nvSpPr>
        <p:spPr>
          <a:xfrm>
            <a:off x="5098485" y="1506456"/>
            <a:ext cx="1039067" cy="276999"/>
          </a:xfrm>
          <a:prstGeom prst="rect">
            <a:avLst/>
          </a:prstGeom>
          <a:noFill/>
        </p:spPr>
        <p:txBody>
          <a:bodyPr wrap="none" rtlCol="0">
            <a:spAutoFit/>
          </a:bodyPr>
          <a:lstStyle/>
          <a:p>
            <a:pPr algn="ctr"/>
            <a:r>
              <a:rPr lang="en-GB" sz="1200" b="1" dirty="0"/>
              <a:t>Parathyroid</a:t>
            </a:r>
          </a:p>
        </p:txBody>
      </p:sp>
      <p:sp>
        <p:nvSpPr>
          <p:cNvPr id="41" name="TextBox 40">
            <a:extLst>
              <a:ext uri="{FF2B5EF4-FFF2-40B4-BE49-F238E27FC236}">
                <a16:creationId xmlns:a16="http://schemas.microsoft.com/office/drawing/2014/main" id="{67D9BB4E-38FB-E248-A75F-682316ACE21F}"/>
              </a:ext>
            </a:extLst>
          </p:cNvPr>
          <p:cNvSpPr txBox="1"/>
          <p:nvPr/>
        </p:nvSpPr>
        <p:spPr>
          <a:xfrm>
            <a:off x="4926425" y="2996928"/>
            <a:ext cx="1218603" cy="461665"/>
          </a:xfrm>
          <a:prstGeom prst="rect">
            <a:avLst/>
          </a:prstGeom>
          <a:noFill/>
        </p:spPr>
        <p:txBody>
          <a:bodyPr wrap="none" rtlCol="0">
            <a:spAutoFit/>
          </a:bodyPr>
          <a:lstStyle/>
          <a:p>
            <a:pPr algn="ctr"/>
            <a:r>
              <a:rPr lang="en-GB" sz="1200" b="1" dirty="0"/>
              <a:t>Stimulates</a:t>
            </a:r>
            <a:br>
              <a:rPr lang="en-GB" sz="1200" b="1" dirty="0"/>
            </a:br>
            <a:r>
              <a:rPr lang="en-GB" sz="1200" b="1" dirty="0"/>
              <a:t>PTH secretion</a:t>
            </a:r>
          </a:p>
        </p:txBody>
      </p:sp>
      <p:sp>
        <p:nvSpPr>
          <p:cNvPr id="42" name="TextBox 41">
            <a:extLst>
              <a:ext uri="{FF2B5EF4-FFF2-40B4-BE49-F238E27FC236}">
                <a16:creationId xmlns:a16="http://schemas.microsoft.com/office/drawing/2014/main" id="{6C6F3CBF-BC16-764A-89C5-AAF16321226D}"/>
              </a:ext>
            </a:extLst>
          </p:cNvPr>
          <p:cNvSpPr txBox="1"/>
          <p:nvPr/>
        </p:nvSpPr>
        <p:spPr>
          <a:xfrm>
            <a:off x="4498283" y="5733256"/>
            <a:ext cx="569388" cy="276999"/>
          </a:xfrm>
          <a:prstGeom prst="rect">
            <a:avLst/>
          </a:prstGeom>
          <a:noFill/>
        </p:spPr>
        <p:txBody>
          <a:bodyPr wrap="none" rtlCol="0">
            <a:spAutoFit/>
          </a:bodyPr>
          <a:lstStyle/>
          <a:p>
            <a:pPr algn="ctr"/>
            <a:r>
              <a:rPr lang="en-GB" sz="1200" b="1" dirty="0"/>
              <a:t>Bone</a:t>
            </a:r>
          </a:p>
        </p:txBody>
      </p:sp>
      <p:cxnSp>
        <p:nvCxnSpPr>
          <p:cNvPr id="12" name="Straight Connector 11">
            <a:extLst>
              <a:ext uri="{FF2B5EF4-FFF2-40B4-BE49-F238E27FC236}">
                <a16:creationId xmlns:a16="http://schemas.microsoft.com/office/drawing/2014/main" id="{B2FE400F-966A-D54F-B545-3DACAEF1799F}"/>
              </a:ext>
            </a:extLst>
          </p:cNvPr>
          <p:cNvCxnSpPr>
            <a:cxnSpLocks/>
          </p:cNvCxnSpPr>
          <p:nvPr/>
        </p:nvCxnSpPr>
        <p:spPr>
          <a:xfrm>
            <a:off x="3046675" y="2478024"/>
            <a:ext cx="0" cy="555504"/>
          </a:xfrm>
          <a:prstGeom prst="line">
            <a:avLst/>
          </a:prstGeom>
          <a:ln w="28575">
            <a:solidFill>
              <a:schemeClr val="tx1"/>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5BC6FFF-2C57-DA42-B061-0788DC9497EA}"/>
              </a:ext>
            </a:extLst>
          </p:cNvPr>
          <p:cNvCxnSpPr>
            <a:cxnSpLocks/>
          </p:cNvCxnSpPr>
          <p:nvPr/>
        </p:nvCxnSpPr>
        <p:spPr>
          <a:xfrm>
            <a:off x="3046675" y="4325112"/>
            <a:ext cx="0" cy="704088"/>
          </a:xfrm>
          <a:prstGeom prst="line">
            <a:avLst/>
          </a:prstGeom>
          <a:ln w="28575">
            <a:solidFill>
              <a:schemeClr val="tx1"/>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3121101-6D75-1849-8BB0-5E496ECA0D14}"/>
              </a:ext>
            </a:extLst>
          </p:cNvPr>
          <p:cNvCxnSpPr>
            <a:cxnSpLocks/>
          </p:cNvCxnSpPr>
          <p:nvPr/>
        </p:nvCxnSpPr>
        <p:spPr>
          <a:xfrm>
            <a:off x="3732075" y="3790188"/>
            <a:ext cx="928516" cy="0"/>
          </a:xfrm>
          <a:prstGeom prst="line">
            <a:avLst/>
          </a:prstGeom>
          <a:ln w="28575">
            <a:solidFill>
              <a:schemeClr val="tx1"/>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7A329095-FCA3-2547-A5A3-A75129CD7800}"/>
              </a:ext>
            </a:extLst>
          </p:cNvPr>
          <p:cNvCxnSpPr>
            <a:cxnSpLocks/>
          </p:cNvCxnSpPr>
          <p:nvPr/>
        </p:nvCxnSpPr>
        <p:spPr>
          <a:xfrm>
            <a:off x="5552131" y="4251960"/>
            <a:ext cx="0" cy="749808"/>
          </a:xfrm>
          <a:prstGeom prst="line">
            <a:avLst/>
          </a:prstGeom>
          <a:ln w="28575">
            <a:solidFill>
              <a:schemeClr val="tx1"/>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09FD6AE0-A20C-3B40-9215-FE37DD5D9674}"/>
              </a:ext>
            </a:extLst>
          </p:cNvPr>
          <p:cNvCxnSpPr>
            <a:cxnSpLocks/>
          </p:cNvCxnSpPr>
          <p:nvPr/>
        </p:nvCxnSpPr>
        <p:spPr>
          <a:xfrm flipV="1">
            <a:off x="5680147" y="4233672"/>
            <a:ext cx="0" cy="1389888"/>
          </a:xfrm>
          <a:prstGeom prst="line">
            <a:avLst/>
          </a:prstGeom>
          <a:ln w="28575">
            <a:solidFill>
              <a:schemeClr val="tx1"/>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F887B753-BCEA-5943-88EB-1823150E006E}"/>
              </a:ext>
            </a:extLst>
          </p:cNvPr>
          <p:cNvCxnSpPr>
            <a:cxnSpLocks/>
          </p:cNvCxnSpPr>
          <p:nvPr/>
        </p:nvCxnSpPr>
        <p:spPr>
          <a:xfrm flipV="1">
            <a:off x="6091227" y="2340864"/>
            <a:ext cx="685800" cy="1056132"/>
          </a:xfrm>
          <a:prstGeom prst="line">
            <a:avLst/>
          </a:prstGeom>
          <a:ln w="28575">
            <a:solidFill>
              <a:schemeClr val="tx1"/>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D4D79A8F-9217-7241-A97E-C0C2BCE8DCDD}"/>
              </a:ext>
            </a:extLst>
          </p:cNvPr>
          <p:cNvCxnSpPr>
            <a:cxnSpLocks/>
          </p:cNvCxnSpPr>
          <p:nvPr/>
        </p:nvCxnSpPr>
        <p:spPr>
          <a:xfrm>
            <a:off x="5938443" y="4221088"/>
            <a:ext cx="679312" cy="1197836"/>
          </a:xfrm>
          <a:prstGeom prst="line">
            <a:avLst/>
          </a:prstGeom>
          <a:ln w="28575">
            <a:solidFill>
              <a:schemeClr val="tx1"/>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C45F2B2F-B6DD-6140-9B06-C8DB8768E90D}"/>
              </a:ext>
            </a:extLst>
          </p:cNvPr>
          <p:cNvCxnSpPr>
            <a:cxnSpLocks/>
          </p:cNvCxnSpPr>
          <p:nvPr/>
        </p:nvCxnSpPr>
        <p:spPr>
          <a:xfrm>
            <a:off x="6475275" y="3717012"/>
            <a:ext cx="1202836" cy="0"/>
          </a:xfrm>
          <a:prstGeom prst="line">
            <a:avLst/>
          </a:prstGeom>
          <a:ln w="28575">
            <a:solidFill>
              <a:schemeClr val="tx1"/>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44EC0F14-2E03-B743-995A-1E8E3D389BF3}"/>
              </a:ext>
            </a:extLst>
          </p:cNvPr>
          <p:cNvCxnSpPr>
            <a:cxnSpLocks/>
          </p:cNvCxnSpPr>
          <p:nvPr/>
        </p:nvCxnSpPr>
        <p:spPr>
          <a:xfrm flipH="1" flipV="1">
            <a:off x="6475275" y="3845052"/>
            <a:ext cx="1202836" cy="0"/>
          </a:xfrm>
          <a:prstGeom prst="line">
            <a:avLst/>
          </a:prstGeom>
          <a:ln w="28575">
            <a:solidFill>
              <a:schemeClr val="tx1"/>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0E16608-EC0B-2D4E-9929-764FF883D55A}"/>
              </a:ext>
            </a:extLst>
          </p:cNvPr>
          <p:cNvCxnSpPr>
            <a:cxnSpLocks/>
          </p:cNvCxnSpPr>
          <p:nvPr/>
        </p:nvCxnSpPr>
        <p:spPr>
          <a:xfrm>
            <a:off x="7554267" y="2418588"/>
            <a:ext cx="822960" cy="580644"/>
          </a:xfrm>
          <a:prstGeom prst="line">
            <a:avLst/>
          </a:prstGeom>
          <a:ln w="28575">
            <a:solidFill>
              <a:schemeClr val="tx1"/>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C9E7B811-C371-734B-BB90-6BC967E5CB7E}"/>
              </a:ext>
            </a:extLst>
          </p:cNvPr>
          <p:cNvCxnSpPr>
            <a:cxnSpLocks/>
          </p:cNvCxnSpPr>
          <p:nvPr/>
        </p:nvCxnSpPr>
        <p:spPr>
          <a:xfrm flipH="1">
            <a:off x="8818763" y="4365104"/>
            <a:ext cx="238144" cy="338328"/>
          </a:xfrm>
          <a:prstGeom prst="line">
            <a:avLst/>
          </a:prstGeom>
          <a:ln w="28575">
            <a:solidFill>
              <a:schemeClr val="tx1"/>
            </a:solidFill>
            <a:tailEnd type="arrow" w="lg" len="med"/>
          </a:ln>
        </p:spPr>
        <p:style>
          <a:lnRef idx="1">
            <a:schemeClr val="accent1"/>
          </a:lnRef>
          <a:fillRef idx="0">
            <a:schemeClr val="accent1"/>
          </a:fillRef>
          <a:effectRef idx="0">
            <a:schemeClr val="accent1"/>
          </a:effectRef>
          <a:fontRef idx="minor">
            <a:schemeClr val="tx1"/>
          </a:fontRef>
        </p:style>
      </p:cxnSp>
      <p:pic>
        <p:nvPicPr>
          <p:cNvPr id="61" name="Picture 60">
            <a:extLst>
              <a:ext uri="{FF2B5EF4-FFF2-40B4-BE49-F238E27FC236}">
                <a16:creationId xmlns:a16="http://schemas.microsoft.com/office/drawing/2014/main" id="{E3242D88-4D80-3F44-B380-34D118B89C9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241540">
            <a:off x="4610992" y="5111472"/>
            <a:ext cx="1074851" cy="1080120"/>
          </a:xfrm>
          <a:prstGeom prst="rect">
            <a:avLst/>
          </a:prstGeom>
        </p:spPr>
      </p:pic>
      <p:pic>
        <p:nvPicPr>
          <p:cNvPr id="66" name="Picture 65">
            <a:extLst>
              <a:ext uri="{FF2B5EF4-FFF2-40B4-BE49-F238E27FC236}">
                <a16:creationId xmlns:a16="http://schemas.microsoft.com/office/drawing/2014/main" id="{8282BC65-81FA-EE45-9F01-851FF1E1EFF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947475" y="1818536"/>
            <a:ext cx="1224136" cy="110805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 name="Picture 125">
            <a:extLst>
              <a:ext uri="{FF2B5EF4-FFF2-40B4-BE49-F238E27FC236}">
                <a16:creationId xmlns:a16="http://schemas.microsoft.com/office/drawing/2014/main" id="{D18C7F4C-9A1E-D945-8415-8DB2478C05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12776" y="3047233"/>
            <a:ext cx="1045660" cy="1140720"/>
          </a:xfrm>
          <a:prstGeom prst="rect">
            <a:avLst/>
          </a:prstGeom>
        </p:spPr>
      </p:pic>
      <p:pic>
        <p:nvPicPr>
          <p:cNvPr id="129" name="Picture 128">
            <a:extLst>
              <a:ext uri="{FF2B5EF4-FFF2-40B4-BE49-F238E27FC236}">
                <a16:creationId xmlns:a16="http://schemas.microsoft.com/office/drawing/2014/main" id="{F6A26239-EB9A-B64B-BAC9-A69AD7A93FF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84232" y="4797152"/>
            <a:ext cx="1224136" cy="1108054"/>
          </a:xfrm>
          <a:prstGeom prst="rect">
            <a:avLst/>
          </a:prstGeom>
        </p:spPr>
      </p:pic>
      <p:sp>
        <p:nvSpPr>
          <p:cNvPr id="51202" name="Rettangolo 3">
            <a:extLst>
              <a:ext uri="{FF2B5EF4-FFF2-40B4-BE49-F238E27FC236}">
                <a16:creationId xmlns:a16="http://schemas.microsoft.com/office/drawing/2014/main" id="{1CA37A12-00F4-1C41-A929-D8E4F46794AB}"/>
              </a:ext>
            </a:extLst>
          </p:cNvPr>
          <p:cNvSpPr>
            <a:spLocks noChangeArrowheads="1"/>
          </p:cNvSpPr>
          <p:nvPr/>
        </p:nvSpPr>
        <p:spPr bwMode="auto">
          <a:xfrm>
            <a:off x="2273300" y="1374775"/>
            <a:ext cx="184150" cy="246063"/>
          </a:xfrm>
          <a:prstGeom prst="rect">
            <a:avLst/>
          </a:prstGeom>
          <a:solidFill>
            <a:schemeClr val="bg1"/>
          </a:solidFill>
          <a:ln w="9525" algn="ctr">
            <a:solidFill>
              <a:schemeClr val="bg1"/>
            </a:solidFill>
            <a:round/>
            <a:headEnd/>
            <a:tailEnd/>
          </a:ln>
        </p:spPr>
        <p:txBody>
          <a:bodyPr wrap="non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en-GB" altLang="it-IT" sz="1000" dirty="0">
              <a:solidFill>
                <a:srgbClr val="000000"/>
              </a:solidFill>
              <a:latin typeface="Arial" panose="020B0604020202020204" pitchFamily="34" charset="0"/>
              <a:ea typeface="MS PGothic" panose="020B0600070205080204" pitchFamily="34" charset="-128"/>
            </a:endParaRPr>
          </a:p>
        </p:txBody>
      </p:sp>
      <p:sp>
        <p:nvSpPr>
          <p:cNvPr id="3" name="Ovale 2">
            <a:extLst>
              <a:ext uri="{FF2B5EF4-FFF2-40B4-BE49-F238E27FC236}">
                <a16:creationId xmlns:a16="http://schemas.microsoft.com/office/drawing/2014/main" id="{14E4954B-C489-6949-AA8F-D439FE3B193C}"/>
              </a:ext>
            </a:extLst>
          </p:cNvPr>
          <p:cNvSpPr/>
          <p:nvPr/>
        </p:nvSpPr>
        <p:spPr bwMode="auto">
          <a:xfrm>
            <a:off x="4901258" y="2738377"/>
            <a:ext cx="2510924" cy="2632724"/>
          </a:xfrm>
          <a:prstGeom prst="ellipse">
            <a:avLst/>
          </a:prstGeom>
          <a:solidFill>
            <a:schemeClr val="accent2">
              <a:alpha val="42000"/>
            </a:schemeClr>
          </a:solidFill>
          <a:ln w="12700" cap="flat" cmpd="sng" algn="ctr">
            <a:noFill/>
            <a:prstDash val="solid"/>
            <a:round/>
            <a:headEnd type="none" w="sm" len="sm"/>
            <a:tailEnd type="none" w="sm" len="sm"/>
          </a:ln>
          <a:effectLst>
            <a:softEdge rad="431800"/>
          </a:effectLst>
        </p:spPr>
        <p:txBody>
          <a:bodyPr wrap="none" anchor="ctr"/>
          <a:lstStyle/>
          <a:p>
            <a:pPr algn="ctr" eaLnBrk="1" fontAlgn="auto" hangingPunct="1">
              <a:spcBef>
                <a:spcPts val="0"/>
              </a:spcBef>
              <a:spcAft>
                <a:spcPts val="0"/>
              </a:spcAft>
              <a:defRPr/>
            </a:pPr>
            <a:endParaRPr lang="en-GB" sz="2025" dirty="0">
              <a:solidFill>
                <a:srgbClr val="919191"/>
              </a:solidFill>
              <a:effectLst>
                <a:outerShdw blurRad="38100" dist="38100" dir="2700000" algn="tl">
                  <a:srgbClr val="000000">
                    <a:alpha val="43137"/>
                  </a:srgbClr>
                </a:outerShdw>
              </a:effectLst>
              <a:latin typeface="Calibri" panose="020F0502020204030204"/>
              <a:ea typeface="ＭＳ Ｐゴシック" charset="0"/>
              <a:cs typeface="ＭＳ Ｐゴシック" charset="0"/>
            </a:endParaRPr>
          </a:p>
        </p:txBody>
      </p:sp>
      <p:pic>
        <p:nvPicPr>
          <p:cNvPr id="51206" name="Picture 72">
            <a:extLst>
              <a:ext uri="{FF2B5EF4-FFF2-40B4-BE49-F238E27FC236}">
                <a16:creationId xmlns:a16="http://schemas.microsoft.com/office/drawing/2014/main" id="{D9F5DD10-5167-0347-B165-7F87C996D9C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838450" y="2516188"/>
            <a:ext cx="1163638"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8" name="Image 10">
            <a:extLst>
              <a:ext uri="{FF2B5EF4-FFF2-40B4-BE49-F238E27FC236}">
                <a16:creationId xmlns:a16="http://schemas.microsoft.com/office/drawing/2014/main" id="{7043B8EF-C3E3-5840-9D65-9EBBF74B77BB}"/>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2738438" y="4481513"/>
            <a:ext cx="1173162"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12">
            <a:extLst>
              <a:ext uri="{FF2B5EF4-FFF2-40B4-BE49-F238E27FC236}">
                <a16:creationId xmlns:a16="http://schemas.microsoft.com/office/drawing/2014/main" id="{11CCDEE2-7138-814E-943F-2159B5C6445A}"/>
              </a:ext>
            </a:extLst>
          </p:cNvPr>
          <p:cNvSpPr txBox="1">
            <a:spLocks noChangeArrowheads="1"/>
          </p:cNvSpPr>
          <p:nvPr/>
        </p:nvSpPr>
        <p:spPr bwMode="auto">
          <a:xfrm>
            <a:off x="1824038" y="5062538"/>
            <a:ext cx="752475" cy="300037"/>
          </a:xfrm>
          <a:prstGeom prst="rect">
            <a:avLst/>
          </a:prstGeom>
          <a:noFill/>
          <a:ln>
            <a:noFill/>
          </a:ln>
        </p:spPr>
        <p:txBody>
          <a:bodyPr>
            <a:spAutoFit/>
          </a:bodyPr>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defRPr>
            </a:lvl2pPr>
            <a:lvl3pPr marL="1143000" indent="-228600">
              <a:defRPr sz="2400" b="1">
                <a:solidFill>
                  <a:schemeClr val="tx1"/>
                </a:solidFill>
                <a:latin typeface="Times New Roman" charset="0"/>
                <a:ea typeface="ＭＳ Ｐゴシック" charset="0"/>
              </a:defRPr>
            </a:lvl3pPr>
            <a:lvl4pPr marL="1600200" indent="-228600">
              <a:defRPr sz="2400" b="1">
                <a:solidFill>
                  <a:schemeClr val="tx1"/>
                </a:solidFill>
                <a:latin typeface="Times New Roman" charset="0"/>
                <a:ea typeface="ＭＳ Ｐゴシック" charset="0"/>
              </a:defRPr>
            </a:lvl4pPr>
            <a:lvl5pPr marL="2057400" indent="-22860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algn="r" eaLnBrk="1" fontAlgn="auto" hangingPunct="1">
              <a:spcBef>
                <a:spcPts val="0"/>
              </a:spcBef>
              <a:spcAft>
                <a:spcPts val="0"/>
              </a:spcAft>
              <a:defRPr/>
            </a:pPr>
            <a:r>
              <a:rPr lang="en-GB" sz="1350" dirty="0">
                <a:latin typeface="Arial Narrow" charset="0"/>
              </a:rPr>
              <a:t>Kidney </a:t>
            </a:r>
          </a:p>
        </p:txBody>
      </p:sp>
      <p:sp>
        <p:nvSpPr>
          <p:cNvPr id="34825" name="CasellaDiTesto 12">
            <a:extLst>
              <a:ext uri="{FF2B5EF4-FFF2-40B4-BE49-F238E27FC236}">
                <a16:creationId xmlns:a16="http://schemas.microsoft.com/office/drawing/2014/main" id="{F673E880-1AB8-F042-B1F6-0984DD6760D1}"/>
              </a:ext>
            </a:extLst>
          </p:cNvPr>
          <p:cNvSpPr txBox="1">
            <a:spLocks noChangeArrowheads="1"/>
          </p:cNvSpPr>
          <p:nvPr/>
        </p:nvSpPr>
        <p:spPr bwMode="auto">
          <a:xfrm>
            <a:off x="2395538" y="6088063"/>
            <a:ext cx="1863725" cy="274637"/>
          </a:xfrm>
          <a:prstGeom prst="rect">
            <a:avLst/>
          </a:prstGeom>
          <a:noFill/>
          <a:ln>
            <a:noFill/>
          </a:ln>
        </p:spPr>
        <p:txBody>
          <a:bodyPr>
            <a:spAutoFit/>
          </a:bodyPr>
          <a:lstStyle>
            <a:lvl1pPr>
              <a:spcBef>
                <a:spcPct val="20000"/>
              </a:spcBef>
              <a:buClr>
                <a:srgbClr val="FAFD00"/>
              </a:buClr>
              <a:buSzPct val="100000"/>
              <a:buChar char="•"/>
              <a:defRPr sz="2800">
                <a:solidFill>
                  <a:srgbClr val="FFFFFF"/>
                </a:solidFill>
                <a:latin typeface="Arial" panose="020B0604020202020204" pitchFamily="34" charset="0"/>
                <a:ea typeface="MS PGothic" panose="020B0600070205080204" pitchFamily="34" charset="-128"/>
              </a:defRPr>
            </a:lvl1pPr>
            <a:lvl2pPr marL="742950" indent="-285750">
              <a:spcBef>
                <a:spcPct val="20000"/>
              </a:spcBef>
              <a:buClr>
                <a:srgbClr val="FAFD00"/>
              </a:buClr>
              <a:buSzPct val="100000"/>
              <a:buChar char="–"/>
              <a:defRPr sz="2400">
                <a:solidFill>
                  <a:srgbClr val="FFFFFF"/>
                </a:solidFill>
                <a:latin typeface="Arial" panose="020B0604020202020204" pitchFamily="34" charset="0"/>
                <a:ea typeface="MS PGothic" panose="020B0600070205080204" pitchFamily="34" charset="-128"/>
              </a:defRPr>
            </a:lvl2pPr>
            <a:lvl3pPr marL="1143000" indent="-228600">
              <a:spcBef>
                <a:spcPct val="20000"/>
              </a:spcBef>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3pPr>
            <a:lvl4pPr marL="1600200" indent="-228600">
              <a:spcBef>
                <a:spcPct val="20000"/>
              </a:spcBef>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9pPr>
          </a:lstStyle>
          <a:p>
            <a:pPr algn="ctr" eaLnBrk="1" fontAlgn="auto" hangingPunct="1">
              <a:spcBef>
                <a:spcPct val="0"/>
              </a:spcBef>
              <a:spcAft>
                <a:spcPts val="0"/>
              </a:spcAft>
              <a:buClrTx/>
              <a:buSzTx/>
              <a:buFontTx/>
              <a:buNone/>
              <a:defRPr/>
            </a:pPr>
            <a:r>
              <a:rPr lang="en-GB" altLang="it-IT" sz="1181" dirty="0">
                <a:solidFill>
                  <a:schemeClr val="tx1"/>
                </a:solidFill>
                <a:latin typeface="Arial Narrow" panose="020B0606020202030204" pitchFamily="34" charset="0"/>
              </a:rPr>
              <a:t>Urinary P (900 mg/d)   </a:t>
            </a:r>
          </a:p>
        </p:txBody>
      </p:sp>
      <p:sp>
        <p:nvSpPr>
          <p:cNvPr id="51211" name="CasellaDiTesto 12">
            <a:extLst>
              <a:ext uri="{FF2B5EF4-FFF2-40B4-BE49-F238E27FC236}">
                <a16:creationId xmlns:a16="http://schemas.microsoft.com/office/drawing/2014/main" id="{50AED039-90C7-B647-A68C-F350F2E26DFF}"/>
              </a:ext>
            </a:extLst>
          </p:cNvPr>
          <p:cNvSpPr txBox="1">
            <a:spLocks noChangeArrowheads="1"/>
          </p:cNvSpPr>
          <p:nvPr/>
        </p:nvSpPr>
        <p:spPr bwMode="auto">
          <a:xfrm>
            <a:off x="1620838" y="445421"/>
            <a:ext cx="89503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GB" altLang="it-IT" b="1" dirty="0">
                <a:solidFill>
                  <a:srgbClr val="617B9F"/>
                </a:solidFill>
                <a:latin typeface="Arial Narrow" panose="020B0604020202020204" pitchFamily="34" charset="0"/>
                <a:ea typeface="MS PGothic" panose="020B0600070205080204" pitchFamily="34" charset="-128"/>
                <a:cs typeface="Arial Narrow" panose="020B0604020202020204" pitchFamily="34" charset="0"/>
              </a:rPr>
              <a:t>PHOSPHATE HOMEOSTASIS IN NORMAL PHYSIOLOGY</a:t>
            </a:r>
          </a:p>
        </p:txBody>
      </p:sp>
      <p:sp>
        <p:nvSpPr>
          <p:cNvPr id="68" name="Rettangolo 67">
            <a:extLst>
              <a:ext uri="{FF2B5EF4-FFF2-40B4-BE49-F238E27FC236}">
                <a16:creationId xmlns:a16="http://schemas.microsoft.com/office/drawing/2014/main" id="{5FF98597-5956-774F-BBF1-E5FA4C773CF7}"/>
              </a:ext>
            </a:extLst>
          </p:cNvPr>
          <p:cNvSpPr/>
          <p:nvPr/>
        </p:nvSpPr>
        <p:spPr bwMode="auto">
          <a:xfrm>
            <a:off x="7253288" y="1651000"/>
            <a:ext cx="989012" cy="438150"/>
          </a:xfrm>
          <a:prstGeom prst="rect">
            <a:avLst/>
          </a:prstGeom>
          <a:noFill/>
          <a:ln w="19050" cap="flat" cmpd="sng" algn="ctr">
            <a:solidFill>
              <a:schemeClr val="bg1">
                <a:lumMod val="75000"/>
              </a:schemeClr>
            </a:solidFill>
            <a:prstDash val="solid"/>
            <a:round/>
            <a:headEnd type="none" w="sm" len="sm"/>
            <a:tailEnd type="none" w="sm" len="sm"/>
          </a:ln>
          <a:effectLst/>
        </p:spPr>
        <p:txBody>
          <a:bodyPr wrap="none" anchor="ctr"/>
          <a:lstStyle/>
          <a:p>
            <a:pPr algn="ctr" eaLnBrk="1" fontAlgn="auto" hangingPunct="1">
              <a:spcBef>
                <a:spcPts val="0"/>
              </a:spcBef>
              <a:spcAft>
                <a:spcPts val="0"/>
              </a:spcAft>
              <a:defRPr/>
            </a:pPr>
            <a:endParaRPr lang="en-GB" sz="2025" dirty="0">
              <a:solidFill>
                <a:srgbClr val="919191"/>
              </a:solidFill>
              <a:effectLst>
                <a:outerShdw blurRad="38100" dist="38100" dir="2700000" algn="tl">
                  <a:srgbClr val="000000">
                    <a:alpha val="43137"/>
                  </a:srgbClr>
                </a:outerShdw>
              </a:effectLst>
              <a:latin typeface="Calibri" panose="020F0502020204030204"/>
            </a:endParaRPr>
          </a:p>
        </p:txBody>
      </p:sp>
      <p:sp>
        <p:nvSpPr>
          <p:cNvPr id="69" name="Rettangolo 68">
            <a:extLst>
              <a:ext uri="{FF2B5EF4-FFF2-40B4-BE49-F238E27FC236}">
                <a16:creationId xmlns:a16="http://schemas.microsoft.com/office/drawing/2014/main" id="{A030B1DC-F881-DE48-A2D9-49E0BFCDE7A1}"/>
              </a:ext>
            </a:extLst>
          </p:cNvPr>
          <p:cNvSpPr/>
          <p:nvPr/>
        </p:nvSpPr>
        <p:spPr bwMode="auto">
          <a:xfrm>
            <a:off x="5737225" y="1639888"/>
            <a:ext cx="1039813" cy="438150"/>
          </a:xfrm>
          <a:prstGeom prst="rect">
            <a:avLst/>
          </a:prstGeom>
          <a:noFill/>
          <a:ln w="19050" cap="flat" cmpd="sng" algn="ctr">
            <a:solidFill>
              <a:schemeClr val="bg1">
                <a:lumMod val="75000"/>
              </a:schemeClr>
            </a:solidFill>
            <a:prstDash val="solid"/>
            <a:round/>
            <a:headEnd type="none" w="sm" len="sm"/>
            <a:tailEnd type="none" w="sm" len="sm"/>
          </a:ln>
          <a:effectLst/>
        </p:spPr>
        <p:txBody>
          <a:bodyPr wrap="none" anchor="ctr"/>
          <a:lstStyle/>
          <a:p>
            <a:pPr algn="ctr" eaLnBrk="1" fontAlgn="auto" hangingPunct="1">
              <a:spcBef>
                <a:spcPts val="0"/>
              </a:spcBef>
              <a:spcAft>
                <a:spcPts val="0"/>
              </a:spcAft>
              <a:defRPr/>
            </a:pPr>
            <a:endParaRPr lang="en-GB" sz="2025" dirty="0">
              <a:solidFill>
                <a:srgbClr val="919191"/>
              </a:solidFill>
              <a:effectLst>
                <a:outerShdw blurRad="38100" dist="38100" dir="2700000" algn="tl">
                  <a:srgbClr val="000000">
                    <a:alpha val="43137"/>
                  </a:srgbClr>
                </a:outerShdw>
              </a:effectLst>
              <a:latin typeface="Calibri" panose="020F0502020204030204"/>
            </a:endParaRPr>
          </a:p>
        </p:txBody>
      </p:sp>
      <p:sp>
        <p:nvSpPr>
          <p:cNvPr id="70" name="Rettangolo 69">
            <a:extLst>
              <a:ext uri="{FF2B5EF4-FFF2-40B4-BE49-F238E27FC236}">
                <a16:creationId xmlns:a16="http://schemas.microsoft.com/office/drawing/2014/main" id="{EE057B00-E8FA-E74C-B67B-3D81CE2C1B3C}"/>
              </a:ext>
            </a:extLst>
          </p:cNvPr>
          <p:cNvSpPr/>
          <p:nvPr/>
        </p:nvSpPr>
        <p:spPr bwMode="auto">
          <a:xfrm>
            <a:off x="4064000" y="1639888"/>
            <a:ext cx="1233488" cy="438150"/>
          </a:xfrm>
          <a:prstGeom prst="rect">
            <a:avLst/>
          </a:prstGeom>
          <a:noFill/>
          <a:ln w="19050" cap="flat" cmpd="sng" algn="ctr">
            <a:solidFill>
              <a:schemeClr val="bg1">
                <a:lumMod val="75000"/>
              </a:schemeClr>
            </a:solidFill>
            <a:prstDash val="solid"/>
            <a:round/>
            <a:headEnd type="none" w="sm" len="sm"/>
            <a:tailEnd type="none" w="sm" len="sm"/>
          </a:ln>
          <a:effectLst/>
        </p:spPr>
        <p:txBody>
          <a:bodyPr wrap="none" anchor="ctr"/>
          <a:lstStyle/>
          <a:p>
            <a:pPr algn="ctr" eaLnBrk="1" fontAlgn="auto" hangingPunct="1">
              <a:spcBef>
                <a:spcPts val="0"/>
              </a:spcBef>
              <a:spcAft>
                <a:spcPts val="0"/>
              </a:spcAft>
              <a:defRPr/>
            </a:pPr>
            <a:endParaRPr lang="en-GB" sz="2025" dirty="0">
              <a:solidFill>
                <a:srgbClr val="919191"/>
              </a:solidFill>
              <a:effectLst>
                <a:outerShdw blurRad="38100" dist="38100" dir="2700000" algn="tl">
                  <a:srgbClr val="000000">
                    <a:alpha val="43137"/>
                  </a:srgbClr>
                </a:outerShdw>
              </a:effectLst>
              <a:latin typeface="Calibri" panose="020F0502020204030204"/>
            </a:endParaRPr>
          </a:p>
        </p:txBody>
      </p:sp>
      <p:cxnSp>
        <p:nvCxnSpPr>
          <p:cNvPr id="51215" name="Connettore 1 189">
            <a:extLst>
              <a:ext uri="{FF2B5EF4-FFF2-40B4-BE49-F238E27FC236}">
                <a16:creationId xmlns:a16="http://schemas.microsoft.com/office/drawing/2014/main" id="{6A80F50F-3630-8343-BB47-ED3F73695F6B}"/>
              </a:ext>
            </a:extLst>
          </p:cNvPr>
          <p:cNvCxnSpPr>
            <a:cxnSpLocks noChangeShapeType="1"/>
          </p:cNvCxnSpPr>
          <p:nvPr/>
        </p:nvCxnSpPr>
        <p:spPr bwMode="auto">
          <a:xfrm>
            <a:off x="7729538" y="3822700"/>
            <a:ext cx="0" cy="1592263"/>
          </a:xfrm>
          <a:prstGeom prst="line">
            <a:avLst/>
          </a:prstGeom>
          <a:noFill/>
          <a:ln w="28575">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51216" name="Connettore 1 194">
            <a:extLst>
              <a:ext uri="{FF2B5EF4-FFF2-40B4-BE49-F238E27FC236}">
                <a16:creationId xmlns:a16="http://schemas.microsoft.com/office/drawing/2014/main" id="{B9EB0315-D8F7-6E4E-8A75-175C696E298C}"/>
              </a:ext>
            </a:extLst>
          </p:cNvPr>
          <p:cNvCxnSpPr>
            <a:cxnSpLocks noChangeShapeType="1"/>
          </p:cNvCxnSpPr>
          <p:nvPr/>
        </p:nvCxnSpPr>
        <p:spPr bwMode="auto">
          <a:xfrm>
            <a:off x="2662238" y="4745038"/>
            <a:ext cx="0" cy="828675"/>
          </a:xfrm>
          <a:prstGeom prst="line">
            <a:avLst/>
          </a:prstGeom>
          <a:noFill/>
          <a:ln w="28575">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51217" name="Connettore 2 27">
            <a:extLst>
              <a:ext uri="{FF2B5EF4-FFF2-40B4-BE49-F238E27FC236}">
                <a16:creationId xmlns:a16="http://schemas.microsoft.com/office/drawing/2014/main" id="{A67D3E9A-A5F0-8A48-9868-5C2ABE6712FF}"/>
              </a:ext>
            </a:extLst>
          </p:cNvPr>
          <p:cNvCxnSpPr>
            <a:cxnSpLocks noChangeShapeType="1"/>
          </p:cNvCxnSpPr>
          <p:nvPr/>
        </p:nvCxnSpPr>
        <p:spPr bwMode="auto">
          <a:xfrm>
            <a:off x="2652713" y="4745038"/>
            <a:ext cx="257175" cy="0"/>
          </a:xfrm>
          <a:prstGeom prst="straightConnector1">
            <a:avLst/>
          </a:prstGeom>
          <a:noFill/>
          <a:ln w="28575">
            <a:solidFill>
              <a:schemeClr val="tx1"/>
            </a:solidFill>
            <a:round/>
            <a:headEnd type="none" w="sm" len="sm"/>
            <a:tailEnd type="arrow" w="med" len="med"/>
          </a:ln>
          <a:extLst>
            <a:ext uri="{909E8E84-426E-40DD-AFC4-6F175D3DCCD1}">
              <a14:hiddenFill xmlns:a14="http://schemas.microsoft.com/office/drawing/2010/main">
                <a:noFill/>
              </a14:hiddenFill>
            </a:ext>
          </a:extLst>
        </p:spPr>
      </p:cxnSp>
      <p:cxnSp>
        <p:nvCxnSpPr>
          <p:cNvPr id="51218" name="Connettore 1 208">
            <a:extLst>
              <a:ext uri="{FF2B5EF4-FFF2-40B4-BE49-F238E27FC236}">
                <a16:creationId xmlns:a16="http://schemas.microsoft.com/office/drawing/2014/main" id="{7373D0EE-AD7E-AC45-93E6-DF0D294C121A}"/>
              </a:ext>
            </a:extLst>
          </p:cNvPr>
          <p:cNvCxnSpPr>
            <a:cxnSpLocks noChangeShapeType="1"/>
          </p:cNvCxnSpPr>
          <p:nvPr/>
        </p:nvCxnSpPr>
        <p:spPr bwMode="auto">
          <a:xfrm flipH="1">
            <a:off x="8837613" y="5465763"/>
            <a:ext cx="0" cy="73025"/>
          </a:xfrm>
          <a:prstGeom prst="line">
            <a:avLst/>
          </a:prstGeom>
          <a:noFill/>
          <a:ln w="28575">
            <a:solidFill>
              <a:schemeClr val="tx1"/>
            </a:solidFill>
            <a:round/>
            <a:headEnd type="none" w="sm" len="sm"/>
            <a:tailEnd type="none" w="sm" len="sm"/>
          </a:ln>
          <a:extLst>
            <a:ext uri="{909E8E84-426E-40DD-AFC4-6F175D3DCCD1}">
              <a14:hiddenFill xmlns:a14="http://schemas.microsoft.com/office/drawing/2010/main">
                <a:noFill/>
              </a14:hiddenFill>
            </a:ext>
          </a:extLst>
        </p:spPr>
      </p:cxnSp>
      <p:sp>
        <p:nvSpPr>
          <p:cNvPr id="34834" name="CasellaDiTesto 15">
            <a:extLst>
              <a:ext uri="{FF2B5EF4-FFF2-40B4-BE49-F238E27FC236}">
                <a16:creationId xmlns:a16="http://schemas.microsoft.com/office/drawing/2014/main" id="{CE1AE109-87B7-8145-8D9B-845EFA8D4F8F}"/>
              </a:ext>
            </a:extLst>
          </p:cNvPr>
          <p:cNvSpPr txBox="1">
            <a:spLocks noChangeArrowheads="1"/>
          </p:cNvSpPr>
          <p:nvPr/>
        </p:nvSpPr>
        <p:spPr bwMode="auto">
          <a:xfrm>
            <a:off x="4038600" y="1636713"/>
            <a:ext cx="1285875" cy="455612"/>
          </a:xfrm>
          <a:prstGeom prst="rect">
            <a:avLst/>
          </a:prstGeom>
          <a:noFill/>
          <a:ln>
            <a:noFill/>
          </a:ln>
        </p:spPr>
        <p:txBody>
          <a:bodyPr>
            <a:spAutoFit/>
          </a:bodyPr>
          <a:lstStyle>
            <a:lvl1pPr>
              <a:spcBef>
                <a:spcPct val="20000"/>
              </a:spcBef>
              <a:buClr>
                <a:srgbClr val="FAFD00"/>
              </a:buClr>
              <a:buSzPct val="100000"/>
              <a:buChar char="•"/>
              <a:defRPr sz="2800">
                <a:solidFill>
                  <a:srgbClr val="FFFFFF"/>
                </a:solidFill>
                <a:latin typeface="Arial" panose="020B0604020202020204" pitchFamily="34" charset="0"/>
                <a:ea typeface="MS PGothic" panose="020B0600070205080204" pitchFamily="34" charset="-128"/>
              </a:defRPr>
            </a:lvl1pPr>
            <a:lvl2pPr marL="742950" indent="-285750">
              <a:spcBef>
                <a:spcPct val="20000"/>
              </a:spcBef>
              <a:buClr>
                <a:srgbClr val="FAFD00"/>
              </a:buClr>
              <a:buSzPct val="100000"/>
              <a:buChar char="–"/>
              <a:defRPr sz="2400">
                <a:solidFill>
                  <a:srgbClr val="FFFFFF"/>
                </a:solidFill>
                <a:latin typeface="Arial" panose="020B0604020202020204" pitchFamily="34" charset="0"/>
                <a:ea typeface="MS PGothic" panose="020B0600070205080204" pitchFamily="34" charset="-128"/>
              </a:defRPr>
            </a:lvl2pPr>
            <a:lvl3pPr marL="1143000" indent="-228600">
              <a:spcBef>
                <a:spcPct val="20000"/>
              </a:spcBef>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3pPr>
            <a:lvl4pPr marL="1600200" indent="-228600">
              <a:spcBef>
                <a:spcPct val="20000"/>
              </a:spcBef>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9pPr>
          </a:lstStyle>
          <a:p>
            <a:pPr algn="ctr" eaLnBrk="1" fontAlgn="auto" hangingPunct="1">
              <a:spcBef>
                <a:spcPct val="0"/>
              </a:spcBef>
              <a:spcAft>
                <a:spcPts val="0"/>
              </a:spcAft>
              <a:buClrTx/>
              <a:buSzTx/>
              <a:buFontTx/>
              <a:buNone/>
              <a:defRPr/>
            </a:pPr>
            <a:r>
              <a:rPr lang="en-GB" altLang="it-IT" sz="1181" dirty="0">
                <a:solidFill>
                  <a:schemeClr val="tx1"/>
                </a:solidFill>
                <a:latin typeface="Arial Narrow" panose="020B0606020202030204" pitchFamily="34" charset="0"/>
              </a:rPr>
              <a:t>Bone: 14 800 mM</a:t>
            </a:r>
          </a:p>
          <a:p>
            <a:pPr algn="ctr" eaLnBrk="1" fontAlgn="auto" hangingPunct="1">
              <a:spcBef>
                <a:spcPct val="0"/>
              </a:spcBef>
              <a:spcAft>
                <a:spcPts val="0"/>
              </a:spcAft>
              <a:buClrTx/>
              <a:buSzTx/>
              <a:buFontTx/>
              <a:buNone/>
              <a:defRPr/>
            </a:pPr>
            <a:r>
              <a:rPr lang="en-GB" altLang="it-IT" sz="1181" dirty="0">
                <a:solidFill>
                  <a:schemeClr val="tx1"/>
                </a:solidFill>
                <a:latin typeface="Arial Narrow" panose="020B0606020202030204" pitchFamily="34" charset="0"/>
              </a:rPr>
              <a:t>85% of total  </a:t>
            </a:r>
          </a:p>
        </p:txBody>
      </p:sp>
      <p:sp>
        <p:nvSpPr>
          <p:cNvPr id="34835" name="CasellaDiTesto 15">
            <a:extLst>
              <a:ext uri="{FF2B5EF4-FFF2-40B4-BE49-F238E27FC236}">
                <a16:creationId xmlns:a16="http://schemas.microsoft.com/office/drawing/2014/main" id="{A907FAD6-4E31-F54E-BDCC-48866DD9FF6F}"/>
              </a:ext>
            </a:extLst>
          </p:cNvPr>
          <p:cNvSpPr txBox="1">
            <a:spLocks noChangeArrowheads="1"/>
          </p:cNvSpPr>
          <p:nvPr/>
        </p:nvSpPr>
        <p:spPr bwMode="auto">
          <a:xfrm>
            <a:off x="5613400" y="1647825"/>
            <a:ext cx="1285875" cy="455613"/>
          </a:xfrm>
          <a:prstGeom prst="rect">
            <a:avLst/>
          </a:prstGeom>
          <a:noFill/>
          <a:ln>
            <a:noFill/>
          </a:ln>
        </p:spPr>
        <p:txBody>
          <a:bodyPr>
            <a:spAutoFit/>
          </a:bodyPr>
          <a:lstStyle>
            <a:lvl1pPr>
              <a:spcBef>
                <a:spcPct val="20000"/>
              </a:spcBef>
              <a:buClr>
                <a:srgbClr val="FAFD00"/>
              </a:buClr>
              <a:buSzPct val="100000"/>
              <a:buChar char="•"/>
              <a:defRPr sz="2800">
                <a:solidFill>
                  <a:srgbClr val="FFFFFF"/>
                </a:solidFill>
                <a:latin typeface="Arial" panose="020B0604020202020204" pitchFamily="34" charset="0"/>
                <a:ea typeface="MS PGothic" panose="020B0600070205080204" pitchFamily="34" charset="-128"/>
              </a:defRPr>
            </a:lvl1pPr>
            <a:lvl2pPr marL="742950" indent="-285750">
              <a:spcBef>
                <a:spcPct val="20000"/>
              </a:spcBef>
              <a:buClr>
                <a:srgbClr val="FAFD00"/>
              </a:buClr>
              <a:buSzPct val="100000"/>
              <a:buChar char="–"/>
              <a:defRPr sz="2400">
                <a:solidFill>
                  <a:srgbClr val="FFFFFF"/>
                </a:solidFill>
                <a:latin typeface="Arial" panose="020B0604020202020204" pitchFamily="34" charset="0"/>
                <a:ea typeface="MS PGothic" panose="020B0600070205080204" pitchFamily="34" charset="-128"/>
              </a:defRPr>
            </a:lvl2pPr>
            <a:lvl3pPr marL="1143000" indent="-228600">
              <a:spcBef>
                <a:spcPct val="20000"/>
              </a:spcBef>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3pPr>
            <a:lvl4pPr marL="1600200" indent="-228600">
              <a:spcBef>
                <a:spcPct val="20000"/>
              </a:spcBef>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9pPr>
          </a:lstStyle>
          <a:p>
            <a:pPr algn="ctr" eaLnBrk="1" fontAlgn="auto" hangingPunct="1">
              <a:spcBef>
                <a:spcPct val="0"/>
              </a:spcBef>
              <a:spcAft>
                <a:spcPts val="0"/>
              </a:spcAft>
              <a:buClrTx/>
              <a:buSzTx/>
              <a:buFontTx/>
              <a:buNone/>
              <a:defRPr/>
            </a:pPr>
            <a:r>
              <a:rPr lang="en-GB" altLang="it-IT" sz="1181" dirty="0">
                <a:solidFill>
                  <a:schemeClr val="tx1"/>
                </a:solidFill>
                <a:latin typeface="Arial Narrow" panose="020B0606020202030204" pitchFamily="34" charset="0"/>
              </a:rPr>
              <a:t>Cell: 2 600 mM</a:t>
            </a:r>
          </a:p>
          <a:p>
            <a:pPr algn="ctr" eaLnBrk="1" fontAlgn="auto" hangingPunct="1">
              <a:spcBef>
                <a:spcPct val="0"/>
              </a:spcBef>
              <a:spcAft>
                <a:spcPts val="0"/>
              </a:spcAft>
              <a:buClrTx/>
              <a:buSzTx/>
              <a:buFontTx/>
              <a:buNone/>
              <a:defRPr/>
            </a:pPr>
            <a:r>
              <a:rPr lang="en-GB" altLang="it-IT" sz="1181" dirty="0">
                <a:solidFill>
                  <a:schemeClr val="tx1"/>
                </a:solidFill>
                <a:latin typeface="Arial Narrow" panose="020B0606020202030204" pitchFamily="34" charset="0"/>
              </a:rPr>
              <a:t>15% of total  </a:t>
            </a:r>
          </a:p>
        </p:txBody>
      </p:sp>
      <p:sp>
        <p:nvSpPr>
          <p:cNvPr id="34836" name="CasellaDiTesto 15">
            <a:extLst>
              <a:ext uri="{FF2B5EF4-FFF2-40B4-BE49-F238E27FC236}">
                <a16:creationId xmlns:a16="http://schemas.microsoft.com/office/drawing/2014/main" id="{7AC9DFAE-33BB-E94A-8E90-03EB0BD21816}"/>
              </a:ext>
            </a:extLst>
          </p:cNvPr>
          <p:cNvSpPr txBox="1">
            <a:spLocks noChangeArrowheads="1"/>
          </p:cNvSpPr>
          <p:nvPr/>
        </p:nvSpPr>
        <p:spPr bwMode="auto">
          <a:xfrm>
            <a:off x="7124700" y="1636713"/>
            <a:ext cx="1220788" cy="455612"/>
          </a:xfrm>
          <a:prstGeom prst="rect">
            <a:avLst/>
          </a:prstGeom>
          <a:noFill/>
          <a:ln>
            <a:noFill/>
          </a:ln>
        </p:spPr>
        <p:txBody>
          <a:bodyPr>
            <a:spAutoFit/>
          </a:bodyPr>
          <a:lstStyle>
            <a:lvl1pPr>
              <a:spcBef>
                <a:spcPct val="20000"/>
              </a:spcBef>
              <a:buClr>
                <a:srgbClr val="FAFD00"/>
              </a:buClr>
              <a:buSzPct val="100000"/>
              <a:buChar char="•"/>
              <a:defRPr sz="2800">
                <a:solidFill>
                  <a:srgbClr val="FFFFFF"/>
                </a:solidFill>
                <a:latin typeface="Arial" panose="020B0604020202020204" pitchFamily="34" charset="0"/>
                <a:ea typeface="MS PGothic" panose="020B0600070205080204" pitchFamily="34" charset="-128"/>
              </a:defRPr>
            </a:lvl1pPr>
            <a:lvl2pPr marL="742950" indent="-285750">
              <a:spcBef>
                <a:spcPct val="20000"/>
              </a:spcBef>
              <a:buClr>
                <a:srgbClr val="FAFD00"/>
              </a:buClr>
              <a:buSzPct val="100000"/>
              <a:buChar char="–"/>
              <a:defRPr sz="2400">
                <a:solidFill>
                  <a:srgbClr val="FFFFFF"/>
                </a:solidFill>
                <a:latin typeface="Arial" panose="020B0604020202020204" pitchFamily="34" charset="0"/>
                <a:ea typeface="MS PGothic" panose="020B0600070205080204" pitchFamily="34" charset="-128"/>
              </a:defRPr>
            </a:lvl2pPr>
            <a:lvl3pPr marL="1143000" indent="-228600">
              <a:spcBef>
                <a:spcPct val="20000"/>
              </a:spcBef>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3pPr>
            <a:lvl4pPr marL="1600200" indent="-228600">
              <a:spcBef>
                <a:spcPct val="20000"/>
              </a:spcBef>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9pPr>
          </a:lstStyle>
          <a:p>
            <a:pPr algn="ctr" eaLnBrk="1" fontAlgn="auto" hangingPunct="1">
              <a:spcBef>
                <a:spcPct val="0"/>
              </a:spcBef>
              <a:spcAft>
                <a:spcPts val="0"/>
              </a:spcAft>
              <a:buClrTx/>
              <a:buSzTx/>
              <a:buFontTx/>
              <a:buNone/>
              <a:defRPr/>
            </a:pPr>
            <a:r>
              <a:rPr lang="en-GB" altLang="it-IT" sz="1181" dirty="0">
                <a:solidFill>
                  <a:schemeClr val="tx1"/>
                </a:solidFill>
                <a:latin typeface="Arial Narrow" panose="020B0606020202030204" pitchFamily="34" charset="0"/>
              </a:rPr>
              <a:t>ECF: 17 mM</a:t>
            </a:r>
          </a:p>
          <a:p>
            <a:pPr algn="ctr" eaLnBrk="1" fontAlgn="auto" hangingPunct="1">
              <a:spcBef>
                <a:spcPct val="0"/>
              </a:spcBef>
              <a:spcAft>
                <a:spcPts val="0"/>
              </a:spcAft>
              <a:buClrTx/>
              <a:buSzTx/>
              <a:buFontTx/>
              <a:buNone/>
              <a:defRPr/>
            </a:pPr>
            <a:r>
              <a:rPr lang="en-GB" altLang="it-IT" sz="1181" dirty="0">
                <a:solidFill>
                  <a:schemeClr val="tx1"/>
                </a:solidFill>
                <a:latin typeface="Arial Narrow" panose="020B0606020202030204" pitchFamily="34" charset="0"/>
              </a:rPr>
              <a:t>  0.1% of total  </a:t>
            </a:r>
          </a:p>
        </p:txBody>
      </p:sp>
      <p:cxnSp>
        <p:nvCxnSpPr>
          <p:cNvPr id="51222" name="Connettore 2 30">
            <a:extLst>
              <a:ext uri="{FF2B5EF4-FFF2-40B4-BE49-F238E27FC236}">
                <a16:creationId xmlns:a16="http://schemas.microsoft.com/office/drawing/2014/main" id="{FC0F24DC-36E2-9342-9E33-72A1F9307BFD}"/>
              </a:ext>
            </a:extLst>
          </p:cNvPr>
          <p:cNvCxnSpPr>
            <a:cxnSpLocks noChangeShapeType="1"/>
          </p:cNvCxnSpPr>
          <p:nvPr/>
        </p:nvCxnSpPr>
        <p:spPr bwMode="auto">
          <a:xfrm>
            <a:off x="3316288" y="5859463"/>
            <a:ext cx="0" cy="234950"/>
          </a:xfrm>
          <a:prstGeom prst="straightConnector1">
            <a:avLst/>
          </a:prstGeom>
          <a:noFill/>
          <a:ln w="28575">
            <a:solidFill>
              <a:schemeClr val="tx1"/>
            </a:solidFill>
            <a:round/>
            <a:headEnd type="none" w="sm" len="sm"/>
            <a:tailEnd type="arrow" w="med" len="med"/>
          </a:ln>
          <a:extLst>
            <a:ext uri="{909E8E84-426E-40DD-AFC4-6F175D3DCCD1}">
              <a14:hiddenFill xmlns:a14="http://schemas.microsoft.com/office/drawing/2010/main">
                <a:noFill/>
              </a14:hiddenFill>
            </a:ext>
          </a:extLst>
        </p:spPr>
      </p:cxnSp>
      <p:cxnSp>
        <p:nvCxnSpPr>
          <p:cNvPr id="51223" name="Connettore 1 209">
            <a:extLst>
              <a:ext uri="{FF2B5EF4-FFF2-40B4-BE49-F238E27FC236}">
                <a16:creationId xmlns:a16="http://schemas.microsoft.com/office/drawing/2014/main" id="{5475CF5D-CF1F-6E47-9788-6C309B6BF1CF}"/>
              </a:ext>
            </a:extLst>
          </p:cNvPr>
          <p:cNvCxnSpPr>
            <a:cxnSpLocks noChangeShapeType="1"/>
          </p:cNvCxnSpPr>
          <p:nvPr/>
        </p:nvCxnSpPr>
        <p:spPr bwMode="auto">
          <a:xfrm flipV="1">
            <a:off x="3219450" y="5303838"/>
            <a:ext cx="152400" cy="0"/>
          </a:xfrm>
          <a:prstGeom prst="line">
            <a:avLst/>
          </a:prstGeom>
          <a:noFill/>
          <a:ln w="28575">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51224" name="Connettore 1 210">
            <a:extLst>
              <a:ext uri="{FF2B5EF4-FFF2-40B4-BE49-F238E27FC236}">
                <a16:creationId xmlns:a16="http://schemas.microsoft.com/office/drawing/2014/main" id="{2CB0F291-8F5B-6E49-B8FA-D1CC18C80D8E}"/>
              </a:ext>
            </a:extLst>
          </p:cNvPr>
          <p:cNvCxnSpPr>
            <a:cxnSpLocks noChangeShapeType="1"/>
          </p:cNvCxnSpPr>
          <p:nvPr/>
        </p:nvCxnSpPr>
        <p:spPr bwMode="auto">
          <a:xfrm>
            <a:off x="3294063" y="5308600"/>
            <a:ext cx="1587" cy="93663"/>
          </a:xfrm>
          <a:prstGeom prst="line">
            <a:avLst/>
          </a:prstGeom>
          <a:noFill/>
          <a:ln w="28575">
            <a:solidFill>
              <a:schemeClr val="tx1"/>
            </a:solidFill>
            <a:round/>
            <a:headEnd type="none" w="sm" len="sm"/>
            <a:tailEnd type="none" w="sm" len="sm"/>
          </a:ln>
          <a:extLst>
            <a:ext uri="{909E8E84-426E-40DD-AFC4-6F175D3DCCD1}">
              <a14:hiddenFill xmlns:a14="http://schemas.microsoft.com/office/drawing/2010/main">
                <a:noFill/>
              </a14:hiddenFill>
            </a:ext>
          </a:extLst>
        </p:spPr>
      </p:cxnSp>
      <p:sp>
        <p:nvSpPr>
          <p:cNvPr id="83" name="Rettangolo 82">
            <a:extLst>
              <a:ext uri="{FF2B5EF4-FFF2-40B4-BE49-F238E27FC236}">
                <a16:creationId xmlns:a16="http://schemas.microsoft.com/office/drawing/2014/main" id="{C3DDE8B1-9F51-1342-ADF7-5CC4DB1B182D}"/>
              </a:ext>
            </a:extLst>
          </p:cNvPr>
          <p:cNvSpPr/>
          <p:nvPr/>
        </p:nvSpPr>
        <p:spPr bwMode="auto">
          <a:xfrm>
            <a:off x="2909888" y="4616450"/>
            <a:ext cx="835025" cy="254000"/>
          </a:xfrm>
          <a:prstGeom prst="rect">
            <a:avLst/>
          </a:prstGeom>
          <a:solidFill>
            <a:schemeClr val="bg1">
              <a:alpha val="70000"/>
            </a:schemeClr>
          </a:solidFill>
          <a:ln w="19050" cap="flat" cmpd="sng" algn="ctr">
            <a:solidFill>
              <a:schemeClr val="tx1"/>
            </a:solidFill>
            <a:prstDash val="solid"/>
            <a:round/>
            <a:headEnd type="none" w="sm" len="sm"/>
            <a:tailEnd type="none" w="sm" len="sm"/>
          </a:ln>
          <a:effectLst/>
        </p:spPr>
        <p:txBody>
          <a:bodyPr wrap="none" anchor="ctr"/>
          <a:lstStyle/>
          <a:p>
            <a:pPr algn="ctr" eaLnBrk="1" fontAlgn="auto" hangingPunct="1">
              <a:spcBef>
                <a:spcPts val="0"/>
              </a:spcBef>
              <a:spcAft>
                <a:spcPts val="0"/>
              </a:spcAft>
              <a:defRPr/>
            </a:pPr>
            <a:endParaRPr lang="en-GB" sz="2025" dirty="0">
              <a:solidFill>
                <a:srgbClr val="52535D"/>
              </a:solidFill>
              <a:effectLst>
                <a:outerShdw blurRad="38100" dist="38100" dir="2700000" algn="tl">
                  <a:srgbClr val="000000">
                    <a:alpha val="43137"/>
                  </a:srgbClr>
                </a:outerShdw>
              </a:effectLst>
              <a:latin typeface="Calibri" panose="020F0502020204030204"/>
            </a:endParaRPr>
          </a:p>
        </p:txBody>
      </p:sp>
      <p:sp>
        <p:nvSpPr>
          <p:cNvPr id="60" name="Rettangolo 59">
            <a:extLst>
              <a:ext uri="{FF2B5EF4-FFF2-40B4-BE49-F238E27FC236}">
                <a16:creationId xmlns:a16="http://schemas.microsoft.com/office/drawing/2014/main" id="{825961CE-D8E6-1142-A209-7E1CF807FB56}"/>
              </a:ext>
            </a:extLst>
          </p:cNvPr>
          <p:cNvSpPr/>
          <p:nvPr/>
        </p:nvSpPr>
        <p:spPr bwMode="auto">
          <a:xfrm>
            <a:off x="2924175" y="5414963"/>
            <a:ext cx="806450" cy="255587"/>
          </a:xfrm>
          <a:prstGeom prst="rect">
            <a:avLst/>
          </a:prstGeom>
          <a:solidFill>
            <a:schemeClr val="bg1">
              <a:alpha val="70000"/>
            </a:schemeClr>
          </a:solidFill>
          <a:ln w="19050" cap="flat" cmpd="sng" algn="ctr">
            <a:solidFill>
              <a:schemeClr val="tx1"/>
            </a:solidFill>
            <a:prstDash val="solid"/>
            <a:round/>
            <a:headEnd type="none" w="sm" len="sm"/>
            <a:tailEnd type="none" w="sm" len="sm"/>
          </a:ln>
          <a:effectLst/>
        </p:spPr>
        <p:txBody>
          <a:bodyPr wrap="none" anchor="ctr"/>
          <a:lstStyle/>
          <a:p>
            <a:pPr algn="ctr" eaLnBrk="1" fontAlgn="auto" hangingPunct="1">
              <a:spcBef>
                <a:spcPts val="0"/>
              </a:spcBef>
              <a:spcAft>
                <a:spcPts val="0"/>
              </a:spcAft>
              <a:defRPr/>
            </a:pPr>
            <a:endParaRPr lang="en-GB" sz="2025" dirty="0">
              <a:solidFill>
                <a:srgbClr val="52535D"/>
              </a:solidFill>
              <a:effectLst>
                <a:outerShdw blurRad="38100" dist="38100" dir="2700000" algn="tl">
                  <a:srgbClr val="000000">
                    <a:alpha val="43137"/>
                  </a:srgbClr>
                </a:outerShdw>
              </a:effectLst>
              <a:latin typeface="Calibri" panose="020F0502020204030204"/>
            </a:endParaRPr>
          </a:p>
        </p:txBody>
      </p:sp>
      <p:sp>
        <p:nvSpPr>
          <p:cNvPr id="34842" name="CasellaDiTesto 12">
            <a:extLst>
              <a:ext uri="{FF2B5EF4-FFF2-40B4-BE49-F238E27FC236}">
                <a16:creationId xmlns:a16="http://schemas.microsoft.com/office/drawing/2014/main" id="{06C68988-60F7-1040-B7B3-E7C0F864D604}"/>
              </a:ext>
            </a:extLst>
          </p:cNvPr>
          <p:cNvSpPr txBox="1">
            <a:spLocks noChangeArrowheads="1"/>
          </p:cNvSpPr>
          <p:nvPr/>
        </p:nvSpPr>
        <p:spPr bwMode="auto">
          <a:xfrm>
            <a:off x="2973388" y="5414963"/>
            <a:ext cx="708025" cy="274637"/>
          </a:xfrm>
          <a:prstGeom prst="rect">
            <a:avLst/>
          </a:prstGeom>
          <a:noFill/>
          <a:ln>
            <a:noFill/>
          </a:ln>
        </p:spPr>
        <p:txBody>
          <a:bodyPr>
            <a:spAutoFit/>
          </a:bodyPr>
          <a:lstStyle>
            <a:lvl1pPr>
              <a:spcBef>
                <a:spcPct val="20000"/>
              </a:spcBef>
              <a:buClr>
                <a:srgbClr val="FAFD00"/>
              </a:buClr>
              <a:buSzPct val="100000"/>
              <a:buChar char="•"/>
              <a:defRPr sz="2800">
                <a:solidFill>
                  <a:srgbClr val="FFFFFF"/>
                </a:solidFill>
                <a:latin typeface="Arial" panose="020B0604020202020204" pitchFamily="34" charset="0"/>
                <a:ea typeface="MS PGothic" panose="020B0600070205080204" pitchFamily="34" charset="-128"/>
              </a:defRPr>
            </a:lvl1pPr>
            <a:lvl2pPr marL="742950" indent="-285750">
              <a:spcBef>
                <a:spcPct val="20000"/>
              </a:spcBef>
              <a:buClr>
                <a:srgbClr val="FAFD00"/>
              </a:buClr>
              <a:buSzPct val="100000"/>
              <a:buChar char="–"/>
              <a:defRPr sz="2400">
                <a:solidFill>
                  <a:srgbClr val="FFFFFF"/>
                </a:solidFill>
                <a:latin typeface="Arial" panose="020B0604020202020204" pitchFamily="34" charset="0"/>
                <a:ea typeface="MS PGothic" panose="020B0600070205080204" pitchFamily="34" charset="-128"/>
              </a:defRPr>
            </a:lvl2pPr>
            <a:lvl3pPr marL="1143000" indent="-228600">
              <a:spcBef>
                <a:spcPct val="20000"/>
              </a:spcBef>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3pPr>
            <a:lvl4pPr marL="1600200" indent="-228600">
              <a:spcBef>
                <a:spcPct val="20000"/>
              </a:spcBef>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9pPr>
          </a:lstStyle>
          <a:p>
            <a:pPr algn="ctr" eaLnBrk="1" fontAlgn="auto" hangingPunct="1">
              <a:spcBef>
                <a:spcPct val="0"/>
              </a:spcBef>
              <a:spcAft>
                <a:spcPts val="0"/>
              </a:spcAft>
              <a:buClrTx/>
              <a:buSzTx/>
              <a:buFontTx/>
              <a:buNone/>
              <a:defRPr/>
            </a:pPr>
            <a:r>
              <a:rPr lang="en-GB" altLang="it-IT" sz="1181" dirty="0">
                <a:solidFill>
                  <a:schemeClr val="tx1"/>
                </a:solidFill>
                <a:latin typeface="Arial Narrow" panose="020B0606020202030204" pitchFamily="34" charset="0"/>
              </a:rPr>
              <a:t>PTHR1 </a:t>
            </a:r>
          </a:p>
        </p:txBody>
      </p:sp>
      <p:sp>
        <p:nvSpPr>
          <p:cNvPr id="74" name="Rettangolo 73">
            <a:extLst>
              <a:ext uri="{FF2B5EF4-FFF2-40B4-BE49-F238E27FC236}">
                <a16:creationId xmlns:a16="http://schemas.microsoft.com/office/drawing/2014/main" id="{24A8BE95-D004-C14A-8D57-90FEC6893FF6}"/>
              </a:ext>
            </a:extLst>
          </p:cNvPr>
          <p:cNvSpPr/>
          <p:nvPr/>
        </p:nvSpPr>
        <p:spPr bwMode="auto">
          <a:xfrm>
            <a:off x="2916238" y="5002213"/>
            <a:ext cx="806450" cy="254000"/>
          </a:xfrm>
          <a:prstGeom prst="rect">
            <a:avLst/>
          </a:prstGeom>
          <a:solidFill>
            <a:schemeClr val="bg1">
              <a:alpha val="70000"/>
            </a:schemeClr>
          </a:solidFill>
          <a:ln w="19050" cap="flat" cmpd="sng" algn="ctr">
            <a:solidFill>
              <a:schemeClr val="tx1"/>
            </a:solidFill>
            <a:prstDash val="solid"/>
            <a:round/>
            <a:headEnd type="none" w="sm" len="sm"/>
            <a:tailEnd type="none" w="sm" len="sm"/>
          </a:ln>
          <a:effectLst/>
        </p:spPr>
        <p:txBody>
          <a:bodyPr wrap="none" anchor="ctr"/>
          <a:lstStyle/>
          <a:p>
            <a:pPr algn="ctr" eaLnBrk="1" fontAlgn="auto" hangingPunct="1">
              <a:spcBef>
                <a:spcPts val="0"/>
              </a:spcBef>
              <a:spcAft>
                <a:spcPts val="0"/>
              </a:spcAft>
              <a:defRPr/>
            </a:pPr>
            <a:r>
              <a:rPr lang="en-GB" altLang="it-IT" sz="1180" dirty="0">
                <a:latin typeface="Arial Narrow" panose="020B0606020202030204" pitchFamily="34" charset="0"/>
              </a:rPr>
              <a:t>NaPi-II2a/c </a:t>
            </a:r>
          </a:p>
        </p:txBody>
      </p:sp>
      <p:cxnSp>
        <p:nvCxnSpPr>
          <p:cNvPr id="51229" name="Connettore 2 27">
            <a:extLst>
              <a:ext uri="{FF2B5EF4-FFF2-40B4-BE49-F238E27FC236}">
                <a16:creationId xmlns:a16="http://schemas.microsoft.com/office/drawing/2014/main" id="{2E3AFF29-D881-B145-AE40-41ED875328F0}"/>
              </a:ext>
            </a:extLst>
          </p:cNvPr>
          <p:cNvCxnSpPr>
            <a:cxnSpLocks noChangeShapeType="1"/>
          </p:cNvCxnSpPr>
          <p:nvPr/>
        </p:nvCxnSpPr>
        <p:spPr bwMode="auto">
          <a:xfrm>
            <a:off x="2652713" y="5573713"/>
            <a:ext cx="257175" cy="0"/>
          </a:xfrm>
          <a:prstGeom prst="straightConnector1">
            <a:avLst/>
          </a:prstGeom>
          <a:noFill/>
          <a:ln w="28575">
            <a:solidFill>
              <a:schemeClr val="tx1"/>
            </a:solidFill>
            <a:round/>
            <a:headEnd type="none" w="sm" len="sm"/>
            <a:tailEnd/>
          </a:ln>
          <a:extLst>
            <a:ext uri="{909E8E84-426E-40DD-AFC4-6F175D3DCCD1}">
              <a14:hiddenFill xmlns:a14="http://schemas.microsoft.com/office/drawing/2010/main">
                <a:noFill/>
              </a14:hiddenFill>
            </a:ext>
          </a:extLst>
        </p:spPr>
      </p:cxnSp>
      <p:grpSp>
        <p:nvGrpSpPr>
          <p:cNvPr id="51230" name="Gruppo 45075">
            <a:extLst>
              <a:ext uri="{FF2B5EF4-FFF2-40B4-BE49-F238E27FC236}">
                <a16:creationId xmlns:a16="http://schemas.microsoft.com/office/drawing/2014/main" id="{FEB854B1-89CF-5443-A8E1-42E8F7BE47CF}"/>
              </a:ext>
            </a:extLst>
          </p:cNvPr>
          <p:cNvGrpSpPr>
            <a:grpSpLocks/>
          </p:cNvGrpSpPr>
          <p:nvPr/>
        </p:nvGrpSpPr>
        <p:grpSpPr bwMode="auto">
          <a:xfrm>
            <a:off x="3651250" y="2930525"/>
            <a:ext cx="1865313" cy="973138"/>
            <a:chOff x="2290233" y="2311930"/>
            <a:chExt cx="2209800" cy="1154135"/>
          </a:xfrm>
        </p:grpSpPr>
        <p:sp>
          <p:nvSpPr>
            <p:cNvPr id="34935" name="CasellaDiTesto 14">
              <a:extLst>
                <a:ext uri="{FF2B5EF4-FFF2-40B4-BE49-F238E27FC236}">
                  <a16:creationId xmlns:a16="http://schemas.microsoft.com/office/drawing/2014/main" id="{A4B45874-502B-FE4E-8916-4D67F806BE1A}"/>
                </a:ext>
              </a:extLst>
            </p:cNvPr>
            <p:cNvSpPr txBox="1">
              <a:spLocks noChangeArrowheads="1"/>
            </p:cNvSpPr>
            <p:nvPr/>
          </p:nvSpPr>
          <p:spPr bwMode="auto">
            <a:xfrm>
              <a:off x="2290233" y="2311930"/>
              <a:ext cx="2209800" cy="325719"/>
            </a:xfrm>
            <a:prstGeom prst="rect">
              <a:avLst/>
            </a:prstGeom>
            <a:noFill/>
            <a:ln>
              <a:noFill/>
            </a:ln>
          </p:spPr>
          <p:txBody>
            <a:bodyPr>
              <a:spAutoFit/>
            </a:bodyPr>
            <a:lstStyle>
              <a:lvl1pPr>
                <a:spcBef>
                  <a:spcPct val="20000"/>
                </a:spcBef>
                <a:buClr>
                  <a:srgbClr val="FAFD00"/>
                </a:buClr>
                <a:buSzPct val="100000"/>
                <a:buChar char="•"/>
                <a:defRPr sz="2800">
                  <a:solidFill>
                    <a:srgbClr val="FFFFFF"/>
                  </a:solidFill>
                  <a:latin typeface="Arial" panose="020B0604020202020204" pitchFamily="34" charset="0"/>
                  <a:ea typeface="MS PGothic" panose="020B0600070205080204" pitchFamily="34" charset="-128"/>
                </a:defRPr>
              </a:lvl1pPr>
              <a:lvl2pPr marL="742950" indent="-285750">
                <a:spcBef>
                  <a:spcPct val="20000"/>
                </a:spcBef>
                <a:buClr>
                  <a:srgbClr val="FAFD00"/>
                </a:buClr>
                <a:buSzPct val="100000"/>
                <a:buChar char="–"/>
                <a:defRPr sz="2400">
                  <a:solidFill>
                    <a:srgbClr val="FFFFFF"/>
                  </a:solidFill>
                  <a:latin typeface="Arial" panose="020B0604020202020204" pitchFamily="34" charset="0"/>
                  <a:ea typeface="MS PGothic" panose="020B0600070205080204" pitchFamily="34" charset="-128"/>
                </a:defRPr>
              </a:lvl2pPr>
              <a:lvl3pPr marL="1143000" indent="-228600">
                <a:spcBef>
                  <a:spcPct val="20000"/>
                </a:spcBef>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3pPr>
              <a:lvl4pPr marL="1600200" indent="-228600">
                <a:spcBef>
                  <a:spcPct val="20000"/>
                </a:spcBef>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9pPr>
            </a:lstStyle>
            <a:p>
              <a:pPr algn="ctr" eaLnBrk="1" fontAlgn="auto" hangingPunct="1">
                <a:spcBef>
                  <a:spcPct val="0"/>
                </a:spcBef>
                <a:spcAft>
                  <a:spcPts val="0"/>
                </a:spcAft>
                <a:buClrTx/>
                <a:buSzTx/>
                <a:buFontTx/>
                <a:buNone/>
                <a:defRPr/>
              </a:pPr>
              <a:r>
                <a:rPr lang="en-US" altLang="it-IT" sz="1181" dirty="0">
                  <a:solidFill>
                    <a:schemeClr val="tx1"/>
                  </a:solidFill>
                  <a:latin typeface="Arial Narrow" panose="020B0606020202030204" pitchFamily="34" charset="0"/>
                </a:rPr>
                <a:t>P exchange (280 mg/d) </a:t>
              </a:r>
              <a:endParaRPr lang="it-IT" altLang="it-IT" sz="1181">
                <a:solidFill>
                  <a:schemeClr val="tx1"/>
                </a:solidFill>
                <a:latin typeface="Arial Narrow" panose="020B0606020202030204" pitchFamily="34" charset="0"/>
              </a:endParaRPr>
            </a:p>
          </p:txBody>
        </p:sp>
        <p:sp>
          <p:nvSpPr>
            <p:cNvPr id="34936" name="CasellaDiTesto 12">
              <a:extLst>
                <a:ext uri="{FF2B5EF4-FFF2-40B4-BE49-F238E27FC236}">
                  <a16:creationId xmlns:a16="http://schemas.microsoft.com/office/drawing/2014/main" id="{B54F2D30-D08D-7A4E-9B99-8D31D79E0B28}"/>
                </a:ext>
              </a:extLst>
            </p:cNvPr>
            <p:cNvSpPr txBox="1">
              <a:spLocks noChangeArrowheads="1"/>
            </p:cNvSpPr>
            <p:nvPr/>
          </p:nvSpPr>
          <p:spPr bwMode="auto">
            <a:xfrm>
              <a:off x="2858198" y="2616938"/>
              <a:ext cx="989238" cy="325719"/>
            </a:xfrm>
            <a:prstGeom prst="rect">
              <a:avLst/>
            </a:prstGeom>
            <a:noFill/>
            <a:ln>
              <a:noFill/>
            </a:ln>
          </p:spPr>
          <p:txBody>
            <a:bodyPr>
              <a:spAutoFit/>
            </a:bodyPr>
            <a:lstStyle>
              <a:lvl1pPr>
                <a:spcBef>
                  <a:spcPct val="20000"/>
                </a:spcBef>
                <a:buClr>
                  <a:srgbClr val="FAFD00"/>
                </a:buClr>
                <a:buSzPct val="100000"/>
                <a:buChar char="•"/>
                <a:defRPr sz="2800">
                  <a:solidFill>
                    <a:srgbClr val="FFFFFF"/>
                  </a:solidFill>
                  <a:latin typeface="Arial" panose="020B0604020202020204" pitchFamily="34" charset="0"/>
                  <a:ea typeface="MS PGothic" panose="020B0600070205080204" pitchFamily="34" charset="-128"/>
                </a:defRPr>
              </a:lvl1pPr>
              <a:lvl2pPr marL="742950" indent="-285750">
                <a:spcBef>
                  <a:spcPct val="20000"/>
                </a:spcBef>
                <a:buClr>
                  <a:srgbClr val="FAFD00"/>
                </a:buClr>
                <a:buSzPct val="100000"/>
                <a:buChar char="–"/>
                <a:defRPr sz="2400">
                  <a:solidFill>
                    <a:srgbClr val="FFFFFF"/>
                  </a:solidFill>
                  <a:latin typeface="Arial" panose="020B0604020202020204" pitchFamily="34" charset="0"/>
                  <a:ea typeface="MS PGothic" panose="020B0600070205080204" pitchFamily="34" charset="-128"/>
                </a:defRPr>
              </a:lvl2pPr>
              <a:lvl3pPr marL="1143000" indent="-228600">
                <a:spcBef>
                  <a:spcPct val="20000"/>
                </a:spcBef>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3pPr>
              <a:lvl4pPr marL="1600200" indent="-228600">
                <a:spcBef>
                  <a:spcPct val="20000"/>
                </a:spcBef>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9pPr>
            </a:lstStyle>
            <a:p>
              <a:pPr algn="ctr" eaLnBrk="1" fontAlgn="auto" hangingPunct="1">
                <a:spcBef>
                  <a:spcPct val="0"/>
                </a:spcBef>
                <a:spcAft>
                  <a:spcPts val="0"/>
                </a:spcAft>
                <a:buClrTx/>
                <a:buSzTx/>
                <a:buFontTx/>
                <a:buNone/>
                <a:defRPr/>
              </a:pPr>
              <a:r>
                <a:rPr lang="en-US" altLang="it-IT" sz="1181" dirty="0">
                  <a:solidFill>
                    <a:schemeClr val="tx1"/>
                  </a:solidFill>
                  <a:latin typeface="Arial Narrow" panose="020B0606020202030204" pitchFamily="34" charset="0"/>
                </a:rPr>
                <a:t>Formation </a:t>
              </a:r>
              <a:endParaRPr lang="it-IT" altLang="it-IT" sz="1181">
                <a:solidFill>
                  <a:schemeClr val="tx1"/>
                </a:solidFill>
                <a:latin typeface="Arial Narrow" panose="020B0606020202030204" pitchFamily="34" charset="0"/>
              </a:endParaRPr>
            </a:p>
          </p:txBody>
        </p:sp>
        <p:sp>
          <p:nvSpPr>
            <p:cNvPr id="34937" name="CasellaDiTesto 12">
              <a:extLst>
                <a:ext uri="{FF2B5EF4-FFF2-40B4-BE49-F238E27FC236}">
                  <a16:creationId xmlns:a16="http://schemas.microsoft.com/office/drawing/2014/main" id="{2094FF60-4534-8648-9C4A-C15BC1764320}"/>
                </a:ext>
              </a:extLst>
            </p:cNvPr>
            <p:cNvSpPr txBox="1">
              <a:spLocks noChangeArrowheads="1"/>
            </p:cNvSpPr>
            <p:nvPr/>
          </p:nvSpPr>
          <p:spPr bwMode="auto">
            <a:xfrm>
              <a:off x="2591142" y="3140346"/>
              <a:ext cx="1523351" cy="325719"/>
            </a:xfrm>
            <a:prstGeom prst="rect">
              <a:avLst/>
            </a:prstGeom>
            <a:noFill/>
            <a:ln>
              <a:noFill/>
            </a:ln>
          </p:spPr>
          <p:txBody>
            <a:bodyPr>
              <a:spAutoFit/>
            </a:bodyPr>
            <a:lstStyle>
              <a:lvl1pPr>
                <a:spcBef>
                  <a:spcPct val="20000"/>
                </a:spcBef>
                <a:buClr>
                  <a:srgbClr val="FAFD00"/>
                </a:buClr>
                <a:buSzPct val="100000"/>
                <a:buChar char="•"/>
                <a:defRPr sz="2800">
                  <a:solidFill>
                    <a:srgbClr val="FFFFFF"/>
                  </a:solidFill>
                  <a:latin typeface="Arial" panose="020B0604020202020204" pitchFamily="34" charset="0"/>
                  <a:ea typeface="MS PGothic" panose="020B0600070205080204" pitchFamily="34" charset="-128"/>
                </a:defRPr>
              </a:lvl1pPr>
              <a:lvl2pPr marL="742950" indent="-285750">
                <a:spcBef>
                  <a:spcPct val="20000"/>
                </a:spcBef>
                <a:buClr>
                  <a:srgbClr val="FAFD00"/>
                </a:buClr>
                <a:buSzPct val="100000"/>
                <a:buChar char="–"/>
                <a:defRPr sz="2400">
                  <a:solidFill>
                    <a:srgbClr val="FFFFFF"/>
                  </a:solidFill>
                  <a:latin typeface="Arial" panose="020B0604020202020204" pitchFamily="34" charset="0"/>
                  <a:ea typeface="MS PGothic" panose="020B0600070205080204" pitchFamily="34" charset="-128"/>
                </a:defRPr>
              </a:lvl2pPr>
              <a:lvl3pPr marL="1143000" indent="-228600">
                <a:spcBef>
                  <a:spcPct val="20000"/>
                </a:spcBef>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3pPr>
              <a:lvl4pPr marL="1600200" indent="-228600">
                <a:spcBef>
                  <a:spcPct val="20000"/>
                </a:spcBef>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9pPr>
            </a:lstStyle>
            <a:p>
              <a:pPr algn="ctr" eaLnBrk="1" fontAlgn="auto" hangingPunct="1">
                <a:spcBef>
                  <a:spcPct val="0"/>
                </a:spcBef>
                <a:spcAft>
                  <a:spcPts val="0"/>
                </a:spcAft>
                <a:buClrTx/>
                <a:buSzTx/>
                <a:buFontTx/>
                <a:buNone/>
                <a:defRPr/>
              </a:pPr>
              <a:r>
                <a:rPr lang="en-US" altLang="it-IT" sz="1181" dirty="0">
                  <a:solidFill>
                    <a:schemeClr val="tx1"/>
                  </a:solidFill>
                  <a:latin typeface="Arial Narrow" panose="020B0606020202030204" pitchFamily="34" charset="0"/>
                </a:rPr>
                <a:t>Resorption </a:t>
              </a:r>
              <a:endParaRPr lang="it-IT" altLang="it-IT" sz="1181">
                <a:solidFill>
                  <a:schemeClr val="tx1"/>
                </a:solidFill>
                <a:latin typeface="Arial Narrow" panose="020B0606020202030204" pitchFamily="34" charset="0"/>
              </a:endParaRPr>
            </a:p>
          </p:txBody>
        </p:sp>
        <p:cxnSp>
          <p:nvCxnSpPr>
            <p:cNvPr id="51328" name="Connettore 2 27">
              <a:extLst>
                <a:ext uri="{FF2B5EF4-FFF2-40B4-BE49-F238E27FC236}">
                  <a16:creationId xmlns:a16="http://schemas.microsoft.com/office/drawing/2014/main" id="{0E502C65-D039-7549-9056-EC825BE4B5D5}"/>
                </a:ext>
              </a:extLst>
            </p:cNvPr>
            <p:cNvCxnSpPr>
              <a:cxnSpLocks noChangeShapeType="1"/>
            </p:cNvCxnSpPr>
            <p:nvPr/>
          </p:nvCxnSpPr>
          <p:spPr bwMode="auto">
            <a:xfrm>
              <a:off x="2603500" y="3141663"/>
              <a:ext cx="1435100" cy="0"/>
            </a:xfrm>
            <a:prstGeom prst="straightConnector1">
              <a:avLst/>
            </a:prstGeom>
            <a:noFill/>
            <a:ln w="28575">
              <a:solidFill>
                <a:schemeClr val="tx1"/>
              </a:solidFill>
              <a:round/>
              <a:headEnd type="none" w="sm" len="sm"/>
              <a:tailEnd type="arrow" w="med" len="med"/>
            </a:ln>
            <a:extLst>
              <a:ext uri="{909E8E84-426E-40DD-AFC4-6F175D3DCCD1}">
                <a14:hiddenFill xmlns:a14="http://schemas.microsoft.com/office/drawing/2010/main">
                  <a:noFill/>
                </a14:hiddenFill>
              </a:ext>
            </a:extLst>
          </p:spPr>
        </p:cxnSp>
        <p:cxnSp>
          <p:nvCxnSpPr>
            <p:cNvPr id="51329" name="Connettore 2 28">
              <a:extLst>
                <a:ext uri="{FF2B5EF4-FFF2-40B4-BE49-F238E27FC236}">
                  <a16:creationId xmlns:a16="http://schemas.microsoft.com/office/drawing/2014/main" id="{83EE1706-17DC-E74A-AF44-CFA507F2AA6C}"/>
                </a:ext>
              </a:extLst>
            </p:cNvPr>
            <p:cNvCxnSpPr>
              <a:cxnSpLocks noChangeShapeType="1"/>
            </p:cNvCxnSpPr>
            <p:nvPr/>
          </p:nvCxnSpPr>
          <p:spPr bwMode="auto">
            <a:xfrm flipH="1">
              <a:off x="2552701" y="2989263"/>
              <a:ext cx="1485899" cy="0"/>
            </a:xfrm>
            <a:prstGeom prst="straightConnector1">
              <a:avLst/>
            </a:prstGeom>
            <a:noFill/>
            <a:ln w="28575">
              <a:solidFill>
                <a:schemeClr val="tx1"/>
              </a:solidFill>
              <a:round/>
              <a:headEnd type="none" w="sm" len="sm"/>
              <a:tailEnd type="arrow" w="med" len="med"/>
            </a:ln>
            <a:extLst>
              <a:ext uri="{909E8E84-426E-40DD-AFC4-6F175D3DCCD1}">
                <a14:hiddenFill xmlns:a14="http://schemas.microsoft.com/office/drawing/2010/main">
                  <a:noFill/>
                </a14:hiddenFill>
              </a:ext>
            </a:extLst>
          </p:spPr>
        </p:cxnSp>
      </p:grpSp>
      <p:sp>
        <p:nvSpPr>
          <p:cNvPr id="100" name="CasellaDiTesto 12">
            <a:extLst>
              <a:ext uri="{FF2B5EF4-FFF2-40B4-BE49-F238E27FC236}">
                <a16:creationId xmlns:a16="http://schemas.microsoft.com/office/drawing/2014/main" id="{CB298D5B-9D09-FA4D-AA1B-E5CDD681615A}"/>
              </a:ext>
            </a:extLst>
          </p:cNvPr>
          <p:cNvSpPr txBox="1">
            <a:spLocks noChangeArrowheads="1"/>
          </p:cNvSpPr>
          <p:nvPr/>
        </p:nvSpPr>
        <p:spPr bwMode="auto">
          <a:xfrm>
            <a:off x="2309813" y="3459163"/>
            <a:ext cx="900112" cy="300037"/>
          </a:xfrm>
          <a:prstGeom prst="rect">
            <a:avLst/>
          </a:prstGeom>
          <a:noFill/>
          <a:ln>
            <a:noFill/>
          </a:ln>
        </p:spPr>
        <p:txBody>
          <a:bodyPr>
            <a:spAutoFit/>
          </a:bodyPr>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defRPr>
            </a:lvl2pPr>
            <a:lvl3pPr marL="1143000" indent="-228600">
              <a:defRPr sz="2400" b="1">
                <a:solidFill>
                  <a:schemeClr val="tx1"/>
                </a:solidFill>
                <a:latin typeface="Times New Roman" charset="0"/>
                <a:ea typeface="ＭＳ Ｐゴシック" charset="0"/>
              </a:defRPr>
            </a:lvl3pPr>
            <a:lvl4pPr marL="1600200" indent="-228600">
              <a:defRPr sz="2400" b="1">
                <a:solidFill>
                  <a:schemeClr val="tx1"/>
                </a:solidFill>
                <a:latin typeface="Times New Roman" charset="0"/>
                <a:ea typeface="ＭＳ Ｐゴシック" charset="0"/>
              </a:defRPr>
            </a:lvl4pPr>
            <a:lvl5pPr marL="2057400" indent="-22860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fontAlgn="auto" hangingPunct="1">
              <a:spcBef>
                <a:spcPts val="0"/>
              </a:spcBef>
              <a:spcAft>
                <a:spcPts val="0"/>
              </a:spcAft>
              <a:defRPr/>
            </a:pPr>
            <a:r>
              <a:rPr lang="en-GB" sz="1350" dirty="0">
                <a:solidFill>
                  <a:srgbClr val="919191">
                    <a:lumMod val="75000"/>
                  </a:srgbClr>
                </a:solidFill>
                <a:latin typeface="Arial Narrow" charset="0"/>
              </a:rPr>
              <a:t>Bone</a:t>
            </a:r>
          </a:p>
        </p:txBody>
      </p:sp>
      <p:sp>
        <p:nvSpPr>
          <p:cNvPr id="34925" name="CasellaDiTesto 16">
            <a:extLst>
              <a:ext uri="{FF2B5EF4-FFF2-40B4-BE49-F238E27FC236}">
                <a16:creationId xmlns:a16="http://schemas.microsoft.com/office/drawing/2014/main" id="{75F4FB07-5011-7D4D-AA43-A43CBC14ED14}"/>
              </a:ext>
            </a:extLst>
          </p:cNvPr>
          <p:cNvSpPr txBox="1">
            <a:spLocks noChangeArrowheads="1"/>
          </p:cNvSpPr>
          <p:nvPr/>
        </p:nvSpPr>
        <p:spPr bwMode="auto">
          <a:xfrm>
            <a:off x="7935913" y="4449763"/>
            <a:ext cx="1671637" cy="274637"/>
          </a:xfrm>
          <a:prstGeom prst="rect">
            <a:avLst/>
          </a:prstGeom>
          <a:noFill/>
          <a:ln>
            <a:noFill/>
          </a:ln>
        </p:spPr>
        <p:txBody>
          <a:bodyPr>
            <a:spAutoFit/>
          </a:bodyPr>
          <a:lstStyle>
            <a:lvl1pPr>
              <a:spcBef>
                <a:spcPct val="20000"/>
              </a:spcBef>
              <a:buClr>
                <a:srgbClr val="FAFD00"/>
              </a:buClr>
              <a:buSzPct val="100000"/>
              <a:buChar char="•"/>
              <a:defRPr sz="2800">
                <a:solidFill>
                  <a:srgbClr val="FFFFFF"/>
                </a:solidFill>
                <a:latin typeface="Arial" panose="020B0604020202020204" pitchFamily="34" charset="0"/>
                <a:ea typeface="MS PGothic" panose="020B0600070205080204" pitchFamily="34" charset="-128"/>
              </a:defRPr>
            </a:lvl1pPr>
            <a:lvl2pPr marL="742950" indent="-285750">
              <a:spcBef>
                <a:spcPct val="20000"/>
              </a:spcBef>
              <a:buClr>
                <a:srgbClr val="FAFD00"/>
              </a:buClr>
              <a:buSzPct val="100000"/>
              <a:buChar char="–"/>
              <a:defRPr sz="2400">
                <a:solidFill>
                  <a:srgbClr val="FFFFFF"/>
                </a:solidFill>
                <a:latin typeface="Arial" panose="020B0604020202020204" pitchFamily="34" charset="0"/>
                <a:ea typeface="MS PGothic" panose="020B0600070205080204" pitchFamily="34" charset="-128"/>
              </a:defRPr>
            </a:lvl2pPr>
            <a:lvl3pPr marL="1143000" indent="-228600">
              <a:spcBef>
                <a:spcPct val="20000"/>
              </a:spcBef>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3pPr>
            <a:lvl4pPr marL="1600200" indent="-228600">
              <a:spcBef>
                <a:spcPct val="20000"/>
              </a:spcBef>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9pPr>
          </a:lstStyle>
          <a:p>
            <a:pPr algn="ctr" eaLnBrk="1" fontAlgn="auto" hangingPunct="1">
              <a:spcBef>
                <a:spcPct val="0"/>
              </a:spcBef>
              <a:spcAft>
                <a:spcPts val="0"/>
              </a:spcAft>
              <a:buClrTx/>
              <a:buSzTx/>
              <a:buFontTx/>
              <a:buNone/>
              <a:defRPr/>
            </a:pPr>
            <a:r>
              <a:rPr lang="en-GB" altLang="it-IT" sz="1181" dirty="0">
                <a:solidFill>
                  <a:schemeClr val="tx1"/>
                </a:solidFill>
                <a:latin typeface="Arial Narrow" panose="020B0606020202030204" pitchFamily="34" charset="0"/>
              </a:rPr>
              <a:t>Faecal P (600 mg/d)  </a:t>
            </a:r>
          </a:p>
        </p:txBody>
      </p:sp>
      <p:sp>
        <p:nvSpPr>
          <p:cNvPr id="34927" name="CasellaDiTesto 12">
            <a:extLst>
              <a:ext uri="{FF2B5EF4-FFF2-40B4-BE49-F238E27FC236}">
                <a16:creationId xmlns:a16="http://schemas.microsoft.com/office/drawing/2014/main" id="{771FD593-33DC-1B45-8A01-66F17A23B796}"/>
              </a:ext>
            </a:extLst>
          </p:cNvPr>
          <p:cNvSpPr txBox="1">
            <a:spLocks noChangeArrowheads="1"/>
          </p:cNvSpPr>
          <p:nvPr/>
        </p:nvSpPr>
        <p:spPr bwMode="auto">
          <a:xfrm>
            <a:off x="7900988" y="2301875"/>
            <a:ext cx="1676400" cy="274638"/>
          </a:xfrm>
          <a:prstGeom prst="rect">
            <a:avLst/>
          </a:prstGeom>
          <a:noFill/>
          <a:ln>
            <a:noFill/>
          </a:ln>
        </p:spPr>
        <p:txBody>
          <a:bodyPr>
            <a:spAutoFit/>
          </a:bodyPr>
          <a:lstStyle>
            <a:lvl1pPr>
              <a:spcBef>
                <a:spcPct val="20000"/>
              </a:spcBef>
              <a:buClr>
                <a:srgbClr val="FAFD00"/>
              </a:buClr>
              <a:buSzPct val="100000"/>
              <a:buChar char="•"/>
              <a:defRPr sz="2800">
                <a:solidFill>
                  <a:srgbClr val="FFFFFF"/>
                </a:solidFill>
                <a:latin typeface="Arial" panose="020B0604020202020204" pitchFamily="34" charset="0"/>
                <a:ea typeface="MS PGothic" panose="020B0600070205080204" pitchFamily="34" charset="-128"/>
              </a:defRPr>
            </a:lvl1pPr>
            <a:lvl2pPr marL="742950" indent="-285750">
              <a:spcBef>
                <a:spcPct val="20000"/>
              </a:spcBef>
              <a:buClr>
                <a:srgbClr val="FAFD00"/>
              </a:buClr>
              <a:buSzPct val="100000"/>
              <a:buChar char="–"/>
              <a:defRPr sz="2400">
                <a:solidFill>
                  <a:srgbClr val="FFFFFF"/>
                </a:solidFill>
                <a:latin typeface="Arial" panose="020B0604020202020204" pitchFamily="34" charset="0"/>
                <a:ea typeface="MS PGothic" panose="020B0600070205080204" pitchFamily="34" charset="-128"/>
              </a:defRPr>
            </a:lvl2pPr>
            <a:lvl3pPr marL="1143000" indent="-228600">
              <a:spcBef>
                <a:spcPct val="20000"/>
              </a:spcBef>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3pPr>
            <a:lvl4pPr marL="1600200" indent="-228600">
              <a:spcBef>
                <a:spcPct val="20000"/>
              </a:spcBef>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9pPr>
          </a:lstStyle>
          <a:p>
            <a:pPr algn="ctr" eaLnBrk="1" fontAlgn="auto" hangingPunct="1">
              <a:spcBef>
                <a:spcPct val="0"/>
              </a:spcBef>
              <a:spcAft>
                <a:spcPts val="0"/>
              </a:spcAft>
              <a:buClrTx/>
              <a:buSzTx/>
              <a:buFontTx/>
              <a:buNone/>
              <a:defRPr/>
            </a:pPr>
            <a:r>
              <a:rPr lang="en-GB" altLang="it-IT" sz="1181" dirty="0">
                <a:solidFill>
                  <a:schemeClr val="tx1"/>
                </a:solidFill>
                <a:latin typeface="Arial Narrow" panose="020B0606020202030204" pitchFamily="34" charset="0"/>
              </a:rPr>
              <a:t>Dietary P (1500 mg/d)</a:t>
            </a:r>
          </a:p>
        </p:txBody>
      </p:sp>
      <p:cxnSp>
        <p:nvCxnSpPr>
          <p:cNvPr id="51318" name="Connettore 2 25">
            <a:extLst>
              <a:ext uri="{FF2B5EF4-FFF2-40B4-BE49-F238E27FC236}">
                <a16:creationId xmlns:a16="http://schemas.microsoft.com/office/drawing/2014/main" id="{E506061E-648E-A24B-8407-BBABAF96C643}"/>
              </a:ext>
            </a:extLst>
          </p:cNvPr>
          <p:cNvCxnSpPr>
            <a:cxnSpLocks noChangeShapeType="1"/>
          </p:cNvCxnSpPr>
          <p:nvPr/>
        </p:nvCxnSpPr>
        <p:spPr bwMode="auto">
          <a:xfrm>
            <a:off x="8769896" y="4230134"/>
            <a:ext cx="5802" cy="242307"/>
          </a:xfrm>
          <a:prstGeom prst="straightConnector1">
            <a:avLst/>
          </a:prstGeom>
          <a:noFill/>
          <a:ln w="28575">
            <a:solidFill>
              <a:schemeClr val="tx1"/>
            </a:solidFill>
            <a:round/>
            <a:headEnd type="none" w="sm" len="sm"/>
            <a:tailEnd type="arrow" w="med" len="med"/>
          </a:ln>
          <a:extLst>
            <a:ext uri="{909E8E84-426E-40DD-AFC4-6F175D3DCCD1}">
              <a14:hiddenFill xmlns:a14="http://schemas.microsoft.com/office/drawing/2010/main">
                <a:noFill/>
              </a14:hiddenFill>
            </a:ext>
          </a:extLst>
        </p:spPr>
      </p:cxnSp>
      <p:sp>
        <p:nvSpPr>
          <p:cNvPr id="34929" name="CasellaDiTesto 17">
            <a:extLst>
              <a:ext uri="{FF2B5EF4-FFF2-40B4-BE49-F238E27FC236}">
                <a16:creationId xmlns:a16="http://schemas.microsoft.com/office/drawing/2014/main" id="{6830BC08-F8C0-9845-935E-A704D1743F00}"/>
              </a:ext>
            </a:extLst>
          </p:cNvPr>
          <p:cNvSpPr txBox="1">
            <a:spLocks noChangeArrowheads="1"/>
          </p:cNvSpPr>
          <p:nvPr/>
        </p:nvSpPr>
        <p:spPr bwMode="auto">
          <a:xfrm>
            <a:off x="8736013" y="2559050"/>
            <a:ext cx="900112" cy="404813"/>
          </a:xfrm>
          <a:prstGeom prst="rect">
            <a:avLst/>
          </a:prstGeom>
          <a:noFill/>
          <a:ln>
            <a:noFill/>
          </a:ln>
        </p:spPr>
        <p:txBody>
          <a:bodyPr>
            <a:spAutoFit/>
          </a:bodyPr>
          <a:lstStyle>
            <a:lvl1pPr>
              <a:spcBef>
                <a:spcPct val="20000"/>
              </a:spcBef>
              <a:buClr>
                <a:srgbClr val="FAFD00"/>
              </a:buClr>
              <a:buSzPct val="100000"/>
              <a:buChar char="•"/>
              <a:defRPr sz="2800">
                <a:solidFill>
                  <a:srgbClr val="FFFFFF"/>
                </a:solidFill>
                <a:latin typeface="Arial" panose="020B0604020202020204" pitchFamily="34" charset="0"/>
                <a:ea typeface="MS PGothic" panose="020B0600070205080204" pitchFamily="34" charset="-128"/>
              </a:defRPr>
            </a:lvl1pPr>
            <a:lvl2pPr marL="742950" indent="-285750">
              <a:spcBef>
                <a:spcPct val="20000"/>
              </a:spcBef>
              <a:buClr>
                <a:srgbClr val="FAFD00"/>
              </a:buClr>
              <a:buSzPct val="100000"/>
              <a:buChar char="–"/>
              <a:defRPr sz="2400">
                <a:solidFill>
                  <a:srgbClr val="FFFFFF"/>
                </a:solidFill>
                <a:latin typeface="Arial" panose="020B0604020202020204" pitchFamily="34" charset="0"/>
                <a:ea typeface="MS PGothic" panose="020B0600070205080204" pitchFamily="34" charset="-128"/>
              </a:defRPr>
            </a:lvl2pPr>
            <a:lvl3pPr marL="1143000" indent="-228600">
              <a:spcBef>
                <a:spcPct val="20000"/>
              </a:spcBef>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3pPr>
            <a:lvl4pPr marL="1600200" indent="-228600">
              <a:spcBef>
                <a:spcPct val="20000"/>
              </a:spcBef>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9pPr>
          </a:lstStyle>
          <a:p>
            <a:pPr algn="ctr" eaLnBrk="1" fontAlgn="auto" hangingPunct="1">
              <a:spcBef>
                <a:spcPct val="0"/>
              </a:spcBef>
              <a:spcAft>
                <a:spcPts val="0"/>
              </a:spcAft>
              <a:buClrTx/>
              <a:buSzTx/>
              <a:buFontTx/>
              <a:buNone/>
              <a:defRPr/>
            </a:pPr>
            <a:r>
              <a:rPr lang="en-GB" altLang="it-IT" sz="2025" dirty="0">
                <a:solidFill>
                  <a:schemeClr val="tx1"/>
                </a:solidFill>
                <a:latin typeface="Arial Narrow" panose="020B0606020202030204" pitchFamily="34" charset="0"/>
              </a:rPr>
              <a:t>Gut</a:t>
            </a:r>
          </a:p>
        </p:txBody>
      </p:sp>
      <p:cxnSp>
        <p:nvCxnSpPr>
          <p:cNvPr id="51320" name="Connettore 2 24">
            <a:extLst>
              <a:ext uri="{FF2B5EF4-FFF2-40B4-BE49-F238E27FC236}">
                <a16:creationId xmlns:a16="http://schemas.microsoft.com/office/drawing/2014/main" id="{5DDA814D-95D3-1B44-9F39-281F55E86D7C}"/>
              </a:ext>
            </a:extLst>
          </p:cNvPr>
          <p:cNvCxnSpPr>
            <a:cxnSpLocks noChangeShapeType="1"/>
          </p:cNvCxnSpPr>
          <p:nvPr/>
        </p:nvCxnSpPr>
        <p:spPr bwMode="auto">
          <a:xfrm>
            <a:off x="8736424" y="2558916"/>
            <a:ext cx="0" cy="449823"/>
          </a:xfrm>
          <a:prstGeom prst="straightConnector1">
            <a:avLst/>
          </a:prstGeom>
          <a:noFill/>
          <a:ln w="28575">
            <a:solidFill>
              <a:schemeClr val="tx1"/>
            </a:solidFill>
            <a:round/>
            <a:headEnd type="none" w="sm" len="sm"/>
            <a:tailEnd type="arrow" w="med" len="med"/>
          </a:ln>
          <a:extLst>
            <a:ext uri="{909E8E84-426E-40DD-AFC4-6F175D3DCCD1}">
              <a14:hiddenFill xmlns:a14="http://schemas.microsoft.com/office/drawing/2010/main">
                <a:noFill/>
              </a14:hiddenFill>
            </a:ext>
          </a:extLst>
        </p:spPr>
      </p:cxnSp>
      <p:sp>
        <p:nvSpPr>
          <p:cNvPr id="84" name="Rettangolo 83">
            <a:extLst>
              <a:ext uri="{FF2B5EF4-FFF2-40B4-BE49-F238E27FC236}">
                <a16:creationId xmlns:a16="http://schemas.microsoft.com/office/drawing/2014/main" id="{83573586-2851-354F-9095-A7CAD822B9BE}"/>
              </a:ext>
            </a:extLst>
          </p:cNvPr>
          <p:cNvSpPr/>
          <p:nvPr/>
        </p:nvSpPr>
        <p:spPr bwMode="auto">
          <a:xfrm>
            <a:off x="8350250" y="3209925"/>
            <a:ext cx="806450" cy="254000"/>
          </a:xfrm>
          <a:prstGeom prst="rect">
            <a:avLst/>
          </a:prstGeom>
          <a:solidFill>
            <a:schemeClr val="bg1">
              <a:alpha val="70000"/>
            </a:schemeClr>
          </a:solidFill>
          <a:ln w="19050" cap="flat" cmpd="sng" algn="ctr">
            <a:solidFill>
              <a:schemeClr val="tx1"/>
            </a:solidFill>
            <a:prstDash val="solid"/>
            <a:round/>
            <a:headEnd type="none" w="sm" len="sm"/>
            <a:tailEnd type="none" w="sm" len="sm"/>
          </a:ln>
          <a:effectLst/>
        </p:spPr>
        <p:txBody>
          <a:bodyPr wrap="none" anchor="ctr"/>
          <a:lstStyle/>
          <a:p>
            <a:pPr algn="ctr" eaLnBrk="1" fontAlgn="auto" hangingPunct="1">
              <a:spcBef>
                <a:spcPts val="0"/>
              </a:spcBef>
              <a:spcAft>
                <a:spcPts val="0"/>
              </a:spcAft>
              <a:defRPr/>
            </a:pPr>
            <a:r>
              <a:rPr lang="en-GB" altLang="it-IT" sz="1180" dirty="0">
                <a:latin typeface="Arial Narrow" panose="020B0606020202030204" pitchFamily="34" charset="0"/>
              </a:rPr>
              <a:t>NaPi-IIb </a:t>
            </a:r>
          </a:p>
        </p:txBody>
      </p:sp>
      <p:sp>
        <p:nvSpPr>
          <p:cNvPr id="103" name="Rettangolo 102">
            <a:extLst>
              <a:ext uri="{FF2B5EF4-FFF2-40B4-BE49-F238E27FC236}">
                <a16:creationId xmlns:a16="http://schemas.microsoft.com/office/drawing/2014/main" id="{3690D50C-29CB-284B-972D-4BA4AFAF7CB2}"/>
              </a:ext>
            </a:extLst>
          </p:cNvPr>
          <p:cNvSpPr/>
          <p:nvPr/>
        </p:nvSpPr>
        <p:spPr bwMode="auto">
          <a:xfrm>
            <a:off x="8350250" y="3714750"/>
            <a:ext cx="836613" cy="255588"/>
          </a:xfrm>
          <a:prstGeom prst="rect">
            <a:avLst/>
          </a:prstGeom>
          <a:solidFill>
            <a:schemeClr val="bg1">
              <a:alpha val="70000"/>
            </a:schemeClr>
          </a:solidFill>
          <a:ln w="19050" cap="flat" cmpd="sng" algn="ctr">
            <a:solidFill>
              <a:schemeClr val="tx1"/>
            </a:solidFill>
            <a:prstDash val="solid"/>
            <a:round/>
            <a:headEnd type="none" w="sm" len="sm"/>
            <a:tailEnd type="none" w="sm" len="sm"/>
          </a:ln>
          <a:effectLst/>
        </p:spPr>
        <p:txBody>
          <a:bodyPr wrap="none" tIns="0" bIns="0" anchor="ctr"/>
          <a:lstStyle/>
          <a:p>
            <a:pPr algn="ctr" eaLnBrk="1" fontAlgn="auto" hangingPunct="1">
              <a:spcBef>
                <a:spcPts val="0"/>
              </a:spcBef>
              <a:spcAft>
                <a:spcPts val="0"/>
              </a:spcAft>
              <a:defRPr/>
            </a:pPr>
            <a:r>
              <a:rPr lang="en-GB" altLang="it-IT" sz="1180" dirty="0">
                <a:latin typeface="Arial Narrow" panose="020B0606020202030204" pitchFamily="34" charset="0"/>
              </a:rPr>
              <a:t>PiT-2 </a:t>
            </a:r>
          </a:p>
        </p:txBody>
      </p:sp>
      <p:sp>
        <p:nvSpPr>
          <p:cNvPr id="111" name="CasellaDiTesto 12">
            <a:extLst>
              <a:ext uri="{FF2B5EF4-FFF2-40B4-BE49-F238E27FC236}">
                <a16:creationId xmlns:a16="http://schemas.microsoft.com/office/drawing/2014/main" id="{B51D3B29-F8FE-EB44-A072-E6E38538358F}"/>
              </a:ext>
            </a:extLst>
          </p:cNvPr>
          <p:cNvSpPr txBox="1">
            <a:spLocks noChangeArrowheads="1"/>
          </p:cNvSpPr>
          <p:nvPr/>
        </p:nvSpPr>
        <p:spPr bwMode="auto">
          <a:xfrm>
            <a:off x="9366250" y="3394075"/>
            <a:ext cx="587375" cy="300038"/>
          </a:xfrm>
          <a:prstGeom prst="rect">
            <a:avLst/>
          </a:prstGeom>
          <a:noFill/>
          <a:ln>
            <a:noFill/>
          </a:ln>
        </p:spPr>
        <p:txBody>
          <a:bodyPr>
            <a:spAutoFit/>
          </a:bodyPr>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defRPr>
            </a:lvl2pPr>
            <a:lvl3pPr marL="1143000" indent="-228600">
              <a:defRPr sz="2400" b="1">
                <a:solidFill>
                  <a:schemeClr val="tx1"/>
                </a:solidFill>
                <a:latin typeface="Times New Roman" charset="0"/>
                <a:ea typeface="ＭＳ Ｐゴシック" charset="0"/>
              </a:defRPr>
            </a:lvl3pPr>
            <a:lvl4pPr marL="1600200" indent="-228600">
              <a:defRPr sz="2400" b="1">
                <a:solidFill>
                  <a:schemeClr val="tx1"/>
                </a:solidFill>
                <a:latin typeface="Times New Roman" charset="0"/>
                <a:ea typeface="ＭＳ Ｐゴシック" charset="0"/>
              </a:defRPr>
            </a:lvl4pPr>
            <a:lvl5pPr marL="2057400" indent="-22860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fontAlgn="auto" hangingPunct="1">
              <a:spcBef>
                <a:spcPts val="0"/>
              </a:spcBef>
              <a:spcAft>
                <a:spcPts val="0"/>
              </a:spcAft>
              <a:defRPr/>
            </a:pPr>
            <a:r>
              <a:rPr lang="en-GB" sz="1350" dirty="0">
                <a:latin typeface="Arial Narrow" charset="0"/>
              </a:rPr>
              <a:t>Gut</a:t>
            </a:r>
          </a:p>
        </p:txBody>
      </p:sp>
      <p:sp>
        <p:nvSpPr>
          <p:cNvPr id="127" name="CasellaDiTesto 12">
            <a:extLst>
              <a:ext uri="{FF2B5EF4-FFF2-40B4-BE49-F238E27FC236}">
                <a16:creationId xmlns:a16="http://schemas.microsoft.com/office/drawing/2014/main" id="{4B2C33C1-4485-8D49-BBEC-B2A0F004B537}"/>
              </a:ext>
            </a:extLst>
          </p:cNvPr>
          <p:cNvSpPr txBox="1">
            <a:spLocks noChangeArrowheads="1"/>
          </p:cNvSpPr>
          <p:nvPr/>
        </p:nvSpPr>
        <p:spPr bwMode="auto">
          <a:xfrm>
            <a:off x="9093200" y="5227638"/>
            <a:ext cx="1671638" cy="300037"/>
          </a:xfrm>
          <a:prstGeom prst="rect">
            <a:avLst/>
          </a:prstGeom>
          <a:noFill/>
          <a:ln>
            <a:noFill/>
          </a:ln>
        </p:spPr>
        <p:txBody>
          <a:bodyPr>
            <a:spAutoFit/>
          </a:bodyPr>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defRPr>
            </a:lvl2pPr>
            <a:lvl3pPr marL="1143000" indent="-228600">
              <a:defRPr sz="2400" b="1">
                <a:solidFill>
                  <a:schemeClr val="tx1"/>
                </a:solidFill>
                <a:latin typeface="Times New Roman" charset="0"/>
                <a:ea typeface="ＭＳ Ｐゴシック" charset="0"/>
              </a:defRPr>
            </a:lvl3pPr>
            <a:lvl4pPr marL="1600200" indent="-228600">
              <a:defRPr sz="2400" b="1">
                <a:solidFill>
                  <a:schemeClr val="tx1"/>
                </a:solidFill>
                <a:latin typeface="Times New Roman" charset="0"/>
                <a:ea typeface="ＭＳ Ｐゴシック" charset="0"/>
              </a:defRPr>
            </a:lvl4pPr>
            <a:lvl5pPr marL="2057400" indent="-22860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algn="ctr" eaLnBrk="1" fontAlgn="auto" hangingPunct="1">
              <a:spcBef>
                <a:spcPts val="0"/>
              </a:spcBef>
              <a:spcAft>
                <a:spcPts val="0"/>
              </a:spcAft>
              <a:defRPr/>
            </a:pPr>
            <a:r>
              <a:rPr lang="en-GB" sz="1350" dirty="0">
                <a:latin typeface="Arial Narrow" charset="0"/>
              </a:rPr>
              <a:t>Parathyroids </a:t>
            </a:r>
          </a:p>
        </p:txBody>
      </p:sp>
      <p:cxnSp>
        <p:nvCxnSpPr>
          <p:cNvPr id="51235" name="Connettore 1 203">
            <a:extLst>
              <a:ext uri="{FF2B5EF4-FFF2-40B4-BE49-F238E27FC236}">
                <a16:creationId xmlns:a16="http://schemas.microsoft.com/office/drawing/2014/main" id="{F70B3071-DECF-E541-B2D7-6064A1B230AE}"/>
              </a:ext>
            </a:extLst>
          </p:cNvPr>
          <p:cNvCxnSpPr>
            <a:cxnSpLocks noChangeShapeType="1"/>
          </p:cNvCxnSpPr>
          <p:nvPr/>
        </p:nvCxnSpPr>
        <p:spPr bwMode="auto">
          <a:xfrm>
            <a:off x="8558213" y="5280025"/>
            <a:ext cx="0" cy="214313"/>
          </a:xfrm>
          <a:prstGeom prst="line">
            <a:avLst/>
          </a:prstGeom>
          <a:noFill/>
          <a:ln w="28575">
            <a:solidFill>
              <a:srgbClr val="081D58"/>
            </a:solidFill>
            <a:round/>
            <a:headEnd type="none" w="sm" len="sm"/>
            <a:tailEnd type="none" w="sm" len="sm"/>
          </a:ln>
          <a:extLst>
            <a:ext uri="{909E8E84-426E-40DD-AFC4-6F175D3DCCD1}">
              <a14:hiddenFill xmlns:a14="http://schemas.microsoft.com/office/drawing/2010/main">
                <a:noFill/>
              </a14:hiddenFill>
            </a:ext>
          </a:extLst>
        </p:spPr>
      </p:cxnSp>
      <p:sp>
        <p:nvSpPr>
          <p:cNvPr id="130" name="Rettangolo 129">
            <a:extLst>
              <a:ext uri="{FF2B5EF4-FFF2-40B4-BE49-F238E27FC236}">
                <a16:creationId xmlns:a16="http://schemas.microsoft.com/office/drawing/2014/main" id="{25E259EF-3C55-0544-846A-9A78118CF206}"/>
              </a:ext>
            </a:extLst>
          </p:cNvPr>
          <p:cNvSpPr/>
          <p:nvPr/>
        </p:nvSpPr>
        <p:spPr bwMode="auto">
          <a:xfrm>
            <a:off x="8643938" y="5211763"/>
            <a:ext cx="449262" cy="254000"/>
          </a:xfrm>
          <a:prstGeom prst="rect">
            <a:avLst/>
          </a:prstGeom>
          <a:solidFill>
            <a:schemeClr val="bg1">
              <a:alpha val="70000"/>
            </a:schemeClr>
          </a:solidFill>
          <a:ln w="19050" cap="flat" cmpd="sng" algn="ctr">
            <a:solidFill>
              <a:schemeClr val="tx1"/>
            </a:solidFill>
            <a:prstDash val="solid"/>
            <a:round/>
            <a:headEnd type="none" w="sm" len="sm"/>
            <a:tailEnd type="none" w="sm" len="sm"/>
          </a:ln>
          <a:effectLst/>
        </p:spPr>
        <p:txBody>
          <a:bodyPr wrap="none" anchor="ctr"/>
          <a:lstStyle/>
          <a:p>
            <a:pPr algn="ctr" eaLnBrk="1" fontAlgn="auto" hangingPunct="1">
              <a:spcBef>
                <a:spcPts val="0"/>
              </a:spcBef>
              <a:spcAft>
                <a:spcPts val="0"/>
              </a:spcAft>
              <a:defRPr/>
            </a:pPr>
            <a:r>
              <a:rPr lang="en-GB" altLang="it-IT" sz="1180" dirty="0">
                <a:latin typeface="Arial Narrow" panose="020B0606020202030204" pitchFamily="34" charset="0"/>
              </a:rPr>
              <a:t>PTH </a:t>
            </a:r>
          </a:p>
        </p:txBody>
      </p:sp>
      <p:cxnSp>
        <p:nvCxnSpPr>
          <p:cNvPr id="51238" name="Connettore 2 29">
            <a:extLst>
              <a:ext uri="{FF2B5EF4-FFF2-40B4-BE49-F238E27FC236}">
                <a16:creationId xmlns:a16="http://schemas.microsoft.com/office/drawing/2014/main" id="{6BAA68F9-8B45-3F42-AA34-F094D67F0A84}"/>
              </a:ext>
            </a:extLst>
          </p:cNvPr>
          <p:cNvCxnSpPr>
            <a:cxnSpLocks noChangeShapeType="1"/>
            <a:stCxn id="60" idx="3"/>
          </p:cNvCxnSpPr>
          <p:nvPr/>
        </p:nvCxnSpPr>
        <p:spPr bwMode="auto">
          <a:xfrm flipV="1">
            <a:off x="3730625" y="5538788"/>
            <a:ext cx="5106988" cy="3175"/>
          </a:xfrm>
          <a:prstGeom prst="straightConnector1">
            <a:avLst/>
          </a:prstGeom>
          <a:noFill/>
          <a:ln w="28575">
            <a:solidFill>
              <a:schemeClr val="tx1"/>
            </a:solidFill>
            <a:round/>
            <a:headEnd type="arrow" w="sm" len="sm"/>
            <a:tailEnd/>
          </a:ln>
          <a:extLst>
            <a:ext uri="{909E8E84-426E-40DD-AFC4-6F175D3DCCD1}">
              <a14:hiddenFill xmlns:a14="http://schemas.microsoft.com/office/drawing/2010/main">
                <a:noFill/>
              </a14:hiddenFill>
            </a:ext>
          </a:extLst>
        </p:spPr>
      </p:cxnSp>
      <p:sp>
        <p:nvSpPr>
          <p:cNvPr id="34855" name="CasellaDiTesto 13">
            <a:extLst>
              <a:ext uri="{FF2B5EF4-FFF2-40B4-BE49-F238E27FC236}">
                <a16:creationId xmlns:a16="http://schemas.microsoft.com/office/drawing/2014/main" id="{FF79A381-9E08-C24D-933A-79D7EE1AF3BA}"/>
              </a:ext>
            </a:extLst>
          </p:cNvPr>
          <p:cNvSpPr txBox="1">
            <a:spLocks noChangeArrowheads="1"/>
          </p:cNvSpPr>
          <p:nvPr/>
        </p:nvSpPr>
        <p:spPr bwMode="auto">
          <a:xfrm>
            <a:off x="2844800" y="4616450"/>
            <a:ext cx="965200" cy="274638"/>
          </a:xfrm>
          <a:prstGeom prst="rect">
            <a:avLst/>
          </a:prstGeom>
          <a:noFill/>
          <a:ln>
            <a:noFill/>
          </a:ln>
        </p:spPr>
        <p:txBody>
          <a:bodyPr>
            <a:spAutoFit/>
          </a:bodyPr>
          <a:lstStyle>
            <a:lvl1pPr>
              <a:spcBef>
                <a:spcPct val="20000"/>
              </a:spcBef>
              <a:buClr>
                <a:srgbClr val="FAFD00"/>
              </a:buClr>
              <a:buSzPct val="100000"/>
              <a:buChar char="•"/>
              <a:defRPr sz="2800">
                <a:solidFill>
                  <a:srgbClr val="FFFFFF"/>
                </a:solidFill>
                <a:latin typeface="Arial" panose="020B0604020202020204" pitchFamily="34" charset="0"/>
                <a:ea typeface="MS PGothic" panose="020B0600070205080204" pitchFamily="34" charset="-128"/>
              </a:defRPr>
            </a:lvl1pPr>
            <a:lvl2pPr marL="742950" indent="-285750">
              <a:spcBef>
                <a:spcPct val="20000"/>
              </a:spcBef>
              <a:buClr>
                <a:srgbClr val="FAFD00"/>
              </a:buClr>
              <a:buSzPct val="100000"/>
              <a:buChar char="–"/>
              <a:defRPr sz="2400">
                <a:solidFill>
                  <a:srgbClr val="FFFFFF"/>
                </a:solidFill>
                <a:latin typeface="Arial" panose="020B0604020202020204" pitchFamily="34" charset="0"/>
                <a:ea typeface="MS PGothic" panose="020B0600070205080204" pitchFamily="34" charset="-128"/>
              </a:defRPr>
            </a:lvl2pPr>
            <a:lvl3pPr marL="1143000" indent="-228600">
              <a:spcBef>
                <a:spcPct val="20000"/>
              </a:spcBef>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3pPr>
            <a:lvl4pPr marL="1600200" indent="-228600">
              <a:spcBef>
                <a:spcPct val="20000"/>
              </a:spcBef>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9pPr>
          </a:lstStyle>
          <a:p>
            <a:pPr algn="ctr" eaLnBrk="1" fontAlgn="auto" hangingPunct="1">
              <a:spcBef>
                <a:spcPct val="0"/>
              </a:spcBef>
              <a:spcAft>
                <a:spcPts val="0"/>
              </a:spcAft>
              <a:buClrTx/>
              <a:buSzTx/>
              <a:buFontTx/>
              <a:buNone/>
              <a:defRPr/>
            </a:pPr>
            <a:r>
              <a:rPr lang="en-GB" altLang="it-IT" sz="1181" dirty="0">
                <a:solidFill>
                  <a:schemeClr val="tx1"/>
                </a:solidFill>
                <a:latin typeface="Arial Narrow" panose="020B0606020202030204" pitchFamily="34" charset="0"/>
              </a:rPr>
              <a:t>1,25(OH)</a:t>
            </a:r>
            <a:r>
              <a:rPr lang="en-GB" altLang="it-IT" sz="1181" baseline="-25000" dirty="0">
                <a:solidFill>
                  <a:schemeClr val="tx1"/>
                </a:solidFill>
                <a:latin typeface="Arial Narrow" panose="020B0606020202030204" pitchFamily="34" charset="0"/>
              </a:rPr>
              <a:t>2</a:t>
            </a:r>
            <a:r>
              <a:rPr lang="en-GB" altLang="it-IT" sz="1181" dirty="0">
                <a:solidFill>
                  <a:schemeClr val="tx1"/>
                </a:solidFill>
                <a:latin typeface="Arial Narrow" panose="020B0606020202030204" pitchFamily="34" charset="0"/>
              </a:rPr>
              <a:t>D</a:t>
            </a:r>
            <a:r>
              <a:rPr lang="en-GB" altLang="it-IT" sz="1181" baseline="-25000" dirty="0">
                <a:solidFill>
                  <a:schemeClr val="tx1"/>
                </a:solidFill>
                <a:latin typeface="Arial Narrow" panose="020B0606020202030204" pitchFamily="34" charset="0"/>
              </a:rPr>
              <a:t>3</a:t>
            </a:r>
          </a:p>
        </p:txBody>
      </p:sp>
      <p:sp>
        <p:nvSpPr>
          <p:cNvPr id="34858" name="CasellaDiTesto 20">
            <a:extLst>
              <a:ext uri="{FF2B5EF4-FFF2-40B4-BE49-F238E27FC236}">
                <a16:creationId xmlns:a16="http://schemas.microsoft.com/office/drawing/2014/main" id="{459D4716-9BB8-1A41-9C61-6710A82C0630}"/>
              </a:ext>
            </a:extLst>
          </p:cNvPr>
          <p:cNvSpPr txBox="1">
            <a:spLocks noChangeArrowheads="1"/>
          </p:cNvSpPr>
          <p:nvPr/>
        </p:nvSpPr>
        <p:spPr bwMode="auto">
          <a:xfrm>
            <a:off x="5634038" y="3803650"/>
            <a:ext cx="1044575" cy="508000"/>
          </a:xfrm>
          <a:prstGeom prst="rect">
            <a:avLst/>
          </a:prstGeom>
          <a:noFill/>
          <a:ln>
            <a:noFill/>
          </a:ln>
        </p:spPr>
        <p:txBody>
          <a:bodyPr>
            <a:spAutoFit/>
          </a:bodyPr>
          <a:lstStyle>
            <a:lvl1pPr>
              <a:spcBef>
                <a:spcPct val="20000"/>
              </a:spcBef>
              <a:buClr>
                <a:srgbClr val="FAFD00"/>
              </a:buClr>
              <a:buSzPct val="100000"/>
              <a:buChar char="•"/>
              <a:defRPr sz="2800">
                <a:solidFill>
                  <a:srgbClr val="FFFFFF"/>
                </a:solidFill>
                <a:latin typeface="Arial" panose="020B0604020202020204" pitchFamily="34" charset="0"/>
                <a:ea typeface="MS PGothic" panose="020B0600070205080204" pitchFamily="34" charset="-128"/>
              </a:defRPr>
            </a:lvl1pPr>
            <a:lvl2pPr marL="742950" indent="-285750">
              <a:spcBef>
                <a:spcPct val="20000"/>
              </a:spcBef>
              <a:buClr>
                <a:srgbClr val="FAFD00"/>
              </a:buClr>
              <a:buSzPct val="100000"/>
              <a:buChar char="–"/>
              <a:defRPr sz="2400">
                <a:solidFill>
                  <a:srgbClr val="FFFFFF"/>
                </a:solidFill>
                <a:latin typeface="Arial" panose="020B0604020202020204" pitchFamily="34" charset="0"/>
                <a:ea typeface="MS PGothic" panose="020B0600070205080204" pitchFamily="34" charset="-128"/>
              </a:defRPr>
            </a:lvl2pPr>
            <a:lvl3pPr marL="1143000" indent="-228600">
              <a:spcBef>
                <a:spcPct val="20000"/>
              </a:spcBef>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3pPr>
            <a:lvl4pPr marL="1600200" indent="-228600">
              <a:spcBef>
                <a:spcPct val="20000"/>
              </a:spcBef>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9pPr>
          </a:lstStyle>
          <a:p>
            <a:pPr algn="ctr" eaLnBrk="1" fontAlgn="auto" hangingPunct="1">
              <a:lnSpc>
                <a:spcPct val="80000"/>
              </a:lnSpc>
              <a:spcBef>
                <a:spcPct val="0"/>
              </a:spcBef>
              <a:spcAft>
                <a:spcPts val="0"/>
              </a:spcAft>
              <a:buClrTx/>
              <a:buSzTx/>
              <a:buFontTx/>
              <a:buNone/>
              <a:defRPr/>
            </a:pPr>
            <a:r>
              <a:rPr lang="en-GB" altLang="it-IT" sz="1688" dirty="0">
                <a:solidFill>
                  <a:schemeClr val="tx1"/>
                </a:solidFill>
                <a:latin typeface="Arial Narrow" panose="020B0606020202030204" pitchFamily="34" charset="0"/>
              </a:rPr>
              <a:t>ECF</a:t>
            </a:r>
          </a:p>
          <a:p>
            <a:pPr algn="ctr" eaLnBrk="1" fontAlgn="auto" hangingPunct="1">
              <a:lnSpc>
                <a:spcPct val="80000"/>
              </a:lnSpc>
              <a:spcBef>
                <a:spcPct val="0"/>
              </a:spcBef>
              <a:spcAft>
                <a:spcPts val="0"/>
              </a:spcAft>
              <a:buClrTx/>
              <a:buSzTx/>
              <a:buFontTx/>
              <a:buNone/>
              <a:defRPr/>
            </a:pPr>
            <a:r>
              <a:rPr lang="en-GB" altLang="it-IT" sz="1688" dirty="0">
                <a:solidFill>
                  <a:schemeClr val="tx1"/>
                </a:solidFill>
                <a:latin typeface="Arial Narrow" panose="020B0606020202030204" pitchFamily="34" charset="0"/>
              </a:rPr>
              <a:t>P: 1.2 mM</a:t>
            </a:r>
          </a:p>
        </p:txBody>
      </p:sp>
      <p:cxnSp>
        <p:nvCxnSpPr>
          <p:cNvPr id="51242" name="Connettore 2 52">
            <a:extLst>
              <a:ext uri="{FF2B5EF4-FFF2-40B4-BE49-F238E27FC236}">
                <a16:creationId xmlns:a16="http://schemas.microsoft.com/office/drawing/2014/main" id="{B51FCEB4-C749-C746-A4C7-B7FF24E038D5}"/>
              </a:ext>
            </a:extLst>
          </p:cNvPr>
          <p:cNvCxnSpPr>
            <a:cxnSpLocks noChangeShapeType="1"/>
          </p:cNvCxnSpPr>
          <p:nvPr/>
        </p:nvCxnSpPr>
        <p:spPr bwMode="auto">
          <a:xfrm flipH="1">
            <a:off x="6843713" y="3217863"/>
            <a:ext cx="1328737" cy="0"/>
          </a:xfrm>
          <a:prstGeom prst="straightConnector1">
            <a:avLst/>
          </a:prstGeom>
          <a:noFill/>
          <a:ln w="28575">
            <a:solidFill>
              <a:schemeClr val="tx1"/>
            </a:solidFill>
            <a:round/>
            <a:headEnd type="none" w="sm" len="sm"/>
            <a:tailEnd type="arrow" w="med" len="med"/>
          </a:ln>
          <a:extLst>
            <a:ext uri="{909E8E84-426E-40DD-AFC4-6F175D3DCCD1}">
              <a14:hiddenFill xmlns:a14="http://schemas.microsoft.com/office/drawing/2010/main">
                <a:noFill/>
              </a14:hiddenFill>
            </a:ext>
          </a:extLst>
        </p:spPr>
      </p:cxnSp>
      <p:sp>
        <p:nvSpPr>
          <p:cNvPr id="34860" name="CasellaDiTesto 18">
            <a:extLst>
              <a:ext uri="{FF2B5EF4-FFF2-40B4-BE49-F238E27FC236}">
                <a16:creationId xmlns:a16="http://schemas.microsoft.com/office/drawing/2014/main" id="{D3AD3659-1721-A746-BC13-D5E0378DA9D0}"/>
              </a:ext>
            </a:extLst>
          </p:cNvPr>
          <p:cNvSpPr txBox="1">
            <a:spLocks noChangeArrowheads="1"/>
          </p:cNvSpPr>
          <p:nvPr/>
        </p:nvSpPr>
        <p:spPr bwMode="auto">
          <a:xfrm>
            <a:off x="6678613" y="2838450"/>
            <a:ext cx="1800225" cy="274638"/>
          </a:xfrm>
          <a:prstGeom prst="rect">
            <a:avLst/>
          </a:prstGeom>
          <a:noFill/>
          <a:ln>
            <a:noFill/>
          </a:ln>
        </p:spPr>
        <p:txBody>
          <a:bodyPr>
            <a:spAutoFit/>
          </a:bodyPr>
          <a:lstStyle>
            <a:lvl1pPr>
              <a:spcBef>
                <a:spcPct val="20000"/>
              </a:spcBef>
              <a:buClr>
                <a:srgbClr val="FAFD00"/>
              </a:buClr>
              <a:buSzPct val="100000"/>
              <a:buChar char="•"/>
              <a:defRPr sz="2800">
                <a:solidFill>
                  <a:srgbClr val="FFFFFF"/>
                </a:solidFill>
                <a:latin typeface="Arial" panose="020B0604020202020204" pitchFamily="34" charset="0"/>
                <a:ea typeface="MS PGothic" panose="020B0600070205080204" pitchFamily="34" charset="-128"/>
              </a:defRPr>
            </a:lvl1pPr>
            <a:lvl2pPr marL="742950" indent="-285750">
              <a:spcBef>
                <a:spcPct val="20000"/>
              </a:spcBef>
              <a:buClr>
                <a:srgbClr val="FAFD00"/>
              </a:buClr>
              <a:buSzPct val="100000"/>
              <a:buChar char="–"/>
              <a:defRPr sz="2400">
                <a:solidFill>
                  <a:srgbClr val="FFFFFF"/>
                </a:solidFill>
                <a:latin typeface="Arial" panose="020B0604020202020204" pitchFamily="34" charset="0"/>
                <a:ea typeface="MS PGothic" panose="020B0600070205080204" pitchFamily="34" charset="-128"/>
              </a:defRPr>
            </a:lvl2pPr>
            <a:lvl3pPr marL="1143000" indent="-228600">
              <a:spcBef>
                <a:spcPct val="20000"/>
              </a:spcBef>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3pPr>
            <a:lvl4pPr marL="1600200" indent="-228600">
              <a:spcBef>
                <a:spcPct val="20000"/>
              </a:spcBef>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9pPr>
          </a:lstStyle>
          <a:p>
            <a:pPr algn="ctr" eaLnBrk="1" fontAlgn="auto" hangingPunct="1">
              <a:spcBef>
                <a:spcPct val="0"/>
              </a:spcBef>
              <a:spcAft>
                <a:spcPts val="0"/>
              </a:spcAft>
              <a:buClrTx/>
              <a:buSzTx/>
              <a:buFontTx/>
              <a:buNone/>
              <a:defRPr/>
            </a:pPr>
            <a:r>
              <a:rPr lang="en-GB" altLang="it-IT" sz="1181" dirty="0">
                <a:solidFill>
                  <a:schemeClr val="tx1"/>
                </a:solidFill>
                <a:latin typeface="Arial Narrow" panose="020B0606020202030204" pitchFamily="34" charset="0"/>
              </a:rPr>
              <a:t>P absorption: (900 mg/d) </a:t>
            </a:r>
          </a:p>
        </p:txBody>
      </p:sp>
      <p:cxnSp>
        <p:nvCxnSpPr>
          <p:cNvPr id="51244" name="Connettore 2 27">
            <a:extLst>
              <a:ext uri="{FF2B5EF4-FFF2-40B4-BE49-F238E27FC236}">
                <a16:creationId xmlns:a16="http://schemas.microsoft.com/office/drawing/2014/main" id="{7A9B01C3-996E-3F4D-AA48-A7DFB37FB839}"/>
              </a:ext>
            </a:extLst>
          </p:cNvPr>
          <p:cNvCxnSpPr>
            <a:cxnSpLocks noChangeShapeType="1"/>
          </p:cNvCxnSpPr>
          <p:nvPr/>
        </p:nvCxnSpPr>
        <p:spPr bwMode="auto">
          <a:xfrm>
            <a:off x="7720013" y="3836988"/>
            <a:ext cx="625475" cy="0"/>
          </a:xfrm>
          <a:prstGeom prst="straightConnector1">
            <a:avLst/>
          </a:prstGeom>
          <a:noFill/>
          <a:ln w="28575">
            <a:solidFill>
              <a:schemeClr val="tx1"/>
            </a:solidFill>
            <a:round/>
            <a:headEnd type="none" w="sm" len="sm"/>
            <a:tailEnd type="arrow" w="med" len="med"/>
          </a:ln>
          <a:extLst>
            <a:ext uri="{909E8E84-426E-40DD-AFC4-6F175D3DCCD1}">
              <a14:hiddenFill xmlns:a14="http://schemas.microsoft.com/office/drawing/2010/main">
                <a:noFill/>
              </a14:hiddenFill>
            </a:ext>
          </a:extLst>
        </p:spPr>
      </p:cxnSp>
      <p:grpSp>
        <p:nvGrpSpPr>
          <p:cNvPr id="51245" name="Gruppo 45058">
            <a:extLst>
              <a:ext uri="{FF2B5EF4-FFF2-40B4-BE49-F238E27FC236}">
                <a16:creationId xmlns:a16="http://schemas.microsoft.com/office/drawing/2014/main" id="{44741E46-5AD3-4C46-AA69-F34492368160}"/>
              </a:ext>
            </a:extLst>
          </p:cNvPr>
          <p:cNvGrpSpPr>
            <a:grpSpLocks/>
          </p:cNvGrpSpPr>
          <p:nvPr/>
        </p:nvGrpSpPr>
        <p:grpSpPr bwMode="auto">
          <a:xfrm>
            <a:off x="3871913" y="4632325"/>
            <a:ext cx="1319212" cy="717550"/>
            <a:chOff x="2508348" y="4576482"/>
            <a:chExt cx="1562100" cy="849565"/>
          </a:xfrm>
        </p:grpSpPr>
        <p:sp>
          <p:nvSpPr>
            <p:cNvPr id="34921" name="CasellaDiTesto 12">
              <a:extLst>
                <a:ext uri="{FF2B5EF4-FFF2-40B4-BE49-F238E27FC236}">
                  <a16:creationId xmlns:a16="http://schemas.microsoft.com/office/drawing/2014/main" id="{05C07A58-D918-C94F-8F4E-79DE70ED4D41}"/>
                </a:ext>
              </a:extLst>
            </p:cNvPr>
            <p:cNvSpPr txBox="1">
              <a:spLocks noChangeArrowheads="1"/>
            </p:cNvSpPr>
            <p:nvPr/>
          </p:nvSpPr>
          <p:spPr bwMode="auto">
            <a:xfrm>
              <a:off x="2812873" y="4576482"/>
              <a:ext cx="990646" cy="325166"/>
            </a:xfrm>
            <a:prstGeom prst="rect">
              <a:avLst/>
            </a:prstGeom>
            <a:noFill/>
            <a:ln>
              <a:noFill/>
            </a:ln>
          </p:spPr>
          <p:txBody>
            <a:bodyPr>
              <a:spAutoFit/>
            </a:bodyPr>
            <a:lstStyle>
              <a:lvl1pPr>
                <a:spcBef>
                  <a:spcPct val="20000"/>
                </a:spcBef>
                <a:buClr>
                  <a:srgbClr val="FAFD00"/>
                </a:buClr>
                <a:buSzPct val="100000"/>
                <a:buChar char="•"/>
                <a:defRPr sz="2800">
                  <a:solidFill>
                    <a:srgbClr val="FFFFFF"/>
                  </a:solidFill>
                  <a:latin typeface="Arial" panose="020B0604020202020204" pitchFamily="34" charset="0"/>
                  <a:ea typeface="MS PGothic" panose="020B0600070205080204" pitchFamily="34" charset="-128"/>
                </a:defRPr>
              </a:lvl1pPr>
              <a:lvl2pPr marL="742950" indent="-285750">
                <a:spcBef>
                  <a:spcPct val="20000"/>
                </a:spcBef>
                <a:buClr>
                  <a:srgbClr val="FAFD00"/>
                </a:buClr>
                <a:buSzPct val="100000"/>
                <a:buChar char="–"/>
                <a:defRPr sz="2400">
                  <a:solidFill>
                    <a:srgbClr val="FFFFFF"/>
                  </a:solidFill>
                  <a:latin typeface="Arial" panose="020B0604020202020204" pitchFamily="34" charset="0"/>
                  <a:ea typeface="MS PGothic" panose="020B0600070205080204" pitchFamily="34" charset="-128"/>
                </a:defRPr>
              </a:lvl2pPr>
              <a:lvl3pPr marL="1143000" indent="-228600">
                <a:spcBef>
                  <a:spcPct val="20000"/>
                </a:spcBef>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3pPr>
              <a:lvl4pPr marL="1600200" indent="-228600">
                <a:spcBef>
                  <a:spcPct val="20000"/>
                </a:spcBef>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9pPr>
            </a:lstStyle>
            <a:p>
              <a:pPr algn="ctr" eaLnBrk="1" fontAlgn="auto" hangingPunct="1">
                <a:spcBef>
                  <a:spcPct val="0"/>
                </a:spcBef>
                <a:spcAft>
                  <a:spcPts val="0"/>
                </a:spcAft>
                <a:buClrTx/>
                <a:buSzTx/>
                <a:buFontTx/>
                <a:buNone/>
                <a:defRPr/>
              </a:pPr>
              <a:r>
                <a:rPr lang="en-US" altLang="it-IT" sz="1181" dirty="0">
                  <a:solidFill>
                    <a:schemeClr val="tx1"/>
                  </a:solidFill>
                  <a:latin typeface="Arial Narrow" panose="020B0606020202030204" pitchFamily="34" charset="0"/>
                </a:rPr>
                <a:t>Filtration  </a:t>
              </a:r>
              <a:endParaRPr lang="it-IT" altLang="it-IT" sz="1181" dirty="0">
                <a:solidFill>
                  <a:schemeClr val="tx1"/>
                </a:solidFill>
                <a:latin typeface="Arial Narrow" panose="020B0606020202030204" pitchFamily="34" charset="0"/>
              </a:endParaRPr>
            </a:p>
          </p:txBody>
        </p:sp>
        <p:sp>
          <p:nvSpPr>
            <p:cNvPr id="34922" name="CasellaDiTesto 12">
              <a:extLst>
                <a:ext uri="{FF2B5EF4-FFF2-40B4-BE49-F238E27FC236}">
                  <a16:creationId xmlns:a16="http://schemas.microsoft.com/office/drawing/2014/main" id="{92767159-61FB-0647-AC78-41D1BAC815B1}"/>
                </a:ext>
              </a:extLst>
            </p:cNvPr>
            <p:cNvSpPr txBox="1">
              <a:spLocks noChangeArrowheads="1"/>
            </p:cNvSpPr>
            <p:nvPr/>
          </p:nvSpPr>
          <p:spPr bwMode="auto">
            <a:xfrm>
              <a:off x="2545944" y="5100882"/>
              <a:ext cx="1524504" cy="325165"/>
            </a:xfrm>
            <a:prstGeom prst="rect">
              <a:avLst/>
            </a:prstGeom>
            <a:noFill/>
            <a:ln>
              <a:noFill/>
            </a:ln>
          </p:spPr>
          <p:txBody>
            <a:bodyPr>
              <a:spAutoFit/>
            </a:bodyPr>
            <a:lstStyle>
              <a:lvl1pPr>
                <a:spcBef>
                  <a:spcPct val="20000"/>
                </a:spcBef>
                <a:buClr>
                  <a:srgbClr val="FAFD00"/>
                </a:buClr>
                <a:buSzPct val="100000"/>
                <a:buChar char="•"/>
                <a:defRPr sz="2800">
                  <a:solidFill>
                    <a:srgbClr val="FFFFFF"/>
                  </a:solidFill>
                  <a:latin typeface="Arial" panose="020B0604020202020204" pitchFamily="34" charset="0"/>
                  <a:ea typeface="MS PGothic" panose="020B0600070205080204" pitchFamily="34" charset="-128"/>
                </a:defRPr>
              </a:lvl1pPr>
              <a:lvl2pPr marL="742950" indent="-285750">
                <a:spcBef>
                  <a:spcPct val="20000"/>
                </a:spcBef>
                <a:buClr>
                  <a:srgbClr val="FAFD00"/>
                </a:buClr>
                <a:buSzPct val="100000"/>
                <a:buChar char="–"/>
                <a:defRPr sz="2400">
                  <a:solidFill>
                    <a:srgbClr val="FFFFFF"/>
                  </a:solidFill>
                  <a:latin typeface="Arial" panose="020B0604020202020204" pitchFamily="34" charset="0"/>
                  <a:ea typeface="MS PGothic" panose="020B0600070205080204" pitchFamily="34" charset="-128"/>
                </a:defRPr>
              </a:lvl2pPr>
              <a:lvl3pPr marL="1143000" indent="-228600">
                <a:spcBef>
                  <a:spcPct val="20000"/>
                </a:spcBef>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3pPr>
              <a:lvl4pPr marL="1600200" indent="-228600">
                <a:spcBef>
                  <a:spcPct val="20000"/>
                </a:spcBef>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9pPr>
            </a:lstStyle>
            <a:p>
              <a:pPr algn="ctr" eaLnBrk="1" fontAlgn="auto" hangingPunct="1">
                <a:spcBef>
                  <a:spcPct val="0"/>
                </a:spcBef>
                <a:spcAft>
                  <a:spcPts val="0"/>
                </a:spcAft>
                <a:buClrTx/>
                <a:buSzTx/>
                <a:buFontTx/>
                <a:buNone/>
                <a:defRPr/>
              </a:pPr>
              <a:r>
                <a:rPr lang="en-US" altLang="it-IT" sz="1181" dirty="0">
                  <a:solidFill>
                    <a:schemeClr val="tx1"/>
                  </a:solidFill>
                  <a:latin typeface="Arial Narrow" panose="020B0606020202030204" pitchFamily="34" charset="0"/>
                </a:rPr>
                <a:t>Reabsorption   </a:t>
              </a:r>
              <a:endParaRPr lang="it-IT" altLang="it-IT" sz="1181" dirty="0">
                <a:solidFill>
                  <a:schemeClr val="tx1"/>
                </a:solidFill>
                <a:latin typeface="Arial Narrow" panose="020B0606020202030204" pitchFamily="34" charset="0"/>
              </a:endParaRPr>
            </a:p>
          </p:txBody>
        </p:sp>
        <p:cxnSp>
          <p:nvCxnSpPr>
            <p:cNvPr id="51313" name="Connettore 2 27">
              <a:extLst>
                <a:ext uri="{FF2B5EF4-FFF2-40B4-BE49-F238E27FC236}">
                  <a16:creationId xmlns:a16="http://schemas.microsoft.com/office/drawing/2014/main" id="{33649190-06BC-144C-8A44-CA20AEB5FFC5}"/>
                </a:ext>
              </a:extLst>
            </p:cNvPr>
            <p:cNvCxnSpPr>
              <a:cxnSpLocks noChangeShapeType="1"/>
            </p:cNvCxnSpPr>
            <p:nvPr/>
          </p:nvCxnSpPr>
          <p:spPr bwMode="auto">
            <a:xfrm>
              <a:off x="2559148" y="5101945"/>
              <a:ext cx="1485900" cy="0"/>
            </a:xfrm>
            <a:prstGeom prst="straightConnector1">
              <a:avLst/>
            </a:prstGeom>
            <a:noFill/>
            <a:ln w="28575">
              <a:solidFill>
                <a:schemeClr val="tx1"/>
              </a:solidFill>
              <a:round/>
              <a:headEnd type="none" w="sm" len="sm"/>
              <a:tailEnd type="arrow" w="med" len="med"/>
            </a:ln>
            <a:extLst>
              <a:ext uri="{909E8E84-426E-40DD-AFC4-6F175D3DCCD1}">
                <a14:hiddenFill xmlns:a14="http://schemas.microsoft.com/office/drawing/2010/main">
                  <a:noFill/>
                </a14:hiddenFill>
              </a:ext>
            </a:extLst>
          </p:spPr>
        </p:cxnSp>
        <p:cxnSp>
          <p:nvCxnSpPr>
            <p:cNvPr id="51314" name="Connettore 2 28">
              <a:extLst>
                <a:ext uri="{FF2B5EF4-FFF2-40B4-BE49-F238E27FC236}">
                  <a16:creationId xmlns:a16="http://schemas.microsoft.com/office/drawing/2014/main" id="{8D83C411-871C-8D48-A95C-4ED06C365958}"/>
                </a:ext>
              </a:extLst>
            </p:cNvPr>
            <p:cNvCxnSpPr>
              <a:cxnSpLocks noChangeShapeType="1"/>
            </p:cNvCxnSpPr>
            <p:nvPr/>
          </p:nvCxnSpPr>
          <p:spPr bwMode="auto">
            <a:xfrm flipH="1">
              <a:off x="2508348" y="4949545"/>
              <a:ext cx="1528762" cy="0"/>
            </a:xfrm>
            <a:prstGeom prst="straightConnector1">
              <a:avLst/>
            </a:prstGeom>
            <a:noFill/>
            <a:ln w="28575">
              <a:solidFill>
                <a:schemeClr val="tx1"/>
              </a:solidFill>
              <a:round/>
              <a:headEnd type="none" w="sm" len="sm"/>
              <a:tailEnd type="arrow" w="med" len="med"/>
            </a:ln>
            <a:extLst>
              <a:ext uri="{909E8E84-426E-40DD-AFC4-6F175D3DCCD1}">
                <a14:hiddenFill xmlns:a14="http://schemas.microsoft.com/office/drawing/2010/main">
                  <a:noFill/>
                </a14:hiddenFill>
              </a:ext>
            </a:extLst>
          </p:spPr>
        </p:cxnSp>
      </p:grpSp>
      <p:cxnSp>
        <p:nvCxnSpPr>
          <p:cNvPr id="51246" name="Connettore 4 13">
            <a:extLst>
              <a:ext uri="{FF2B5EF4-FFF2-40B4-BE49-F238E27FC236}">
                <a16:creationId xmlns:a16="http://schemas.microsoft.com/office/drawing/2014/main" id="{6E347428-3524-6B42-ADCF-4F8C692CBBD8}"/>
              </a:ext>
            </a:extLst>
          </p:cNvPr>
          <p:cNvCxnSpPr>
            <a:cxnSpLocks noChangeShapeType="1"/>
          </p:cNvCxnSpPr>
          <p:nvPr/>
        </p:nvCxnSpPr>
        <p:spPr bwMode="auto">
          <a:xfrm>
            <a:off x="3748088" y="4743450"/>
            <a:ext cx="4810125" cy="671513"/>
          </a:xfrm>
          <a:prstGeom prst="bentConnector3">
            <a:avLst>
              <a:gd name="adj1" fmla="val 1736"/>
            </a:avLst>
          </a:prstGeom>
          <a:noFill/>
          <a:ln w="28575">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51249" name="Gruppo 123">
            <a:extLst>
              <a:ext uri="{FF2B5EF4-FFF2-40B4-BE49-F238E27FC236}">
                <a16:creationId xmlns:a16="http://schemas.microsoft.com/office/drawing/2014/main" id="{55655712-5119-494F-936F-94131797C537}"/>
              </a:ext>
            </a:extLst>
          </p:cNvPr>
          <p:cNvGrpSpPr>
            <a:grpSpLocks/>
          </p:cNvGrpSpPr>
          <p:nvPr/>
        </p:nvGrpSpPr>
        <p:grpSpPr bwMode="auto">
          <a:xfrm>
            <a:off x="365125" y="365125"/>
            <a:ext cx="11328400" cy="695325"/>
            <a:chOff x="364973" y="6974"/>
            <a:chExt cx="11328963" cy="695987"/>
          </a:xfrm>
        </p:grpSpPr>
        <p:pic>
          <p:nvPicPr>
            <p:cNvPr id="51254" name="Immagine 125">
              <a:extLst>
                <a:ext uri="{FF2B5EF4-FFF2-40B4-BE49-F238E27FC236}">
                  <a16:creationId xmlns:a16="http://schemas.microsoft.com/office/drawing/2014/main" id="{850A51F9-761D-7941-A41B-A877DFDA496F}"/>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961591" y="6974"/>
              <a:ext cx="732345" cy="69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5" name="Immagine 128">
              <a:extLst>
                <a:ext uri="{FF2B5EF4-FFF2-40B4-BE49-F238E27FC236}">
                  <a16:creationId xmlns:a16="http://schemas.microsoft.com/office/drawing/2014/main" id="{F2ECAA20-555F-4341-8C2F-8F35E3D26F26}"/>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64973" y="6974"/>
              <a:ext cx="732345" cy="69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1250" name="CasellaDiTesto 3">
            <a:extLst>
              <a:ext uri="{FF2B5EF4-FFF2-40B4-BE49-F238E27FC236}">
                <a16:creationId xmlns:a16="http://schemas.microsoft.com/office/drawing/2014/main" id="{17320DB8-E77B-A24E-8DE8-147B9910C42F}"/>
              </a:ext>
            </a:extLst>
          </p:cNvPr>
          <p:cNvSpPr txBox="1">
            <a:spLocks noChangeArrowheads="1"/>
          </p:cNvSpPr>
          <p:nvPr/>
        </p:nvSpPr>
        <p:spPr bwMode="auto">
          <a:xfrm>
            <a:off x="-2139950" y="92075"/>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dirty="0">
              <a:solidFill>
                <a:srgbClr val="000000"/>
              </a:solidFill>
              <a:latin typeface="Calibri" panose="020F0502020204030204" pitchFamily="34" charset="0"/>
            </a:endParaRPr>
          </a:p>
        </p:txBody>
      </p:sp>
      <p:sp>
        <p:nvSpPr>
          <p:cNvPr id="51251" name="TextBox 130">
            <a:extLst>
              <a:ext uri="{FF2B5EF4-FFF2-40B4-BE49-F238E27FC236}">
                <a16:creationId xmlns:a16="http://schemas.microsoft.com/office/drawing/2014/main" id="{1864A1AE-20CF-0140-BDFF-CC10A91B3804}"/>
              </a:ext>
            </a:extLst>
          </p:cNvPr>
          <p:cNvSpPr txBox="1">
            <a:spLocks noChangeArrowheads="1"/>
          </p:cNvSpPr>
          <p:nvPr/>
        </p:nvSpPr>
        <p:spPr bwMode="auto">
          <a:xfrm>
            <a:off x="220472" y="6398451"/>
            <a:ext cx="116459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nchorCtr="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sz="1100" dirty="0">
                <a:solidFill>
                  <a:srgbClr val="44546A"/>
                </a:solidFill>
                <a:ea typeface="Aileron"/>
                <a:cs typeface="Arial" panose="020B0604020202020204" pitchFamily="34" charset="0"/>
              </a:rPr>
              <a:t>DMP1, dentin matrix acidic phosphoprotein 1; ECF, extracellular fluid; FGF23, fibroblast growth factor 23; FGFR/KL, fibroblast growth factor receptor klotho; GALNT3, polypeptide </a:t>
            </a:r>
            <a:br>
              <a:rPr lang="en-GB" altLang="en-US" sz="1100" dirty="0">
                <a:solidFill>
                  <a:srgbClr val="44546A"/>
                </a:solidFill>
                <a:ea typeface="Aileron"/>
                <a:cs typeface="Arial" panose="020B0604020202020204" pitchFamily="34" charset="0"/>
              </a:rPr>
            </a:br>
            <a:r>
              <a:rPr lang="en-GB" altLang="en-US" sz="1100" dirty="0">
                <a:solidFill>
                  <a:srgbClr val="44546A"/>
                </a:solidFill>
                <a:ea typeface="Aileron"/>
                <a:cs typeface="Arial" panose="020B0604020202020204" pitchFamily="34" charset="0"/>
              </a:rPr>
              <a:t>N-acetylgalactosaminyltransferase 3; P, phosphate; PHEX, </a:t>
            </a:r>
            <a:r>
              <a:rPr lang="en-GB" altLang="en-US" sz="1100" dirty="0">
                <a:solidFill>
                  <a:srgbClr val="44546A"/>
                </a:solidFill>
                <a:cs typeface="Arial" panose="020B0604020202020204" pitchFamily="34" charset="0"/>
              </a:rPr>
              <a:t>phosphate regulating endopeptidase homolog X-linked; </a:t>
            </a:r>
            <a:r>
              <a:rPr lang="en-GB" altLang="en-US" sz="1100" dirty="0">
                <a:solidFill>
                  <a:srgbClr val="44546A"/>
                </a:solidFill>
                <a:ea typeface="Aileron"/>
                <a:cs typeface="Arial" panose="020B0604020202020204" pitchFamily="34" charset="0"/>
              </a:rPr>
              <a:t>PTH, parathyroid hormone; SPC, subtilisin-like protein convertases</a:t>
            </a:r>
          </a:p>
        </p:txBody>
      </p:sp>
      <p:sp>
        <p:nvSpPr>
          <p:cNvPr id="65" name="Rettangolo 64">
            <a:extLst>
              <a:ext uri="{FF2B5EF4-FFF2-40B4-BE49-F238E27FC236}">
                <a16:creationId xmlns:a16="http://schemas.microsoft.com/office/drawing/2014/main" id="{A5779E3C-E662-7643-9775-0C1F28D033CF}"/>
              </a:ext>
            </a:extLst>
          </p:cNvPr>
          <p:cNvSpPr/>
          <p:nvPr/>
        </p:nvSpPr>
        <p:spPr bwMode="auto">
          <a:xfrm>
            <a:off x="1814513" y="121120"/>
            <a:ext cx="8680450" cy="6286500"/>
          </a:xfrm>
          <a:prstGeom prst="rect">
            <a:avLst/>
          </a:prstGeom>
          <a:solidFill>
            <a:schemeClr val="bg1">
              <a:alpha val="75000"/>
            </a:schemeClr>
          </a:solidFill>
          <a:ln w="12700" cap="flat" cmpd="sng" algn="ctr">
            <a:noFill/>
            <a:prstDash val="solid"/>
            <a:round/>
            <a:headEnd type="none" w="sm" len="sm"/>
            <a:tailEnd type="none" w="sm" len="sm"/>
          </a:ln>
          <a:effectLst/>
        </p:spPr>
        <p:txBody>
          <a:bodyPr wrap="none" anchor="ctr"/>
          <a:lstStyle>
            <a:lvl1pPr>
              <a:defRPr sz="2400" b="1">
                <a:solidFill>
                  <a:schemeClr val="tx1"/>
                </a:solidFill>
                <a:latin typeface="Times New Roman" panose="02020603050405020304" pitchFamily="18" charset="0"/>
                <a:ea typeface="MS PGothic" panose="020B0600070205080204" pitchFamily="34" charset="-128"/>
              </a:defRPr>
            </a:lvl1pPr>
            <a:lvl2pPr marL="742950" indent="-285750">
              <a:defRPr sz="2400" b="1">
                <a:solidFill>
                  <a:schemeClr val="tx1"/>
                </a:solidFill>
                <a:latin typeface="Times New Roman" panose="02020603050405020304" pitchFamily="18" charset="0"/>
                <a:ea typeface="MS PGothic" panose="020B0600070205080204" pitchFamily="34" charset="-128"/>
              </a:defRPr>
            </a:lvl2pPr>
            <a:lvl3pPr marL="1143000" indent="-228600">
              <a:defRPr sz="2400" b="1">
                <a:solidFill>
                  <a:schemeClr val="tx1"/>
                </a:solidFill>
                <a:latin typeface="Times New Roman" panose="02020603050405020304" pitchFamily="18" charset="0"/>
                <a:ea typeface="MS PGothic" panose="020B0600070205080204" pitchFamily="34" charset="-128"/>
              </a:defRPr>
            </a:lvl3pPr>
            <a:lvl4pPr marL="1600200" indent="-228600">
              <a:defRPr sz="2400" b="1">
                <a:solidFill>
                  <a:schemeClr val="tx1"/>
                </a:solidFill>
                <a:latin typeface="Times New Roman" panose="02020603050405020304" pitchFamily="18" charset="0"/>
                <a:ea typeface="MS PGothic" panose="020B0600070205080204" pitchFamily="34" charset="-128"/>
              </a:defRPr>
            </a:lvl4pPr>
            <a:lvl5pPr marL="2057400" indent="-228600">
              <a:defRPr sz="24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9pPr>
          </a:lstStyle>
          <a:p>
            <a:pPr algn="ctr" eaLnBrk="1" fontAlgn="auto" hangingPunct="1">
              <a:spcBef>
                <a:spcPts val="0"/>
              </a:spcBef>
              <a:spcAft>
                <a:spcPts val="0"/>
              </a:spcAft>
              <a:defRPr/>
            </a:pPr>
            <a:r>
              <a:rPr lang="en-GB" sz="2025" dirty="0">
                <a:solidFill>
                  <a:srgbClr val="919191"/>
                </a:solidFill>
                <a:effectLst>
                  <a:outerShdw blurRad="38100" dist="38100" dir="2700000" algn="tl">
                    <a:srgbClr val="C0C0C0"/>
                  </a:outerShdw>
                </a:effectLst>
              </a:rPr>
              <a:t>     </a:t>
            </a:r>
          </a:p>
        </p:txBody>
      </p:sp>
      <p:grpSp>
        <p:nvGrpSpPr>
          <p:cNvPr id="66" name="Gruppo 19">
            <a:extLst>
              <a:ext uri="{FF2B5EF4-FFF2-40B4-BE49-F238E27FC236}">
                <a16:creationId xmlns:a16="http://schemas.microsoft.com/office/drawing/2014/main" id="{DB4C20E0-93C4-0F47-8073-7DCC3ADC7F0A}"/>
              </a:ext>
            </a:extLst>
          </p:cNvPr>
          <p:cNvGrpSpPr>
            <a:grpSpLocks/>
          </p:cNvGrpSpPr>
          <p:nvPr/>
        </p:nvGrpSpPr>
        <p:grpSpPr bwMode="auto">
          <a:xfrm>
            <a:off x="2469312" y="1408494"/>
            <a:ext cx="6617538" cy="4449762"/>
            <a:chOff x="825500" y="574367"/>
            <a:chExt cx="7842577" cy="5275573"/>
          </a:xfrm>
        </p:grpSpPr>
        <p:grpSp>
          <p:nvGrpSpPr>
            <p:cNvPr id="51256" name="Gruppo 71">
              <a:extLst>
                <a:ext uri="{FF2B5EF4-FFF2-40B4-BE49-F238E27FC236}">
                  <a16:creationId xmlns:a16="http://schemas.microsoft.com/office/drawing/2014/main" id="{EE9EC181-D06F-FC4B-A041-73244A62A17B}"/>
                </a:ext>
              </a:extLst>
            </p:cNvPr>
            <p:cNvGrpSpPr>
              <a:grpSpLocks/>
            </p:cNvGrpSpPr>
            <p:nvPr/>
          </p:nvGrpSpPr>
          <p:grpSpPr bwMode="auto">
            <a:xfrm>
              <a:off x="825500" y="574367"/>
              <a:ext cx="7842577" cy="5275573"/>
              <a:chOff x="825502" y="574907"/>
              <a:chExt cx="7842577" cy="5275771"/>
            </a:xfrm>
          </p:grpSpPr>
          <p:pic>
            <p:nvPicPr>
              <p:cNvPr id="51258" name="Picture 2">
                <a:extLst>
                  <a:ext uri="{FF2B5EF4-FFF2-40B4-BE49-F238E27FC236}">
                    <a16:creationId xmlns:a16="http://schemas.microsoft.com/office/drawing/2014/main" id="{72926C0D-E047-554F-B5BF-CE530C84C505}"/>
                  </a:ext>
                </a:extLst>
              </p:cNvPr>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969669" y="2129338"/>
                <a:ext cx="379832" cy="285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259" name="Gruppo 102">
                <a:extLst>
                  <a:ext uri="{FF2B5EF4-FFF2-40B4-BE49-F238E27FC236}">
                    <a16:creationId xmlns:a16="http://schemas.microsoft.com/office/drawing/2014/main" id="{F1B4C91E-89F9-2F4B-8214-DF7444B40948}"/>
                  </a:ext>
                </a:extLst>
              </p:cNvPr>
              <p:cNvGrpSpPr>
                <a:grpSpLocks/>
              </p:cNvGrpSpPr>
              <p:nvPr/>
            </p:nvGrpSpPr>
            <p:grpSpPr bwMode="auto">
              <a:xfrm>
                <a:off x="825502" y="574907"/>
                <a:ext cx="7842577" cy="5275771"/>
                <a:chOff x="825502" y="574907"/>
                <a:chExt cx="7842577" cy="5275771"/>
              </a:xfrm>
            </p:grpSpPr>
            <p:sp>
              <p:nvSpPr>
                <p:cNvPr id="75" name="Ovale 74">
                  <a:extLst>
                    <a:ext uri="{FF2B5EF4-FFF2-40B4-BE49-F238E27FC236}">
                      <a16:creationId xmlns:a16="http://schemas.microsoft.com/office/drawing/2014/main" id="{CBFEA3DE-A925-F94E-A494-75E7B5CC21D9}"/>
                    </a:ext>
                  </a:extLst>
                </p:cNvPr>
                <p:cNvSpPr/>
                <p:nvPr/>
              </p:nvSpPr>
              <p:spPr bwMode="auto">
                <a:xfrm>
                  <a:off x="2250477" y="574907"/>
                  <a:ext cx="1500258" cy="1500259"/>
                </a:xfrm>
                <a:prstGeom prst="ellipse">
                  <a:avLst/>
                </a:prstGeom>
                <a:solidFill>
                  <a:schemeClr val="accent2"/>
                </a:solidFill>
                <a:ln w="12700" cap="flat" cmpd="sng" algn="ctr">
                  <a:noFill/>
                  <a:prstDash val="solid"/>
                  <a:round/>
                  <a:headEnd type="none" w="sm" len="sm"/>
                  <a:tailEnd type="none" w="sm" len="sm"/>
                </a:ln>
                <a:effectLst>
                  <a:softEdge rad="88900"/>
                </a:effectLst>
              </p:spPr>
              <p:txBody>
                <a:bodyPr wrap="none" anchor="ctr"/>
                <a:lstStyle>
                  <a:lvl1pPr>
                    <a:defRPr sz="2400" b="1">
                      <a:solidFill>
                        <a:schemeClr val="tx1"/>
                      </a:solidFill>
                      <a:latin typeface="Times New Roman" panose="02020603050405020304" pitchFamily="18" charset="0"/>
                      <a:ea typeface="MS PGothic" panose="020B0600070205080204" pitchFamily="34" charset="-128"/>
                    </a:defRPr>
                  </a:lvl1pPr>
                  <a:lvl2pPr marL="742950" indent="-285750">
                    <a:defRPr sz="2400" b="1">
                      <a:solidFill>
                        <a:schemeClr val="tx1"/>
                      </a:solidFill>
                      <a:latin typeface="Times New Roman" panose="02020603050405020304" pitchFamily="18" charset="0"/>
                      <a:ea typeface="MS PGothic" panose="020B0600070205080204" pitchFamily="34" charset="-128"/>
                    </a:defRPr>
                  </a:lvl2pPr>
                  <a:lvl3pPr marL="1143000" indent="-228600">
                    <a:defRPr sz="2400" b="1">
                      <a:solidFill>
                        <a:schemeClr val="tx1"/>
                      </a:solidFill>
                      <a:latin typeface="Times New Roman" panose="02020603050405020304" pitchFamily="18" charset="0"/>
                      <a:ea typeface="MS PGothic" panose="020B0600070205080204" pitchFamily="34" charset="-128"/>
                    </a:defRPr>
                  </a:lvl3pPr>
                  <a:lvl4pPr marL="1600200" indent="-228600">
                    <a:defRPr sz="2400" b="1">
                      <a:solidFill>
                        <a:schemeClr val="tx1"/>
                      </a:solidFill>
                      <a:latin typeface="Times New Roman" panose="02020603050405020304" pitchFamily="18" charset="0"/>
                      <a:ea typeface="MS PGothic" panose="020B0600070205080204" pitchFamily="34" charset="-128"/>
                    </a:defRPr>
                  </a:lvl4pPr>
                  <a:lvl5pPr marL="2057400" indent="-228600">
                    <a:defRPr sz="2400" b="1">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ea typeface="MS PGothic" panose="020B0600070205080204" pitchFamily="34" charset="-128"/>
                    </a:defRPr>
                  </a:lvl9pPr>
                </a:lstStyle>
                <a:p>
                  <a:pPr algn="ctr" eaLnBrk="1" fontAlgn="auto" hangingPunct="1">
                    <a:spcBef>
                      <a:spcPts val="0"/>
                    </a:spcBef>
                    <a:spcAft>
                      <a:spcPts val="0"/>
                    </a:spcAft>
                    <a:defRPr/>
                  </a:pPr>
                  <a:r>
                    <a:rPr lang="it-IT" sz="2025">
                      <a:effectLst>
                        <a:outerShdw blurRad="38100" dist="38100" dir="2700000" algn="tl">
                          <a:srgbClr val="C0C0C0"/>
                        </a:outerShdw>
                      </a:effectLst>
                    </a:rPr>
                    <a:t>0</a:t>
                  </a:r>
                </a:p>
              </p:txBody>
            </p:sp>
            <p:grpSp>
              <p:nvGrpSpPr>
                <p:cNvPr id="51263" name="Gruppo 101">
                  <a:extLst>
                    <a:ext uri="{FF2B5EF4-FFF2-40B4-BE49-F238E27FC236}">
                      <a16:creationId xmlns:a16="http://schemas.microsoft.com/office/drawing/2014/main" id="{15AAEB37-8278-3240-A8A9-DF1925A7BB1D}"/>
                    </a:ext>
                  </a:extLst>
                </p:cNvPr>
                <p:cNvGrpSpPr>
                  <a:grpSpLocks/>
                </p:cNvGrpSpPr>
                <p:nvPr/>
              </p:nvGrpSpPr>
              <p:grpSpPr bwMode="auto">
                <a:xfrm>
                  <a:off x="825502" y="712422"/>
                  <a:ext cx="7842577" cy="5138256"/>
                  <a:chOff x="825502" y="712422"/>
                  <a:chExt cx="7842577" cy="5138256"/>
                </a:xfrm>
              </p:grpSpPr>
              <p:grpSp>
                <p:nvGrpSpPr>
                  <p:cNvPr id="51264" name="Gruppo 457">
                    <a:extLst>
                      <a:ext uri="{FF2B5EF4-FFF2-40B4-BE49-F238E27FC236}">
                        <a16:creationId xmlns:a16="http://schemas.microsoft.com/office/drawing/2014/main" id="{1B62089C-EBB1-5346-92FF-69C05F82F270}"/>
                      </a:ext>
                    </a:extLst>
                  </p:cNvPr>
                  <p:cNvGrpSpPr>
                    <a:grpSpLocks/>
                  </p:cNvGrpSpPr>
                  <p:nvPr/>
                </p:nvGrpSpPr>
                <p:grpSpPr bwMode="auto">
                  <a:xfrm>
                    <a:off x="825502" y="712422"/>
                    <a:ext cx="7842577" cy="5138256"/>
                    <a:chOff x="825502" y="712422"/>
                    <a:chExt cx="7842577" cy="5138256"/>
                  </a:xfrm>
                </p:grpSpPr>
                <p:pic>
                  <p:nvPicPr>
                    <p:cNvPr id="51267" name="Image 10">
                      <a:extLst>
                        <a:ext uri="{FF2B5EF4-FFF2-40B4-BE49-F238E27FC236}">
                          <a16:creationId xmlns:a16="http://schemas.microsoft.com/office/drawing/2014/main" id="{09AB06FA-FE9F-B042-9F29-7CA4B626AA1A}"/>
                        </a:ext>
                      </a:extLst>
                    </p:cNvPr>
                    <p:cNvPicPr>
                      <a:picLocks noChangeAspect="1"/>
                    </p:cNvPicPr>
                    <p:nvPr/>
                  </p:nvPicPr>
                  <p:blipFill>
                    <a:blip r:embed="rId10">
                      <a:extLst>
                        <a:ext uri="{28A0092B-C50C-407E-A947-70E740481C1C}">
                          <a14:useLocalDpi xmlns:a14="http://schemas.microsoft.com/office/drawing/2010/main"/>
                        </a:ext>
                      </a:extLst>
                    </a:blip>
                    <a:srcRect/>
                    <a:stretch>
                      <a:fillRect/>
                    </a:stretch>
                  </p:blipFill>
                  <p:spPr bwMode="auto">
                    <a:xfrm>
                      <a:off x="1135656" y="4207183"/>
                      <a:ext cx="1390597" cy="1643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268" name="Gruppo 459">
                      <a:extLst>
                        <a:ext uri="{FF2B5EF4-FFF2-40B4-BE49-F238E27FC236}">
                          <a16:creationId xmlns:a16="http://schemas.microsoft.com/office/drawing/2014/main" id="{65FACF46-86C7-D248-9FC1-4083D98DCB53}"/>
                        </a:ext>
                      </a:extLst>
                    </p:cNvPr>
                    <p:cNvGrpSpPr>
                      <a:grpSpLocks/>
                    </p:cNvGrpSpPr>
                    <p:nvPr/>
                  </p:nvGrpSpPr>
                  <p:grpSpPr bwMode="auto">
                    <a:xfrm>
                      <a:off x="825502" y="712422"/>
                      <a:ext cx="7842577" cy="4930518"/>
                      <a:chOff x="825502" y="712421"/>
                      <a:chExt cx="7842574" cy="4930519"/>
                    </a:xfrm>
                  </p:grpSpPr>
                  <p:sp>
                    <p:nvSpPr>
                      <p:cNvPr id="82" name="Rettangolo 81">
                        <a:extLst>
                          <a:ext uri="{FF2B5EF4-FFF2-40B4-BE49-F238E27FC236}">
                            <a16:creationId xmlns:a16="http://schemas.microsoft.com/office/drawing/2014/main" id="{A7E36304-9BAB-CA4A-86CC-72982F020463}"/>
                          </a:ext>
                        </a:extLst>
                      </p:cNvPr>
                      <p:cNvSpPr/>
                      <p:nvPr/>
                    </p:nvSpPr>
                    <p:spPr bwMode="auto">
                      <a:xfrm>
                        <a:off x="2462301" y="3138446"/>
                        <a:ext cx="1100606" cy="393377"/>
                      </a:xfrm>
                      <a:prstGeom prst="rect">
                        <a:avLst/>
                      </a:prstGeom>
                      <a:solidFill>
                        <a:srgbClr val="FFFFFF">
                          <a:alpha val="70000"/>
                        </a:srgbClr>
                      </a:solidFill>
                      <a:ln w="28575" cap="flat" cmpd="sng" algn="ctr">
                        <a:solidFill>
                          <a:schemeClr val="tx1"/>
                        </a:solidFill>
                        <a:prstDash val="solid"/>
                        <a:round/>
                        <a:headEnd type="none" w="sm" len="sm"/>
                        <a:tailEnd type="none" w="sm" len="sm"/>
                      </a:ln>
                      <a:effectLst/>
                    </p:spPr>
                    <p:txBody>
                      <a:bodyPr wrap="none" anchor="ctr"/>
                      <a:lstStyle/>
                      <a:p>
                        <a:pPr algn="ctr" eaLnBrk="1" fontAlgn="auto" hangingPunct="1">
                          <a:spcBef>
                            <a:spcPts val="0"/>
                          </a:spcBef>
                          <a:spcAft>
                            <a:spcPts val="0"/>
                          </a:spcAft>
                          <a:defRPr/>
                        </a:pPr>
                        <a:endParaRPr lang="it-IT" sz="2025">
                          <a:effectLst>
                            <a:outerShdw blurRad="38100" dist="38100" dir="2700000" algn="tl">
                              <a:srgbClr val="000000">
                                <a:alpha val="43137"/>
                              </a:srgbClr>
                            </a:outerShdw>
                          </a:effectLst>
                          <a:latin typeface="Calibri" panose="020F0502020204030204"/>
                          <a:ea typeface="ＭＳ Ｐゴシック" charset="0"/>
                          <a:cs typeface="ＭＳ Ｐゴシック" charset="0"/>
                        </a:endParaRPr>
                      </a:p>
                    </p:txBody>
                  </p:sp>
                  <p:grpSp>
                    <p:nvGrpSpPr>
                      <p:cNvPr id="51270" name="Gruppo 461">
                        <a:extLst>
                          <a:ext uri="{FF2B5EF4-FFF2-40B4-BE49-F238E27FC236}">
                            <a16:creationId xmlns:a16="http://schemas.microsoft.com/office/drawing/2014/main" id="{A6C7C459-2953-B941-8030-1D618B8CB896}"/>
                          </a:ext>
                        </a:extLst>
                      </p:cNvPr>
                      <p:cNvGrpSpPr>
                        <a:grpSpLocks/>
                      </p:cNvGrpSpPr>
                      <p:nvPr/>
                    </p:nvGrpSpPr>
                    <p:grpSpPr bwMode="auto">
                      <a:xfrm>
                        <a:off x="825502" y="712421"/>
                        <a:ext cx="7842574" cy="4930519"/>
                        <a:chOff x="825502" y="712421"/>
                        <a:chExt cx="7842574" cy="4930519"/>
                      </a:xfrm>
                    </p:grpSpPr>
                    <p:cxnSp>
                      <p:nvCxnSpPr>
                        <p:cNvPr id="51271" name="Connettore 2 28">
                          <a:extLst>
                            <a:ext uri="{FF2B5EF4-FFF2-40B4-BE49-F238E27FC236}">
                              <a16:creationId xmlns:a16="http://schemas.microsoft.com/office/drawing/2014/main" id="{1163CBB9-107C-3348-B13A-36910FF9BCAB}"/>
                            </a:ext>
                          </a:extLst>
                        </p:cNvPr>
                        <p:cNvCxnSpPr>
                          <a:cxnSpLocks noChangeShapeType="1"/>
                        </p:cNvCxnSpPr>
                        <p:nvPr/>
                      </p:nvCxnSpPr>
                      <p:spPr bwMode="auto">
                        <a:xfrm>
                          <a:off x="1244602" y="3307992"/>
                          <a:ext cx="1184275" cy="0"/>
                        </a:xfrm>
                        <a:prstGeom prst="straightConnector1">
                          <a:avLst/>
                        </a:prstGeom>
                        <a:noFill/>
                        <a:ln w="28575">
                          <a:solidFill>
                            <a:schemeClr val="tx1"/>
                          </a:solidFill>
                          <a:round/>
                          <a:headEnd type="none" w="sm" len="sm"/>
                          <a:tailEnd type="arrow" w="med" len="med"/>
                        </a:ln>
                        <a:extLst>
                          <a:ext uri="{909E8E84-426E-40DD-AFC4-6F175D3DCCD1}">
                            <a14:hiddenFill xmlns:a14="http://schemas.microsoft.com/office/drawing/2010/main">
                              <a:noFill/>
                            </a14:hiddenFill>
                          </a:ext>
                        </a:extLst>
                      </p:spPr>
                    </p:cxnSp>
                    <p:cxnSp>
                      <p:nvCxnSpPr>
                        <p:cNvPr id="51272" name="Connettore 2 30">
                          <a:extLst>
                            <a:ext uri="{FF2B5EF4-FFF2-40B4-BE49-F238E27FC236}">
                              <a16:creationId xmlns:a16="http://schemas.microsoft.com/office/drawing/2014/main" id="{2A7710FF-35CF-A448-B03A-211539A0C553}"/>
                            </a:ext>
                          </a:extLst>
                        </p:cNvPr>
                        <p:cNvCxnSpPr>
                          <a:cxnSpLocks noChangeShapeType="1"/>
                        </p:cNvCxnSpPr>
                        <p:nvPr/>
                      </p:nvCxnSpPr>
                      <p:spPr bwMode="auto">
                        <a:xfrm flipV="1">
                          <a:off x="2352677" y="3587359"/>
                          <a:ext cx="381000" cy="304767"/>
                        </a:xfrm>
                        <a:prstGeom prst="straightConnector1">
                          <a:avLst/>
                        </a:prstGeom>
                        <a:noFill/>
                        <a:ln w="28575">
                          <a:solidFill>
                            <a:schemeClr val="tx1"/>
                          </a:solidFill>
                          <a:round/>
                          <a:headEnd type="none" w="sm" len="sm"/>
                          <a:tailEnd type="arrow" w="med" len="med"/>
                        </a:ln>
                        <a:extLst>
                          <a:ext uri="{909E8E84-426E-40DD-AFC4-6F175D3DCCD1}">
                            <a14:hiddenFill xmlns:a14="http://schemas.microsoft.com/office/drawing/2010/main">
                              <a:noFill/>
                            </a14:hiddenFill>
                          </a:ext>
                        </a:extLst>
                      </p:spPr>
                    </p:cxnSp>
                    <p:cxnSp>
                      <p:nvCxnSpPr>
                        <p:cNvPr id="51273" name="Connettore 1 8">
                          <a:extLst>
                            <a:ext uri="{FF2B5EF4-FFF2-40B4-BE49-F238E27FC236}">
                              <a16:creationId xmlns:a16="http://schemas.microsoft.com/office/drawing/2014/main" id="{F0B6516A-6EA5-414B-91A0-C1B9E90AB45B}"/>
                            </a:ext>
                          </a:extLst>
                        </p:cNvPr>
                        <p:cNvCxnSpPr>
                          <a:cxnSpLocks noChangeShapeType="1"/>
                        </p:cNvCxnSpPr>
                        <p:nvPr/>
                      </p:nvCxnSpPr>
                      <p:spPr bwMode="auto">
                        <a:xfrm>
                          <a:off x="2857405" y="3677180"/>
                          <a:ext cx="0" cy="1239957"/>
                        </a:xfrm>
                        <a:prstGeom prst="line">
                          <a:avLst/>
                        </a:prstGeom>
                        <a:noFill/>
                        <a:ln w="28575">
                          <a:solidFill>
                            <a:schemeClr val="tx1"/>
                          </a:solidFill>
                          <a:round/>
                          <a:headEnd type="none" w="sm" len="sm"/>
                          <a:tailEnd type="none" w="sm" len="sm"/>
                        </a:ln>
                        <a:extLst>
                          <a:ext uri="{909E8E84-426E-40DD-AFC4-6F175D3DCCD1}">
                            <a14:hiddenFill xmlns:a14="http://schemas.microsoft.com/office/drawing/2010/main">
                              <a:noFill/>
                            </a14:hiddenFill>
                          </a:ext>
                        </a:extLst>
                      </p:spPr>
                    </p:cxnSp>
                    <p:sp>
                      <p:nvSpPr>
                        <p:cNvPr id="34884" name="CasellaDiTesto 12">
                          <a:extLst>
                            <a:ext uri="{FF2B5EF4-FFF2-40B4-BE49-F238E27FC236}">
                              <a16:creationId xmlns:a16="http://schemas.microsoft.com/office/drawing/2014/main" id="{23C2F195-7495-3D4D-90E3-8EE1BF96224B}"/>
                            </a:ext>
                          </a:extLst>
                        </p:cNvPr>
                        <p:cNvSpPr txBox="1">
                          <a:spLocks noChangeArrowheads="1"/>
                        </p:cNvSpPr>
                        <p:nvPr/>
                      </p:nvSpPr>
                      <p:spPr bwMode="auto">
                        <a:xfrm>
                          <a:off x="2817881" y="2171002"/>
                          <a:ext cx="1064860" cy="325618"/>
                        </a:xfrm>
                        <a:prstGeom prst="rect">
                          <a:avLst/>
                        </a:prstGeom>
                        <a:noFill/>
                        <a:ln>
                          <a:noFill/>
                        </a:ln>
                      </p:spPr>
                      <p:txBody>
                        <a:bodyPr wrap="square">
                          <a:spAutoFit/>
                        </a:bodyPr>
                        <a:lstStyle>
                          <a:lvl1pPr>
                            <a:spcBef>
                              <a:spcPct val="20000"/>
                            </a:spcBef>
                            <a:buClr>
                              <a:srgbClr val="FAFD00"/>
                            </a:buClr>
                            <a:buSzPct val="100000"/>
                            <a:buChar char="•"/>
                            <a:defRPr sz="2800">
                              <a:solidFill>
                                <a:srgbClr val="FFFFFF"/>
                              </a:solidFill>
                              <a:latin typeface="Arial" panose="020B0604020202020204" pitchFamily="34" charset="0"/>
                              <a:ea typeface="MS PGothic" panose="020B0600070205080204" pitchFamily="34" charset="-128"/>
                            </a:defRPr>
                          </a:lvl1pPr>
                          <a:lvl2pPr marL="742950" indent="-285750">
                            <a:spcBef>
                              <a:spcPct val="20000"/>
                            </a:spcBef>
                            <a:buClr>
                              <a:srgbClr val="FAFD00"/>
                            </a:buClr>
                            <a:buSzPct val="100000"/>
                            <a:buChar char="–"/>
                            <a:defRPr sz="2400">
                              <a:solidFill>
                                <a:srgbClr val="FFFFFF"/>
                              </a:solidFill>
                              <a:latin typeface="Arial" panose="020B0604020202020204" pitchFamily="34" charset="0"/>
                              <a:ea typeface="MS PGothic" panose="020B0600070205080204" pitchFamily="34" charset="-128"/>
                            </a:defRPr>
                          </a:lvl2pPr>
                          <a:lvl3pPr marL="1143000" indent="-228600">
                            <a:spcBef>
                              <a:spcPct val="20000"/>
                            </a:spcBef>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3pPr>
                          <a:lvl4pPr marL="1600200" indent="-228600">
                            <a:spcBef>
                              <a:spcPct val="20000"/>
                            </a:spcBef>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9pPr>
                        </a:lstStyle>
                        <a:p>
                          <a:pPr algn="ctr" eaLnBrk="1" fontAlgn="auto" hangingPunct="1">
                            <a:spcBef>
                              <a:spcPct val="0"/>
                            </a:spcBef>
                            <a:spcAft>
                              <a:spcPts val="0"/>
                            </a:spcAft>
                            <a:buClrTx/>
                            <a:buSzTx/>
                            <a:buFontTx/>
                            <a:buNone/>
                            <a:defRPr/>
                          </a:pPr>
                          <a:r>
                            <a:rPr lang="en-US" altLang="it-IT" sz="1181" dirty="0">
                              <a:solidFill>
                                <a:schemeClr val="tx1"/>
                              </a:solidFill>
                              <a:latin typeface="Arial Narrow" panose="020B0606020202030204" pitchFamily="34" charset="0"/>
                            </a:rPr>
                            <a:t>DMP1</a:t>
                          </a:r>
                          <a:endParaRPr lang="it-IT" altLang="it-IT" sz="1181">
                            <a:solidFill>
                              <a:schemeClr val="tx1"/>
                            </a:solidFill>
                            <a:latin typeface="Arial Narrow" panose="020B0606020202030204" pitchFamily="34" charset="0"/>
                          </a:endParaRPr>
                        </a:p>
                      </p:txBody>
                    </p:sp>
                    <p:sp>
                      <p:nvSpPr>
                        <p:cNvPr id="34885" name="CasellaDiTesto 12">
                          <a:extLst>
                            <a:ext uri="{FF2B5EF4-FFF2-40B4-BE49-F238E27FC236}">
                              <a16:creationId xmlns:a16="http://schemas.microsoft.com/office/drawing/2014/main" id="{77D95704-8C45-0B42-A873-D068ECAF866F}"/>
                            </a:ext>
                          </a:extLst>
                        </p:cNvPr>
                        <p:cNvSpPr txBox="1">
                          <a:spLocks noChangeArrowheads="1"/>
                        </p:cNvSpPr>
                        <p:nvPr/>
                      </p:nvSpPr>
                      <p:spPr bwMode="auto">
                        <a:xfrm>
                          <a:off x="1702224" y="2483445"/>
                          <a:ext cx="989605" cy="325618"/>
                        </a:xfrm>
                        <a:prstGeom prst="rect">
                          <a:avLst/>
                        </a:prstGeom>
                        <a:noFill/>
                        <a:ln>
                          <a:noFill/>
                        </a:ln>
                      </p:spPr>
                      <p:txBody>
                        <a:bodyPr>
                          <a:spAutoFit/>
                        </a:bodyPr>
                        <a:lstStyle>
                          <a:lvl1pPr>
                            <a:spcBef>
                              <a:spcPct val="20000"/>
                            </a:spcBef>
                            <a:buClr>
                              <a:srgbClr val="FAFD00"/>
                            </a:buClr>
                            <a:buSzPct val="100000"/>
                            <a:buChar char="•"/>
                            <a:defRPr sz="2800">
                              <a:solidFill>
                                <a:srgbClr val="FFFFFF"/>
                              </a:solidFill>
                              <a:latin typeface="Arial" panose="020B0604020202020204" pitchFamily="34" charset="0"/>
                              <a:ea typeface="MS PGothic" panose="020B0600070205080204" pitchFamily="34" charset="-128"/>
                            </a:defRPr>
                          </a:lvl1pPr>
                          <a:lvl2pPr marL="742950" indent="-285750">
                            <a:spcBef>
                              <a:spcPct val="20000"/>
                            </a:spcBef>
                            <a:buClr>
                              <a:srgbClr val="FAFD00"/>
                            </a:buClr>
                            <a:buSzPct val="100000"/>
                            <a:buChar char="–"/>
                            <a:defRPr sz="2400">
                              <a:solidFill>
                                <a:srgbClr val="FFFFFF"/>
                              </a:solidFill>
                              <a:latin typeface="Arial" panose="020B0604020202020204" pitchFamily="34" charset="0"/>
                              <a:ea typeface="MS PGothic" panose="020B0600070205080204" pitchFamily="34" charset="-128"/>
                            </a:defRPr>
                          </a:lvl2pPr>
                          <a:lvl3pPr marL="1143000" indent="-228600">
                            <a:spcBef>
                              <a:spcPct val="20000"/>
                            </a:spcBef>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3pPr>
                          <a:lvl4pPr marL="1600200" indent="-228600">
                            <a:spcBef>
                              <a:spcPct val="20000"/>
                            </a:spcBef>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9pPr>
                        </a:lstStyle>
                        <a:p>
                          <a:pPr algn="ctr" eaLnBrk="1" fontAlgn="auto" hangingPunct="1">
                            <a:spcBef>
                              <a:spcPct val="0"/>
                            </a:spcBef>
                            <a:spcAft>
                              <a:spcPts val="0"/>
                            </a:spcAft>
                            <a:buClrTx/>
                            <a:buSzTx/>
                            <a:buFontTx/>
                            <a:buNone/>
                            <a:defRPr/>
                          </a:pPr>
                          <a:r>
                            <a:rPr lang="en-US" altLang="it-IT" sz="1181" dirty="0">
                              <a:solidFill>
                                <a:schemeClr val="tx1"/>
                              </a:solidFill>
                              <a:latin typeface="Arial Narrow" panose="020B0606020202030204" pitchFamily="34" charset="0"/>
                            </a:rPr>
                            <a:t>Inhibition</a:t>
                          </a:r>
                          <a:endParaRPr lang="it-IT" altLang="it-IT" sz="1181" dirty="0">
                            <a:solidFill>
                              <a:schemeClr val="tx1"/>
                            </a:solidFill>
                            <a:latin typeface="Arial Narrow" panose="020B0606020202030204" pitchFamily="34" charset="0"/>
                          </a:endParaRPr>
                        </a:p>
                      </p:txBody>
                    </p:sp>
                    <p:sp>
                      <p:nvSpPr>
                        <p:cNvPr id="34886" name="CasellaDiTesto 469">
                          <a:extLst>
                            <a:ext uri="{FF2B5EF4-FFF2-40B4-BE49-F238E27FC236}">
                              <a16:creationId xmlns:a16="http://schemas.microsoft.com/office/drawing/2014/main" id="{7A1BCBFD-429A-8F40-B362-86CC746F829B}"/>
                            </a:ext>
                          </a:extLst>
                        </p:cNvPr>
                        <p:cNvSpPr txBox="1">
                          <a:spLocks noChangeArrowheads="1"/>
                        </p:cNvSpPr>
                        <p:nvPr/>
                      </p:nvSpPr>
                      <p:spPr bwMode="auto">
                        <a:xfrm>
                          <a:off x="3351164" y="2532764"/>
                          <a:ext cx="991486" cy="325618"/>
                        </a:xfrm>
                        <a:prstGeom prst="rect">
                          <a:avLst/>
                        </a:prstGeom>
                        <a:noFill/>
                        <a:ln>
                          <a:noFill/>
                        </a:ln>
                      </p:spPr>
                      <p:txBody>
                        <a:bodyPr wrap="square">
                          <a:spAutoFit/>
                        </a:bodyPr>
                        <a:lstStyle>
                          <a:lvl1pPr>
                            <a:spcBef>
                              <a:spcPct val="20000"/>
                            </a:spcBef>
                            <a:buClr>
                              <a:srgbClr val="FAFD00"/>
                            </a:buClr>
                            <a:buSzPct val="100000"/>
                            <a:buChar char="•"/>
                            <a:defRPr sz="2800">
                              <a:solidFill>
                                <a:srgbClr val="FFFFFF"/>
                              </a:solidFill>
                              <a:latin typeface="Arial" panose="020B0604020202020204" pitchFamily="34" charset="0"/>
                              <a:ea typeface="MS PGothic" panose="020B0600070205080204" pitchFamily="34" charset="-128"/>
                            </a:defRPr>
                          </a:lvl1pPr>
                          <a:lvl2pPr marL="742950" indent="-285750">
                            <a:spcBef>
                              <a:spcPct val="20000"/>
                            </a:spcBef>
                            <a:buClr>
                              <a:srgbClr val="FAFD00"/>
                            </a:buClr>
                            <a:buSzPct val="100000"/>
                            <a:buChar char="–"/>
                            <a:defRPr sz="2400">
                              <a:solidFill>
                                <a:srgbClr val="FFFFFF"/>
                              </a:solidFill>
                              <a:latin typeface="Arial" panose="020B0604020202020204" pitchFamily="34" charset="0"/>
                              <a:ea typeface="MS PGothic" panose="020B0600070205080204" pitchFamily="34" charset="-128"/>
                            </a:defRPr>
                          </a:lvl2pPr>
                          <a:lvl3pPr marL="1143000" indent="-228600">
                            <a:spcBef>
                              <a:spcPct val="20000"/>
                            </a:spcBef>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3pPr>
                          <a:lvl4pPr marL="1600200" indent="-228600">
                            <a:spcBef>
                              <a:spcPct val="20000"/>
                            </a:spcBef>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9pPr>
                        </a:lstStyle>
                        <a:p>
                          <a:pPr algn="ctr" eaLnBrk="1" fontAlgn="auto" hangingPunct="1">
                            <a:spcBef>
                              <a:spcPct val="0"/>
                            </a:spcBef>
                            <a:spcAft>
                              <a:spcPts val="0"/>
                            </a:spcAft>
                            <a:buClrTx/>
                            <a:buSzTx/>
                            <a:buFontTx/>
                            <a:buNone/>
                            <a:defRPr/>
                          </a:pPr>
                          <a:r>
                            <a:rPr lang="en-US" altLang="it-IT" sz="1181" dirty="0">
                              <a:solidFill>
                                <a:schemeClr val="tx1"/>
                              </a:solidFill>
                              <a:latin typeface="Arial Narrow" panose="020B0606020202030204" pitchFamily="34" charset="0"/>
                            </a:rPr>
                            <a:t>Inhibition</a:t>
                          </a:r>
                          <a:endParaRPr lang="it-IT" altLang="it-IT" sz="1181" dirty="0">
                            <a:solidFill>
                              <a:schemeClr val="tx1"/>
                            </a:solidFill>
                            <a:latin typeface="Arial Narrow" panose="020B0606020202030204" pitchFamily="34" charset="0"/>
                          </a:endParaRPr>
                        </a:p>
                      </p:txBody>
                    </p:sp>
                    <p:cxnSp>
                      <p:nvCxnSpPr>
                        <p:cNvPr id="51277" name="Connettore 2 25">
                          <a:extLst>
                            <a:ext uri="{FF2B5EF4-FFF2-40B4-BE49-F238E27FC236}">
                              <a16:creationId xmlns:a16="http://schemas.microsoft.com/office/drawing/2014/main" id="{E4BFF41C-41F2-AC4A-89CA-7E5740C3A406}"/>
                            </a:ext>
                          </a:extLst>
                        </p:cNvPr>
                        <p:cNvCxnSpPr>
                          <a:cxnSpLocks noChangeShapeType="1"/>
                          <a:stCxn id="34884" idx="2"/>
                        </p:cNvCxnSpPr>
                        <p:nvPr/>
                      </p:nvCxnSpPr>
                      <p:spPr bwMode="auto">
                        <a:xfrm flipH="1">
                          <a:off x="3349627" y="2495923"/>
                          <a:ext cx="686" cy="554934"/>
                        </a:xfrm>
                        <a:prstGeom prst="straightConnector1">
                          <a:avLst/>
                        </a:prstGeom>
                        <a:noFill/>
                        <a:ln w="28575">
                          <a:solidFill>
                            <a:schemeClr val="tx1"/>
                          </a:solidFill>
                          <a:round/>
                          <a:headEnd type="none" w="sm" len="sm"/>
                          <a:tailEnd/>
                        </a:ln>
                        <a:extLst>
                          <a:ext uri="{909E8E84-426E-40DD-AFC4-6F175D3DCCD1}">
                            <a14:hiddenFill xmlns:a14="http://schemas.microsoft.com/office/drawing/2010/main">
                              <a:noFill/>
                            </a14:hiddenFill>
                          </a:ext>
                        </a:extLst>
                      </p:spPr>
                    </p:cxnSp>
                    <p:sp>
                      <p:nvSpPr>
                        <p:cNvPr id="34888" name="CasellaDiTesto 12">
                          <a:extLst>
                            <a:ext uri="{FF2B5EF4-FFF2-40B4-BE49-F238E27FC236}">
                              <a16:creationId xmlns:a16="http://schemas.microsoft.com/office/drawing/2014/main" id="{05CC0E2A-274F-E246-8088-755D2DE9CC1B}"/>
                            </a:ext>
                          </a:extLst>
                        </p:cNvPr>
                        <p:cNvSpPr txBox="1">
                          <a:spLocks noChangeArrowheads="1"/>
                        </p:cNvSpPr>
                        <p:nvPr/>
                      </p:nvSpPr>
                      <p:spPr bwMode="auto">
                        <a:xfrm>
                          <a:off x="825502" y="3038690"/>
                          <a:ext cx="664126" cy="479958"/>
                        </a:xfrm>
                        <a:prstGeom prst="rect">
                          <a:avLst/>
                        </a:prstGeom>
                        <a:noFill/>
                        <a:ln>
                          <a:noFill/>
                        </a:ln>
                      </p:spPr>
                      <p:txBody>
                        <a:bodyPr>
                          <a:spAutoFit/>
                        </a:bodyPr>
                        <a:lstStyle>
                          <a:lvl1pPr>
                            <a:spcBef>
                              <a:spcPct val="20000"/>
                            </a:spcBef>
                            <a:buClr>
                              <a:srgbClr val="FAFD00"/>
                            </a:buClr>
                            <a:buSzPct val="100000"/>
                            <a:buChar char="•"/>
                            <a:defRPr sz="2800">
                              <a:solidFill>
                                <a:srgbClr val="FFFFFF"/>
                              </a:solidFill>
                              <a:latin typeface="Arial" panose="020B0604020202020204" pitchFamily="34" charset="0"/>
                              <a:ea typeface="MS PGothic" panose="020B0600070205080204" pitchFamily="34" charset="-128"/>
                            </a:defRPr>
                          </a:lvl1pPr>
                          <a:lvl2pPr marL="742950" indent="-285750">
                            <a:spcBef>
                              <a:spcPct val="20000"/>
                            </a:spcBef>
                            <a:buClr>
                              <a:srgbClr val="FAFD00"/>
                            </a:buClr>
                            <a:buSzPct val="100000"/>
                            <a:buChar char="–"/>
                            <a:defRPr sz="2400">
                              <a:solidFill>
                                <a:srgbClr val="FFFFFF"/>
                              </a:solidFill>
                              <a:latin typeface="Arial" panose="020B0604020202020204" pitchFamily="34" charset="0"/>
                              <a:ea typeface="MS PGothic" panose="020B0600070205080204" pitchFamily="34" charset="-128"/>
                            </a:defRPr>
                          </a:lvl2pPr>
                          <a:lvl3pPr marL="1143000" indent="-228600">
                            <a:spcBef>
                              <a:spcPct val="20000"/>
                            </a:spcBef>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3pPr>
                          <a:lvl4pPr marL="1600200" indent="-228600">
                            <a:spcBef>
                              <a:spcPct val="20000"/>
                            </a:spcBef>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9pPr>
                        </a:lstStyle>
                        <a:p>
                          <a:pPr algn="ctr" eaLnBrk="1" fontAlgn="auto" hangingPunct="1">
                            <a:spcBef>
                              <a:spcPct val="0"/>
                            </a:spcBef>
                            <a:spcAft>
                              <a:spcPts val="0"/>
                            </a:spcAft>
                            <a:buClrTx/>
                            <a:buSzTx/>
                            <a:buFontTx/>
                            <a:buNone/>
                            <a:defRPr/>
                          </a:pPr>
                          <a:r>
                            <a:rPr lang="en-US" altLang="it-IT" sz="2025" dirty="0">
                              <a:solidFill>
                                <a:schemeClr val="tx1"/>
                              </a:solidFill>
                              <a:latin typeface="Arial Narrow" panose="020B0606020202030204" pitchFamily="34" charset="0"/>
                            </a:rPr>
                            <a:t>P</a:t>
                          </a:r>
                          <a:endParaRPr lang="it-IT" altLang="it-IT" sz="2025" dirty="0">
                            <a:solidFill>
                              <a:schemeClr val="tx1"/>
                            </a:solidFill>
                            <a:latin typeface="Arial Narrow" panose="020B0606020202030204" pitchFamily="34" charset="0"/>
                          </a:endParaRPr>
                        </a:p>
                      </p:txBody>
                    </p:sp>
                    <p:sp>
                      <p:nvSpPr>
                        <p:cNvPr id="34889" name="CasellaDiTesto 12">
                          <a:extLst>
                            <a:ext uri="{FF2B5EF4-FFF2-40B4-BE49-F238E27FC236}">
                              <a16:creationId xmlns:a16="http://schemas.microsoft.com/office/drawing/2014/main" id="{BC189619-ED05-F145-8F84-3AD1DBE27883}"/>
                            </a:ext>
                          </a:extLst>
                        </p:cNvPr>
                        <p:cNvSpPr txBox="1">
                          <a:spLocks noChangeArrowheads="1"/>
                        </p:cNvSpPr>
                        <p:nvPr/>
                      </p:nvSpPr>
                      <p:spPr bwMode="auto">
                        <a:xfrm>
                          <a:off x="1470814" y="3902614"/>
                          <a:ext cx="1098725" cy="325618"/>
                        </a:xfrm>
                        <a:prstGeom prst="rect">
                          <a:avLst/>
                        </a:prstGeom>
                        <a:noFill/>
                        <a:ln>
                          <a:noFill/>
                        </a:ln>
                      </p:spPr>
                      <p:txBody>
                        <a:bodyPr>
                          <a:spAutoFit/>
                        </a:bodyPr>
                        <a:lstStyle>
                          <a:lvl1pPr>
                            <a:spcBef>
                              <a:spcPct val="20000"/>
                            </a:spcBef>
                            <a:buClr>
                              <a:srgbClr val="FAFD00"/>
                            </a:buClr>
                            <a:buSzPct val="100000"/>
                            <a:buChar char="•"/>
                            <a:defRPr sz="2800">
                              <a:solidFill>
                                <a:srgbClr val="FFFFFF"/>
                              </a:solidFill>
                              <a:latin typeface="Arial" panose="020B0604020202020204" pitchFamily="34" charset="0"/>
                              <a:ea typeface="MS PGothic" panose="020B0600070205080204" pitchFamily="34" charset="-128"/>
                            </a:defRPr>
                          </a:lvl1pPr>
                          <a:lvl2pPr marL="742950" indent="-285750">
                            <a:spcBef>
                              <a:spcPct val="20000"/>
                            </a:spcBef>
                            <a:buClr>
                              <a:srgbClr val="FAFD00"/>
                            </a:buClr>
                            <a:buSzPct val="100000"/>
                            <a:buChar char="–"/>
                            <a:defRPr sz="2400">
                              <a:solidFill>
                                <a:srgbClr val="FFFFFF"/>
                              </a:solidFill>
                              <a:latin typeface="Arial" panose="020B0604020202020204" pitchFamily="34" charset="0"/>
                              <a:ea typeface="MS PGothic" panose="020B0600070205080204" pitchFamily="34" charset="-128"/>
                            </a:defRPr>
                          </a:lvl2pPr>
                          <a:lvl3pPr marL="1143000" indent="-228600">
                            <a:spcBef>
                              <a:spcPct val="20000"/>
                            </a:spcBef>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3pPr>
                          <a:lvl4pPr marL="1600200" indent="-228600">
                            <a:spcBef>
                              <a:spcPct val="20000"/>
                            </a:spcBef>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9pPr>
                        </a:lstStyle>
                        <a:p>
                          <a:pPr algn="r" eaLnBrk="1" fontAlgn="auto" hangingPunct="1">
                            <a:spcBef>
                              <a:spcPct val="0"/>
                            </a:spcBef>
                            <a:spcAft>
                              <a:spcPts val="0"/>
                            </a:spcAft>
                            <a:buClrTx/>
                            <a:buSzTx/>
                            <a:buFontTx/>
                            <a:buNone/>
                            <a:defRPr/>
                          </a:pPr>
                          <a:r>
                            <a:rPr lang="en-US" altLang="it-IT" sz="1181" dirty="0">
                              <a:solidFill>
                                <a:schemeClr val="tx1"/>
                              </a:solidFill>
                              <a:latin typeface="Arial Narrow" panose="020B0606020202030204" pitchFamily="34" charset="0"/>
                            </a:rPr>
                            <a:t>SPC</a:t>
                          </a:r>
                          <a:endParaRPr lang="it-IT" altLang="it-IT" sz="1181">
                            <a:solidFill>
                              <a:schemeClr val="tx1"/>
                            </a:solidFill>
                            <a:latin typeface="Arial Narrow" panose="020B0606020202030204" pitchFamily="34" charset="0"/>
                          </a:endParaRPr>
                        </a:p>
                      </p:txBody>
                    </p:sp>
                    <p:cxnSp>
                      <p:nvCxnSpPr>
                        <p:cNvPr id="51280" name="Connettore 2 30">
                          <a:extLst>
                            <a:ext uri="{FF2B5EF4-FFF2-40B4-BE49-F238E27FC236}">
                              <a16:creationId xmlns:a16="http://schemas.microsoft.com/office/drawing/2014/main" id="{9248634F-4F92-7A47-95DE-1FF4411990AB}"/>
                            </a:ext>
                          </a:extLst>
                        </p:cNvPr>
                        <p:cNvCxnSpPr>
                          <a:cxnSpLocks noChangeShapeType="1"/>
                        </p:cNvCxnSpPr>
                        <p:nvPr/>
                      </p:nvCxnSpPr>
                      <p:spPr bwMode="auto">
                        <a:xfrm flipH="1" flipV="1">
                          <a:off x="3228977" y="3600059"/>
                          <a:ext cx="370757" cy="314946"/>
                        </a:xfrm>
                        <a:prstGeom prst="straightConnector1">
                          <a:avLst/>
                        </a:prstGeom>
                        <a:noFill/>
                        <a:ln w="28575">
                          <a:solidFill>
                            <a:schemeClr val="tx1"/>
                          </a:solidFill>
                          <a:round/>
                          <a:headEnd type="none" w="sm" len="sm"/>
                          <a:tailEnd type="arrow" w="med" len="med"/>
                        </a:ln>
                        <a:extLst>
                          <a:ext uri="{909E8E84-426E-40DD-AFC4-6F175D3DCCD1}">
                            <a14:hiddenFill xmlns:a14="http://schemas.microsoft.com/office/drawing/2010/main">
                              <a:noFill/>
                            </a14:hiddenFill>
                          </a:ext>
                        </a:extLst>
                      </p:spPr>
                    </p:cxnSp>
                    <p:sp>
                      <p:nvSpPr>
                        <p:cNvPr id="34891" name="CasellaDiTesto 12">
                          <a:extLst>
                            <a:ext uri="{FF2B5EF4-FFF2-40B4-BE49-F238E27FC236}">
                              <a16:creationId xmlns:a16="http://schemas.microsoft.com/office/drawing/2014/main" id="{32877C4C-73B6-334F-97F2-E50A1C80E813}"/>
                            </a:ext>
                          </a:extLst>
                        </p:cNvPr>
                        <p:cNvSpPr txBox="1">
                          <a:spLocks noChangeArrowheads="1"/>
                        </p:cNvSpPr>
                        <p:nvPr/>
                      </p:nvSpPr>
                      <p:spPr bwMode="auto">
                        <a:xfrm>
                          <a:off x="3241192" y="3902614"/>
                          <a:ext cx="1098725" cy="325618"/>
                        </a:xfrm>
                        <a:prstGeom prst="rect">
                          <a:avLst/>
                        </a:prstGeom>
                        <a:noFill/>
                        <a:ln>
                          <a:noFill/>
                        </a:ln>
                      </p:spPr>
                      <p:txBody>
                        <a:bodyPr>
                          <a:spAutoFit/>
                        </a:bodyPr>
                        <a:lstStyle>
                          <a:lvl1pPr>
                            <a:spcBef>
                              <a:spcPct val="20000"/>
                            </a:spcBef>
                            <a:buClr>
                              <a:srgbClr val="FAFD00"/>
                            </a:buClr>
                            <a:buSzPct val="100000"/>
                            <a:buChar char="•"/>
                            <a:defRPr sz="2800">
                              <a:solidFill>
                                <a:srgbClr val="FFFFFF"/>
                              </a:solidFill>
                              <a:latin typeface="Arial" panose="020B0604020202020204" pitchFamily="34" charset="0"/>
                              <a:ea typeface="MS PGothic" panose="020B0600070205080204" pitchFamily="34" charset="-128"/>
                            </a:defRPr>
                          </a:lvl1pPr>
                          <a:lvl2pPr marL="742950" indent="-285750">
                            <a:spcBef>
                              <a:spcPct val="20000"/>
                            </a:spcBef>
                            <a:buClr>
                              <a:srgbClr val="FAFD00"/>
                            </a:buClr>
                            <a:buSzPct val="100000"/>
                            <a:buChar char="–"/>
                            <a:defRPr sz="2400">
                              <a:solidFill>
                                <a:srgbClr val="FFFFFF"/>
                              </a:solidFill>
                              <a:latin typeface="Arial" panose="020B0604020202020204" pitchFamily="34" charset="0"/>
                              <a:ea typeface="MS PGothic" panose="020B0600070205080204" pitchFamily="34" charset="-128"/>
                            </a:defRPr>
                          </a:lvl2pPr>
                          <a:lvl3pPr marL="1143000" indent="-228600">
                            <a:spcBef>
                              <a:spcPct val="20000"/>
                            </a:spcBef>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3pPr>
                          <a:lvl4pPr marL="1600200" indent="-228600">
                            <a:spcBef>
                              <a:spcPct val="20000"/>
                            </a:spcBef>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9pPr>
                        </a:lstStyle>
                        <a:p>
                          <a:pPr eaLnBrk="1" fontAlgn="auto" hangingPunct="1">
                            <a:spcBef>
                              <a:spcPct val="0"/>
                            </a:spcBef>
                            <a:spcAft>
                              <a:spcPts val="0"/>
                            </a:spcAft>
                            <a:buClrTx/>
                            <a:buSzTx/>
                            <a:buFontTx/>
                            <a:buNone/>
                            <a:defRPr/>
                          </a:pPr>
                          <a:r>
                            <a:rPr lang="en-US" altLang="it-IT" sz="1181" dirty="0">
                              <a:solidFill>
                                <a:schemeClr val="tx1"/>
                              </a:solidFill>
                              <a:latin typeface="Arial Narrow" panose="020B0606020202030204" pitchFamily="34" charset="0"/>
                            </a:rPr>
                            <a:t>GALNT3</a:t>
                          </a:r>
                          <a:endParaRPr lang="it-IT" altLang="it-IT" sz="1181">
                            <a:solidFill>
                              <a:schemeClr val="tx1"/>
                            </a:solidFill>
                            <a:latin typeface="Arial Narrow" panose="020B0606020202030204" pitchFamily="34" charset="0"/>
                          </a:endParaRPr>
                        </a:p>
                      </p:txBody>
                    </p:sp>
                    <p:cxnSp>
                      <p:nvCxnSpPr>
                        <p:cNvPr id="51282" name="Connettore 1 82">
                          <a:extLst>
                            <a:ext uri="{FF2B5EF4-FFF2-40B4-BE49-F238E27FC236}">
                              <a16:creationId xmlns:a16="http://schemas.microsoft.com/office/drawing/2014/main" id="{127AD4DE-10E6-7848-84AB-02BCE99EE493}"/>
                            </a:ext>
                          </a:extLst>
                        </p:cNvPr>
                        <p:cNvCxnSpPr>
                          <a:cxnSpLocks noChangeShapeType="1"/>
                        </p:cNvCxnSpPr>
                        <p:nvPr/>
                      </p:nvCxnSpPr>
                      <p:spPr bwMode="auto">
                        <a:xfrm rot="-5400000">
                          <a:off x="2671677" y="2875439"/>
                          <a:ext cx="0" cy="323835"/>
                        </a:xfrm>
                        <a:prstGeom prst="line">
                          <a:avLst/>
                        </a:prstGeom>
                        <a:noFill/>
                        <a:ln w="28575">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51283" name="Connettore 1 83">
                          <a:extLst>
                            <a:ext uri="{FF2B5EF4-FFF2-40B4-BE49-F238E27FC236}">
                              <a16:creationId xmlns:a16="http://schemas.microsoft.com/office/drawing/2014/main" id="{5D29292F-D7BC-9843-99DD-F462930D208E}"/>
                            </a:ext>
                          </a:extLst>
                        </p:cNvPr>
                        <p:cNvCxnSpPr>
                          <a:cxnSpLocks noChangeShapeType="1"/>
                        </p:cNvCxnSpPr>
                        <p:nvPr/>
                      </p:nvCxnSpPr>
                      <p:spPr bwMode="auto">
                        <a:xfrm rot="-5400000">
                          <a:off x="3359031" y="2873851"/>
                          <a:ext cx="0" cy="323835"/>
                        </a:xfrm>
                        <a:prstGeom prst="line">
                          <a:avLst/>
                        </a:prstGeom>
                        <a:noFill/>
                        <a:ln w="28575">
                          <a:solidFill>
                            <a:schemeClr val="tx1"/>
                          </a:solidFill>
                          <a:round/>
                          <a:headEnd type="none" w="sm" len="sm"/>
                          <a:tailEnd type="none" w="sm" len="sm"/>
                        </a:ln>
                        <a:extLst>
                          <a:ext uri="{909E8E84-426E-40DD-AFC4-6F175D3DCCD1}">
                            <a14:hiddenFill xmlns:a14="http://schemas.microsoft.com/office/drawing/2010/main">
                              <a:noFill/>
                            </a14:hiddenFill>
                          </a:ext>
                        </a:extLst>
                      </p:spPr>
                    </p:cxnSp>
                    <p:pic>
                      <p:nvPicPr>
                        <p:cNvPr id="51284" name="Picture 2">
                          <a:extLst>
                            <a:ext uri="{FF2B5EF4-FFF2-40B4-BE49-F238E27FC236}">
                              <a16:creationId xmlns:a16="http://schemas.microsoft.com/office/drawing/2014/main" id="{0EA8F4D6-6E68-5644-9BB8-AA6E332B3F07}"/>
                            </a:ext>
                          </a:extLst>
                        </p:cNvPr>
                        <p:cNvPicPr>
                          <a:picLocks noChangeAspect="1"/>
                        </p:cNvPicPr>
                        <p:nvPr/>
                      </p:nvPicPr>
                      <p:blipFill>
                        <a:blip r:embed="rId11">
                          <a:extLst>
                            <a:ext uri="{28A0092B-C50C-407E-A947-70E740481C1C}">
                              <a14:useLocalDpi xmlns:a14="http://schemas.microsoft.com/office/drawing/2010/main"/>
                            </a:ext>
                          </a:extLst>
                        </a:blip>
                        <a:srcRect/>
                        <a:stretch>
                          <a:fillRect/>
                        </a:stretch>
                      </p:blipFill>
                      <p:spPr bwMode="auto">
                        <a:xfrm>
                          <a:off x="2186977" y="712421"/>
                          <a:ext cx="1627260" cy="1225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1285" name="Connettore 1 8">
                          <a:extLst>
                            <a:ext uri="{FF2B5EF4-FFF2-40B4-BE49-F238E27FC236}">
                              <a16:creationId xmlns:a16="http://schemas.microsoft.com/office/drawing/2014/main" id="{320F1621-38C0-AC47-B697-AA43BA9AFFB6}"/>
                            </a:ext>
                          </a:extLst>
                        </p:cNvPr>
                        <p:cNvCxnSpPr>
                          <a:cxnSpLocks noChangeShapeType="1"/>
                        </p:cNvCxnSpPr>
                        <p:nvPr/>
                      </p:nvCxnSpPr>
                      <p:spPr bwMode="auto">
                        <a:xfrm>
                          <a:off x="3035197" y="3677180"/>
                          <a:ext cx="0" cy="1611468"/>
                        </a:xfrm>
                        <a:prstGeom prst="line">
                          <a:avLst/>
                        </a:prstGeom>
                        <a:noFill/>
                        <a:ln w="28575">
                          <a:solidFill>
                            <a:schemeClr val="tx1"/>
                          </a:solidFill>
                          <a:prstDash val="sysDash"/>
                          <a:round/>
                          <a:headEnd type="none" w="sm" len="sm"/>
                          <a:tailEnd type="none" w="sm" len="sm"/>
                        </a:ln>
                        <a:extLst>
                          <a:ext uri="{909E8E84-426E-40DD-AFC4-6F175D3DCCD1}">
                            <a14:hiddenFill xmlns:a14="http://schemas.microsoft.com/office/drawing/2010/main">
                              <a:noFill/>
                            </a14:hiddenFill>
                          </a:ext>
                        </a:extLst>
                      </p:spPr>
                    </p:cxnSp>
                    <p:cxnSp>
                      <p:nvCxnSpPr>
                        <p:cNvPr id="51286" name="Connettore 1 8">
                          <a:extLst>
                            <a:ext uri="{FF2B5EF4-FFF2-40B4-BE49-F238E27FC236}">
                              <a16:creationId xmlns:a16="http://schemas.microsoft.com/office/drawing/2014/main" id="{2B36161C-4F41-844F-8704-F1A13CDD8FF2}"/>
                            </a:ext>
                          </a:extLst>
                        </p:cNvPr>
                        <p:cNvCxnSpPr>
                          <a:cxnSpLocks noChangeShapeType="1"/>
                        </p:cNvCxnSpPr>
                        <p:nvPr/>
                      </p:nvCxnSpPr>
                      <p:spPr bwMode="auto">
                        <a:xfrm flipH="1">
                          <a:off x="3027260" y="5317226"/>
                          <a:ext cx="5033723" cy="0"/>
                        </a:xfrm>
                        <a:prstGeom prst="line">
                          <a:avLst/>
                        </a:prstGeom>
                        <a:noFill/>
                        <a:ln w="28575">
                          <a:solidFill>
                            <a:srgbClr val="081D58"/>
                          </a:solidFill>
                          <a:prstDash val="sysDash"/>
                          <a:round/>
                          <a:headEnd type="none" w="sm" len="sm"/>
                          <a:tailEnd type="none" w="sm" len="sm"/>
                        </a:ln>
                        <a:extLst>
                          <a:ext uri="{909E8E84-426E-40DD-AFC4-6F175D3DCCD1}">
                            <a14:hiddenFill xmlns:a14="http://schemas.microsoft.com/office/drawing/2010/main">
                              <a:noFill/>
                            </a14:hiddenFill>
                          </a:ext>
                        </a:extLst>
                      </p:spPr>
                    </p:cxnSp>
                    <p:sp>
                      <p:nvSpPr>
                        <p:cNvPr id="34897" name="Rettangolo 480">
                          <a:extLst>
                            <a:ext uri="{FF2B5EF4-FFF2-40B4-BE49-F238E27FC236}">
                              <a16:creationId xmlns:a16="http://schemas.microsoft.com/office/drawing/2014/main" id="{8C3C9F29-2BBB-F942-A9A5-329AD74DDBF0}"/>
                            </a:ext>
                          </a:extLst>
                        </p:cNvPr>
                        <p:cNvSpPr>
                          <a:spLocks noChangeArrowheads="1"/>
                        </p:cNvSpPr>
                        <p:nvPr/>
                      </p:nvSpPr>
                      <p:spPr bwMode="auto">
                        <a:xfrm>
                          <a:off x="977893" y="3356780"/>
                          <a:ext cx="1106250" cy="325618"/>
                        </a:xfrm>
                        <a:prstGeom prst="rect">
                          <a:avLst/>
                        </a:prstGeom>
                        <a:noFill/>
                        <a:ln>
                          <a:noFill/>
                        </a:ln>
                      </p:spPr>
                      <p:txBody>
                        <a:bodyPr>
                          <a:spAutoFit/>
                        </a:bodyPr>
                        <a:lstStyle>
                          <a:lvl1pPr>
                            <a:spcBef>
                              <a:spcPct val="20000"/>
                            </a:spcBef>
                            <a:buClr>
                              <a:srgbClr val="FAFD00"/>
                            </a:buClr>
                            <a:buSzPct val="100000"/>
                            <a:buChar char="•"/>
                            <a:defRPr sz="2800">
                              <a:solidFill>
                                <a:srgbClr val="FFFFFF"/>
                              </a:solidFill>
                              <a:latin typeface="Arial" panose="020B0604020202020204" pitchFamily="34" charset="0"/>
                              <a:ea typeface="MS PGothic" panose="020B0600070205080204" pitchFamily="34" charset="-128"/>
                            </a:defRPr>
                          </a:lvl1pPr>
                          <a:lvl2pPr marL="742950" indent="-285750">
                            <a:spcBef>
                              <a:spcPct val="20000"/>
                            </a:spcBef>
                            <a:buClr>
                              <a:srgbClr val="FAFD00"/>
                            </a:buClr>
                            <a:buSzPct val="100000"/>
                            <a:buChar char="–"/>
                            <a:defRPr sz="2400">
                              <a:solidFill>
                                <a:srgbClr val="FFFFFF"/>
                              </a:solidFill>
                              <a:latin typeface="Arial" panose="020B0604020202020204" pitchFamily="34" charset="0"/>
                              <a:ea typeface="MS PGothic" panose="020B0600070205080204" pitchFamily="34" charset="-128"/>
                            </a:defRPr>
                          </a:lvl2pPr>
                          <a:lvl3pPr marL="1143000" indent="-228600">
                            <a:spcBef>
                              <a:spcPct val="20000"/>
                            </a:spcBef>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3pPr>
                          <a:lvl4pPr marL="1600200" indent="-228600">
                            <a:spcBef>
                              <a:spcPct val="20000"/>
                            </a:spcBef>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9pPr>
                        </a:lstStyle>
                        <a:p>
                          <a:pPr eaLnBrk="1" fontAlgn="auto" hangingPunct="1">
                            <a:spcBef>
                              <a:spcPct val="0"/>
                            </a:spcBef>
                            <a:spcAft>
                              <a:spcPts val="0"/>
                            </a:spcAft>
                            <a:buClrTx/>
                            <a:buSzTx/>
                            <a:buFontTx/>
                            <a:buNone/>
                            <a:defRPr/>
                          </a:pPr>
                          <a:r>
                            <a:rPr lang="en-US" altLang="it-IT" sz="1181" dirty="0">
                              <a:solidFill>
                                <a:schemeClr val="tx1"/>
                              </a:solidFill>
                              <a:latin typeface="Arial Narrow" panose="020B0606020202030204" pitchFamily="34" charset="0"/>
                            </a:rPr>
                            <a:t>Stimulation</a:t>
                          </a:r>
                          <a:endParaRPr lang="it-IT" altLang="it-IT" sz="1181" dirty="0">
                            <a:solidFill>
                              <a:schemeClr val="tx1"/>
                            </a:solidFill>
                            <a:latin typeface="Times New Roman" panose="02020603050405020304" pitchFamily="18" charset="0"/>
                          </a:endParaRPr>
                        </a:p>
                      </p:txBody>
                    </p:sp>
                    <p:sp>
                      <p:nvSpPr>
                        <p:cNvPr id="34898" name="Rettangolo 481">
                          <a:extLst>
                            <a:ext uri="{FF2B5EF4-FFF2-40B4-BE49-F238E27FC236}">
                              <a16:creationId xmlns:a16="http://schemas.microsoft.com/office/drawing/2014/main" id="{6B5CF8EE-0CCD-1F46-BFF5-AD163C840CC4}"/>
                            </a:ext>
                          </a:extLst>
                        </p:cNvPr>
                        <p:cNvSpPr>
                          <a:spLocks noChangeArrowheads="1"/>
                        </p:cNvSpPr>
                        <p:nvPr/>
                      </p:nvSpPr>
                      <p:spPr bwMode="auto">
                        <a:xfrm>
                          <a:off x="1600630" y="3584524"/>
                          <a:ext cx="906824" cy="325619"/>
                        </a:xfrm>
                        <a:prstGeom prst="rect">
                          <a:avLst/>
                        </a:prstGeom>
                        <a:noFill/>
                        <a:ln>
                          <a:noFill/>
                        </a:ln>
                      </p:spPr>
                      <p:txBody>
                        <a:bodyPr wrap="none">
                          <a:spAutoFit/>
                        </a:bodyPr>
                        <a:lstStyle>
                          <a:lvl1pPr>
                            <a:spcBef>
                              <a:spcPct val="20000"/>
                            </a:spcBef>
                            <a:buClr>
                              <a:srgbClr val="FAFD00"/>
                            </a:buClr>
                            <a:buSzPct val="100000"/>
                            <a:buChar char="•"/>
                            <a:defRPr sz="2800">
                              <a:solidFill>
                                <a:srgbClr val="FFFFFF"/>
                              </a:solidFill>
                              <a:latin typeface="Arial" panose="020B0604020202020204" pitchFamily="34" charset="0"/>
                              <a:ea typeface="MS PGothic" panose="020B0600070205080204" pitchFamily="34" charset="-128"/>
                            </a:defRPr>
                          </a:lvl1pPr>
                          <a:lvl2pPr marL="742950" indent="-285750">
                            <a:spcBef>
                              <a:spcPct val="20000"/>
                            </a:spcBef>
                            <a:buClr>
                              <a:srgbClr val="FAFD00"/>
                            </a:buClr>
                            <a:buSzPct val="100000"/>
                            <a:buChar char="–"/>
                            <a:defRPr sz="2400">
                              <a:solidFill>
                                <a:srgbClr val="FFFFFF"/>
                              </a:solidFill>
                              <a:latin typeface="Arial" panose="020B0604020202020204" pitchFamily="34" charset="0"/>
                              <a:ea typeface="MS PGothic" panose="020B0600070205080204" pitchFamily="34" charset="-128"/>
                            </a:defRPr>
                          </a:lvl2pPr>
                          <a:lvl3pPr marL="1143000" indent="-228600">
                            <a:spcBef>
                              <a:spcPct val="20000"/>
                            </a:spcBef>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3pPr>
                          <a:lvl4pPr marL="1600200" indent="-228600">
                            <a:spcBef>
                              <a:spcPct val="20000"/>
                            </a:spcBef>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9pPr>
                        </a:lstStyle>
                        <a:p>
                          <a:pPr eaLnBrk="1" fontAlgn="auto" hangingPunct="1">
                            <a:spcBef>
                              <a:spcPct val="0"/>
                            </a:spcBef>
                            <a:spcAft>
                              <a:spcPts val="0"/>
                            </a:spcAft>
                            <a:buClrTx/>
                            <a:buSzTx/>
                            <a:buFontTx/>
                            <a:buNone/>
                            <a:defRPr/>
                          </a:pPr>
                          <a:r>
                            <a:rPr lang="en-US" altLang="it-IT" sz="1181" dirty="0">
                              <a:solidFill>
                                <a:schemeClr val="tx1"/>
                              </a:solidFill>
                              <a:latin typeface="Arial Narrow" panose="020B0606020202030204" pitchFamily="34" charset="0"/>
                            </a:rPr>
                            <a:t>Cleavage </a:t>
                          </a:r>
                          <a:endParaRPr lang="it-IT" altLang="it-IT" sz="1181">
                            <a:solidFill>
                              <a:schemeClr val="tx1"/>
                            </a:solidFill>
                            <a:latin typeface="Times New Roman" panose="02020603050405020304" pitchFamily="18" charset="0"/>
                          </a:endParaRPr>
                        </a:p>
                      </p:txBody>
                    </p:sp>
                    <p:sp>
                      <p:nvSpPr>
                        <p:cNvPr id="34899" name="CasellaDiTesto 12">
                          <a:extLst>
                            <a:ext uri="{FF2B5EF4-FFF2-40B4-BE49-F238E27FC236}">
                              <a16:creationId xmlns:a16="http://schemas.microsoft.com/office/drawing/2014/main" id="{808BCB67-7CBE-444F-821E-F7A9BEA8DE25}"/>
                            </a:ext>
                          </a:extLst>
                        </p:cNvPr>
                        <p:cNvSpPr txBox="1">
                          <a:spLocks noChangeArrowheads="1"/>
                        </p:cNvSpPr>
                        <p:nvPr/>
                      </p:nvSpPr>
                      <p:spPr bwMode="auto">
                        <a:xfrm>
                          <a:off x="3440618" y="3584524"/>
                          <a:ext cx="1328253" cy="325619"/>
                        </a:xfrm>
                        <a:prstGeom prst="rect">
                          <a:avLst/>
                        </a:prstGeom>
                        <a:noFill/>
                        <a:ln>
                          <a:noFill/>
                        </a:ln>
                      </p:spPr>
                      <p:txBody>
                        <a:bodyPr>
                          <a:spAutoFit/>
                        </a:bodyPr>
                        <a:lstStyle>
                          <a:lvl1pPr>
                            <a:spcBef>
                              <a:spcPct val="20000"/>
                            </a:spcBef>
                            <a:buClr>
                              <a:srgbClr val="FAFD00"/>
                            </a:buClr>
                            <a:buSzPct val="100000"/>
                            <a:buChar char="•"/>
                            <a:defRPr sz="2800">
                              <a:solidFill>
                                <a:srgbClr val="FFFFFF"/>
                              </a:solidFill>
                              <a:latin typeface="Arial" panose="020B0604020202020204" pitchFamily="34" charset="0"/>
                              <a:ea typeface="MS PGothic" panose="020B0600070205080204" pitchFamily="34" charset="-128"/>
                            </a:defRPr>
                          </a:lvl1pPr>
                          <a:lvl2pPr marL="742950" indent="-285750">
                            <a:spcBef>
                              <a:spcPct val="20000"/>
                            </a:spcBef>
                            <a:buClr>
                              <a:srgbClr val="FAFD00"/>
                            </a:buClr>
                            <a:buSzPct val="100000"/>
                            <a:buChar char="–"/>
                            <a:defRPr sz="2400">
                              <a:solidFill>
                                <a:srgbClr val="FFFFFF"/>
                              </a:solidFill>
                              <a:latin typeface="Arial" panose="020B0604020202020204" pitchFamily="34" charset="0"/>
                              <a:ea typeface="MS PGothic" panose="020B0600070205080204" pitchFamily="34" charset="-128"/>
                            </a:defRPr>
                          </a:lvl2pPr>
                          <a:lvl3pPr marL="1143000" indent="-228600">
                            <a:spcBef>
                              <a:spcPct val="20000"/>
                            </a:spcBef>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3pPr>
                          <a:lvl4pPr marL="1600200" indent="-228600">
                            <a:spcBef>
                              <a:spcPct val="20000"/>
                            </a:spcBef>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9pPr>
                        </a:lstStyle>
                        <a:p>
                          <a:pPr algn="ctr" eaLnBrk="1" fontAlgn="auto" hangingPunct="1">
                            <a:spcBef>
                              <a:spcPct val="0"/>
                            </a:spcBef>
                            <a:spcAft>
                              <a:spcPts val="0"/>
                            </a:spcAft>
                            <a:buClrTx/>
                            <a:buSzTx/>
                            <a:buFontTx/>
                            <a:buNone/>
                            <a:defRPr/>
                          </a:pPr>
                          <a:r>
                            <a:rPr lang="en-US" altLang="it-IT" sz="1181" dirty="0">
                              <a:solidFill>
                                <a:schemeClr val="tx1"/>
                              </a:solidFill>
                              <a:latin typeface="Arial Narrow" panose="020B0606020202030204" pitchFamily="34" charset="0"/>
                            </a:rPr>
                            <a:t>O-glycosylation</a:t>
                          </a:r>
                          <a:endParaRPr lang="it-IT" altLang="it-IT" sz="1181" dirty="0">
                            <a:solidFill>
                              <a:schemeClr val="tx1"/>
                            </a:solidFill>
                            <a:latin typeface="Arial Narrow" panose="020B0606020202030204" pitchFamily="34" charset="0"/>
                          </a:endParaRPr>
                        </a:p>
                      </p:txBody>
                    </p:sp>
                    <p:cxnSp>
                      <p:nvCxnSpPr>
                        <p:cNvPr id="51290" name="Connettore 2 25">
                          <a:extLst>
                            <a:ext uri="{FF2B5EF4-FFF2-40B4-BE49-F238E27FC236}">
                              <a16:creationId xmlns:a16="http://schemas.microsoft.com/office/drawing/2014/main" id="{35C56CB5-6F8F-3747-8EFC-BA9CB82E63B5}"/>
                            </a:ext>
                          </a:extLst>
                        </p:cNvPr>
                        <p:cNvCxnSpPr>
                          <a:cxnSpLocks noChangeShapeType="1"/>
                        </p:cNvCxnSpPr>
                        <p:nvPr/>
                      </p:nvCxnSpPr>
                      <p:spPr bwMode="auto">
                        <a:xfrm>
                          <a:off x="2537886" y="4517143"/>
                          <a:ext cx="0" cy="971367"/>
                        </a:xfrm>
                        <a:prstGeom prst="straightConnector1">
                          <a:avLst/>
                        </a:prstGeom>
                        <a:noFill/>
                        <a:ln w="28575">
                          <a:solidFill>
                            <a:schemeClr val="tx1"/>
                          </a:solidFill>
                          <a:round/>
                          <a:headEnd type="none" w="sm" len="sm"/>
                          <a:tailEnd/>
                        </a:ln>
                        <a:extLst>
                          <a:ext uri="{909E8E84-426E-40DD-AFC4-6F175D3DCCD1}">
                            <a14:hiddenFill xmlns:a14="http://schemas.microsoft.com/office/drawing/2010/main">
                              <a:noFill/>
                            </a14:hiddenFill>
                          </a:ext>
                        </a:extLst>
                      </p:spPr>
                    </p:cxnSp>
                    <p:sp>
                      <p:nvSpPr>
                        <p:cNvPr id="128" name="Rettangolo 127">
                          <a:extLst>
                            <a:ext uri="{FF2B5EF4-FFF2-40B4-BE49-F238E27FC236}">
                              <a16:creationId xmlns:a16="http://schemas.microsoft.com/office/drawing/2014/main" id="{2737CD13-DDB3-104D-9D0F-23515D086652}"/>
                            </a:ext>
                          </a:extLst>
                        </p:cNvPr>
                        <p:cNvSpPr/>
                        <p:nvPr/>
                      </p:nvSpPr>
                      <p:spPr bwMode="auto">
                        <a:xfrm>
                          <a:off x="1371103" y="4376926"/>
                          <a:ext cx="976435" cy="304916"/>
                        </a:xfrm>
                        <a:prstGeom prst="rect">
                          <a:avLst/>
                        </a:prstGeom>
                        <a:solidFill>
                          <a:schemeClr val="bg1">
                            <a:alpha val="70000"/>
                          </a:schemeClr>
                        </a:solidFill>
                        <a:ln w="19050" cap="flat" cmpd="sng" algn="ctr">
                          <a:solidFill>
                            <a:schemeClr val="tx1"/>
                          </a:solidFill>
                          <a:prstDash val="solid"/>
                          <a:round/>
                          <a:headEnd type="none" w="sm" len="sm"/>
                          <a:tailEnd type="none" w="sm" len="sm"/>
                        </a:ln>
                        <a:effectLst/>
                      </p:spPr>
                      <p:txBody>
                        <a:bodyPr wrap="none" anchor="ctr"/>
                        <a:lstStyle/>
                        <a:p>
                          <a:pPr algn="ctr" eaLnBrk="1" fontAlgn="auto" hangingPunct="1">
                            <a:spcBef>
                              <a:spcPts val="0"/>
                            </a:spcBef>
                            <a:spcAft>
                              <a:spcPts val="0"/>
                            </a:spcAft>
                            <a:defRPr/>
                          </a:pPr>
                          <a:r>
                            <a:rPr lang="en-US" altLang="it-IT" sz="1180" spc="-20" dirty="0">
                              <a:latin typeface="Arial Narrow" panose="020B0606020202030204" pitchFamily="34" charset="0"/>
                            </a:rPr>
                            <a:t>1,25(OH)</a:t>
                          </a:r>
                          <a:r>
                            <a:rPr lang="en-US" altLang="it-IT" sz="1180" spc="-20" baseline="-25000" dirty="0">
                              <a:latin typeface="Arial Narrow" panose="020B0606020202030204" pitchFamily="34" charset="0"/>
                            </a:rPr>
                            <a:t>2</a:t>
                          </a:r>
                          <a:r>
                            <a:rPr lang="en-US" altLang="it-IT" sz="1180" spc="-20" dirty="0">
                              <a:latin typeface="Arial Narrow" panose="020B0606020202030204" pitchFamily="34" charset="0"/>
                            </a:rPr>
                            <a:t>D</a:t>
                          </a:r>
                          <a:r>
                            <a:rPr lang="en-US" altLang="it-IT" sz="1180" spc="-20" baseline="-25000" dirty="0">
                              <a:latin typeface="Arial Narrow" panose="020B0606020202030204" pitchFamily="34" charset="0"/>
                            </a:rPr>
                            <a:t>3</a:t>
                          </a:r>
                          <a:endParaRPr lang="it-IT" altLang="it-IT" sz="1180" spc="-20" baseline="-25000" dirty="0">
                            <a:latin typeface="Arial Narrow" panose="020B0606020202030204" pitchFamily="34" charset="0"/>
                          </a:endParaRPr>
                        </a:p>
                      </p:txBody>
                    </p:sp>
                    <p:grpSp>
                      <p:nvGrpSpPr>
                        <p:cNvPr id="51292" name="Gruppo 487">
                          <a:extLst>
                            <a:ext uri="{FF2B5EF4-FFF2-40B4-BE49-F238E27FC236}">
                              <a16:creationId xmlns:a16="http://schemas.microsoft.com/office/drawing/2014/main" id="{89EFD478-6F68-1A4B-860F-3FB79E23AFD3}"/>
                            </a:ext>
                          </a:extLst>
                        </p:cNvPr>
                        <p:cNvGrpSpPr>
                          <a:grpSpLocks/>
                        </p:cNvGrpSpPr>
                        <p:nvPr/>
                      </p:nvGrpSpPr>
                      <p:grpSpPr bwMode="auto">
                        <a:xfrm>
                          <a:off x="1359813" y="4826769"/>
                          <a:ext cx="993368" cy="324920"/>
                          <a:chOff x="55943" y="5938020"/>
                          <a:chExt cx="993368" cy="324920"/>
                        </a:xfrm>
                      </p:grpSpPr>
                      <p:sp>
                        <p:nvSpPr>
                          <p:cNvPr id="125" name="Rettangolo 124">
                            <a:extLst>
                              <a:ext uri="{FF2B5EF4-FFF2-40B4-BE49-F238E27FC236}">
                                <a16:creationId xmlns:a16="http://schemas.microsoft.com/office/drawing/2014/main" id="{A1C718C0-AF11-5B46-BBAA-1DFC4FFB88C8}"/>
                              </a:ext>
                            </a:extLst>
                          </p:cNvPr>
                          <p:cNvSpPr/>
                          <p:nvPr/>
                        </p:nvSpPr>
                        <p:spPr bwMode="auto">
                          <a:xfrm>
                            <a:off x="55943" y="5945548"/>
                            <a:ext cx="993368" cy="299269"/>
                          </a:xfrm>
                          <a:prstGeom prst="rect">
                            <a:avLst/>
                          </a:prstGeom>
                          <a:solidFill>
                            <a:schemeClr val="bg1">
                              <a:alpha val="70000"/>
                            </a:schemeClr>
                          </a:solidFill>
                          <a:ln w="19050" cap="flat" cmpd="sng" algn="ctr">
                            <a:solidFill>
                              <a:schemeClr val="tx1"/>
                            </a:solidFill>
                            <a:prstDash val="solid"/>
                            <a:round/>
                            <a:headEnd type="none" w="sm" len="sm"/>
                            <a:tailEnd type="none" w="sm" len="sm"/>
                          </a:ln>
                          <a:effectLst/>
                        </p:spPr>
                        <p:txBody>
                          <a:bodyPr wrap="none" anchor="ctr"/>
                          <a:lstStyle/>
                          <a:p>
                            <a:pPr algn="ctr" eaLnBrk="1" fontAlgn="auto" hangingPunct="1">
                              <a:spcBef>
                                <a:spcPts val="0"/>
                              </a:spcBef>
                              <a:spcAft>
                                <a:spcPts val="0"/>
                              </a:spcAft>
                              <a:defRPr/>
                            </a:pPr>
                            <a:endParaRPr lang="it-IT" sz="2025">
                              <a:effectLst>
                                <a:outerShdw blurRad="38100" dist="38100" dir="2700000" algn="tl">
                                  <a:srgbClr val="000000">
                                    <a:alpha val="43137"/>
                                  </a:srgbClr>
                                </a:outerShdw>
                              </a:effectLst>
                              <a:latin typeface="Calibri" panose="020F0502020204030204"/>
                            </a:endParaRPr>
                          </a:p>
                        </p:txBody>
                      </p:sp>
                      <p:sp>
                        <p:nvSpPr>
                          <p:cNvPr id="34918" name="CasellaDiTesto 13">
                            <a:extLst>
                              <a:ext uri="{FF2B5EF4-FFF2-40B4-BE49-F238E27FC236}">
                                <a16:creationId xmlns:a16="http://schemas.microsoft.com/office/drawing/2014/main" id="{10077288-EC8B-3E4D-B885-D76A37B0CD04}"/>
                              </a:ext>
                            </a:extLst>
                          </p:cNvPr>
                          <p:cNvSpPr txBox="1">
                            <a:spLocks noChangeArrowheads="1"/>
                          </p:cNvSpPr>
                          <p:nvPr/>
                        </p:nvSpPr>
                        <p:spPr bwMode="auto">
                          <a:xfrm>
                            <a:off x="76638" y="5938019"/>
                            <a:ext cx="959503" cy="325620"/>
                          </a:xfrm>
                          <a:prstGeom prst="rect">
                            <a:avLst/>
                          </a:prstGeom>
                          <a:noFill/>
                          <a:ln>
                            <a:noFill/>
                          </a:ln>
                        </p:spPr>
                        <p:txBody>
                          <a:bodyPr>
                            <a:spAutoFit/>
                          </a:bodyPr>
                          <a:lstStyle>
                            <a:lvl1pPr>
                              <a:spcBef>
                                <a:spcPct val="20000"/>
                              </a:spcBef>
                              <a:buClr>
                                <a:srgbClr val="FAFD00"/>
                              </a:buClr>
                              <a:buSzPct val="100000"/>
                              <a:buChar char="•"/>
                              <a:defRPr sz="2800">
                                <a:solidFill>
                                  <a:srgbClr val="FFFFFF"/>
                                </a:solidFill>
                                <a:latin typeface="Arial" panose="020B0604020202020204" pitchFamily="34" charset="0"/>
                                <a:ea typeface="MS PGothic" panose="020B0600070205080204" pitchFamily="34" charset="-128"/>
                              </a:defRPr>
                            </a:lvl1pPr>
                            <a:lvl2pPr marL="742950" indent="-285750">
                              <a:spcBef>
                                <a:spcPct val="20000"/>
                              </a:spcBef>
                              <a:buClr>
                                <a:srgbClr val="FAFD00"/>
                              </a:buClr>
                              <a:buSzPct val="100000"/>
                              <a:buChar char="–"/>
                              <a:defRPr sz="2400">
                                <a:solidFill>
                                  <a:srgbClr val="FFFFFF"/>
                                </a:solidFill>
                                <a:latin typeface="Arial" panose="020B0604020202020204" pitchFamily="34" charset="0"/>
                                <a:ea typeface="MS PGothic" panose="020B0600070205080204" pitchFamily="34" charset="-128"/>
                              </a:defRPr>
                            </a:lvl2pPr>
                            <a:lvl3pPr marL="1143000" indent="-228600">
                              <a:spcBef>
                                <a:spcPct val="20000"/>
                              </a:spcBef>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3pPr>
                            <a:lvl4pPr marL="1600200" indent="-228600">
                              <a:spcBef>
                                <a:spcPct val="20000"/>
                              </a:spcBef>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9pPr>
                          </a:lstStyle>
                          <a:p>
                            <a:pPr algn="ctr" eaLnBrk="1" fontAlgn="auto" hangingPunct="1">
                              <a:spcBef>
                                <a:spcPct val="0"/>
                              </a:spcBef>
                              <a:spcAft>
                                <a:spcPts val="0"/>
                              </a:spcAft>
                              <a:buClrTx/>
                              <a:buSzTx/>
                              <a:buFontTx/>
                              <a:buNone/>
                              <a:defRPr/>
                            </a:pPr>
                            <a:r>
                              <a:rPr lang="en-US" altLang="it-IT" sz="1181" dirty="0">
                                <a:solidFill>
                                  <a:schemeClr val="tx1"/>
                                </a:solidFill>
                                <a:latin typeface="Arial Narrow" panose="020B0606020202030204" pitchFamily="34" charset="0"/>
                              </a:rPr>
                              <a:t>FGFR/KL</a:t>
                            </a:r>
                            <a:endParaRPr lang="it-IT" altLang="it-IT" sz="1181" dirty="0">
                              <a:solidFill>
                                <a:schemeClr val="tx1"/>
                              </a:solidFill>
                              <a:latin typeface="Arial Narrow" panose="020B0606020202030204" pitchFamily="34" charset="0"/>
                            </a:endParaRPr>
                          </a:p>
                        </p:txBody>
                      </p:sp>
                    </p:grpSp>
                    <p:grpSp>
                      <p:nvGrpSpPr>
                        <p:cNvPr id="51293" name="Gruppo 488">
                          <a:extLst>
                            <a:ext uri="{FF2B5EF4-FFF2-40B4-BE49-F238E27FC236}">
                              <a16:creationId xmlns:a16="http://schemas.microsoft.com/office/drawing/2014/main" id="{D6D0EBD6-C1E4-C143-90A5-B254EDDA1C5E}"/>
                            </a:ext>
                          </a:extLst>
                        </p:cNvPr>
                        <p:cNvGrpSpPr>
                          <a:grpSpLocks/>
                        </p:cNvGrpSpPr>
                        <p:nvPr/>
                      </p:nvGrpSpPr>
                      <p:grpSpPr bwMode="auto">
                        <a:xfrm>
                          <a:off x="1359813" y="5318019"/>
                          <a:ext cx="987723" cy="324921"/>
                          <a:chOff x="276076" y="6397520"/>
                          <a:chExt cx="987723" cy="324921"/>
                        </a:xfrm>
                      </p:grpSpPr>
                      <p:sp>
                        <p:nvSpPr>
                          <p:cNvPr id="123" name="Rettangolo 122">
                            <a:extLst>
                              <a:ext uri="{FF2B5EF4-FFF2-40B4-BE49-F238E27FC236}">
                                <a16:creationId xmlns:a16="http://schemas.microsoft.com/office/drawing/2014/main" id="{175168F4-CE06-534D-A50F-0B6BD40A8246}"/>
                              </a:ext>
                            </a:extLst>
                          </p:cNvPr>
                          <p:cNvSpPr/>
                          <p:nvPr/>
                        </p:nvSpPr>
                        <p:spPr bwMode="auto">
                          <a:xfrm>
                            <a:off x="276076" y="6405049"/>
                            <a:ext cx="987723" cy="301150"/>
                          </a:xfrm>
                          <a:prstGeom prst="rect">
                            <a:avLst/>
                          </a:prstGeom>
                          <a:solidFill>
                            <a:schemeClr val="bg1">
                              <a:alpha val="70000"/>
                            </a:schemeClr>
                          </a:solidFill>
                          <a:ln w="19050" cap="flat" cmpd="sng" algn="ctr">
                            <a:solidFill>
                              <a:schemeClr val="tx1"/>
                            </a:solidFill>
                            <a:prstDash val="solid"/>
                            <a:round/>
                            <a:headEnd type="none" w="sm" len="sm"/>
                            <a:tailEnd type="none" w="sm" len="sm"/>
                          </a:ln>
                          <a:effectLst/>
                        </p:spPr>
                        <p:txBody>
                          <a:bodyPr wrap="none" anchor="ctr"/>
                          <a:lstStyle/>
                          <a:p>
                            <a:pPr algn="ctr" eaLnBrk="1" fontAlgn="auto" hangingPunct="1">
                              <a:spcBef>
                                <a:spcPts val="0"/>
                              </a:spcBef>
                              <a:spcAft>
                                <a:spcPts val="0"/>
                              </a:spcAft>
                              <a:defRPr/>
                            </a:pPr>
                            <a:endParaRPr lang="it-IT" sz="2025">
                              <a:effectLst>
                                <a:outerShdw blurRad="38100" dist="38100" dir="2700000" algn="tl">
                                  <a:srgbClr val="000000">
                                    <a:alpha val="43137"/>
                                  </a:srgbClr>
                                </a:outerShdw>
                              </a:effectLst>
                              <a:latin typeface="Calibri" panose="020F0502020204030204"/>
                            </a:endParaRPr>
                          </a:p>
                        </p:txBody>
                      </p:sp>
                      <p:sp>
                        <p:nvSpPr>
                          <p:cNvPr id="34916" name="CasellaDiTesto 13">
                            <a:extLst>
                              <a:ext uri="{FF2B5EF4-FFF2-40B4-BE49-F238E27FC236}">
                                <a16:creationId xmlns:a16="http://schemas.microsoft.com/office/drawing/2014/main" id="{48A5A748-1868-5D47-BB28-3B9C17EAC4B6}"/>
                              </a:ext>
                            </a:extLst>
                          </p:cNvPr>
                          <p:cNvSpPr txBox="1">
                            <a:spLocks noChangeArrowheads="1"/>
                          </p:cNvSpPr>
                          <p:nvPr/>
                        </p:nvSpPr>
                        <p:spPr bwMode="auto">
                          <a:xfrm>
                            <a:off x="281720" y="6397520"/>
                            <a:ext cx="974554" cy="325618"/>
                          </a:xfrm>
                          <a:prstGeom prst="rect">
                            <a:avLst/>
                          </a:prstGeom>
                          <a:noFill/>
                          <a:ln>
                            <a:noFill/>
                          </a:ln>
                        </p:spPr>
                        <p:txBody>
                          <a:bodyPr>
                            <a:spAutoFit/>
                          </a:bodyPr>
                          <a:lstStyle>
                            <a:lvl1pPr>
                              <a:spcBef>
                                <a:spcPct val="20000"/>
                              </a:spcBef>
                              <a:buClr>
                                <a:srgbClr val="FAFD00"/>
                              </a:buClr>
                              <a:buSzPct val="100000"/>
                              <a:buChar char="•"/>
                              <a:defRPr sz="2800">
                                <a:solidFill>
                                  <a:srgbClr val="FFFFFF"/>
                                </a:solidFill>
                                <a:latin typeface="Arial" panose="020B0604020202020204" pitchFamily="34" charset="0"/>
                                <a:ea typeface="MS PGothic" panose="020B0600070205080204" pitchFamily="34" charset="-128"/>
                              </a:defRPr>
                            </a:lvl1pPr>
                            <a:lvl2pPr marL="742950" indent="-285750">
                              <a:spcBef>
                                <a:spcPct val="20000"/>
                              </a:spcBef>
                              <a:buClr>
                                <a:srgbClr val="FAFD00"/>
                              </a:buClr>
                              <a:buSzPct val="100000"/>
                              <a:buChar char="–"/>
                              <a:defRPr sz="2400">
                                <a:solidFill>
                                  <a:srgbClr val="FFFFFF"/>
                                </a:solidFill>
                                <a:latin typeface="Arial" panose="020B0604020202020204" pitchFamily="34" charset="0"/>
                                <a:ea typeface="MS PGothic" panose="020B0600070205080204" pitchFamily="34" charset="-128"/>
                              </a:defRPr>
                            </a:lvl2pPr>
                            <a:lvl3pPr marL="1143000" indent="-228600">
                              <a:spcBef>
                                <a:spcPct val="20000"/>
                              </a:spcBef>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3pPr>
                            <a:lvl4pPr marL="1600200" indent="-228600">
                              <a:spcBef>
                                <a:spcPct val="20000"/>
                              </a:spcBef>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9pPr>
                          </a:lstStyle>
                          <a:p>
                            <a:pPr algn="ctr" eaLnBrk="1" fontAlgn="auto" hangingPunct="1">
                              <a:spcBef>
                                <a:spcPct val="0"/>
                              </a:spcBef>
                              <a:spcAft>
                                <a:spcPts val="0"/>
                              </a:spcAft>
                              <a:buClrTx/>
                              <a:buSzTx/>
                              <a:buFontTx/>
                              <a:buNone/>
                              <a:defRPr/>
                            </a:pPr>
                            <a:r>
                              <a:rPr lang="en-US" altLang="it-IT" sz="1181" dirty="0">
                                <a:solidFill>
                                  <a:schemeClr val="tx1"/>
                                </a:solidFill>
                                <a:latin typeface="Arial Narrow" panose="020B0606020202030204" pitchFamily="34" charset="0"/>
                              </a:rPr>
                              <a:t>NaPi-II2a/c</a:t>
                            </a:r>
                            <a:endParaRPr lang="it-IT" altLang="it-IT" sz="1181">
                              <a:solidFill>
                                <a:schemeClr val="tx1"/>
                              </a:solidFill>
                              <a:latin typeface="Arial Narrow" panose="020B0606020202030204" pitchFamily="34" charset="0"/>
                            </a:endParaRPr>
                          </a:p>
                        </p:txBody>
                      </p:sp>
                    </p:grpSp>
                    <p:sp>
                      <p:nvSpPr>
                        <p:cNvPr id="121" name="Rettangolo 120">
                          <a:extLst>
                            <a:ext uri="{FF2B5EF4-FFF2-40B4-BE49-F238E27FC236}">
                              <a16:creationId xmlns:a16="http://schemas.microsoft.com/office/drawing/2014/main" id="{05AA25FE-C9FA-8D48-A2B0-28C6823A78E4}"/>
                            </a:ext>
                          </a:extLst>
                        </p:cNvPr>
                        <p:cNvSpPr/>
                        <p:nvPr/>
                      </p:nvSpPr>
                      <p:spPr bwMode="auto">
                        <a:xfrm>
                          <a:off x="8130001" y="5090273"/>
                          <a:ext cx="538075" cy="293623"/>
                        </a:xfrm>
                        <a:prstGeom prst="rect">
                          <a:avLst/>
                        </a:prstGeom>
                        <a:solidFill>
                          <a:schemeClr val="bg1">
                            <a:alpha val="70000"/>
                          </a:schemeClr>
                        </a:solidFill>
                        <a:ln w="19050" cap="flat" cmpd="sng" algn="ctr">
                          <a:solidFill>
                            <a:schemeClr val="tx1"/>
                          </a:solidFill>
                          <a:prstDash val="solid"/>
                          <a:round/>
                          <a:headEnd type="none" w="sm" len="sm"/>
                          <a:tailEnd type="none" w="sm" len="sm"/>
                        </a:ln>
                        <a:effectLst/>
                      </p:spPr>
                      <p:txBody>
                        <a:bodyPr wrap="none" anchor="ctr"/>
                        <a:lstStyle/>
                        <a:p>
                          <a:pPr algn="ctr" eaLnBrk="1" fontAlgn="auto" hangingPunct="1">
                            <a:spcBef>
                              <a:spcPts val="0"/>
                            </a:spcBef>
                            <a:spcAft>
                              <a:spcPts val="0"/>
                            </a:spcAft>
                            <a:defRPr/>
                          </a:pPr>
                          <a:r>
                            <a:rPr lang="en-US" altLang="it-IT" sz="1180" dirty="0">
                              <a:latin typeface="Arial Narrow" panose="020B0606020202030204" pitchFamily="34" charset="0"/>
                            </a:rPr>
                            <a:t>PTH</a:t>
                          </a:r>
                          <a:endParaRPr lang="it-IT" altLang="it-IT" sz="1180" dirty="0">
                            <a:latin typeface="Arial Narrow" panose="020B0606020202030204" pitchFamily="34" charset="0"/>
                          </a:endParaRPr>
                        </a:p>
                      </p:txBody>
                    </p:sp>
                    <p:sp>
                      <p:nvSpPr>
                        <p:cNvPr id="34905" name="CasellaDiTesto 12">
                          <a:extLst>
                            <a:ext uri="{FF2B5EF4-FFF2-40B4-BE49-F238E27FC236}">
                              <a16:creationId xmlns:a16="http://schemas.microsoft.com/office/drawing/2014/main" id="{987E93B1-2ACA-2345-B364-92F22A3C31B0}"/>
                            </a:ext>
                          </a:extLst>
                        </p:cNvPr>
                        <p:cNvSpPr txBox="1">
                          <a:spLocks noChangeArrowheads="1"/>
                        </p:cNvSpPr>
                        <p:nvPr/>
                      </p:nvSpPr>
                      <p:spPr bwMode="auto">
                        <a:xfrm>
                          <a:off x="2524386" y="3098920"/>
                          <a:ext cx="1119421" cy="479958"/>
                        </a:xfrm>
                        <a:prstGeom prst="rect">
                          <a:avLst/>
                        </a:prstGeom>
                        <a:noFill/>
                        <a:ln>
                          <a:noFill/>
                        </a:ln>
                      </p:spPr>
                      <p:txBody>
                        <a:bodyPr>
                          <a:spAutoFit/>
                        </a:bodyPr>
                        <a:lstStyle>
                          <a:lvl1pPr>
                            <a:spcBef>
                              <a:spcPct val="20000"/>
                            </a:spcBef>
                            <a:buClr>
                              <a:srgbClr val="FAFD00"/>
                            </a:buClr>
                            <a:buSzPct val="100000"/>
                            <a:buChar char="•"/>
                            <a:defRPr sz="2800">
                              <a:solidFill>
                                <a:srgbClr val="FFFFFF"/>
                              </a:solidFill>
                              <a:latin typeface="Arial" panose="020B0604020202020204" pitchFamily="34" charset="0"/>
                              <a:ea typeface="MS PGothic" panose="020B0600070205080204" pitchFamily="34" charset="-128"/>
                            </a:defRPr>
                          </a:lvl1pPr>
                          <a:lvl2pPr marL="742950" indent="-285750">
                            <a:spcBef>
                              <a:spcPct val="20000"/>
                            </a:spcBef>
                            <a:buClr>
                              <a:srgbClr val="FAFD00"/>
                            </a:buClr>
                            <a:buSzPct val="100000"/>
                            <a:buChar char="–"/>
                            <a:defRPr sz="2400">
                              <a:solidFill>
                                <a:srgbClr val="FFFFFF"/>
                              </a:solidFill>
                              <a:latin typeface="Arial" panose="020B0604020202020204" pitchFamily="34" charset="0"/>
                              <a:ea typeface="MS PGothic" panose="020B0600070205080204" pitchFamily="34" charset="-128"/>
                            </a:defRPr>
                          </a:lvl2pPr>
                          <a:lvl3pPr marL="1143000" indent="-228600">
                            <a:spcBef>
                              <a:spcPct val="20000"/>
                            </a:spcBef>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3pPr>
                          <a:lvl4pPr marL="1600200" indent="-228600">
                            <a:spcBef>
                              <a:spcPct val="20000"/>
                            </a:spcBef>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9pPr>
                        </a:lstStyle>
                        <a:p>
                          <a:pPr algn="ctr" eaLnBrk="1" fontAlgn="auto" hangingPunct="1">
                            <a:spcBef>
                              <a:spcPct val="0"/>
                            </a:spcBef>
                            <a:spcAft>
                              <a:spcPts val="0"/>
                            </a:spcAft>
                            <a:buClrTx/>
                            <a:buSzTx/>
                            <a:buFontTx/>
                            <a:buNone/>
                            <a:defRPr/>
                          </a:pPr>
                          <a:r>
                            <a:rPr lang="en-US" altLang="it-IT" sz="2025" dirty="0">
                              <a:solidFill>
                                <a:schemeClr val="tx1"/>
                              </a:solidFill>
                              <a:latin typeface="Arial Narrow" panose="020B0606020202030204" pitchFamily="34" charset="0"/>
                            </a:rPr>
                            <a:t>FGF23</a:t>
                          </a:r>
                          <a:endParaRPr lang="it-IT" altLang="it-IT" sz="2025" dirty="0">
                            <a:solidFill>
                              <a:schemeClr val="tx1"/>
                            </a:solidFill>
                            <a:latin typeface="Arial Narrow" panose="020B0606020202030204" pitchFamily="34" charset="0"/>
                          </a:endParaRPr>
                        </a:p>
                      </p:txBody>
                    </p:sp>
                    <p:cxnSp>
                      <p:nvCxnSpPr>
                        <p:cNvPr id="51296" name="Connettore 1 78">
                          <a:extLst>
                            <a:ext uri="{FF2B5EF4-FFF2-40B4-BE49-F238E27FC236}">
                              <a16:creationId xmlns:a16="http://schemas.microsoft.com/office/drawing/2014/main" id="{9C1A169F-DFF0-8246-82D3-39C649BA1DF2}"/>
                            </a:ext>
                          </a:extLst>
                        </p:cNvPr>
                        <p:cNvCxnSpPr>
                          <a:cxnSpLocks noChangeShapeType="1"/>
                        </p:cNvCxnSpPr>
                        <p:nvPr/>
                      </p:nvCxnSpPr>
                      <p:spPr bwMode="auto">
                        <a:xfrm flipH="1">
                          <a:off x="8057808" y="5152110"/>
                          <a:ext cx="7938" cy="258787"/>
                        </a:xfrm>
                        <a:prstGeom prst="line">
                          <a:avLst/>
                        </a:prstGeom>
                        <a:noFill/>
                        <a:ln w="28575">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51297" name="Connettore 1 492">
                          <a:extLst>
                            <a:ext uri="{FF2B5EF4-FFF2-40B4-BE49-F238E27FC236}">
                              <a16:creationId xmlns:a16="http://schemas.microsoft.com/office/drawing/2014/main" id="{CB954CA9-9D49-E947-927C-2365AF08946C}"/>
                            </a:ext>
                          </a:extLst>
                        </p:cNvPr>
                        <p:cNvCxnSpPr>
                          <a:cxnSpLocks noChangeShapeType="1"/>
                        </p:cNvCxnSpPr>
                        <p:nvPr/>
                      </p:nvCxnSpPr>
                      <p:spPr bwMode="auto">
                        <a:xfrm>
                          <a:off x="2462215" y="4518528"/>
                          <a:ext cx="77787" cy="0"/>
                        </a:xfrm>
                        <a:prstGeom prst="line">
                          <a:avLst/>
                        </a:prstGeom>
                        <a:noFill/>
                        <a:ln w="28575">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298" name="Connettore 1 493">
                          <a:extLst>
                            <a:ext uri="{FF2B5EF4-FFF2-40B4-BE49-F238E27FC236}">
                              <a16:creationId xmlns:a16="http://schemas.microsoft.com/office/drawing/2014/main" id="{9C917506-D9FB-AA4E-8198-E7B4E01ED422}"/>
                            </a:ext>
                          </a:extLst>
                        </p:cNvPr>
                        <p:cNvCxnSpPr>
                          <a:cxnSpLocks noChangeShapeType="1"/>
                        </p:cNvCxnSpPr>
                        <p:nvPr/>
                      </p:nvCxnSpPr>
                      <p:spPr bwMode="auto">
                        <a:xfrm>
                          <a:off x="2457452" y="5480045"/>
                          <a:ext cx="86783" cy="0"/>
                        </a:xfrm>
                        <a:prstGeom prst="line">
                          <a:avLst/>
                        </a:prstGeom>
                        <a:noFill/>
                        <a:ln w="28575">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299" name="Connettore 2 25">
                          <a:extLst>
                            <a:ext uri="{FF2B5EF4-FFF2-40B4-BE49-F238E27FC236}">
                              <a16:creationId xmlns:a16="http://schemas.microsoft.com/office/drawing/2014/main" id="{94431CA1-0E8F-3446-9CF6-25810E608A6A}"/>
                            </a:ext>
                          </a:extLst>
                        </p:cNvPr>
                        <p:cNvCxnSpPr>
                          <a:cxnSpLocks noChangeShapeType="1"/>
                        </p:cNvCxnSpPr>
                        <p:nvPr/>
                      </p:nvCxnSpPr>
                      <p:spPr bwMode="auto">
                        <a:xfrm>
                          <a:off x="2459570" y="4394806"/>
                          <a:ext cx="0" cy="254010"/>
                        </a:xfrm>
                        <a:prstGeom prst="straightConnector1">
                          <a:avLst/>
                        </a:prstGeom>
                        <a:noFill/>
                        <a:ln w="28575">
                          <a:solidFill>
                            <a:schemeClr val="tx1"/>
                          </a:solidFill>
                          <a:round/>
                          <a:headEnd type="none" w="sm" len="sm"/>
                          <a:tailEnd/>
                        </a:ln>
                        <a:extLst>
                          <a:ext uri="{909E8E84-426E-40DD-AFC4-6F175D3DCCD1}">
                            <a14:hiddenFill xmlns:a14="http://schemas.microsoft.com/office/drawing/2010/main">
                              <a:noFill/>
                            </a14:hiddenFill>
                          </a:ext>
                        </a:extLst>
                      </p:spPr>
                    </p:cxnSp>
                    <p:cxnSp>
                      <p:nvCxnSpPr>
                        <p:cNvPr id="51300" name="Connettore 2 25">
                          <a:extLst>
                            <a:ext uri="{FF2B5EF4-FFF2-40B4-BE49-F238E27FC236}">
                              <a16:creationId xmlns:a16="http://schemas.microsoft.com/office/drawing/2014/main" id="{7A00C623-EE1F-2C44-9FBA-A77F5C659DAC}"/>
                            </a:ext>
                          </a:extLst>
                        </p:cNvPr>
                        <p:cNvCxnSpPr>
                          <a:cxnSpLocks noChangeShapeType="1"/>
                        </p:cNvCxnSpPr>
                        <p:nvPr/>
                      </p:nvCxnSpPr>
                      <p:spPr bwMode="auto">
                        <a:xfrm>
                          <a:off x="2459570" y="5362238"/>
                          <a:ext cx="0" cy="258244"/>
                        </a:xfrm>
                        <a:prstGeom prst="straightConnector1">
                          <a:avLst/>
                        </a:prstGeom>
                        <a:noFill/>
                        <a:ln w="28575">
                          <a:solidFill>
                            <a:schemeClr val="tx1"/>
                          </a:solidFill>
                          <a:round/>
                          <a:headEnd type="none" w="sm" len="sm"/>
                          <a:tailEnd/>
                        </a:ln>
                        <a:extLst>
                          <a:ext uri="{909E8E84-426E-40DD-AFC4-6F175D3DCCD1}">
                            <a14:hiddenFill xmlns:a14="http://schemas.microsoft.com/office/drawing/2010/main">
                              <a:noFill/>
                            </a14:hiddenFill>
                          </a:ext>
                        </a:extLst>
                      </p:spPr>
                    </p:cxnSp>
                    <p:cxnSp>
                      <p:nvCxnSpPr>
                        <p:cNvPr id="51301" name="Connettore 2 25">
                          <a:extLst>
                            <a:ext uri="{FF2B5EF4-FFF2-40B4-BE49-F238E27FC236}">
                              <a16:creationId xmlns:a16="http://schemas.microsoft.com/office/drawing/2014/main" id="{5C18676C-79F4-2146-B67E-6A7C10BC8487}"/>
                            </a:ext>
                          </a:extLst>
                        </p:cNvPr>
                        <p:cNvCxnSpPr>
                          <a:cxnSpLocks noChangeShapeType="1"/>
                        </p:cNvCxnSpPr>
                        <p:nvPr/>
                      </p:nvCxnSpPr>
                      <p:spPr bwMode="auto">
                        <a:xfrm flipH="1">
                          <a:off x="2670177" y="2479436"/>
                          <a:ext cx="529" cy="571419"/>
                        </a:xfrm>
                        <a:prstGeom prst="straightConnector1">
                          <a:avLst/>
                        </a:prstGeom>
                        <a:noFill/>
                        <a:ln w="28575">
                          <a:solidFill>
                            <a:schemeClr val="tx1"/>
                          </a:solidFill>
                          <a:round/>
                          <a:headEnd type="none" w="sm" len="sm"/>
                          <a:tailEnd/>
                        </a:ln>
                        <a:extLst>
                          <a:ext uri="{909E8E84-426E-40DD-AFC4-6F175D3DCCD1}">
                            <a14:hiddenFill xmlns:a14="http://schemas.microsoft.com/office/drawing/2010/main">
                              <a:noFill/>
                            </a14:hiddenFill>
                          </a:ext>
                        </a:extLst>
                      </p:spPr>
                    </p:cxnSp>
                    <p:cxnSp>
                      <p:nvCxnSpPr>
                        <p:cNvPr id="51302" name="Connettore 1 492">
                          <a:extLst>
                            <a:ext uri="{FF2B5EF4-FFF2-40B4-BE49-F238E27FC236}">
                              <a16:creationId xmlns:a16="http://schemas.microsoft.com/office/drawing/2014/main" id="{A55A68D9-369B-3843-A36C-23E479F7E66E}"/>
                            </a:ext>
                          </a:extLst>
                        </p:cNvPr>
                        <p:cNvCxnSpPr>
                          <a:cxnSpLocks noChangeShapeType="1"/>
                        </p:cNvCxnSpPr>
                        <p:nvPr/>
                      </p:nvCxnSpPr>
                      <p:spPr bwMode="auto">
                        <a:xfrm>
                          <a:off x="2546352" y="4919411"/>
                          <a:ext cx="304800" cy="0"/>
                        </a:xfrm>
                        <a:prstGeom prst="line">
                          <a:avLst/>
                        </a:prstGeom>
                        <a:noFill/>
                        <a:ln w="28575">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cxnSp>
                <p:nvCxnSpPr>
                  <p:cNvPr id="51265" name="Connettore 1 85">
                    <a:extLst>
                      <a:ext uri="{FF2B5EF4-FFF2-40B4-BE49-F238E27FC236}">
                        <a16:creationId xmlns:a16="http://schemas.microsoft.com/office/drawing/2014/main" id="{78DA2649-40E4-B549-9244-8311A1DC4B18}"/>
                      </a:ext>
                    </a:extLst>
                  </p:cNvPr>
                  <p:cNvCxnSpPr>
                    <a:cxnSpLocks noChangeShapeType="1"/>
                  </p:cNvCxnSpPr>
                  <p:nvPr/>
                </p:nvCxnSpPr>
                <p:spPr bwMode="auto">
                  <a:xfrm flipV="1">
                    <a:off x="2057402" y="1080059"/>
                    <a:ext cx="400050" cy="1111294"/>
                  </a:xfrm>
                  <a:prstGeom prst="line">
                    <a:avLst/>
                  </a:prstGeom>
                  <a:noFill/>
                  <a:ln w="127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266" name="Connettore 1 519">
                    <a:extLst>
                      <a:ext uri="{FF2B5EF4-FFF2-40B4-BE49-F238E27FC236}">
                        <a16:creationId xmlns:a16="http://schemas.microsoft.com/office/drawing/2014/main" id="{BAA11E49-41A9-2A47-8506-A73619C65FD5}"/>
                      </a:ext>
                    </a:extLst>
                  </p:cNvPr>
                  <p:cNvCxnSpPr>
                    <a:cxnSpLocks noChangeShapeType="1"/>
                  </p:cNvCxnSpPr>
                  <p:nvPr/>
                </p:nvCxnSpPr>
                <p:spPr bwMode="auto">
                  <a:xfrm flipV="1">
                    <a:off x="2207210" y="1797636"/>
                    <a:ext cx="1177342" cy="595466"/>
                  </a:xfrm>
                  <a:prstGeom prst="line">
                    <a:avLst/>
                  </a:prstGeom>
                  <a:noFill/>
                  <a:ln w="12700">
                    <a:solidFill>
                      <a:schemeClr val="accent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sp>
          <p:nvSpPr>
            <p:cNvPr id="34867" name="CasellaDiTesto 12">
              <a:extLst>
                <a:ext uri="{FF2B5EF4-FFF2-40B4-BE49-F238E27FC236}">
                  <a16:creationId xmlns:a16="http://schemas.microsoft.com/office/drawing/2014/main" id="{8D311D84-ED0E-A942-B2A4-7D26AEEAA891}"/>
                </a:ext>
              </a:extLst>
            </p:cNvPr>
            <p:cNvSpPr txBox="1">
              <a:spLocks noChangeArrowheads="1"/>
            </p:cNvSpPr>
            <p:nvPr/>
          </p:nvSpPr>
          <p:spPr bwMode="auto">
            <a:xfrm>
              <a:off x="2213957" y="2170402"/>
              <a:ext cx="991486" cy="325606"/>
            </a:xfrm>
            <a:prstGeom prst="rect">
              <a:avLst/>
            </a:prstGeom>
            <a:noFill/>
            <a:ln>
              <a:noFill/>
            </a:ln>
          </p:spPr>
          <p:txBody>
            <a:bodyPr wrap="square">
              <a:spAutoFit/>
            </a:bodyPr>
            <a:lstStyle>
              <a:lvl1pPr>
                <a:spcBef>
                  <a:spcPct val="20000"/>
                </a:spcBef>
                <a:buClr>
                  <a:srgbClr val="FAFD00"/>
                </a:buClr>
                <a:buSzPct val="100000"/>
                <a:buChar char="•"/>
                <a:defRPr sz="2800">
                  <a:solidFill>
                    <a:srgbClr val="FFFFFF"/>
                  </a:solidFill>
                  <a:latin typeface="Arial" panose="020B0604020202020204" pitchFamily="34" charset="0"/>
                  <a:ea typeface="MS PGothic" panose="020B0600070205080204" pitchFamily="34" charset="-128"/>
                </a:defRPr>
              </a:lvl1pPr>
              <a:lvl2pPr marL="742950" indent="-285750">
                <a:spcBef>
                  <a:spcPct val="20000"/>
                </a:spcBef>
                <a:buClr>
                  <a:srgbClr val="FAFD00"/>
                </a:buClr>
                <a:buSzPct val="100000"/>
                <a:buChar char="–"/>
                <a:defRPr sz="2400">
                  <a:solidFill>
                    <a:srgbClr val="FFFFFF"/>
                  </a:solidFill>
                  <a:latin typeface="Arial" panose="020B0604020202020204" pitchFamily="34" charset="0"/>
                  <a:ea typeface="MS PGothic" panose="020B0600070205080204" pitchFamily="34" charset="-128"/>
                </a:defRPr>
              </a:lvl2pPr>
              <a:lvl3pPr marL="1143000" indent="-228600">
                <a:spcBef>
                  <a:spcPct val="20000"/>
                </a:spcBef>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3pPr>
              <a:lvl4pPr marL="1600200" indent="-228600">
                <a:spcBef>
                  <a:spcPct val="20000"/>
                </a:spcBef>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9pPr>
            </a:lstStyle>
            <a:p>
              <a:pPr algn="ctr" eaLnBrk="1" fontAlgn="auto" hangingPunct="1">
                <a:spcBef>
                  <a:spcPct val="0"/>
                </a:spcBef>
                <a:spcAft>
                  <a:spcPts val="0"/>
                </a:spcAft>
                <a:buClrTx/>
                <a:buSzTx/>
                <a:buFontTx/>
                <a:buNone/>
                <a:defRPr/>
              </a:pPr>
              <a:r>
                <a:rPr lang="en-US" altLang="it-IT" sz="1181" dirty="0">
                  <a:solidFill>
                    <a:schemeClr val="tx1"/>
                  </a:solidFill>
                  <a:latin typeface="Arial Narrow" panose="020B0606020202030204" pitchFamily="34" charset="0"/>
                </a:rPr>
                <a:t>PHEX</a:t>
              </a:r>
              <a:endParaRPr lang="it-IT" altLang="it-IT" sz="1181" dirty="0">
                <a:solidFill>
                  <a:schemeClr val="tx1"/>
                </a:solidFill>
                <a:latin typeface="Arial Narrow" panose="020B060602020203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p:cTn id="7" dur="1500" fill="hold"/>
                                        <p:tgtEl>
                                          <p:spTgt spid="65"/>
                                        </p:tgtEl>
                                        <p:attrNameLst>
                                          <p:attrName>ppt_w</p:attrName>
                                        </p:attrNameLst>
                                      </p:cBhvr>
                                      <p:tavLst>
                                        <p:tav tm="0">
                                          <p:val>
                                            <p:fltVal val="0"/>
                                          </p:val>
                                        </p:tav>
                                        <p:tav tm="100000">
                                          <p:val>
                                            <p:strVal val="#ppt_w"/>
                                          </p:val>
                                        </p:tav>
                                      </p:tavLst>
                                    </p:anim>
                                    <p:anim calcmode="lin" valueType="num">
                                      <p:cBhvr>
                                        <p:cTn id="8" dur="1500" fill="hold"/>
                                        <p:tgtEl>
                                          <p:spTgt spid="65"/>
                                        </p:tgtEl>
                                        <p:attrNameLst>
                                          <p:attrName>ppt_h</p:attrName>
                                        </p:attrNameLst>
                                      </p:cBhvr>
                                      <p:tavLst>
                                        <p:tav tm="0">
                                          <p:val>
                                            <p:fltVal val="0"/>
                                          </p:val>
                                        </p:tav>
                                        <p:tav tm="100000">
                                          <p:val>
                                            <p:strVal val="#ppt_h"/>
                                          </p:val>
                                        </p:tav>
                                      </p:tavLst>
                                    </p:anim>
                                    <p:animEffect transition="in" filter="fade">
                                      <p:cBhvr>
                                        <p:cTn id="9" dur="1500"/>
                                        <p:tgtEl>
                                          <p:spTgt spid="65"/>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66"/>
                                        </p:tgtEl>
                                        <p:attrNameLst>
                                          <p:attrName>style.visibility</p:attrName>
                                        </p:attrNameLst>
                                      </p:cBhvr>
                                      <p:to>
                                        <p:strVal val="visible"/>
                                      </p:to>
                                    </p:set>
                                    <p:anim calcmode="lin" valueType="num">
                                      <p:cBhvr>
                                        <p:cTn id="14" dur="500" fill="hold"/>
                                        <p:tgtEl>
                                          <p:spTgt spid="66"/>
                                        </p:tgtEl>
                                        <p:attrNameLst>
                                          <p:attrName>ppt_w</p:attrName>
                                        </p:attrNameLst>
                                      </p:cBhvr>
                                      <p:tavLst>
                                        <p:tav tm="0">
                                          <p:val>
                                            <p:fltVal val="0"/>
                                          </p:val>
                                        </p:tav>
                                        <p:tav tm="100000">
                                          <p:val>
                                            <p:strVal val="#ppt_w"/>
                                          </p:val>
                                        </p:tav>
                                      </p:tavLst>
                                    </p:anim>
                                    <p:anim calcmode="lin" valueType="num">
                                      <p:cBhvr>
                                        <p:cTn id="15" dur="500" fill="hold"/>
                                        <p:tgtEl>
                                          <p:spTgt spid="66"/>
                                        </p:tgtEl>
                                        <p:attrNameLst>
                                          <p:attrName>ppt_h</p:attrName>
                                        </p:attrNameLst>
                                      </p:cBhvr>
                                      <p:tavLst>
                                        <p:tav tm="0">
                                          <p:val>
                                            <p:fltVal val="0"/>
                                          </p:val>
                                        </p:tav>
                                        <p:tav tm="100000">
                                          <p:val>
                                            <p:strVal val="#ppt_h"/>
                                          </p:val>
                                        </p:tav>
                                      </p:tavLst>
                                    </p:anim>
                                    <p:animEffect transition="in" filter="fade">
                                      <p:cBhvr>
                                        <p:cTn id="16"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a:extLst>
              <a:ext uri="{FF2B5EF4-FFF2-40B4-BE49-F238E27FC236}">
                <a16:creationId xmlns:a16="http://schemas.microsoft.com/office/drawing/2014/main" id="{2AEF46FB-84D8-E14B-AB55-95CD0BC8A4F9}"/>
              </a:ext>
            </a:extLst>
          </p:cNvPr>
          <p:cNvSpPr txBox="1"/>
          <p:nvPr/>
        </p:nvSpPr>
        <p:spPr>
          <a:xfrm>
            <a:off x="1090613" y="446342"/>
            <a:ext cx="10010775" cy="954107"/>
          </a:xfrm>
          <a:prstGeom prst="rect">
            <a:avLst/>
          </a:prstGeom>
          <a:noFill/>
        </p:spPr>
        <p:txBody>
          <a:bodyPr>
            <a:spAutoFit/>
          </a:bodyPr>
          <a:lstStyle/>
          <a:p>
            <a:pPr algn="ctr" eaLnBrk="1" fontAlgn="auto" hangingPunct="1">
              <a:spcBef>
                <a:spcPts val="0"/>
              </a:spcBef>
              <a:spcAft>
                <a:spcPts val="0"/>
              </a:spcAft>
              <a:defRPr/>
            </a:pPr>
            <a:r>
              <a:rPr lang="en-GB" sz="2800" b="1" cap="all" dirty="0">
                <a:solidFill>
                  <a:srgbClr val="617B9F"/>
                </a:solidFill>
                <a:latin typeface="Arial Narrow" panose="020B0604020202020204" pitchFamily="34" charset="0"/>
                <a:cs typeface="Arial Narrow" panose="020B0604020202020204" pitchFamily="34" charset="0"/>
              </a:rPr>
              <a:t>Normal Ranges for TmP/GFR </a:t>
            </a:r>
            <a:br>
              <a:rPr lang="en-GB" sz="2800" b="1" cap="all" dirty="0">
                <a:solidFill>
                  <a:srgbClr val="617B9F"/>
                </a:solidFill>
                <a:latin typeface="Arial Narrow" panose="020B0604020202020204" pitchFamily="34" charset="0"/>
                <a:cs typeface="Arial Narrow" panose="020B0604020202020204" pitchFamily="34" charset="0"/>
              </a:rPr>
            </a:br>
            <a:r>
              <a:rPr lang="en-GB" sz="2800" b="1" cap="all" dirty="0">
                <a:solidFill>
                  <a:srgbClr val="617B9F"/>
                </a:solidFill>
                <a:latin typeface="Arial Narrow" panose="020B0604020202020204" pitchFamily="34" charset="0"/>
                <a:cs typeface="Arial Narrow" panose="020B0604020202020204" pitchFamily="34" charset="0"/>
              </a:rPr>
              <a:t>(Adapted from Chong et al.)</a:t>
            </a:r>
          </a:p>
        </p:txBody>
      </p:sp>
      <p:grpSp>
        <p:nvGrpSpPr>
          <p:cNvPr id="53252" name="Gruppo 8">
            <a:extLst>
              <a:ext uri="{FF2B5EF4-FFF2-40B4-BE49-F238E27FC236}">
                <a16:creationId xmlns:a16="http://schemas.microsoft.com/office/drawing/2014/main" id="{762C4F2A-832F-9946-AFF5-8461D36330B2}"/>
              </a:ext>
            </a:extLst>
          </p:cNvPr>
          <p:cNvGrpSpPr>
            <a:grpSpLocks/>
          </p:cNvGrpSpPr>
          <p:nvPr/>
        </p:nvGrpSpPr>
        <p:grpSpPr bwMode="auto">
          <a:xfrm>
            <a:off x="365125" y="365125"/>
            <a:ext cx="11328400" cy="695325"/>
            <a:chOff x="364973" y="6974"/>
            <a:chExt cx="11328963" cy="695987"/>
          </a:xfrm>
        </p:grpSpPr>
        <p:pic>
          <p:nvPicPr>
            <p:cNvPr id="53255" name="Immagine 9">
              <a:extLst>
                <a:ext uri="{FF2B5EF4-FFF2-40B4-BE49-F238E27FC236}">
                  <a16:creationId xmlns:a16="http://schemas.microsoft.com/office/drawing/2014/main" id="{A870FC21-86A8-5245-A602-BB6DC80DEB1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961591" y="6974"/>
              <a:ext cx="732345" cy="69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6" name="Immagine 10">
              <a:extLst>
                <a:ext uri="{FF2B5EF4-FFF2-40B4-BE49-F238E27FC236}">
                  <a16:creationId xmlns:a16="http://schemas.microsoft.com/office/drawing/2014/main" id="{8C59E189-D41B-8541-8492-65AC67332C0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4973" y="6974"/>
              <a:ext cx="732345" cy="69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2" name="Table 1">
            <a:extLst>
              <a:ext uri="{FF2B5EF4-FFF2-40B4-BE49-F238E27FC236}">
                <a16:creationId xmlns:a16="http://schemas.microsoft.com/office/drawing/2014/main" id="{9E3E75C3-0C71-F146-A0EA-DDC12933B2DD}"/>
              </a:ext>
            </a:extLst>
          </p:cNvPr>
          <p:cNvGraphicFramePr>
            <a:graphicFrameLocks noGrp="1"/>
          </p:cNvGraphicFramePr>
          <p:nvPr>
            <p:extLst>
              <p:ext uri="{D42A27DB-BD31-4B8C-83A1-F6EECF244321}">
                <p14:modId xmlns:p14="http://schemas.microsoft.com/office/powerpoint/2010/main" val="3414880181"/>
              </p:ext>
            </p:extLst>
          </p:nvPr>
        </p:nvGraphicFramePr>
        <p:xfrm>
          <a:off x="2032000" y="2044848"/>
          <a:ext cx="8127999" cy="3261360"/>
        </p:xfrm>
        <a:graphic>
          <a:graphicData uri="http://schemas.openxmlformats.org/drawingml/2006/table">
            <a:tbl>
              <a:tblPr firstRow="1" bandRow="1">
                <a:tableStyleId>{6E25E649-3F16-4E02-A733-19D2CDBF48F0}</a:tableStyleId>
              </a:tblPr>
              <a:tblGrid>
                <a:gridCol w="2709333">
                  <a:extLst>
                    <a:ext uri="{9D8B030D-6E8A-4147-A177-3AD203B41FA5}">
                      <a16:colId xmlns:a16="http://schemas.microsoft.com/office/drawing/2014/main" val="4194088643"/>
                    </a:ext>
                  </a:extLst>
                </a:gridCol>
                <a:gridCol w="2709333">
                  <a:extLst>
                    <a:ext uri="{9D8B030D-6E8A-4147-A177-3AD203B41FA5}">
                      <a16:colId xmlns:a16="http://schemas.microsoft.com/office/drawing/2014/main" val="2770828078"/>
                    </a:ext>
                  </a:extLst>
                </a:gridCol>
                <a:gridCol w="2709333">
                  <a:extLst>
                    <a:ext uri="{9D8B030D-6E8A-4147-A177-3AD203B41FA5}">
                      <a16:colId xmlns:a16="http://schemas.microsoft.com/office/drawing/2014/main" val="65714939"/>
                    </a:ext>
                  </a:extLst>
                </a:gridCol>
              </a:tblGrid>
              <a:tr h="323663">
                <a:tc>
                  <a:txBody>
                    <a:bodyPr/>
                    <a:lstStyle/>
                    <a:p>
                      <a:pPr>
                        <a:lnSpc>
                          <a:spcPct val="100000"/>
                        </a:lnSpc>
                      </a:pPr>
                      <a:r>
                        <a:rPr lang="en-GB" sz="1600" dirty="0">
                          <a:latin typeface="Arial" panose="020B0604020202020204" pitchFamily="34" charset="0"/>
                          <a:cs typeface="Arial" panose="020B0604020202020204" pitchFamily="34" charset="0"/>
                        </a:rPr>
                        <a:t>Age</a:t>
                      </a:r>
                    </a:p>
                  </a:txBody>
                  <a:tcPr/>
                </a:tc>
                <a:tc>
                  <a:txBody>
                    <a:bodyPr/>
                    <a:lstStyle/>
                    <a:p>
                      <a:pPr algn="ctr">
                        <a:lnSpc>
                          <a:spcPct val="100000"/>
                        </a:lnSpc>
                      </a:pPr>
                      <a:r>
                        <a:rPr lang="en-GB" sz="1600" dirty="0">
                          <a:latin typeface="Arial" panose="020B0604020202020204" pitchFamily="34" charset="0"/>
                          <a:cs typeface="Arial" panose="020B0604020202020204" pitchFamily="34" charset="0"/>
                        </a:rPr>
                        <a:t>Female mg/dL</a:t>
                      </a:r>
                      <a:br>
                        <a:rPr lang="en-GB" sz="1600" dirty="0">
                          <a:latin typeface="Arial" panose="020B0604020202020204" pitchFamily="34" charset="0"/>
                          <a:cs typeface="Arial" panose="020B0604020202020204" pitchFamily="34" charset="0"/>
                        </a:rPr>
                      </a:br>
                      <a:r>
                        <a:rPr lang="en-GB" sz="1600" dirty="0">
                          <a:latin typeface="Arial" panose="020B0604020202020204" pitchFamily="34" charset="0"/>
                          <a:cs typeface="Arial" panose="020B0604020202020204" pitchFamily="34" charset="0"/>
                        </a:rPr>
                        <a:t>(mmol/L)</a:t>
                      </a:r>
                    </a:p>
                  </a:txBody>
                  <a:tcPr/>
                </a:tc>
                <a:tc>
                  <a:txBody>
                    <a:bodyPr/>
                    <a:lstStyle/>
                    <a:p>
                      <a:pPr algn="ctr">
                        <a:lnSpc>
                          <a:spcPct val="100000"/>
                        </a:lnSpc>
                      </a:pPr>
                      <a:r>
                        <a:rPr lang="en-GB" sz="1600" dirty="0">
                          <a:latin typeface="Arial" panose="020B0604020202020204" pitchFamily="34" charset="0"/>
                          <a:cs typeface="Arial" panose="020B0604020202020204" pitchFamily="34" charset="0"/>
                        </a:rPr>
                        <a:t>Male mg/dL</a:t>
                      </a:r>
                      <a:br>
                        <a:rPr lang="en-GB" sz="1600" dirty="0">
                          <a:latin typeface="Arial" panose="020B0604020202020204" pitchFamily="34" charset="0"/>
                          <a:cs typeface="Arial" panose="020B0604020202020204" pitchFamily="34" charset="0"/>
                        </a:rPr>
                      </a:br>
                      <a:r>
                        <a:rPr lang="en-GB" sz="1600" dirty="0">
                          <a:latin typeface="Arial" panose="020B0604020202020204" pitchFamily="34" charset="0"/>
                          <a:cs typeface="Arial" panose="020B0604020202020204" pitchFamily="34" charset="0"/>
                        </a:rPr>
                        <a:t>(mmol/L)</a:t>
                      </a:r>
                    </a:p>
                  </a:txBody>
                  <a:tcPr/>
                </a:tc>
                <a:extLst>
                  <a:ext uri="{0D108BD9-81ED-4DB2-BD59-A6C34878D82A}">
                    <a16:rowId xmlns:a16="http://schemas.microsoft.com/office/drawing/2014/main" val="2428783473"/>
                  </a:ext>
                </a:extLst>
              </a:tr>
              <a:tr h="187519">
                <a:tc>
                  <a:txBody>
                    <a:bodyPr/>
                    <a:lstStyle/>
                    <a:p>
                      <a:pPr>
                        <a:lnSpc>
                          <a:spcPct val="100000"/>
                        </a:lnSpc>
                      </a:pPr>
                      <a:r>
                        <a:rPr lang="en-GB" sz="1600" dirty="0">
                          <a:latin typeface="Arial" panose="020B0604020202020204" pitchFamily="34" charset="0"/>
                          <a:cs typeface="Arial" panose="020B0604020202020204" pitchFamily="34" charset="0"/>
                        </a:rPr>
                        <a:t>Newborn</a:t>
                      </a:r>
                    </a:p>
                  </a:txBody>
                  <a:tcPr/>
                </a:tc>
                <a:tc gridSpan="2">
                  <a:txBody>
                    <a:bodyPr/>
                    <a:lstStyle/>
                    <a:p>
                      <a:pPr algn="ctr">
                        <a:lnSpc>
                          <a:spcPct val="100000"/>
                        </a:lnSpc>
                      </a:pPr>
                      <a:r>
                        <a:rPr lang="en-GB" sz="1600" dirty="0">
                          <a:latin typeface="Arial" panose="020B0604020202020204" pitchFamily="34" charset="0"/>
                          <a:cs typeface="Arial" panose="020B0604020202020204" pitchFamily="34" charset="0"/>
                        </a:rPr>
                        <a:t>5.7-8.1 (1.27-2.59)</a:t>
                      </a:r>
                    </a:p>
                  </a:txBody>
                  <a:tcPr/>
                </a:tc>
                <a:tc hMerge="1">
                  <a:txBody>
                    <a:bodyPr/>
                    <a:lstStyle/>
                    <a:p>
                      <a:pPr algn="ctr">
                        <a:lnSpc>
                          <a:spcPct val="90000"/>
                        </a:lnSpc>
                      </a:pPr>
                      <a:endParaRPr lang="en-GB"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040155103"/>
                  </a:ext>
                </a:extLst>
              </a:tr>
              <a:tr h="187519">
                <a:tc>
                  <a:txBody>
                    <a:bodyPr/>
                    <a:lstStyle/>
                    <a:p>
                      <a:pPr>
                        <a:lnSpc>
                          <a:spcPct val="100000"/>
                        </a:lnSpc>
                      </a:pPr>
                      <a:r>
                        <a:rPr lang="en-GB" sz="1600" dirty="0">
                          <a:latin typeface="Arial" panose="020B0604020202020204" pitchFamily="34" charset="0"/>
                          <a:cs typeface="Arial" panose="020B0604020202020204" pitchFamily="34" charset="0"/>
                        </a:rPr>
                        <a:t>1 month-2 years</a:t>
                      </a:r>
                    </a:p>
                  </a:txBody>
                  <a:tcPr/>
                </a:tc>
                <a:tc gridSpan="2">
                  <a:txBody>
                    <a:bodyPr/>
                    <a:lstStyle/>
                    <a:p>
                      <a:pPr algn="ctr">
                        <a:lnSpc>
                          <a:spcPct val="100000"/>
                        </a:lnSpc>
                      </a:pPr>
                      <a:r>
                        <a:rPr lang="en-GB" sz="1600" dirty="0">
                          <a:latin typeface="Arial" panose="020B0604020202020204" pitchFamily="34" charset="0"/>
                          <a:cs typeface="Arial" panose="020B0604020202020204" pitchFamily="34" charset="0"/>
                        </a:rPr>
                        <a:t>3.6-5.4 (1.15-1.73)</a:t>
                      </a:r>
                    </a:p>
                  </a:txBody>
                  <a:tcPr/>
                </a:tc>
                <a:tc hMerge="1">
                  <a:txBody>
                    <a:bodyPr/>
                    <a:lstStyle/>
                    <a:p>
                      <a:pPr algn="ctr">
                        <a:lnSpc>
                          <a:spcPct val="90000"/>
                        </a:lnSpc>
                      </a:pPr>
                      <a:endParaRPr lang="en-GB"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664069079"/>
                  </a:ext>
                </a:extLst>
              </a:tr>
              <a:tr h="187519">
                <a:tc>
                  <a:txBody>
                    <a:bodyPr/>
                    <a:lstStyle/>
                    <a:p>
                      <a:pPr>
                        <a:lnSpc>
                          <a:spcPct val="100000"/>
                        </a:lnSpc>
                      </a:pPr>
                      <a:r>
                        <a:rPr lang="en-GB" sz="1600" dirty="0">
                          <a:latin typeface="Arial" panose="020B0604020202020204" pitchFamily="34" charset="0"/>
                          <a:cs typeface="Arial" panose="020B0604020202020204" pitchFamily="34" charset="0"/>
                        </a:rPr>
                        <a:t>2-12 years</a:t>
                      </a:r>
                    </a:p>
                  </a:txBody>
                  <a:tcPr/>
                </a:tc>
                <a:tc gridSpan="2">
                  <a:txBody>
                    <a:bodyPr/>
                    <a:lstStyle/>
                    <a:p>
                      <a:pPr algn="ctr">
                        <a:lnSpc>
                          <a:spcPct val="100000"/>
                        </a:lnSpc>
                      </a:pPr>
                      <a:r>
                        <a:rPr lang="en-GB" sz="1600" dirty="0">
                          <a:latin typeface="Arial" panose="020B0604020202020204" pitchFamily="34" charset="0"/>
                          <a:cs typeface="Arial" panose="020B0604020202020204" pitchFamily="34" charset="0"/>
                        </a:rPr>
                        <a:t>3.8-5.0 (1.22-1.60)</a:t>
                      </a:r>
                    </a:p>
                  </a:txBody>
                  <a:tcPr/>
                </a:tc>
                <a:tc hMerge="1">
                  <a:txBody>
                    <a:bodyPr/>
                    <a:lstStyle/>
                    <a:p>
                      <a:pPr algn="ctr">
                        <a:lnSpc>
                          <a:spcPct val="90000"/>
                        </a:lnSpc>
                      </a:pPr>
                      <a:endParaRPr lang="en-GB"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655125687"/>
                  </a:ext>
                </a:extLst>
              </a:tr>
              <a:tr h="187519">
                <a:tc>
                  <a:txBody>
                    <a:bodyPr/>
                    <a:lstStyle/>
                    <a:p>
                      <a:pPr>
                        <a:lnSpc>
                          <a:spcPct val="100000"/>
                        </a:lnSpc>
                      </a:pPr>
                      <a:r>
                        <a:rPr lang="en-GB" sz="1600" dirty="0">
                          <a:latin typeface="Arial" panose="020B0604020202020204" pitchFamily="34" charset="0"/>
                          <a:cs typeface="Arial" panose="020B0604020202020204" pitchFamily="34" charset="0"/>
                        </a:rPr>
                        <a:t>12-16 years</a:t>
                      </a:r>
                    </a:p>
                  </a:txBody>
                  <a:tcPr/>
                </a:tc>
                <a:tc gridSpan="2">
                  <a:txBody>
                    <a:bodyPr/>
                    <a:lstStyle/>
                    <a:p>
                      <a:pPr algn="ctr">
                        <a:lnSpc>
                          <a:spcPct val="100000"/>
                        </a:lnSpc>
                      </a:pPr>
                      <a:r>
                        <a:rPr lang="en-GB" sz="1600" dirty="0">
                          <a:latin typeface="Arial" panose="020B0604020202020204" pitchFamily="34" charset="0"/>
                          <a:cs typeface="Arial" panose="020B0604020202020204" pitchFamily="34" charset="0"/>
                        </a:rPr>
                        <a:t>3.4-4.6 (1.09-1.47)</a:t>
                      </a:r>
                    </a:p>
                  </a:txBody>
                  <a:tcPr/>
                </a:tc>
                <a:tc hMerge="1">
                  <a:txBody>
                    <a:bodyPr/>
                    <a:lstStyle/>
                    <a:p>
                      <a:pPr algn="ctr">
                        <a:lnSpc>
                          <a:spcPct val="90000"/>
                        </a:lnSpc>
                      </a:pPr>
                      <a:endParaRPr lang="en-GB"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425313472"/>
                  </a:ext>
                </a:extLst>
              </a:tr>
              <a:tr h="323663">
                <a:tc>
                  <a:txBody>
                    <a:bodyPr/>
                    <a:lstStyle/>
                    <a:p>
                      <a:pPr>
                        <a:lnSpc>
                          <a:spcPct val="100000"/>
                        </a:lnSpc>
                      </a:pPr>
                      <a:r>
                        <a:rPr lang="en-GB" sz="1600" dirty="0">
                          <a:latin typeface="Arial" panose="020B0604020202020204" pitchFamily="34" charset="0"/>
                          <a:cs typeface="Arial" panose="020B0604020202020204" pitchFamily="34" charset="0"/>
                        </a:rPr>
                        <a:t>16-25 years</a:t>
                      </a:r>
                    </a:p>
                  </a:txBody>
                  <a:tcPr/>
                </a:tc>
                <a:tc>
                  <a:txBody>
                    <a:bodyPr/>
                    <a:lstStyle/>
                    <a:p>
                      <a:pPr algn="ctr">
                        <a:lnSpc>
                          <a:spcPct val="100000"/>
                        </a:lnSpc>
                      </a:pPr>
                      <a:r>
                        <a:rPr lang="en-GB" sz="1600" dirty="0">
                          <a:latin typeface="Arial" panose="020B0604020202020204" pitchFamily="34" charset="0"/>
                          <a:cs typeface="Arial" panose="020B0604020202020204" pitchFamily="34" charset="0"/>
                        </a:rPr>
                        <a:t>3.18-6.41 (1.01-2.05)</a:t>
                      </a:r>
                    </a:p>
                  </a:txBody>
                  <a:tcPr/>
                </a:tc>
                <a:tc>
                  <a:txBody>
                    <a:bodyPr/>
                    <a:lstStyle/>
                    <a:p>
                      <a:pPr algn="ctr">
                        <a:lnSpc>
                          <a:spcPct val="100000"/>
                        </a:lnSpc>
                      </a:pPr>
                      <a:r>
                        <a:rPr lang="en-GB" sz="1600" dirty="0">
                          <a:latin typeface="Arial" panose="020B0604020202020204" pitchFamily="34" charset="0"/>
                          <a:cs typeface="Arial" panose="020B0604020202020204" pitchFamily="34" charset="0"/>
                        </a:rPr>
                        <a:t>3.33-5.9 (1.07-1.89)</a:t>
                      </a:r>
                    </a:p>
                  </a:txBody>
                  <a:tcPr/>
                </a:tc>
                <a:extLst>
                  <a:ext uri="{0D108BD9-81ED-4DB2-BD59-A6C34878D82A}">
                    <a16:rowId xmlns:a16="http://schemas.microsoft.com/office/drawing/2014/main" val="1551773111"/>
                  </a:ext>
                </a:extLst>
              </a:tr>
              <a:tr h="323663">
                <a:tc>
                  <a:txBody>
                    <a:bodyPr/>
                    <a:lstStyle/>
                    <a:p>
                      <a:pPr>
                        <a:lnSpc>
                          <a:spcPct val="100000"/>
                        </a:lnSpc>
                      </a:pPr>
                      <a:r>
                        <a:rPr lang="en-GB" sz="1600" dirty="0">
                          <a:latin typeface="Arial" panose="020B0604020202020204" pitchFamily="34" charset="0"/>
                          <a:cs typeface="Arial" panose="020B0604020202020204" pitchFamily="34" charset="0"/>
                        </a:rPr>
                        <a:t>25-45 years</a:t>
                      </a:r>
                    </a:p>
                  </a:txBody>
                  <a:tcPr/>
                </a:tc>
                <a:tc>
                  <a:txBody>
                    <a:bodyPr/>
                    <a:lstStyle/>
                    <a:p>
                      <a:pPr algn="ctr">
                        <a:lnSpc>
                          <a:spcPct val="100000"/>
                        </a:lnSpc>
                      </a:pPr>
                      <a:r>
                        <a:rPr lang="en-GB" sz="1600" dirty="0">
                          <a:latin typeface="Arial" panose="020B0604020202020204" pitchFamily="34" charset="0"/>
                          <a:cs typeface="Arial" panose="020B0604020202020204" pitchFamily="34" charset="0"/>
                        </a:rPr>
                        <a:t>2.97-4.45 (0.95-1.42)</a:t>
                      </a:r>
                    </a:p>
                  </a:txBody>
                  <a:tcPr/>
                </a:tc>
                <a:tc>
                  <a:txBody>
                    <a:bodyPr/>
                    <a:lstStyle/>
                    <a:p>
                      <a:pPr algn="ctr">
                        <a:lnSpc>
                          <a:spcPct val="100000"/>
                        </a:lnSpc>
                      </a:pPr>
                      <a:r>
                        <a:rPr lang="en-GB" sz="1600" dirty="0">
                          <a:latin typeface="Arial" panose="020B0604020202020204" pitchFamily="34" charset="0"/>
                          <a:cs typeface="Arial" panose="020B0604020202020204" pitchFamily="34" charset="0"/>
                        </a:rPr>
                        <a:t>3.09-4.18 (0.99-1.34)</a:t>
                      </a:r>
                    </a:p>
                  </a:txBody>
                  <a:tcPr/>
                </a:tc>
                <a:extLst>
                  <a:ext uri="{0D108BD9-81ED-4DB2-BD59-A6C34878D82A}">
                    <a16:rowId xmlns:a16="http://schemas.microsoft.com/office/drawing/2014/main" val="3775357321"/>
                  </a:ext>
                </a:extLst>
              </a:tr>
              <a:tr h="323663">
                <a:tc>
                  <a:txBody>
                    <a:bodyPr/>
                    <a:lstStyle/>
                    <a:p>
                      <a:pPr>
                        <a:lnSpc>
                          <a:spcPct val="100000"/>
                        </a:lnSpc>
                      </a:pPr>
                      <a:r>
                        <a:rPr lang="en-GB" sz="1600" dirty="0">
                          <a:latin typeface="Arial" panose="020B0604020202020204" pitchFamily="34" charset="0"/>
                          <a:cs typeface="Arial" panose="020B0604020202020204" pitchFamily="34" charset="0"/>
                        </a:rPr>
                        <a:t>45-65 years</a:t>
                      </a:r>
                    </a:p>
                  </a:txBody>
                  <a:tcPr/>
                </a:tc>
                <a:tc>
                  <a:txBody>
                    <a:bodyPr/>
                    <a:lstStyle/>
                    <a:p>
                      <a:pPr algn="ctr">
                        <a:lnSpc>
                          <a:spcPct val="100000"/>
                        </a:lnSpc>
                      </a:pPr>
                      <a:r>
                        <a:rPr lang="en-GB" sz="1600" dirty="0">
                          <a:latin typeface="Arial" panose="020B0604020202020204" pitchFamily="34" charset="0"/>
                          <a:cs typeface="Arial" panose="020B0604020202020204" pitchFamily="34" charset="0"/>
                        </a:rPr>
                        <a:t>2.72-4.39 (0.87-1.40)</a:t>
                      </a:r>
                    </a:p>
                  </a:txBody>
                  <a:tcPr/>
                </a:tc>
                <a:tc>
                  <a:txBody>
                    <a:bodyPr/>
                    <a:lstStyle/>
                    <a:p>
                      <a:pPr algn="ctr">
                        <a:lnSpc>
                          <a:spcPct val="100000"/>
                        </a:lnSpc>
                      </a:pPr>
                      <a:r>
                        <a:rPr lang="en-GB" sz="1600" dirty="0">
                          <a:latin typeface="Arial" panose="020B0604020202020204" pitchFamily="34" charset="0"/>
                          <a:cs typeface="Arial" panose="020B0604020202020204" pitchFamily="34" charset="0"/>
                        </a:rPr>
                        <a:t>2.78-4.18 (0.89-1.34)</a:t>
                      </a:r>
                    </a:p>
                  </a:txBody>
                  <a:tcPr/>
                </a:tc>
                <a:extLst>
                  <a:ext uri="{0D108BD9-81ED-4DB2-BD59-A6C34878D82A}">
                    <a16:rowId xmlns:a16="http://schemas.microsoft.com/office/drawing/2014/main" val="1825852719"/>
                  </a:ext>
                </a:extLst>
              </a:tr>
              <a:tr h="187519">
                <a:tc>
                  <a:txBody>
                    <a:bodyPr/>
                    <a:lstStyle/>
                    <a:p>
                      <a:pPr>
                        <a:lnSpc>
                          <a:spcPct val="100000"/>
                        </a:lnSpc>
                      </a:pPr>
                      <a:r>
                        <a:rPr lang="en-GB" sz="1600" dirty="0">
                          <a:latin typeface="Arial" panose="020B0604020202020204" pitchFamily="34" charset="0"/>
                          <a:cs typeface="Arial" panose="020B0604020202020204" pitchFamily="34" charset="0"/>
                        </a:rPr>
                        <a:t>65-75 years</a:t>
                      </a:r>
                    </a:p>
                  </a:txBody>
                  <a:tcPr/>
                </a:tc>
                <a:tc>
                  <a:txBody>
                    <a:bodyPr/>
                    <a:lstStyle/>
                    <a:p>
                      <a:pPr algn="ctr">
                        <a:lnSpc>
                          <a:spcPct val="100000"/>
                        </a:lnSpc>
                      </a:pPr>
                      <a:r>
                        <a:rPr lang="en-GB" sz="1600" dirty="0">
                          <a:latin typeface="Arial" panose="020B0604020202020204" pitchFamily="34" charset="0"/>
                          <a:cs typeface="Arial" panose="020B0604020202020204" pitchFamily="34" charset="0"/>
                        </a:rPr>
                        <a:t>2.47-4.18 (0.79-1.34)</a:t>
                      </a:r>
                    </a:p>
                  </a:txBody>
                  <a:tcPr/>
                </a:tc>
                <a:tc>
                  <a:txBody>
                    <a:bodyPr/>
                    <a:lstStyle/>
                    <a:p>
                      <a:pPr algn="ctr">
                        <a:lnSpc>
                          <a:spcPct val="100000"/>
                        </a:lnSpc>
                      </a:pPr>
                      <a:r>
                        <a:rPr lang="en-GB" sz="1600" dirty="0">
                          <a:latin typeface="Arial" panose="020B0604020202020204" pitchFamily="34" charset="0"/>
                          <a:cs typeface="Arial" panose="020B0604020202020204" pitchFamily="34" charset="0"/>
                        </a:rPr>
                        <a:t>2.47-4.18 (0.79-1.34)</a:t>
                      </a:r>
                    </a:p>
                  </a:txBody>
                  <a:tcPr/>
                </a:tc>
                <a:extLst>
                  <a:ext uri="{0D108BD9-81ED-4DB2-BD59-A6C34878D82A}">
                    <a16:rowId xmlns:a16="http://schemas.microsoft.com/office/drawing/2014/main" val="2397974112"/>
                  </a:ext>
                </a:extLst>
              </a:tr>
            </a:tbl>
          </a:graphicData>
        </a:graphic>
      </p:graphicFrame>
      <p:sp>
        <p:nvSpPr>
          <p:cNvPr id="10" name="TextBox 130">
            <a:extLst>
              <a:ext uri="{FF2B5EF4-FFF2-40B4-BE49-F238E27FC236}">
                <a16:creationId xmlns:a16="http://schemas.microsoft.com/office/drawing/2014/main" id="{BF494315-E7B3-244A-9C31-E1173314B18C}"/>
              </a:ext>
            </a:extLst>
          </p:cNvPr>
          <p:cNvSpPr txBox="1">
            <a:spLocks noChangeArrowheads="1"/>
          </p:cNvSpPr>
          <p:nvPr/>
        </p:nvSpPr>
        <p:spPr bwMode="auto">
          <a:xfrm>
            <a:off x="220472" y="6367673"/>
            <a:ext cx="116459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nchorCtr="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sz="1200" dirty="0">
                <a:solidFill>
                  <a:srgbClr val="44546A"/>
                </a:solidFill>
              </a:rPr>
              <a:t>TmP/GFR, maximum tubular phosphate reabsorption to glomerular filtration rate</a:t>
            </a:r>
            <a:endParaRPr lang="en-GB" altLang="en-US" sz="1200" dirty="0">
              <a:solidFill>
                <a:srgbClr val="44546A"/>
              </a:solidFill>
              <a:cs typeface="Arial" panose="020B0604020202020204" pitchFamily="34" charset="0"/>
            </a:endParaRPr>
          </a:p>
          <a:p>
            <a:pPr eaLnBrk="1" hangingPunct="1"/>
            <a:r>
              <a:rPr lang="en-GB" altLang="en-US" sz="1200" dirty="0">
                <a:solidFill>
                  <a:srgbClr val="44546A"/>
                </a:solidFill>
                <a:cs typeface="Arial" panose="020B0604020202020204" pitchFamily="34" charset="0"/>
              </a:rPr>
              <a:t>Adapted from: Chong WH, et al. </a:t>
            </a:r>
            <a:r>
              <a:rPr lang="en-GB" altLang="en-US" sz="1200" dirty="0" err="1">
                <a:solidFill>
                  <a:srgbClr val="44546A"/>
                </a:solidFill>
                <a:cs typeface="Arial" panose="020B0604020202020204" pitchFamily="34" charset="0"/>
              </a:rPr>
              <a:t>Endocr</a:t>
            </a:r>
            <a:r>
              <a:rPr lang="en-GB" altLang="en-US" sz="1200" dirty="0">
                <a:solidFill>
                  <a:srgbClr val="44546A"/>
                </a:solidFill>
                <a:cs typeface="Arial" panose="020B0604020202020204" pitchFamily="34" charset="0"/>
              </a:rPr>
              <a:t> </a:t>
            </a:r>
            <a:r>
              <a:rPr lang="en-GB" altLang="en-US" sz="1200" dirty="0" err="1">
                <a:solidFill>
                  <a:srgbClr val="44546A"/>
                </a:solidFill>
                <a:cs typeface="Arial" panose="020B0604020202020204" pitchFamily="34" charset="0"/>
              </a:rPr>
              <a:t>Relat</a:t>
            </a:r>
            <a:r>
              <a:rPr lang="en-GB" altLang="en-US" sz="1200" dirty="0">
                <a:solidFill>
                  <a:srgbClr val="44546A"/>
                </a:solidFill>
                <a:cs typeface="Arial" panose="020B0604020202020204" pitchFamily="34" charset="0"/>
              </a:rPr>
              <a:t> Cancer. 2011;18:R53-77</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CD9F1A6C-4965-F74C-B37D-815A32D1076E}"/>
              </a:ext>
            </a:extLst>
          </p:cNvPr>
          <p:cNvSpPr txBox="1"/>
          <p:nvPr/>
        </p:nvSpPr>
        <p:spPr>
          <a:xfrm>
            <a:off x="1562100" y="2425573"/>
            <a:ext cx="9067800" cy="2215991"/>
          </a:xfrm>
          <a:prstGeom prst="rect">
            <a:avLst/>
          </a:prstGeom>
          <a:noFill/>
        </p:spPr>
        <p:txBody>
          <a:bodyPr>
            <a:spAutoFit/>
          </a:bodyPr>
          <a:lstStyle/>
          <a:p>
            <a:pPr marL="342917" indent="-342917" eaLnBrk="1" fontAlgn="auto" hangingPunct="1">
              <a:spcBef>
                <a:spcPts val="0"/>
              </a:spcBef>
              <a:spcAft>
                <a:spcPts val="0"/>
              </a:spcAft>
              <a:buFontTx/>
              <a:buBlip>
                <a:blip r:embed="rId3"/>
              </a:buBlip>
              <a:defRPr/>
            </a:pPr>
            <a:r>
              <a:rPr lang="en-GB" sz="2000" dirty="0">
                <a:solidFill>
                  <a:prstClr val="black"/>
                </a:solidFill>
                <a:cs typeface="Arial" panose="020B0604020202020204" pitchFamily="34" charset="0"/>
              </a:rPr>
              <a:t>Tissue source (bone), physiology (metabolism strictly controlled and action on kidney), biology (receptors are recognised)</a:t>
            </a:r>
          </a:p>
          <a:p>
            <a:pPr marL="342917" indent="-342917" eaLnBrk="1" fontAlgn="auto" hangingPunct="1">
              <a:spcBef>
                <a:spcPts val="0"/>
              </a:spcBef>
              <a:spcAft>
                <a:spcPts val="0"/>
              </a:spcAft>
              <a:buFontTx/>
              <a:buBlip>
                <a:blip r:embed="rId3"/>
              </a:buBlip>
              <a:defRPr/>
            </a:pPr>
            <a:endParaRPr lang="en-GB" sz="2000" dirty="0">
              <a:solidFill>
                <a:prstClr val="black"/>
              </a:solidFill>
              <a:cs typeface="Arial" panose="020B0604020202020204" pitchFamily="34" charset="0"/>
            </a:endParaRPr>
          </a:p>
          <a:p>
            <a:pPr marL="342917" indent="-342917" eaLnBrk="1" fontAlgn="auto" hangingPunct="1">
              <a:spcBef>
                <a:spcPts val="0"/>
              </a:spcBef>
              <a:spcAft>
                <a:spcPts val="0"/>
              </a:spcAft>
              <a:buFontTx/>
              <a:buBlip>
                <a:blip r:embed="rId3"/>
              </a:buBlip>
              <a:defRPr/>
            </a:pPr>
            <a:r>
              <a:rPr lang="en-GB" sz="2000" dirty="0">
                <a:solidFill>
                  <a:prstClr val="black"/>
                </a:solidFill>
                <a:cs typeface="Arial" panose="020B0604020202020204" pitchFamily="34" charset="0"/>
              </a:rPr>
              <a:t>Implications for human diseases of FGF23 excess and deficiency</a:t>
            </a:r>
            <a:endParaRPr lang="en-GB" sz="2000" dirty="0">
              <a:solidFill>
                <a:prstClr val="black"/>
              </a:solidFill>
              <a:highlight>
                <a:srgbClr val="FFFF00"/>
              </a:highlight>
              <a:cs typeface="Arial" panose="020B0604020202020204" pitchFamily="34" charset="0"/>
            </a:endParaRPr>
          </a:p>
          <a:p>
            <a:pPr marL="342917" indent="-342917" eaLnBrk="1" fontAlgn="auto" hangingPunct="1">
              <a:spcBef>
                <a:spcPts val="0"/>
              </a:spcBef>
              <a:spcAft>
                <a:spcPts val="0"/>
              </a:spcAft>
              <a:buFontTx/>
              <a:buBlip>
                <a:blip r:embed="rId3"/>
              </a:buBlip>
              <a:defRPr/>
            </a:pPr>
            <a:endParaRPr lang="en-GB" sz="2000" dirty="0">
              <a:solidFill>
                <a:prstClr val="black"/>
              </a:solidFill>
              <a:cs typeface="Arial" panose="020B0604020202020204" pitchFamily="34" charset="0"/>
            </a:endParaRPr>
          </a:p>
          <a:p>
            <a:pPr marL="342917" indent="-342917" eaLnBrk="1" fontAlgn="auto" hangingPunct="1">
              <a:spcBef>
                <a:spcPts val="0"/>
              </a:spcBef>
              <a:spcAft>
                <a:spcPts val="0"/>
              </a:spcAft>
              <a:buFontTx/>
              <a:buBlip>
                <a:blip r:embed="rId3"/>
              </a:buBlip>
              <a:defRPr/>
            </a:pPr>
            <a:r>
              <a:rPr lang="en-GB" sz="2000" dirty="0">
                <a:solidFill>
                  <a:prstClr val="black"/>
                </a:solidFill>
                <a:cs typeface="Arial" panose="020B0604020202020204" pitchFamily="34" charset="0"/>
              </a:rPr>
              <a:t>Drug targets for FGF23-related disorders</a:t>
            </a:r>
          </a:p>
          <a:p>
            <a:pPr eaLnBrk="1" fontAlgn="auto" hangingPunct="1">
              <a:spcBef>
                <a:spcPts val="0"/>
              </a:spcBef>
              <a:spcAft>
                <a:spcPts val="0"/>
              </a:spcAft>
              <a:defRPr/>
            </a:pPr>
            <a:endParaRPr lang="en-GB" dirty="0">
              <a:solidFill>
                <a:prstClr val="black"/>
              </a:solidFill>
              <a:cs typeface="Arial" panose="020B0604020202020204" pitchFamily="34" charset="0"/>
            </a:endParaRPr>
          </a:p>
        </p:txBody>
      </p:sp>
      <p:grpSp>
        <p:nvGrpSpPr>
          <p:cNvPr id="54275" name="Gruppo 6">
            <a:extLst>
              <a:ext uri="{FF2B5EF4-FFF2-40B4-BE49-F238E27FC236}">
                <a16:creationId xmlns:a16="http://schemas.microsoft.com/office/drawing/2014/main" id="{B13664BA-DFB3-314C-BEA3-0BD511EE4A2F}"/>
              </a:ext>
            </a:extLst>
          </p:cNvPr>
          <p:cNvGrpSpPr>
            <a:grpSpLocks/>
          </p:cNvGrpSpPr>
          <p:nvPr/>
        </p:nvGrpSpPr>
        <p:grpSpPr bwMode="auto">
          <a:xfrm>
            <a:off x="365125" y="365125"/>
            <a:ext cx="11328400" cy="695325"/>
            <a:chOff x="364973" y="6974"/>
            <a:chExt cx="11328963" cy="695987"/>
          </a:xfrm>
        </p:grpSpPr>
        <p:pic>
          <p:nvPicPr>
            <p:cNvPr id="54278" name="Immagine 7">
              <a:extLst>
                <a:ext uri="{FF2B5EF4-FFF2-40B4-BE49-F238E27FC236}">
                  <a16:creationId xmlns:a16="http://schemas.microsoft.com/office/drawing/2014/main" id="{659481AB-2325-3240-B6FA-D32E66B0A31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961591" y="6974"/>
              <a:ext cx="732345" cy="69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9" name="Immagine 8">
              <a:extLst>
                <a:ext uri="{FF2B5EF4-FFF2-40B4-BE49-F238E27FC236}">
                  <a16:creationId xmlns:a16="http://schemas.microsoft.com/office/drawing/2014/main" id="{E4C36E76-C1B8-6F4A-8AFC-964FF70E146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64973" y="6974"/>
              <a:ext cx="732345" cy="69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Rettangolo 1">
            <a:extLst>
              <a:ext uri="{FF2B5EF4-FFF2-40B4-BE49-F238E27FC236}">
                <a16:creationId xmlns:a16="http://schemas.microsoft.com/office/drawing/2014/main" id="{B46B5013-2D63-B443-9436-6F181BE4E25E}"/>
              </a:ext>
            </a:extLst>
          </p:cNvPr>
          <p:cNvSpPr/>
          <p:nvPr/>
        </p:nvSpPr>
        <p:spPr>
          <a:xfrm>
            <a:off x="4164013" y="448096"/>
            <a:ext cx="3863975" cy="523875"/>
          </a:xfrm>
          <a:prstGeom prst="rect">
            <a:avLst/>
          </a:prstGeom>
        </p:spPr>
        <p:txBody>
          <a:bodyPr wrap="none">
            <a:spAutoFit/>
          </a:bodyPr>
          <a:lstStyle/>
          <a:p>
            <a:pPr algn="ctr" eaLnBrk="1" fontAlgn="auto" hangingPunct="1">
              <a:spcBef>
                <a:spcPts val="0"/>
              </a:spcBef>
              <a:spcAft>
                <a:spcPts val="0"/>
              </a:spcAft>
              <a:defRPr/>
            </a:pPr>
            <a:r>
              <a:rPr lang="en-GB" sz="2800" b="1" cap="all" dirty="0">
                <a:solidFill>
                  <a:srgbClr val="617B9F"/>
                </a:solidFill>
                <a:latin typeface="Arial Narrow" panose="020B0604020202020204" pitchFamily="34" charset="0"/>
                <a:cs typeface="Arial Narrow" panose="020B0604020202020204" pitchFamily="34" charset="0"/>
              </a:rPr>
              <a:t>FGF23: A New Hormone</a:t>
            </a:r>
          </a:p>
        </p:txBody>
      </p:sp>
      <p:sp>
        <p:nvSpPr>
          <p:cNvPr id="10" name="TextBox 130">
            <a:extLst>
              <a:ext uri="{FF2B5EF4-FFF2-40B4-BE49-F238E27FC236}">
                <a16:creationId xmlns:a16="http://schemas.microsoft.com/office/drawing/2014/main" id="{97F19274-1EBB-654A-96A9-6DF589DEAF4B}"/>
              </a:ext>
            </a:extLst>
          </p:cNvPr>
          <p:cNvSpPr txBox="1">
            <a:spLocks noChangeArrowheads="1"/>
          </p:cNvSpPr>
          <p:nvPr/>
        </p:nvSpPr>
        <p:spPr bwMode="auto">
          <a:xfrm>
            <a:off x="220472" y="6552339"/>
            <a:ext cx="116459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nchorCtr="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sz="1200" dirty="0">
                <a:solidFill>
                  <a:srgbClr val="44546A"/>
                </a:solidFill>
                <a:ea typeface="Aileron"/>
                <a:cs typeface="Arial" panose="020B0604020202020204" pitchFamily="34" charset="0"/>
              </a:rPr>
              <a:t>FGF23, fibroblast growth factor 23</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298" name="Gruppo 5">
            <a:extLst>
              <a:ext uri="{FF2B5EF4-FFF2-40B4-BE49-F238E27FC236}">
                <a16:creationId xmlns:a16="http://schemas.microsoft.com/office/drawing/2014/main" id="{3027D1E1-DD04-F14D-BE4E-4FE62E71B3EF}"/>
              </a:ext>
            </a:extLst>
          </p:cNvPr>
          <p:cNvGrpSpPr>
            <a:grpSpLocks/>
          </p:cNvGrpSpPr>
          <p:nvPr/>
        </p:nvGrpSpPr>
        <p:grpSpPr bwMode="auto">
          <a:xfrm>
            <a:off x="365125" y="365125"/>
            <a:ext cx="11328400" cy="695325"/>
            <a:chOff x="364973" y="6974"/>
            <a:chExt cx="11328963" cy="695987"/>
          </a:xfrm>
        </p:grpSpPr>
        <p:pic>
          <p:nvPicPr>
            <p:cNvPr id="55304" name="Immagine 6">
              <a:extLst>
                <a:ext uri="{FF2B5EF4-FFF2-40B4-BE49-F238E27FC236}">
                  <a16:creationId xmlns:a16="http://schemas.microsoft.com/office/drawing/2014/main" id="{C724C0BC-DE93-EF40-BED5-F3656D6E0EF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961591" y="6974"/>
              <a:ext cx="732345" cy="69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5" name="Immagine 7">
              <a:extLst>
                <a:ext uri="{FF2B5EF4-FFF2-40B4-BE49-F238E27FC236}">
                  <a16:creationId xmlns:a16="http://schemas.microsoft.com/office/drawing/2014/main" id="{480A8C78-9E49-DE46-BFC8-49C5137282B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4973" y="6974"/>
              <a:ext cx="732345" cy="69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CasellaDiTesto 8">
            <a:extLst>
              <a:ext uri="{FF2B5EF4-FFF2-40B4-BE49-F238E27FC236}">
                <a16:creationId xmlns:a16="http://schemas.microsoft.com/office/drawing/2014/main" id="{C889BFA6-0DD1-0443-B9D4-7C16F19F07D7}"/>
              </a:ext>
            </a:extLst>
          </p:cNvPr>
          <p:cNvSpPr txBox="1"/>
          <p:nvPr/>
        </p:nvSpPr>
        <p:spPr>
          <a:xfrm>
            <a:off x="788988" y="519113"/>
            <a:ext cx="10614025" cy="811212"/>
          </a:xfrm>
          <a:prstGeom prst="rect">
            <a:avLst/>
          </a:prstGeom>
        </p:spPr>
        <p:txBody>
          <a:bodyPr wrap="none">
            <a:spAutoFit/>
          </a:bodyPr>
          <a:lstStyle>
            <a:defPPr>
              <a:defRPr lang="en-GB"/>
            </a:defPPr>
            <a:lvl1pPr algn="ctr" eaLnBrk="1" fontAlgn="auto" hangingPunct="1">
              <a:spcBef>
                <a:spcPts val="0"/>
              </a:spcBef>
              <a:spcAft>
                <a:spcPts val="0"/>
              </a:spcAft>
              <a:defRPr sz="2800" b="1" cap="all">
                <a:solidFill>
                  <a:srgbClr val="617B9F"/>
                </a:solidFill>
                <a:latin typeface="Arial Narrow" panose="020B0604020202020204" pitchFamily="34" charset="0"/>
                <a:cs typeface="Arial Narrow" panose="020B0604020202020204" pitchFamily="34" charset="0"/>
              </a:defRPr>
            </a:lvl1pPr>
          </a:lstStyle>
          <a:p>
            <a:r>
              <a:rPr lang="en-GB" dirty="0"/>
              <a:t>HypophosphatAemia: BASIC INSTRUCTIONS </a:t>
            </a:r>
            <a:br>
              <a:rPr lang="en-GB" dirty="0"/>
            </a:br>
            <a:r>
              <a:rPr lang="en-GB" dirty="0"/>
              <a:t>FOR THE BONE DISEASE SPECIALIST</a:t>
            </a:r>
          </a:p>
        </p:txBody>
      </p:sp>
      <p:grpSp>
        <p:nvGrpSpPr>
          <p:cNvPr id="55300" name="Gruppo 9">
            <a:extLst>
              <a:ext uri="{FF2B5EF4-FFF2-40B4-BE49-F238E27FC236}">
                <a16:creationId xmlns:a16="http://schemas.microsoft.com/office/drawing/2014/main" id="{72CD97B3-8D91-984F-8CC1-8AF1F114C2C9}"/>
              </a:ext>
            </a:extLst>
          </p:cNvPr>
          <p:cNvGrpSpPr>
            <a:grpSpLocks/>
          </p:cNvGrpSpPr>
          <p:nvPr/>
        </p:nvGrpSpPr>
        <p:grpSpPr bwMode="auto">
          <a:xfrm>
            <a:off x="1868488" y="1406525"/>
            <a:ext cx="8307387" cy="5208232"/>
            <a:chOff x="1376517" y="642502"/>
            <a:chExt cx="8308257" cy="5208391"/>
          </a:xfrm>
        </p:grpSpPr>
        <p:sp>
          <p:nvSpPr>
            <p:cNvPr id="2" name="Rettangolo 1">
              <a:extLst>
                <a:ext uri="{FF2B5EF4-FFF2-40B4-BE49-F238E27FC236}">
                  <a16:creationId xmlns:a16="http://schemas.microsoft.com/office/drawing/2014/main" id="{7E582ABC-AE06-9249-A6E2-C233C2197CDF}"/>
                </a:ext>
              </a:extLst>
            </p:cNvPr>
            <p:cNvSpPr/>
            <p:nvPr/>
          </p:nvSpPr>
          <p:spPr>
            <a:xfrm>
              <a:off x="1376517" y="642502"/>
              <a:ext cx="8141553" cy="5170646"/>
            </a:xfrm>
            <a:prstGeom prst="rect">
              <a:avLst/>
            </a:prstGeom>
          </p:spPr>
          <p:txBody>
            <a:bodyPr>
              <a:spAutoFit/>
            </a:bodyPr>
            <a:lstStyle/>
            <a:p>
              <a:pPr eaLnBrk="1" fontAlgn="auto" hangingPunct="1">
                <a:lnSpc>
                  <a:spcPts val="1800"/>
                </a:lnSpc>
                <a:spcBef>
                  <a:spcPts val="0"/>
                </a:spcBef>
                <a:spcAft>
                  <a:spcPts val="400"/>
                </a:spcAft>
                <a:defRPr/>
              </a:pPr>
              <a:r>
                <a:rPr lang="en-GB" sz="1600" b="1" dirty="0">
                  <a:solidFill>
                    <a:prstClr val="black"/>
                  </a:solidFill>
                  <a:cs typeface="Arial" panose="020B0604020202020204" pitchFamily="34" charset="0"/>
                </a:rPr>
                <a:t>Normal circulating levels of P in the adult:</a:t>
              </a:r>
            </a:p>
            <a:p>
              <a:pPr marL="285750" indent="-285750" eaLnBrk="1" fontAlgn="auto" hangingPunct="1">
                <a:lnSpc>
                  <a:spcPts val="1800"/>
                </a:lnSpc>
                <a:spcBef>
                  <a:spcPts val="0"/>
                </a:spcBef>
                <a:spcAft>
                  <a:spcPts val="400"/>
                </a:spcAft>
                <a:buClr>
                  <a:srgbClr val="617B9F"/>
                </a:buClr>
                <a:buFont typeface="Wingdings" pitchFamily="2" charset="2"/>
                <a:buChar char="§"/>
                <a:defRPr/>
              </a:pPr>
              <a:r>
                <a:rPr lang="en-GB" sz="1600" dirty="0">
                  <a:solidFill>
                    <a:prstClr val="black"/>
                  </a:solidFill>
                  <a:cs typeface="Arial" panose="020B0604020202020204" pitchFamily="34" charset="0"/>
                </a:rPr>
                <a:t>2.5-4.5 mg/dL</a:t>
              </a:r>
            </a:p>
            <a:p>
              <a:pPr eaLnBrk="1" fontAlgn="auto" hangingPunct="1">
                <a:lnSpc>
                  <a:spcPts val="1800"/>
                </a:lnSpc>
                <a:spcBef>
                  <a:spcPts val="0"/>
                </a:spcBef>
                <a:spcAft>
                  <a:spcPts val="400"/>
                </a:spcAft>
                <a:defRPr/>
              </a:pPr>
              <a:r>
                <a:rPr lang="en-GB" sz="1600" b="1" dirty="0">
                  <a:solidFill>
                    <a:prstClr val="black"/>
                  </a:solidFill>
                  <a:cs typeface="Arial" panose="020B0604020202020204" pitchFamily="34" charset="0"/>
                </a:rPr>
                <a:t>Mechanisms that result in hypophosphataemia:</a:t>
              </a:r>
            </a:p>
            <a:p>
              <a:pPr marL="285750" indent="-285750" eaLnBrk="1" fontAlgn="auto" hangingPunct="1">
                <a:lnSpc>
                  <a:spcPts val="1800"/>
                </a:lnSpc>
                <a:spcBef>
                  <a:spcPts val="0"/>
                </a:spcBef>
                <a:spcAft>
                  <a:spcPts val="0"/>
                </a:spcAft>
                <a:buClr>
                  <a:srgbClr val="617B9F"/>
                </a:buClr>
                <a:buFont typeface="Wingdings" pitchFamily="2" charset="2"/>
                <a:buChar char="§"/>
                <a:defRPr/>
              </a:pPr>
              <a:r>
                <a:rPr lang="en-GB" sz="1600" dirty="0">
                  <a:solidFill>
                    <a:prstClr val="black"/>
                  </a:solidFill>
                  <a:cs typeface="Arial" panose="020B0604020202020204" pitchFamily="34" charset="0"/>
                </a:rPr>
                <a:t>Reduction of intestinal absorption</a:t>
              </a:r>
            </a:p>
            <a:p>
              <a:pPr marL="285750" indent="-285750" eaLnBrk="1" fontAlgn="auto" hangingPunct="1">
                <a:lnSpc>
                  <a:spcPts val="1800"/>
                </a:lnSpc>
                <a:spcBef>
                  <a:spcPts val="0"/>
                </a:spcBef>
                <a:spcAft>
                  <a:spcPts val="0"/>
                </a:spcAft>
                <a:buClr>
                  <a:srgbClr val="617B9F"/>
                </a:buClr>
                <a:buFont typeface="Wingdings" pitchFamily="2" charset="2"/>
                <a:buChar char="§"/>
                <a:defRPr/>
              </a:pPr>
              <a:r>
                <a:rPr lang="en-GB" sz="1600" dirty="0">
                  <a:solidFill>
                    <a:prstClr val="black"/>
                  </a:solidFill>
                  <a:cs typeface="Arial" panose="020B0604020202020204" pitchFamily="34" charset="0"/>
                </a:rPr>
                <a:t>Increase of renal excretion</a:t>
              </a:r>
            </a:p>
            <a:p>
              <a:pPr marL="285750" indent="-285750" eaLnBrk="1" fontAlgn="auto" hangingPunct="1">
                <a:lnSpc>
                  <a:spcPts val="1800"/>
                </a:lnSpc>
                <a:spcBef>
                  <a:spcPts val="0"/>
                </a:spcBef>
                <a:spcAft>
                  <a:spcPts val="400"/>
                </a:spcAft>
                <a:buClr>
                  <a:srgbClr val="617B9F"/>
                </a:buClr>
                <a:buFont typeface="Wingdings" pitchFamily="2" charset="2"/>
                <a:buChar char="§"/>
                <a:defRPr/>
              </a:pPr>
              <a:r>
                <a:rPr lang="en-GB" sz="1600" dirty="0">
                  <a:solidFill>
                    <a:prstClr val="black"/>
                  </a:solidFill>
                  <a:cs typeface="Arial" panose="020B0604020202020204" pitchFamily="34" charset="0"/>
                </a:rPr>
                <a:t>Redistribution of P inside the cells</a:t>
              </a:r>
            </a:p>
            <a:p>
              <a:pPr eaLnBrk="1" fontAlgn="auto" hangingPunct="1">
                <a:lnSpc>
                  <a:spcPts val="1800"/>
                </a:lnSpc>
                <a:spcBef>
                  <a:spcPts val="0"/>
                </a:spcBef>
                <a:spcAft>
                  <a:spcPts val="600"/>
                </a:spcAft>
                <a:defRPr/>
              </a:pPr>
              <a:r>
                <a:rPr lang="en-GB" sz="1600" b="1" dirty="0">
                  <a:solidFill>
                    <a:prstClr val="black"/>
                  </a:solidFill>
                  <a:cs typeface="Arial" panose="020B0604020202020204" pitchFamily="34" charset="0"/>
                </a:rPr>
                <a:t>Main causes of hypophosphataemia:</a:t>
              </a:r>
            </a:p>
            <a:p>
              <a:pPr algn="ctr" eaLnBrk="1" fontAlgn="auto" hangingPunct="1">
                <a:lnSpc>
                  <a:spcPts val="1800"/>
                </a:lnSpc>
                <a:spcBef>
                  <a:spcPts val="0"/>
                </a:spcBef>
                <a:spcAft>
                  <a:spcPts val="400"/>
                </a:spcAft>
                <a:defRPr/>
              </a:pPr>
              <a:r>
                <a:rPr lang="en-GB" sz="1600" b="1" dirty="0">
                  <a:solidFill>
                    <a:srgbClr val="617B9F"/>
                  </a:solidFill>
                  <a:cs typeface="Arial" panose="020B0604020202020204" pitchFamily="34" charset="0"/>
                </a:rPr>
                <a:t>Mostly present in intensive care department</a:t>
              </a:r>
            </a:p>
            <a:p>
              <a:pPr marL="285750" indent="-285750" eaLnBrk="1" fontAlgn="auto" hangingPunct="1">
                <a:lnSpc>
                  <a:spcPts val="1800"/>
                </a:lnSpc>
                <a:spcBef>
                  <a:spcPts val="0"/>
                </a:spcBef>
                <a:spcAft>
                  <a:spcPts val="0"/>
                </a:spcAft>
                <a:buClr>
                  <a:srgbClr val="617B9F"/>
                </a:buClr>
                <a:buFont typeface="Wingdings" pitchFamily="2" charset="2"/>
                <a:buChar char="§"/>
                <a:defRPr/>
              </a:pPr>
              <a:r>
                <a:rPr lang="en-GB" sz="1600" dirty="0">
                  <a:solidFill>
                    <a:prstClr val="black"/>
                  </a:solidFill>
                  <a:cs typeface="Arial" panose="020B0604020202020204" pitchFamily="34" charset="0"/>
                </a:rPr>
                <a:t>Malnutrition</a:t>
              </a:r>
            </a:p>
            <a:p>
              <a:pPr marL="285750" indent="-285750" eaLnBrk="1" fontAlgn="auto" hangingPunct="1">
                <a:lnSpc>
                  <a:spcPts val="1800"/>
                </a:lnSpc>
                <a:spcBef>
                  <a:spcPts val="0"/>
                </a:spcBef>
                <a:spcAft>
                  <a:spcPts val="0"/>
                </a:spcAft>
                <a:buClr>
                  <a:srgbClr val="617B9F"/>
                </a:buClr>
                <a:buFont typeface="Wingdings" pitchFamily="2" charset="2"/>
                <a:buChar char="§"/>
                <a:defRPr/>
              </a:pPr>
              <a:r>
                <a:rPr lang="en-GB" sz="1600" dirty="0">
                  <a:solidFill>
                    <a:prstClr val="black"/>
                  </a:solidFill>
                  <a:cs typeface="Arial" panose="020B0604020202020204" pitchFamily="34" charset="0"/>
                </a:rPr>
                <a:t>Parenteral nutrition</a:t>
              </a:r>
            </a:p>
            <a:p>
              <a:pPr marL="285750" indent="-285750" eaLnBrk="1" fontAlgn="auto" hangingPunct="1">
                <a:lnSpc>
                  <a:spcPts val="1800"/>
                </a:lnSpc>
                <a:spcBef>
                  <a:spcPts val="0"/>
                </a:spcBef>
                <a:spcAft>
                  <a:spcPts val="0"/>
                </a:spcAft>
                <a:buClr>
                  <a:srgbClr val="617B9F"/>
                </a:buClr>
                <a:buFont typeface="Wingdings" pitchFamily="2" charset="2"/>
                <a:buChar char="§"/>
                <a:defRPr/>
              </a:pPr>
              <a:r>
                <a:rPr lang="en-GB" sz="1600" dirty="0">
                  <a:solidFill>
                    <a:prstClr val="black"/>
                  </a:solidFill>
                  <a:cs typeface="Arial" panose="020B0604020202020204" pitchFamily="34" charset="0"/>
                </a:rPr>
                <a:t>Alterations in the acid–basic equilibrium (i.e. acute respiratory alkalosis)</a:t>
              </a:r>
            </a:p>
            <a:p>
              <a:pPr marL="285750" indent="-285750" eaLnBrk="1" fontAlgn="auto" hangingPunct="1">
                <a:lnSpc>
                  <a:spcPts val="1800"/>
                </a:lnSpc>
                <a:spcBef>
                  <a:spcPts val="0"/>
                </a:spcBef>
                <a:spcAft>
                  <a:spcPts val="400"/>
                </a:spcAft>
                <a:buClr>
                  <a:srgbClr val="617B9F"/>
                </a:buClr>
                <a:buFont typeface="Wingdings" pitchFamily="2" charset="2"/>
                <a:buChar char="§"/>
                <a:defRPr/>
              </a:pPr>
              <a:r>
                <a:rPr lang="en-GB" sz="1600" dirty="0">
                  <a:solidFill>
                    <a:prstClr val="black"/>
                  </a:solidFill>
                  <a:cs typeface="Arial" panose="020B0604020202020204" pitchFamily="34" charset="0"/>
                </a:rPr>
                <a:t>Drugs</a:t>
              </a:r>
            </a:p>
            <a:p>
              <a:pPr algn="ctr" eaLnBrk="1" fontAlgn="auto" hangingPunct="1">
                <a:lnSpc>
                  <a:spcPts val="1800"/>
                </a:lnSpc>
                <a:spcBef>
                  <a:spcPts val="0"/>
                </a:spcBef>
                <a:spcAft>
                  <a:spcPts val="600"/>
                </a:spcAft>
                <a:defRPr/>
              </a:pPr>
              <a:r>
                <a:rPr lang="en-GB" sz="1600" b="1" dirty="0">
                  <a:solidFill>
                    <a:srgbClr val="617B9F"/>
                  </a:solidFill>
                  <a:cs typeface="Arial" panose="020B0604020202020204" pitchFamily="34" charset="0"/>
                </a:rPr>
                <a:t>Often seen the bone disease specialist</a:t>
              </a:r>
            </a:p>
            <a:p>
              <a:pPr marL="285750" indent="-285750" eaLnBrk="1" fontAlgn="auto" hangingPunct="1">
                <a:lnSpc>
                  <a:spcPts val="1800"/>
                </a:lnSpc>
                <a:spcBef>
                  <a:spcPts val="0"/>
                </a:spcBef>
                <a:spcAft>
                  <a:spcPts val="0"/>
                </a:spcAft>
                <a:buClr>
                  <a:srgbClr val="617B9F"/>
                </a:buClr>
                <a:buFont typeface="Wingdings" pitchFamily="2" charset="2"/>
                <a:buChar char="§"/>
                <a:defRPr/>
              </a:pPr>
              <a:r>
                <a:rPr lang="en-GB" sz="1600" dirty="0">
                  <a:solidFill>
                    <a:prstClr val="black"/>
                  </a:solidFill>
                  <a:cs typeface="Arial" panose="020B0604020202020204" pitchFamily="34" charset="0"/>
                </a:rPr>
                <a:t>Primary or secondary hyperparathyroidism </a:t>
              </a:r>
            </a:p>
            <a:p>
              <a:pPr marL="285750" indent="-285750" eaLnBrk="1" fontAlgn="auto" hangingPunct="1">
                <a:lnSpc>
                  <a:spcPts val="1800"/>
                </a:lnSpc>
                <a:spcBef>
                  <a:spcPts val="0"/>
                </a:spcBef>
                <a:spcAft>
                  <a:spcPts val="0"/>
                </a:spcAft>
                <a:buClr>
                  <a:srgbClr val="617B9F"/>
                </a:buClr>
                <a:buFont typeface="Wingdings" pitchFamily="2" charset="2"/>
                <a:buChar char="§"/>
                <a:defRPr/>
              </a:pPr>
              <a:r>
                <a:rPr lang="en-GB" sz="1600" dirty="0">
                  <a:solidFill>
                    <a:prstClr val="black"/>
                  </a:solidFill>
                  <a:cs typeface="Arial" panose="020B0604020202020204" pitchFamily="34" charset="0"/>
                </a:rPr>
                <a:t>Hungry bone syndrome</a:t>
              </a:r>
            </a:p>
            <a:p>
              <a:pPr marL="285750" indent="-285750" eaLnBrk="1" fontAlgn="auto" hangingPunct="1">
                <a:lnSpc>
                  <a:spcPts val="1800"/>
                </a:lnSpc>
                <a:spcBef>
                  <a:spcPts val="0"/>
                </a:spcBef>
                <a:spcAft>
                  <a:spcPts val="0"/>
                </a:spcAft>
                <a:buClr>
                  <a:srgbClr val="617B9F"/>
                </a:buClr>
                <a:buFont typeface="Wingdings" pitchFamily="2" charset="2"/>
                <a:buChar char="§"/>
                <a:defRPr/>
              </a:pPr>
              <a:r>
                <a:rPr lang="en-GB" sz="1600" dirty="0">
                  <a:solidFill>
                    <a:prstClr val="black"/>
                  </a:solidFill>
                  <a:cs typeface="Arial" panose="020B0604020202020204" pitchFamily="34" charset="0"/>
                </a:rPr>
                <a:t>Osteomalacia</a:t>
              </a:r>
            </a:p>
            <a:p>
              <a:pPr marL="285750" indent="-285750" eaLnBrk="1" fontAlgn="auto" hangingPunct="1">
                <a:lnSpc>
                  <a:spcPts val="1800"/>
                </a:lnSpc>
                <a:spcBef>
                  <a:spcPts val="0"/>
                </a:spcBef>
                <a:spcAft>
                  <a:spcPts val="0"/>
                </a:spcAft>
                <a:buClr>
                  <a:srgbClr val="617B9F"/>
                </a:buClr>
                <a:buFont typeface="Wingdings" pitchFamily="2" charset="2"/>
                <a:buChar char="§"/>
                <a:defRPr/>
              </a:pPr>
              <a:r>
                <a:rPr lang="en-GB" sz="1600" dirty="0">
                  <a:solidFill>
                    <a:prstClr val="black"/>
                  </a:solidFill>
                  <a:cs typeface="Arial" panose="020B0604020202020204" pitchFamily="34" charset="0"/>
                </a:rPr>
                <a:t>Rickets</a:t>
              </a:r>
            </a:p>
            <a:p>
              <a:pPr marL="285750" indent="-285750" eaLnBrk="1" fontAlgn="auto" hangingPunct="1">
                <a:lnSpc>
                  <a:spcPts val="1800"/>
                </a:lnSpc>
                <a:spcBef>
                  <a:spcPts val="0"/>
                </a:spcBef>
                <a:spcAft>
                  <a:spcPts val="0"/>
                </a:spcAft>
                <a:buClr>
                  <a:srgbClr val="617B9F"/>
                </a:buClr>
                <a:buFont typeface="Wingdings" pitchFamily="2" charset="2"/>
                <a:buChar char="§"/>
                <a:defRPr/>
              </a:pPr>
              <a:r>
                <a:rPr lang="en-GB" sz="1600" dirty="0">
                  <a:solidFill>
                    <a:prstClr val="black"/>
                  </a:solidFill>
                  <a:cs typeface="Arial" panose="020B0604020202020204" pitchFamily="34" charset="0"/>
                </a:rPr>
                <a:t>Malabsorption</a:t>
              </a:r>
            </a:p>
            <a:p>
              <a:pPr marL="285750" indent="-285750" eaLnBrk="1" fontAlgn="auto" hangingPunct="1">
                <a:lnSpc>
                  <a:spcPts val="1800"/>
                </a:lnSpc>
                <a:spcBef>
                  <a:spcPts val="0"/>
                </a:spcBef>
                <a:spcAft>
                  <a:spcPts val="0"/>
                </a:spcAft>
                <a:buClr>
                  <a:srgbClr val="617B9F"/>
                </a:buClr>
                <a:buFont typeface="Wingdings" pitchFamily="2" charset="2"/>
                <a:buChar char="§"/>
                <a:defRPr/>
              </a:pPr>
              <a:r>
                <a:rPr lang="en-GB" sz="1600" dirty="0">
                  <a:solidFill>
                    <a:prstClr val="black"/>
                  </a:solidFill>
                  <a:cs typeface="Arial" panose="020B0604020202020204" pitchFamily="34" charset="0"/>
                </a:rPr>
                <a:t>Chronic use of thiazides</a:t>
              </a:r>
            </a:p>
            <a:p>
              <a:pPr marL="285750" indent="-285750" eaLnBrk="1" fontAlgn="auto" hangingPunct="1">
                <a:lnSpc>
                  <a:spcPts val="1800"/>
                </a:lnSpc>
                <a:spcBef>
                  <a:spcPts val="0"/>
                </a:spcBef>
                <a:spcAft>
                  <a:spcPts val="400"/>
                </a:spcAft>
                <a:buClr>
                  <a:srgbClr val="617B9F"/>
                </a:buClr>
                <a:buFont typeface="Wingdings" pitchFamily="2" charset="2"/>
                <a:buChar char="§"/>
                <a:defRPr/>
              </a:pPr>
              <a:r>
                <a:rPr lang="en-GB" sz="1600" dirty="0">
                  <a:solidFill>
                    <a:prstClr val="black"/>
                  </a:solidFill>
                  <a:cs typeface="Arial" panose="020B0604020202020204" pitchFamily="34" charset="0"/>
                </a:rPr>
                <a:t>Excessive use of antacids </a:t>
              </a:r>
            </a:p>
          </p:txBody>
        </p:sp>
        <p:sp>
          <p:nvSpPr>
            <p:cNvPr id="55303" name="Rettangolo 3">
              <a:extLst>
                <a:ext uri="{FF2B5EF4-FFF2-40B4-BE49-F238E27FC236}">
                  <a16:creationId xmlns:a16="http://schemas.microsoft.com/office/drawing/2014/main" id="{11990BB5-D22B-974B-A223-36008BAF7578}"/>
                </a:ext>
              </a:extLst>
            </p:cNvPr>
            <p:cNvSpPr>
              <a:spLocks noChangeArrowheads="1"/>
            </p:cNvSpPr>
            <p:nvPr/>
          </p:nvSpPr>
          <p:spPr bwMode="auto">
            <a:xfrm>
              <a:off x="5722373" y="4034956"/>
              <a:ext cx="3962401" cy="18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Clr>
                  <a:srgbClr val="617B9F"/>
                </a:buClr>
                <a:buFont typeface="Wingdings" pitchFamily="2" charset="2"/>
                <a:buChar char="§"/>
              </a:pPr>
              <a:r>
                <a:rPr lang="en-GB" altLang="en-US" sz="1600" dirty="0">
                  <a:solidFill>
                    <a:srgbClr val="000000"/>
                  </a:solidFill>
                  <a:ea typeface="Arial Narrow" panose="020B0604020202020204" pitchFamily="34" charset="0"/>
                  <a:cs typeface="Arial" panose="020B0604020202020204" pitchFamily="34" charset="0"/>
                </a:rPr>
                <a:t>Steatorrhoea and chronic diarrhoea</a:t>
              </a:r>
            </a:p>
            <a:p>
              <a:pPr eaLnBrk="1" hangingPunct="1">
                <a:buClr>
                  <a:srgbClr val="617B9F"/>
                </a:buClr>
                <a:buFont typeface="Wingdings" pitchFamily="2" charset="2"/>
                <a:buChar char="§"/>
              </a:pPr>
              <a:r>
                <a:rPr lang="en-GB" altLang="en-US" sz="1600" dirty="0">
                  <a:solidFill>
                    <a:srgbClr val="000000"/>
                  </a:solidFill>
                  <a:ea typeface="Arial Narrow" panose="020B0604020202020204" pitchFamily="34" charset="0"/>
                  <a:cs typeface="Arial" panose="020B0604020202020204" pitchFamily="34" charset="0"/>
                </a:rPr>
                <a:t>Kidney tubulopathies</a:t>
              </a:r>
            </a:p>
            <a:p>
              <a:pPr lvl="1" eaLnBrk="1" hangingPunct="1">
                <a:buClr>
                  <a:srgbClr val="617B9F"/>
                </a:buClr>
                <a:buFont typeface="Courier New" panose="02070309020205020404" pitchFamily="49" charset="0"/>
                <a:buChar char="o"/>
              </a:pPr>
              <a:r>
                <a:rPr lang="en-GB" altLang="en-US" sz="1600" dirty="0">
                  <a:solidFill>
                    <a:srgbClr val="000000"/>
                  </a:solidFill>
                  <a:ea typeface="Arial Narrow" panose="020B0604020202020204" pitchFamily="34" charset="0"/>
                  <a:cs typeface="Arial" panose="020B0604020202020204" pitchFamily="34" charset="0"/>
                </a:rPr>
                <a:t>FGF23</a:t>
              </a:r>
            </a:p>
            <a:p>
              <a:pPr lvl="1" eaLnBrk="1" hangingPunct="1">
                <a:buClr>
                  <a:srgbClr val="617B9F"/>
                </a:buClr>
                <a:buFont typeface="Courier New" panose="02070309020205020404" pitchFamily="49" charset="0"/>
                <a:buChar char="o"/>
              </a:pPr>
              <a:r>
                <a:rPr lang="en-GB" altLang="en-US" sz="1600" dirty="0">
                  <a:solidFill>
                    <a:srgbClr val="000000"/>
                  </a:solidFill>
                  <a:ea typeface="Arial Narrow" panose="020B0604020202020204" pitchFamily="34" charset="0"/>
                  <a:cs typeface="Arial" panose="020B0604020202020204" pitchFamily="34" charset="0"/>
                </a:rPr>
                <a:t>Secreted frizzled protein 4</a:t>
              </a:r>
            </a:p>
            <a:p>
              <a:pPr lvl="1" eaLnBrk="1" hangingPunct="1">
                <a:buClr>
                  <a:srgbClr val="617B9F"/>
                </a:buClr>
                <a:buFont typeface="Courier New" panose="02070309020205020404" pitchFamily="49" charset="0"/>
                <a:buChar char="o"/>
              </a:pPr>
              <a:r>
                <a:rPr lang="en-GB" altLang="en-US" sz="1600" dirty="0">
                  <a:solidFill>
                    <a:srgbClr val="000000"/>
                  </a:solidFill>
                  <a:ea typeface="Arial Narrow" panose="020B0604020202020204" pitchFamily="34" charset="0"/>
                  <a:cs typeface="Arial" panose="020B0604020202020204" pitchFamily="34" charset="0"/>
                </a:rPr>
                <a:t>FGF7</a:t>
              </a:r>
            </a:p>
            <a:p>
              <a:pPr lvl="1" eaLnBrk="1" hangingPunct="1">
                <a:buClr>
                  <a:srgbClr val="617B9F"/>
                </a:buClr>
                <a:buFont typeface="Courier New" panose="02070309020205020404" pitchFamily="49" charset="0"/>
                <a:buChar char="o"/>
              </a:pPr>
              <a:r>
                <a:rPr lang="en-GB" altLang="en-US" sz="1600" dirty="0">
                  <a:solidFill>
                    <a:srgbClr val="000000"/>
                  </a:solidFill>
                  <a:ea typeface="Arial Narrow" panose="020B0604020202020204" pitchFamily="34" charset="0"/>
                  <a:cs typeface="Arial" panose="020B0604020202020204" pitchFamily="34" charset="0"/>
                </a:rPr>
                <a:t>Matrix extracellular phosphoglycoprotein</a:t>
              </a:r>
            </a:p>
          </p:txBody>
        </p:sp>
      </p:grpSp>
      <p:sp>
        <p:nvSpPr>
          <p:cNvPr id="10" name="TextBox 130">
            <a:extLst>
              <a:ext uri="{FF2B5EF4-FFF2-40B4-BE49-F238E27FC236}">
                <a16:creationId xmlns:a16="http://schemas.microsoft.com/office/drawing/2014/main" id="{B0E1C23B-F3D6-0147-AFBF-C27DC2E4A61C}"/>
              </a:ext>
            </a:extLst>
          </p:cNvPr>
          <p:cNvSpPr txBox="1">
            <a:spLocks noChangeArrowheads="1"/>
          </p:cNvSpPr>
          <p:nvPr/>
        </p:nvSpPr>
        <p:spPr bwMode="auto">
          <a:xfrm>
            <a:off x="220472" y="6552339"/>
            <a:ext cx="116459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nchorCtr="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sz="1200" dirty="0">
                <a:solidFill>
                  <a:srgbClr val="44546A"/>
                </a:solidFill>
                <a:cs typeface="Arial" panose="020B0604020202020204" pitchFamily="34" charset="0"/>
              </a:rPr>
              <a:t>FGF, fibroblast growth factor; P, phosphate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a:extLst>
              <a:ext uri="{FF2B5EF4-FFF2-40B4-BE49-F238E27FC236}">
                <a16:creationId xmlns:a16="http://schemas.microsoft.com/office/drawing/2014/main" id="{6EF1675D-6F13-5642-80F4-790047C48BEF}"/>
              </a:ext>
            </a:extLst>
          </p:cNvPr>
          <p:cNvSpPr txBox="1"/>
          <p:nvPr/>
        </p:nvSpPr>
        <p:spPr>
          <a:xfrm>
            <a:off x="788988" y="524002"/>
            <a:ext cx="10614025" cy="809625"/>
          </a:xfrm>
          <a:prstGeom prst="rect">
            <a:avLst/>
          </a:prstGeom>
          <a:noFill/>
        </p:spPr>
        <p:txBody>
          <a:bodyPr>
            <a:spAutoFit/>
          </a:bodyPr>
          <a:lstStyle/>
          <a:p>
            <a:pPr algn="ctr" eaLnBrk="1" fontAlgn="auto" hangingPunct="1">
              <a:lnSpc>
                <a:spcPts val="2800"/>
              </a:lnSpc>
              <a:spcBef>
                <a:spcPts val="0"/>
              </a:spcBef>
              <a:spcAft>
                <a:spcPts val="0"/>
              </a:spcAft>
              <a:defRPr/>
            </a:pPr>
            <a:r>
              <a:rPr lang="en-GB" sz="2800" b="1" cap="all" dirty="0">
                <a:solidFill>
                  <a:srgbClr val="617B9F"/>
                </a:solidFill>
                <a:latin typeface="Arial Narrow" panose="020B0604020202020204" pitchFamily="34" charset="0"/>
                <a:cs typeface="Arial Narrow" panose="020B0604020202020204" pitchFamily="34" charset="0"/>
              </a:rPr>
              <a:t>Causes of Diseases/Conditions Characterised </a:t>
            </a:r>
            <a:br>
              <a:rPr lang="en-GB" sz="2800" b="1" cap="all" dirty="0">
                <a:solidFill>
                  <a:srgbClr val="617B9F"/>
                </a:solidFill>
                <a:latin typeface="Arial Narrow" panose="020B0604020202020204" pitchFamily="34" charset="0"/>
                <a:cs typeface="Arial Narrow" panose="020B0604020202020204" pitchFamily="34" charset="0"/>
              </a:rPr>
            </a:br>
            <a:r>
              <a:rPr lang="en-GB" sz="2800" b="1" cap="all" dirty="0">
                <a:solidFill>
                  <a:srgbClr val="617B9F"/>
                </a:solidFill>
                <a:latin typeface="Arial Narrow" panose="020B0604020202020204" pitchFamily="34" charset="0"/>
                <a:cs typeface="Arial Narrow" panose="020B0604020202020204" pitchFamily="34" charset="0"/>
              </a:rPr>
              <a:t>by HypophosphatAemia</a:t>
            </a:r>
          </a:p>
        </p:txBody>
      </p:sp>
      <p:grpSp>
        <p:nvGrpSpPr>
          <p:cNvPr id="57348" name="Gruppo 9">
            <a:extLst>
              <a:ext uri="{FF2B5EF4-FFF2-40B4-BE49-F238E27FC236}">
                <a16:creationId xmlns:a16="http://schemas.microsoft.com/office/drawing/2014/main" id="{15F5EF16-99EB-BE4C-9AA1-49C948F77A49}"/>
              </a:ext>
            </a:extLst>
          </p:cNvPr>
          <p:cNvGrpSpPr>
            <a:grpSpLocks/>
          </p:cNvGrpSpPr>
          <p:nvPr/>
        </p:nvGrpSpPr>
        <p:grpSpPr bwMode="auto">
          <a:xfrm>
            <a:off x="365125" y="365125"/>
            <a:ext cx="11328400" cy="695325"/>
            <a:chOff x="364973" y="6974"/>
            <a:chExt cx="11328963" cy="695987"/>
          </a:xfrm>
        </p:grpSpPr>
        <p:pic>
          <p:nvPicPr>
            <p:cNvPr id="57351" name="Immagine 10">
              <a:extLst>
                <a:ext uri="{FF2B5EF4-FFF2-40B4-BE49-F238E27FC236}">
                  <a16:creationId xmlns:a16="http://schemas.microsoft.com/office/drawing/2014/main" id="{CAE74903-4134-914B-AAE7-D993468C7FF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961591" y="6974"/>
              <a:ext cx="732345" cy="69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2" name="Immagine 11">
              <a:extLst>
                <a:ext uri="{FF2B5EF4-FFF2-40B4-BE49-F238E27FC236}">
                  <a16:creationId xmlns:a16="http://schemas.microsoft.com/office/drawing/2014/main" id="{5215D1A8-D829-3840-B8DB-D39B4E862C0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4973" y="6974"/>
              <a:ext cx="732345" cy="69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TextBox 130">
            <a:extLst>
              <a:ext uri="{FF2B5EF4-FFF2-40B4-BE49-F238E27FC236}">
                <a16:creationId xmlns:a16="http://schemas.microsoft.com/office/drawing/2014/main" id="{C9B3D985-A3AD-9641-ADF4-75AA8E10405A}"/>
              </a:ext>
            </a:extLst>
          </p:cNvPr>
          <p:cNvSpPr txBox="1">
            <a:spLocks noChangeArrowheads="1"/>
          </p:cNvSpPr>
          <p:nvPr/>
        </p:nvSpPr>
        <p:spPr bwMode="auto">
          <a:xfrm>
            <a:off x="220472" y="6367673"/>
            <a:ext cx="116459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nchorCtr="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sz="1200" dirty="0">
                <a:solidFill>
                  <a:srgbClr val="44546A"/>
                </a:solidFill>
                <a:cs typeface="Arial" panose="020B0604020202020204" pitchFamily="34" charset="0"/>
              </a:rPr>
              <a:t>FGF23, fibroblast growth factor 23; PTH, parathyroid hormone</a:t>
            </a:r>
          </a:p>
          <a:p>
            <a:pPr eaLnBrk="1" hangingPunct="1"/>
            <a:r>
              <a:rPr lang="en-GB" altLang="en-US" sz="1200" dirty="0">
                <a:solidFill>
                  <a:srgbClr val="44546A"/>
                </a:solidFill>
                <a:cs typeface="Arial" panose="020B0604020202020204" pitchFamily="34" charset="0"/>
              </a:rPr>
              <a:t>Adapted from: Aljuraibah F, et al. J Bone Miner Res. 2022;37:12-20</a:t>
            </a:r>
          </a:p>
        </p:txBody>
      </p:sp>
      <p:graphicFrame>
        <p:nvGraphicFramePr>
          <p:cNvPr id="3" name="Table 2">
            <a:extLst>
              <a:ext uri="{FF2B5EF4-FFF2-40B4-BE49-F238E27FC236}">
                <a16:creationId xmlns:a16="http://schemas.microsoft.com/office/drawing/2014/main" id="{5D4E02C7-0AD9-784E-94C2-E7E807CBBF9B}"/>
              </a:ext>
            </a:extLst>
          </p:cNvPr>
          <p:cNvGraphicFramePr>
            <a:graphicFrameLocks noGrp="1"/>
          </p:cNvGraphicFramePr>
          <p:nvPr>
            <p:extLst>
              <p:ext uri="{D42A27DB-BD31-4B8C-83A1-F6EECF244321}">
                <p14:modId xmlns:p14="http://schemas.microsoft.com/office/powerpoint/2010/main" val="1055685207"/>
              </p:ext>
            </p:extLst>
          </p:nvPr>
        </p:nvGraphicFramePr>
        <p:xfrm>
          <a:off x="479376" y="1484784"/>
          <a:ext cx="11233248" cy="4766532"/>
        </p:xfrm>
        <a:graphic>
          <a:graphicData uri="http://schemas.openxmlformats.org/drawingml/2006/table">
            <a:tbl>
              <a:tblPr firstRow="1" bandRow="1">
                <a:tableStyleId>{6E25E649-3F16-4E02-A733-19D2CDBF48F0}</a:tableStyleId>
              </a:tblPr>
              <a:tblGrid>
                <a:gridCol w="6048672">
                  <a:extLst>
                    <a:ext uri="{9D8B030D-6E8A-4147-A177-3AD203B41FA5}">
                      <a16:colId xmlns:a16="http://schemas.microsoft.com/office/drawing/2014/main" val="1575571120"/>
                    </a:ext>
                  </a:extLst>
                </a:gridCol>
                <a:gridCol w="144016">
                  <a:extLst>
                    <a:ext uri="{9D8B030D-6E8A-4147-A177-3AD203B41FA5}">
                      <a16:colId xmlns:a16="http://schemas.microsoft.com/office/drawing/2014/main" val="3418978468"/>
                    </a:ext>
                  </a:extLst>
                </a:gridCol>
                <a:gridCol w="5040560">
                  <a:extLst>
                    <a:ext uri="{9D8B030D-6E8A-4147-A177-3AD203B41FA5}">
                      <a16:colId xmlns:a16="http://schemas.microsoft.com/office/drawing/2014/main" val="1836281428"/>
                    </a:ext>
                  </a:extLst>
                </a:gridCol>
              </a:tblGrid>
              <a:tr h="0">
                <a:tc>
                  <a:txBody>
                    <a:bodyPr/>
                    <a:lstStyle/>
                    <a:p>
                      <a:r>
                        <a:rPr lang="en-GB" sz="1100" dirty="0">
                          <a:latin typeface="Arial" panose="020B0604020202020204" pitchFamily="34" charset="0"/>
                          <a:cs typeface="Arial" panose="020B0604020202020204" pitchFamily="34" charset="0"/>
                        </a:rPr>
                        <a:t>Human disease</a:t>
                      </a:r>
                    </a:p>
                  </a:txBody>
                  <a:tcPr/>
                </a:tc>
                <a:tc gridSpan="2">
                  <a:txBody>
                    <a:bodyPr/>
                    <a:lstStyle/>
                    <a:p>
                      <a:r>
                        <a:rPr lang="en-GB" sz="1100" dirty="0">
                          <a:latin typeface="Arial" panose="020B0604020202020204" pitchFamily="34" charset="0"/>
                          <a:cs typeface="Arial" panose="020B0604020202020204" pitchFamily="34" charset="0"/>
                        </a:rPr>
                        <a:t>Cause/mechanism of disease</a:t>
                      </a:r>
                    </a:p>
                  </a:txBody>
                  <a:tcPr/>
                </a:tc>
                <a:tc hMerge="1">
                  <a:txBody>
                    <a:bodyPr/>
                    <a:lstStyle/>
                    <a:p>
                      <a:r>
                        <a:rPr lang="en-GB" sz="1100" dirty="0">
                          <a:latin typeface="Arial" panose="020B0604020202020204" pitchFamily="34" charset="0"/>
                          <a:cs typeface="Arial" panose="020B0604020202020204" pitchFamily="34" charset="0"/>
                        </a:rPr>
                        <a:t>Cause/mechanism of disease</a:t>
                      </a:r>
                    </a:p>
                  </a:txBody>
                  <a:tcPr/>
                </a:tc>
                <a:extLst>
                  <a:ext uri="{0D108BD9-81ED-4DB2-BD59-A6C34878D82A}">
                    <a16:rowId xmlns:a16="http://schemas.microsoft.com/office/drawing/2014/main" val="566458714"/>
                  </a:ext>
                </a:extLst>
              </a:tr>
              <a:tr h="0">
                <a:tc gridSpan="3">
                  <a:txBody>
                    <a:bodyPr/>
                    <a:lstStyle/>
                    <a:p>
                      <a:pPr>
                        <a:lnSpc>
                          <a:spcPct val="87000"/>
                        </a:lnSpc>
                      </a:pPr>
                      <a:r>
                        <a:rPr lang="en-GB" sz="1000" b="1" dirty="0">
                          <a:latin typeface="Arial" panose="020B0604020202020204" pitchFamily="34" charset="0"/>
                          <a:cs typeface="Arial" panose="020B0604020202020204" pitchFamily="34" charset="0"/>
                        </a:rPr>
                        <a:t>FGF23-associated </a:t>
                      </a:r>
                      <a:r>
                        <a:rPr lang="en-GB" sz="1000" b="1" dirty="0" err="1">
                          <a:latin typeface="Arial" panose="020B0604020202020204" pitchFamily="34" charset="0"/>
                          <a:cs typeface="Arial" panose="020B0604020202020204" pitchFamily="34" charset="0"/>
                        </a:rPr>
                        <a:t>hypophosphataemic</a:t>
                      </a:r>
                      <a:r>
                        <a:rPr lang="en-GB" sz="1000" b="1" dirty="0">
                          <a:latin typeface="Arial" panose="020B0604020202020204" pitchFamily="34" charset="0"/>
                          <a:cs typeface="Arial" panose="020B0604020202020204" pitchFamily="34" charset="0"/>
                        </a:rPr>
                        <a:t> conditions/diseases (high plasma FGF23)</a:t>
                      </a:r>
                    </a:p>
                  </a:txBody>
                  <a:tcPr marT="46800" marB="36000"/>
                </a:tc>
                <a:tc hMerge="1">
                  <a:txBody>
                    <a:bodyPr/>
                    <a:lstStyle/>
                    <a:p>
                      <a:endParaRPr lang="en-GB"/>
                    </a:p>
                  </a:txBody>
                  <a:tcPr/>
                </a:tc>
                <a:tc hMerge="1">
                  <a:txBody>
                    <a:bodyPr/>
                    <a:lstStyle/>
                    <a:p>
                      <a:pPr>
                        <a:lnSpc>
                          <a:spcPct val="87000"/>
                        </a:lnSpc>
                      </a:pPr>
                      <a:endParaRPr lang="en-GB" sz="1000" b="1" dirty="0">
                        <a:latin typeface="Arial" panose="020B0604020202020204" pitchFamily="34" charset="0"/>
                        <a:cs typeface="Arial" panose="020B0604020202020204" pitchFamily="34" charset="0"/>
                      </a:endParaRPr>
                    </a:p>
                  </a:txBody>
                  <a:tcPr marT="46800" marB="36000"/>
                </a:tc>
                <a:extLst>
                  <a:ext uri="{0D108BD9-81ED-4DB2-BD59-A6C34878D82A}">
                    <a16:rowId xmlns:a16="http://schemas.microsoft.com/office/drawing/2014/main" val="841995389"/>
                  </a:ext>
                </a:extLst>
              </a:tr>
              <a:tr h="0">
                <a:tc gridSpan="2">
                  <a:txBody>
                    <a:bodyPr/>
                    <a:lstStyle/>
                    <a:p>
                      <a:pPr marL="0" indent="177800">
                        <a:lnSpc>
                          <a:spcPct val="87000"/>
                        </a:lnSpc>
                        <a:tabLst/>
                      </a:pPr>
                      <a:r>
                        <a:rPr lang="en-GB" sz="1000" b="1" dirty="0">
                          <a:latin typeface="Arial" panose="020B0604020202020204" pitchFamily="34" charset="0"/>
                          <a:cs typeface="Arial" panose="020B0604020202020204" pitchFamily="34" charset="0"/>
                        </a:rPr>
                        <a:t>Genetic (hereditary)</a:t>
                      </a:r>
                    </a:p>
                    <a:p>
                      <a:pPr marL="7938" indent="349250">
                        <a:lnSpc>
                          <a:spcPct val="87000"/>
                        </a:lnSpc>
                        <a:tabLst/>
                      </a:pPr>
                      <a:r>
                        <a:rPr lang="en-GB" sz="1000" dirty="0">
                          <a:latin typeface="Arial" panose="020B0604020202020204" pitchFamily="34" charset="0"/>
                          <a:cs typeface="Arial" panose="020B0604020202020204" pitchFamily="34" charset="0"/>
                        </a:rPr>
                        <a:t>X-linked </a:t>
                      </a:r>
                      <a:r>
                        <a:rPr lang="en-GB" sz="1000" dirty="0" err="1">
                          <a:latin typeface="Arial" panose="020B0604020202020204" pitchFamily="34" charset="0"/>
                          <a:cs typeface="Arial" panose="020B0604020202020204" pitchFamily="34" charset="0"/>
                        </a:rPr>
                        <a:t>hypophosphataemia</a:t>
                      </a:r>
                      <a:endParaRPr lang="en-GB" sz="1000" dirty="0">
                        <a:latin typeface="Arial" panose="020B0604020202020204" pitchFamily="34" charset="0"/>
                        <a:cs typeface="Arial" panose="020B0604020202020204" pitchFamily="34" charset="0"/>
                      </a:endParaRPr>
                    </a:p>
                    <a:p>
                      <a:pPr marL="7938" indent="349250">
                        <a:lnSpc>
                          <a:spcPct val="87000"/>
                        </a:lnSpc>
                        <a:tabLst/>
                      </a:pPr>
                      <a:r>
                        <a:rPr lang="en-GB" sz="1000" dirty="0">
                          <a:latin typeface="Arial" panose="020B0604020202020204" pitchFamily="34" charset="0"/>
                          <a:cs typeface="Arial" panose="020B0604020202020204" pitchFamily="34" charset="0"/>
                        </a:rPr>
                        <a:t>Autosomal dominant </a:t>
                      </a:r>
                      <a:r>
                        <a:rPr lang="en-GB" sz="1000" dirty="0" err="1">
                          <a:latin typeface="Arial" panose="020B0604020202020204" pitchFamily="34" charset="0"/>
                          <a:cs typeface="Arial" panose="020B0604020202020204" pitchFamily="34" charset="0"/>
                        </a:rPr>
                        <a:t>hypophosphataemic</a:t>
                      </a:r>
                      <a:r>
                        <a:rPr lang="en-GB" sz="1000" dirty="0">
                          <a:latin typeface="Arial" panose="020B0604020202020204" pitchFamily="34" charset="0"/>
                          <a:cs typeface="Arial" panose="020B0604020202020204" pitchFamily="34" charset="0"/>
                        </a:rPr>
                        <a:t> rickets</a:t>
                      </a:r>
                    </a:p>
                    <a:p>
                      <a:pPr marL="7938" indent="349250">
                        <a:lnSpc>
                          <a:spcPct val="87000"/>
                        </a:lnSpc>
                        <a:tabLst/>
                      </a:pPr>
                      <a:r>
                        <a:rPr lang="en-GB" sz="1000" dirty="0">
                          <a:latin typeface="Arial" panose="020B0604020202020204" pitchFamily="34" charset="0"/>
                          <a:cs typeface="Arial" panose="020B0604020202020204" pitchFamily="34" charset="0"/>
                        </a:rPr>
                        <a:t>Autosomal recessive </a:t>
                      </a:r>
                      <a:r>
                        <a:rPr lang="en-GB" sz="1000" dirty="0" err="1">
                          <a:latin typeface="Arial" panose="020B0604020202020204" pitchFamily="34" charset="0"/>
                          <a:cs typeface="Arial" panose="020B0604020202020204" pitchFamily="34" charset="0"/>
                        </a:rPr>
                        <a:t>hypophosphataemic</a:t>
                      </a:r>
                      <a:r>
                        <a:rPr lang="en-GB" sz="1000" dirty="0">
                          <a:latin typeface="Arial" panose="020B0604020202020204" pitchFamily="34" charset="0"/>
                          <a:cs typeface="Arial" panose="020B0604020202020204" pitchFamily="34" charset="0"/>
                        </a:rPr>
                        <a:t> rickets 1/</a:t>
                      </a:r>
                      <a:r>
                        <a:rPr lang="en-GB" sz="1000" dirty="0" err="1">
                          <a:latin typeface="Arial" panose="020B0604020202020204" pitchFamily="34" charset="0"/>
                          <a:cs typeface="Arial" panose="020B0604020202020204" pitchFamily="34" charset="0"/>
                        </a:rPr>
                        <a:t>osteomalacia</a:t>
                      </a:r>
                      <a:endParaRPr lang="en-GB" sz="1000" dirty="0">
                        <a:latin typeface="Arial" panose="020B0604020202020204" pitchFamily="34" charset="0"/>
                        <a:cs typeface="Arial" panose="020B0604020202020204" pitchFamily="34" charset="0"/>
                      </a:endParaRPr>
                    </a:p>
                    <a:p>
                      <a:pPr marL="7938" indent="349250">
                        <a:lnSpc>
                          <a:spcPct val="87000"/>
                        </a:lnSpc>
                        <a:tabLst/>
                      </a:pPr>
                      <a:r>
                        <a:rPr lang="en-GB" sz="1000" dirty="0">
                          <a:latin typeface="Arial" panose="020B0604020202020204" pitchFamily="34" charset="0"/>
                          <a:cs typeface="Arial" panose="020B0604020202020204" pitchFamily="34" charset="0"/>
                        </a:rPr>
                        <a:t>Autosomal recessive </a:t>
                      </a:r>
                      <a:r>
                        <a:rPr lang="en-GB" sz="1000" dirty="0" err="1">
                          <a:latin typeface="Arial" panose="020B0604020202020204" pitchFamily="34" charset="0"/>
                          <a:cs typeface="Arial" panose="020B0604020202020204" pitchFamily="34" charset="0"/>
                        </a:rPr>
                        <a:t>hypophosphataemic</a:t>
                      </a:r>
                      <a:r>
                        <a:rPr lang="en-GB" sz="1000" dirty="0">
                          <a:latin typeface="Arial" panose="020B0604020202020204" pitchFamily="34" charset="0"/>
                          <a:cs typeface="Arial" panose="020B0604020202020204" pitchFamily="34" charset="0"/>
                        </a:rPr>
                        <a:t> rickets 2</a:t>
                      </a:r>
                    </a:p>
                    <a:p>
                      <a:pPr marL="7938" indent="349250">
                        <a:lnSpc>
                          <a:spcPct val="87000"/>
                        </a:lnSpc>
                        <a:tabLst/>
                      </a:pPr>
                      <a:r>
                        <a:rPr lang="en-GB" sz="1000" dirty="0">
                          <a:latin typeface="Arial" panose="020B0604020202020204" pitchFamily="34" charset="0"/>
                          <a:cs typeface="Arial" panose="020B0604020202020204" pitchFamily="34" charset="0"/>
                        </a:rPr>
                        <a:t>Raine syndrome-associated </a:t>
                      </a:r>
                      <a:r>
                        <a:rPr lang="en-GB" sz="1000" dirty="0" err="1">
                          <a:latin typeface="Arial" panose="020B0604020202020204" pitchFamily="34" charset="0"/>
                          <a:cs typeface="Arial" panose="020B0604020202020204" pitchFamily="34" charset="0"/>
                        </a:rPr>
                        <a:t>hypophosphataemic</a:t>
                      </a:r>
                      <a:r>
                        <a:rPr lang="en-GB" sz="1000" dirty="0">
                          <a:latin typeface="Arial" panose="020B0604020202020204" pitchFamily="34" charset="0"/>
                          <a:cs typeface="Arial" panose="020B0604020202020204" pitchFamily="34" charset="0"/>
                        </a:rPr>
                        <a:t> rickets</a:t>
                      </a:r>
                    </a:p>
                    <a:p>
                      <a:pPr marL="7938" indent="349250">
                        <a:lnSpc>
                          <a:spcPct val="87000"/>
                        </a:lnSpc>
                        <a:tabLst/>
                      </a:pPr>
                      <a:r>
                        <a:rPr lang="en-GB" sz="1000" dirty="0" err="1">
                          <a:latin typeface="Arial" panose="020B0604020202020204" pitchFamily="34" charset="0"/>
                          <a:cs typeface="Arial" panose="020B0604020202020204" pitchFamily="34" charset="0"/>
                        </a:rPr>
                        <a:t>Osteoglophonic</a:t>
                      </a:r>
                      <a:r>
                        <a:rPr lang="en-GB" sz="1000" dirty="0">
                          <a:latin typeface="Arial" panose="020B0604020202020204" pitchFamily="34" charset="0"/>
                          <a:cs typeface="Arial" panose="020B0604020202020204" pitchFamily="34" charset="0"/>
                        </a:rPr>
                        <a:t> dysplasia</a:t>
                      </a:r>
                    </a:p>
                  </a:txBody>
                  <a:tcPr marT="46800" marB="36000"/>
                </a:tc>
                <a:tc hMerge="1">
                  <a:txBody>
                    <a:bodyPr/>
                    <a:lstStyle/>
                    <a:p>
                      <a:pPr marL="7938" indent="349250">
                        <a:lnSpc>
                          <a:spcPct val="87000"/>
                        </a:lnSpc>
                        <a:tabLst/>
                      </a:pPr>
                      <a:endParaRPr lang="en-GB" sz="1000" dirty="0">
                        <a:latin typeface="Arial" panose="020B0604020202020204" pitchFamily="34" charset="0"/>
                        <a:cs typeface="Arial" panose="020B0604020202020204" pitchFamily="34" charset="0"/>
                      </a:endParaRPr>
                    </a:p>
                  </a:txBody>
                  <a:tcPr marT="46800" marB="36000"/>
                </a:tc>
                <a:tc>
                  <a:txBody>
                    <a:bodyPr/>
                    <a:lstStyle/>
                    <a:p>
                      <a:pPr>
                        <a:lnSpc>
                          <a:spcPct val="87000"/>
                        </a:lnSpc>
                      </a:pPr>
                      <a:br>
                        <a:rPr lang="en-GB" sz="1000" dirty="0">
                          <a:latin typeface="Arial" panose="020B0604020202020204" pitchFamily="34" charset="0"/>
                          <a:cs typeface="Arial" panose="020B0604020202020204" pitchFamily="34" charset="0"/>
                        </a:rPr>
                      </a:br>
                      <a:r>
                        <a:rPr lang="en-GB" sz="1000" i="1" dirty="0">
                          <a:latin typeface="Arial" panose="020B0604020202020204" pitchFamily="34" charset="0"/>
                          <a:cs typeface="Arial" panose="020B0604020202020204" pitchFamily="34" charset="0"/>
                        </a:rPr>
                        <a:t>PHEX</a:t>
                      </a:r>
                      <a:r>
                        <a:rPr lang="en-GB" sz="1000" dirty="0">
                          <a:latin typeface="Arial" panose="020B0604020202020204" pitchFamily="34" charset="0"/>
                          <a:cs typeface="Arial" panose="020B0604020202020204" pitchFamily="34" charset="0"/>
                        </a:rPr>
                        <a:t> mutation</a:t>
                      </a:r>
                      <a:br>
                        <a:rPr lang="en-GB" sz="1000" dirty="0">
                          <a:latin typeface="Arial" panose="020B0604020202020204" pitchFamily="34" charset="0"/>
                          <a:cs typeface="Arial" panose="020B0604020202020204" pitchFamily="34" charset="0"/>
                        </a:rPr>
                      </a:br>
                      <a:r>
                        <a:rPr lang="en-GB" sz="1000" i="1" dirty="0">
                          <a:latin typeface="Arial" panose="020B0604020202020204" pitchFamily="34" charset="0"/>
                          <a:cs typeface="Arial" panose="020B0604020202020204" pitchFamily="34" charset="0"/>
                        </a:rPr>
                        <a:t>FGF23</a:t>
                      </a:r>
                      <a:r>
                        <a:rPr lang="en-GB" sz="1000" dirty="0">
                          <a:latin typeface="Arial" panose="020B0604020202020204" pitchFamily="34" charset="0"/>
                          <a:cs typeface="Arial" panose="020B0604020202020204" pitchFamily="34" charset="0"/>
                        </a:rPr>
                        <a:t> mutation</a:t>
                      </a:r>
                      <a:br>
                        <a:rPr lang="en-GB" sz="1000" dirty="0">
                          <a:latin typeface="Arial" panose="020B0604020202020204" pitchFamily="34" charset="0"/>
                          <a:cs typeface="Arial" panose="020B0604020202020204" pitchFamily="34" charset="0"/>
                        </a:rPr>
                      </a:br>
                      <a:r>
                        <a:rPr lang="en-GB" sz="1000" i="1" dirty="0">
                          <a:latin typeface="Arial" panose="020B0604020202020204" pitchFamily="34" charset="0"/>
                          <a:cs typeface="Arial" panose="020B0604020202020204" pitchFamily="34" charset="0"/>
                        </a:rPr>
                        <a:t>DMP1</a:t>
                      </a:r>
                      <a:r>
                        <a:rPr lang="en-GB" sz="1000" dirty="0">
                          <a:latin typeface="Arial" panose="020B0604020202020204" pitchFamily="34" charset="0"/>
                          <a:cs typeface="Arial" panose="020B0604020202020204" pitchFamily="34" charset="0"/>
                        </a:rPr>
                        <a:t> mutation</a:t>
                      </a:r>
                    </a:p>
                    <a:p>
                      <a:pPr>
                        <a:lnSpc>
                          <a:spcPct val="87000"/>
                        </a:lnSpc>
                      </a:pPr>
                      <a:r>
                        <a:rPr lang="en-GB" sz="1000" i="1" dirty="0">
                          <a:latin typeface="Arial" panose="020B0604020202020204" pitchFamily="34" charset="0"/>
                          <a:cs typeface="Arial" panose="020B0604020202020204" pitchFamily="34" charset="0"/>
                        </a:rPr>
                        <a:t>ENPP1</a:t>
                      </a:r>
                      <a:r>
                        <a:rPr lang="en-GB" sz="1000" dirty="0">
                          <a:latin typeface="Arial" panose="020B0604020202020204" pitchFamily="34" charset="0"/>
                          <a:cs typeface="Arial" panose="020B0604020202020204" pitchFamily="34" charset="0"/>
                        </a:rPr>
                        <a:t> mutation</a:t>
                      </a:r>
                    </a:p>
                    <a:p>
                      <a:pPr>
                        <a:lnSpc>
                          <a:spcPct val="87000"/>
                        </a:lnSpc>
                      </a:pPr>
                      <a:r>
                        <a:rPr lang="en-GB" sz="1000" i="1" dirty="0">
                          <a:latin typeface="Arial" panose="020B0604020202020204" pitchFamily="34" charset="0"/>
                          <a:cs typeface="Arial" panose="020B0604020202020204" pitchFamily="34" charset="0"/>
                        </a:rPr>
                        <a:t>FAM20C</a:t>
                      </a:r>
                      <a:r>
                        <a:rPr lang="en-GB" sz="1000" dirty="0">
                          <a:latin typeface="Arial" panose="020B0604020202020204" pitchFamily="34" charset="0"/>
                          <a:cs typeface="Arial" panose="020B0604020202020204" pitchFamily="34" charset="0"/>
                        </a:rPr>
                        <a:t> mutation</a:t>
                      </a:r>
                    </a:p>
                    <a:p>
                      <a:pPr>
                        <a:lnSpc>
                          <a:spcPct val="87000"/>
                        </a:lnSpc>
                      </a:pPr>
                      <a:r>
                        <a:rPr lang="en-GB" sz="1000" i="1" dirty="0">
                          <a:latin typeface="Arial" panose="020B0604020202020204" pitchFamily="34" charset="0"/>
                          <a:cs typeface="Arial" panose="020B0604020202020204" pitchFamily="34" charset="0"/>
                        </a:rPr>
                        <a:t>FGFR1</a:t>
                      </a:r>
                      <a:r>
                        <a:rPr lang="en-GB" sz="1000" dirty="0">
                          <a:latin typeface="Arial" panose="020B0604020202020204" pitchFamily="34" charset="0"/>
                          <a:cs typeface="Arial" panose="020B0604020202020204" pitchFamily="34" charset="0"/>
                        </a:rPr>
                        <a:t> mutation</a:t>
                      </a:r>
                    </a:p>
                  </a:txBody>
                  <a:tcPr marT="46800" marB="36000"/>
                </a:tc>
                <a:extLst>
                  <a:ext uri="{0D108BD9-81ED-4DB2-BD59-A6C34878D82A}">
                    <a16:rowId xmlns:a16="http://schemas.microsoft.com/office/drawing/2014/main" val="1080856363"/>
                  </a:ext>
                </a:extLst>
              </a:tr>
              <a:tr h="0">
                <a:tc gridSpan="2">
                  <a:txBody>
                    <a:bodyPr/>
                    <a:lstStyle/>
                    <a:p>
                      <a:pPr marL="7938" indent="169863">
                        <a:lnSpc>
                          <a:spcPct val="87000"/>
                        </a:lnSpc>
                        <a:tabLst/>
                      </a:pPr>
                      <a:r>
                        <a:rPr lang="en-GB" sz="1000" b="1" dirty="0">
                          <a:latin typeface="Arial" panose="020B0604020202020204" pitchFamily="34" charset="0"/>
                          <a:cs typeface="Arial" panose="020B0604020202020204" pitchFamily="34" charset="0"/>
                        </a:rPr>
                        <a:t>Genetic (mosaicism)</a:t>
                      </a:r>
                    </a:p>
                    <a:p>
                      <a:pPr marL="7938" indent="349250">
                        <a:lnSpc>
                          <a:spcPct val="87000"/>
                        </a:lnSpc>
                        <a:tabLst/>
                      </a:pPr>
                      <a:r>
                        <a:rPr lang="en-GB" sz="1000" dirty="0">
                          <a:latin typeface="Arial" panose="020B0604020202020204" pitchFamily="34" charset="0"/>
                          <a:cs typeface="Arial" panose="020B0604020202020204" pitchFamily="34" charset="0"/>
                        </a:rPr>
                        <a:t>Fibrous dysplasia/McCune-Albright syndrome</a:t>
                      </a:r>
                    </a:p>
                    <a:p>
                      <a:pPr marL="7938" indent="349250">
                        <a:lnSpc>
                          <a:spcPct val="87000"/>
                        </a:lnSpc>
                        <a:tabLst/>
                      </a:pPr>
                      <a:r>
                        <a:rPr lang="en-GB" sz="1000" dirty="0">
                          <a:latin typeface="Arial" panose="020B0604020202020204" pitchFamily="34" charset="0"/>
                          <a:cs typeface="Arial" panose="020B0604020202020204" pitchFamily="34" charset="0"/>
                        </a:rPr>
                        <a:t>Epidermal nevus syndrome</a:t>
                      </a:r>
                    </a:p>
                  </a:txBody>
                  <a:tcPr marT="46800" marB="36000"/>
                </a:tc>
                <a:tc hMerge="1">
                  <a:txBody>
                    <a:bodyPr/>
                    <a:lstStyle/>
                    <a:p>
                      <a:pPr marL="7938" indent="349250">
                        <a:lnSpc>
                          <a:spcPct val="87000"/>
                        </a:lnSpc>
                        <a:tabLst/>
                      </a:pPr>
                      <a:endParaRPr lang="en-GB" sz="1000" dirty="0">
                        <a:latin typeface="Arial" panose="020B0604020202020204" pitchFamily="34" charset="0"/>
                        <a:cs typeface="Arial" panose="020B0604020202020204" pitchFamily="34" charset="0"/>
                      </a:endParaRPr>
                    </a:p>
                  </a:txBody>
                  <a:tcPr marT="46800" marB="36000"/>
                </a:tc>
                <a:tc>
                  <a:txBody>
                    <a:bodyPr/>
                    <a:lstStyle/>
                    <a:p>
                      <a:pPr>
                        <a:lnSpc>
                          <a:spcPct val="87000"/>
                        </a:lnSpc>
                      </a:pPr>
                      <a:br>
                        <a:rPr lang="en-GB" sz="1000" dirty="0">
                          <a:latin typeface="Arial" panose="020B0604020202020204" pitchFamily="34" charset="0"/>
                          <a:cs typeface="Arial" panose="020B0604020202020204" pitchFamily="34" charset="0"/>
                        </a:rPr>
                      </a:br>
                      <a:r>
                        <a:rPr lang="en-GB" sz="1000" i="1" dirty="0">
                          <a:latin typeface="Arial" panose="020B0604020202020204" pitchFamily="34" charset="0"/>
                          <a:cs typeface="Arial" panose="020B0604020202020204" pitchFamily="34" charset="0"/>
                        </a:rPr>
                        <a:t>GNAS1</a:t>
                      </a:r>
                      <a:r>
                        <a:rPr lang="en-GB" sz="1000" dirty="0">
                          <a:latin typeface="Arial" panose="020B0604020202020204" pitchFamily="34" charset="0"/>
                          <a:cs typeface="Arial" panose="020B0604020202020204" pitchFamily="34" charset="0"/>
                        </a:rPr>
                        <a:t> gain of function</a:t>
                      </a:r>
                    </a:p>
                    <a:p>
                      <a:pPr>
                        <a:lnSpc>
                          <a:spcPct val="87000"/>
                        </a:lnSpc>
                      </a:pPr>
                      <a:r>
                        <a:rPr lang="en-GB" sz="1000" i="1" dirty="0">
                          <a:latin typeface="Arial" panose="020B0604020202020204" pitchFamily="34" charset="0"/>
                          <a:cs typeface="Arial" panose="020B0604020202020204" pitchFamily="34" charset="0"/>
                        </a:rPr>
                        <a:t>FGFR3</a:t>
                      </a:r>
                      <a:r>
                        <a:rPr lang="en-GB" sz="1000" dirty="0">
                          <a:latin typeface="Arial" panose="020B0604020202020204" pitchFamily="34" charset="0"/>
                          <a:cs typeface="Arial" panose="020B0604020202020204" pitchFamily="34" charset="0"/>
                        </a:rPr>
                        <a:t> mutation</a:t>
                      </a:r>
                    </a:p>
                  </a:txBody>
                  <a:tcPr marT="46800" marB="36000"/>
                </a:tc>
                <a:extLst>
                  <a:ext uri="{0D108BD9-81ED-4DB2-BD59-A6C34878D82A}">
                    <a16:rowId xmlns:a16="http://schemas.microsoft.com/office/drawing/2014/main" val="789238365"/>
                  </a:ext>
                </a:extLst>
              </a:tr>
              <a:tr h="0">
                <a:tc gridSpan="2">
                  <a:txBody>
                    <a:bodyPr/>
                    <a:lstStyle/>
                    <a:p>
                      <a:pPr marL="7938" indent="169863">
                        <a:lnSpc>
                          <a:spcPct val="87000"/>
                        </a:lnSpc>
                        <a:tabLst/>
                      </a:pPr>
                      <a:r>
                        <a:rPr lang="en-GB" sz="1000" b="1" dirty="0">
                          <a:latin typeface="Arial" panose="020B0604020202020204" pitchFamily="34" charset="0"/>
                          <a:cs typeface="Arial" panose="020B0604020202020204" pitchFamily="34" charset="0"/>
                        </a:rPr>
                        <a:t>Sporadic/acquired</a:t>
                      </a:r>
                    </a:p>
                    <a:p>
                      <a:pPr marL="7938" indent="349250">
                        <a:lnSpc>
                          <a:spcPct val="87000"/>
                        </a:lnSpc>
                        <a:tabLst/>
                      </a:pPr>
                      <a:r>
                        <a:rPr lang="en-GB" sz="1000" dirty="0">
                          <a:latin typeface="Arial" panose="020B0604020202020204" pitchFamily="34" charset="0"/>
                          <a:cs typeface="Arial" panose="020B0604020202020204" pitchFamily="34" charset="0"/>
                        </a:rPr>
                        <a:t>Tumour-induced </a:t>
                      </a:r>
                      <a:r>
                        <a:rPr lang="en-GB" sz="1000" dirty="0" err="1">
                          <a:latin typeface="Arial" panose="020B0604020202020204" pitchFamily="34" charset="0"/>
                          <a:cs typeface="Arial" panose="020B0604020202020204" pitchFamily="34" charset="0"/>
                        </a:rPr>
                        <a:t>osteomalacia</a:t>
                      </a:r>
                      <a:endParaRPr lang="en-GB" sz="1000" dirty="0">
                        <a:latin typeface="Arial" panose="020B0604020202020204" pitchFamily="34" charset="0"/>
                        <a:cs typeface="Arial" panose="020B0604020202020204" pitchFamily="34" charset="0"/>
                      </a:endParaRPr>
                    </a:p>
                  </a:txBody>
                  <a:tcPr marT="46800" marB="36000"/>
                </a:tc>
                <a:tc hMerge="1">
                  <a:txBody>
                    <a:bodyPr/>
                    <a:lstStyle/>
                    <a:p>
                      <a:pPr marL="7938" indent="349250">
                        <a:lnSpc>
                          <a:spcPct val="87000"/>
                        </a:lnSpc>
                        <a:tabLst/>
                      </a:pPr>
                      <a:endParaRPr lang="en-GB" sz="1000" dirty="0">
                        <a:latin typeface="Arial" panose="020B0604020202020204" pitchFamily="34" charset="0"/>
                        <a:cs typeface="Arial" panose="020B0604020202020204" pitchFamily="34" charset="0"/>
                      </a:endParaRPr>
                    </a:p>
                  </a:txBody>
                  <a:tcPr marT="46800" marB="36000"/>
                </a:tc>
                <a:tc>
                  <a:txBody>
                    <a:bodyPr/>
                    <a:lstStyle/>
                    <a:p>
                      <a:pPr>
                        <a:lnSpc>
                          <a:spcPct val="87000"/>
                        </a:lnSpc>
                      </a:pPr>
                      <a:br>
                        <a:rPr lang="en-GB" sz="1000" dirty="0">
                          <a:latin typeface="Arial" panose="020B0604020202020204" pitchFamily="34" charset="0"/>
                          <a:cs typeface="Arial" panose="020B0604020202020204" pitchFamily="34" charset="0"/>
                        </a:rPr>
                      </a:br>
                      <a:r>
                        <a:rPr lang="en-GB" sz="1000" i="1" dirty="0">
                          <a:latin typeface="Arial" panose="020B0604020202020204" pitchFamily="34" charset="0"/>
                          <a:cs typeface="Arial" panose="020B0604020202020204" pitchFamily="34" charset="0"/>
                        </a:rPr>
                        <a:t>FGF23</a:t>
                      </a:r>
                      <a:r>
                        <a:rPr lang="en-GB" sz="1000" dirty="0">
                          <a:latin typeface="Arial" panose="020B0604020202020204" pitchFamily="34" charset="0"/>
                          <a:cs typeface="Arial" panose="020B0604020202020204" pitchFamily="34" charset="0"/>
                        </a:rPr>
                        <a:t>-producing tumour</a:t>
                      </a:r>
                    </a:p>
                  </a:txBody>
                  <a:tcPr marT="46800" marB="36000"/>
                </a:tc>
                <a:extLst>
                  <a:ext uri="{0D108BD9-81ED-4DB2-BD59-A6C34878D82A}">
                    <a16:rowId xmlns:a16="http://schemas.microsoft.com/office/drawing/2014/main" val="1383070069"/>
                  </a:ext>
                </a:extLst>
              </a:tr>
              <a:tr h="0">
                <a:tc gridSpan="2">
                  <a:txBody>
                    <a:bodyPr/>
                    <a:lstStyle/>
                    <a:p>
                      <a:pPr marL="7938" indent="169863">
                        <a:lnSpc>
                          <a:spcPct val="87000"/>
                        </a:lnSpc>
                        <a:tabLst/>
                      </a:pPr>
                      <a:r>
                        <a:rPr lang="en-GB" sz="1000" b="1" dirty="0">
                          <a:latin typeface="Arial" panose="020B0604020202020204" pitchFamily="34" charset="0"/>
                          <a:cs typeface="Arial" panose="020B0604020202020204" pitchFamily="34" charset="0"/>
                        </a:rPr>
                        <a:t>Drug-induced</a:t>
                      </a:r>
                    </a:p>
                    <a:p>
                      <a:pPr marL="7938" indent="349250">
                        <a:lnSpc>
                          <a:spcPct val="87000"/>
                        </a:lnSpc>
                        <a:tabLst/>
                      </a:pPr>
                      <a:r>
                        <a:rPr lang="en-GB" sz="1000" dirty="0">
                          <a:latin typeface="Arial" panose="020B0604020202020204" pitchFamily="34" charset="0"/>
                          <a:cs typeface="Arial" panose="020B0604020202020204" pitchFamily="34" charset="0"/>
                        </a:rPr>
                        <a:t>Chronic intravenous iron supplementation therapy-induced </a:t>
                      </a:r>
                      <a:r>
                        <a:rPr lang="en-GB" sz="1000" dirty="0" err="1">
                          <a:latin typeface="Arial" panose="020B0604020202020204" pitchFamily="34" charset="0"/>
                          <a:cs typeface="Arial" panose="020B0604020202020204" pitchFamily="34" charset="0"/>
                        </a:rPr>
                        <a:t>hypophosphataemia</a:t>
                      </a:r>
                      <a:endParaRPr lang="en-GB" sz="1000" dirty="0">
                        <a:latin typeface="Arial" panose="020B0604020202020204" pitchFamily="34" charset="0"/>
                        <a:cs typeface="Arial" panose="020B0604020202020204" pitchFamily="34" charset="0"/>
                      </a:endParaRPr>
                    </a:p>
                  </a:txBody>
                  <a:tcPr marT="46800" marB="36000"/>
                </a:tc>
                <a:tc hMerge="1">
                  <a:txBody>
                    <a:bodyPr/>
                    <a:lstStyle/>
                    <a:p>
                      <a:pPr marL="7938" indent="349250">
                        <a:lnSpc>
                          <a:spcPct val="87000"/>
                        </a:lnSpc>
                        <a:tabLst/>
                      </a:pPr>
                      <a:endParaRPr lang="en-GB" sz="1000" dirty="0">
                        <a:latin typeface="Arial" panose="020B0604020202020204" pitchFamily="34" charset="0"/>
                        <a:cs typeface="Arial" panose="020B0604020202020204" pitchFamily="34" charset="0"/>
                      </a:endParaRPr>
                    </a:p>
                  </a:txBody>
                  <a:tcPr marT="46800" marB="36000"/>
                </a:tc>
                <a:tc>
                  <a:txBody>
                    <a:bodyPr/>
                    <a:lstStyle/>
                    <a:p>
                      <a:pPr>
                        <a:lnSpc>
                          <a:spcPct val="87000"/>
                        </a:lnSpc>
                      </a:pPr>
                      <a:br>
                        <a:rPr lang="en-GB" sz="1000" dirty="0">
                          <a:latin typeface="Arial" panose="020B0604020202020204" pitchFamily="34" charset="0"/>
                          <a:cs typeface="Arial" panose="020B0604020202020204" pitchFamily="34" charset="0"/>
                        </a:rPr>
                      </a:br>
                      <a:r>
                        <a:rPr lang="en-GB" sz="1000" dirty="0">
                          <a:latin typeface="Arial" panose="020B0604020202020204" pitchFamily="34" charset="0"/>
                          <a:cs typeface="Arial" panose="020B0604020202020204" pitchFamily="34" charset="0"/>
                        </a:rPr>
                        <a:t>Intravenous iron-induced increase in FGF23 levels (dependent on the type of intravenous iron, detailed mechanism not fully elucidated)</a:t>
                      </a:r>
                    </a:p>
                  </a:txBody>
                  <a:tcPr marT="46800" marB="36000"/>
                </a:tc>
                <a:extLst>
                  <a:ext uri="{0D108BD9-81ED-4DB2-BD59-A6C34878D82A}">
                    <a16:rowId xmlns:a16="http://schemas.microsoft.com/office/drawing/2014/main" val="3613391747"/>
                  </a:ext>
                </a:extLst>
              </a:tr>
              <a:tr h="0">
                <a:tc gridSpan="3">
                  <a:txBody>
                    <a:bodyPr/>
                    <a:lstStyle/>
                    <a:p>
                      <a:pPr marL="7938" indent="0">
                        <a:lnSpc>
                          <a:spcPct val="87000"/>
                        </a:lnSpc>
                        <a:tabLst/>
                      </a:pPr>
                      <a:r>
                        <a:rPr lang="en-GB" sz="1000" b="1" dirty="0">
                          <a:latin typeface="Arial" panose="020B0604020202020204" pitchFamily="34" charset="0"/>
                          <a:cs typeface="Arial" panose="020B0604020202020204" pitchFamily="34" charset="0"/>
                        </a:rPr>
                        <a:t>Non-FGF23-associated </a:t>
                      </a:r>
                      <a:r>
                        <a:rPr lang="en-GB" sz="1000" b="1" dirty="0" err="1">
                          <a:latin typeface="Arial" panose="020B0604020202020204" pitchFamily="34" charset="0"/>
                          <a:cs typeface="Arial" panose="020B0604020202020204" pitchFamily="34" charset="0"/>
                        </a:rPr>
                        <a:t>hypophosphatemic</a:t>
                      </a:r>
                      <a:r>
                        <a:rPr lang="en-GB" sz="1000" b="1" dirty="0">
                          <a:latin typeface="Arial" panose="020B0604020202020204" pitchFamily="34" charset="0"/>
                          <a:cs typeface="Arial" panose="020B0604020202020204" pitchFamily="34" charset="0"/>
                        </a:rPr>
                        <a:t> conditions/diseases (low-to-normal plasma FGF23)</a:t>
                      </a:r>
                    </a:p>
                  </a:txBody>
                  <a:tcPr marT="46800" marB="36000"/>
                </a:tc>
                <a:tc hMerge="1">
                  <a:txBody>
                    <a:bodyPr/>
                    <a:lstStyle/>
                    <a:p>
                      <a:endParaRPr lang="en-GB"/>
                    </a:p>
                  </a:txBody>
                  <a:tcPr/>
                </a:tc>
                <a:tc hMerge="1">
                  <a:txBody>
                    <a:bodyPr/>
                    <a:lstStyle/>
                    <a:p>
                      <a:pPr marL="7938" indent="0">
                        <a:lnSpc>
                          <a:spcPct val="87000"/>
                        </a:lnSpc>
                        <a:tabLst/>
                      </a:pPr>
                      <a:endParaRPr lang="en-GB" sz="1000" b="1" dirty="0">
                        <a:latin typeface="Arial" panose="020B0604020202020204" pitchFamily="34" charset="0"/>
                        <a:cs typeface="Arial" panose="020B0604020202020204" pitchFamily="34" charset="0"/>
                      </a:endParaRPr>
                    </a:p>
                  </a:txBody>
                  <a:tcPr marT="46800" marB="36000"/>
                </a:tc>
                <a:extLst>
                  <a:ext uri="{0D108BD9-81ED-4DB2-BD59-A6C34878D82A}">
                    <a16:rowId xmlns:a16="http://schemas.microsoft.com/office/drawing/2014/main" val="65950552"/>
                  </a:ext>
                </a:extLst>
              </a:tr>
              <a:tr h="0">
                <a:tc gridSpan="2">
                  <a:txBody>
                    <a:bodyPr/>
                    <a:lstStyle/>
                    <a:p>
                      <a:pPr marL="7938" indent="169863">
                        <a:lnSpc>
                          <a:spcPct val="87000"/>
                        </a:lnSpc>
                        <a:tabLst/>
                      </a:pPr>
                      <a:r>
                        <a:rPr lang="en-GB" sz="1000" b="1" dirty="0">
                          <a:latin typeface="Arial" panose="020B0604020202020204" pitchFamily="34" charset="0"/>
                          <a:cs typeface="Arial" panose="020B0604020202020204" pitchFamily="34" charset="0"/>
                        </a:rPr>
                        <a:t>Genetic (hereditary)</a:t>
                      </a:r>
                    </a:p>
                    <a:p>
                      <a:pPr marL="7938" indent="349250">
                        <a:lnSpc>
                          <a:spcPct val="87000"/>
                        </a:lnSpc>
                        <a:tabLst/>
                      </a:pPr>
                      <a:r>
                        <a:rPr lang="en-GB" sz="1000" dirty="0" err="1">
                          <a:latin typeface="Arial" panose="020B0604020202020204" pitchFamily="34" charset="0"/>
                          <a:cs typeface="Arial" panose="020B0604020202020204" pitchFamily="34" charset="0"/>
                        </a:rPr>
                        <a:t>Hypophosphataemic</a:t>
                      </a:r>
                      <a:r>
                        <a:rPr lang="en-GB" sz="1000" dirty="0">
                          <a:latin typeface="Arial" panose="020B0604020202020204" pitchFamily="34" charset="0"/>
                          <a:cs typeface="Arial" panose="020B0604020202020204" pitchFamily="34" charset="0"/>
                        </a:rPr>
                        <a:t> rickets with hypercalciuria</a:t>
                      </a:r>
                    </a:p>
                    <a:p>
                      <a:pPr marL="7938" indent="349250">
                        <a:lnSpc>
                          <a:spcPct val="87000"/>
                        </a:lnSpc>
                        <a:tabLst/>
                      </a:pPr>
                      <a:r>
                        <a:rPr lang="en-GB" sz="1000" dirty="0">
                          <a:latin typeface="Arial" panose="020B0604020202020204" pitchFamily="34" charset="0"/>
                          <a:cs typeface="Arial" panose="020B0604020202020204" pitchFamily="34" charset="0"/>
                        </a:rPr>
                        <a:t>Infantile idiopathic hypercalcemia</a:t>
                      </a:r>
                    </a:p>
                    <a:p>
                      <a:pPr marL="7938" indent="349250">
                        <a:lnSpc>
                          <a:spcPct val="87000"/>
                        </a:lnSpc>
                        <a:tabLst/>
                      </a:pPr>
                      <a:r>
                        <a:rPr lang="en-GB" sz="1000" dirty="0">
                          <a:latin typeface="Arial" panose="020B0604020202020204" pitchFamily="34" charset="0"/>
                          <a:cs typeface="Arial" panose="020B0604020202020204" pitchFamily="34" charset="0"/>
                        </a:rPr>
                        <a:t>Genetic Fanconi syndrome (including Wilson’s disease, Lowe syndrome, Dent’s disease)</a:t>
                      </a:r>
                    </a:p>
                    <a:p>
                      <a:pPr marL="7938" indent="349250">
                        <a:lnSpc>
                          <a:spcPct val="87000"/>
                        </a:lnSpc>
                        <a:tabLst/>
                      </a:pPr>
                      <a:r>
                        <a:rPr lang="en-GB" sz="1000" dirty="0">
                          <a:latin typeface="Arial" panose="020B0604020202020204" pitchFamily="34" charset="0"/>
                          <a:cs typeface="Arial" panose="020B0604020202020204" pitchFamily="34" charset="0"/>
                        </a:rPr>
                        <a:t>Inherited Vitamin D-dependent rickets</a:t>
                      </a:r>
                    </a:p>
                  </a:txBody>
                  <a:tcPr marT="46800" marB="36000"/>
                </a:tc>
                <a:tc hMerge="1">
                  <a:txBody>
                    <a:bodyPr/>
                    <a:lstStyle/>
                    <a:p>
                      <a:endParaRPr lang="en-GB"/>
                    </a:p>
                  </a:txBody>
                  <a:tcPr/>
                </a:tc>
                <a:tc>
                  <a:txBody>
                    <a:bodyPr/>
                    <a:lstStyle/>
                    <a:p>
                      <a:pPr>
                        <a:lnSpc>
                          <a:spcPct val="87000"/>
                        </a:lnSpc>
                      </a:pPr>
                      <a:br>
                        <a:rPr lang="en-GB" sz="1000" dirty="0">
                          <a:latin typeface="Arial" panose="020B0604020202020204" pitchFamily="34" charset="0"/>
                          <a:cs typeface="Arial" panose="020B0604020202020204" pitchFamily="34" charset="0"/>
                        </a:rPr>
                      </a:br>
                      <a:r>
                        <a:rPr lang="en-GB" sz="1000" i="1" dirty="0">
                          <a:latin typeface="Arial" panose="020B0604020202020204" pitchFamily="34" charset="0"/>
                          <a:cs typeface="Arial" panose="020B0604020202020204" pitchFamily="34" charset="0"/>
                        </a:rPr>
                        <a:t>SLC34A3</a:t>
                      </a:r>
                      <a:r>
                        <a:rPr lang="en-GB" sz="1000" dirty="0">
                          <a:latin typeface="Arial" panose="020B0604020202020204" pitchFamily="34" charset="0"/>
                          <a:cs typeface="Arial" panose="020B0604020202020204" pitchFamily="34" charset="0"/>
                        </a:rPr>
                        <a:t> (encoding the proximal tubule phosphate </a:t>
                      </a:r>
                      <a:r>
                        <a:rPr lang="en-GB" sz="1000" dirty="0" err="1">
                          <a:latin typeface="Arial" panose="020B0604020202020204" pitchFamily="34" charset="0"/>
                          <a:cs typeface="Arial" panose="020B0604020202020204" pitchFamily="34" charset="0"/>
                        </a:rPr>
                        <a:t>NaPi-llc</a:t>
                      </a:r>
                      <a:r>
                        <a:rPr lang="en-GB" sz="1000" dirty="0">
                          <a:latin typeface="Arial" panose="020B0604020202020204" pitchFamily="34" charset="0"/>
                          <a:cs typeface="Arial" panose="020B0604020202020204" pitchFamily="34" charset="0"/>
                        </a:rPr>
                        <a:t>) loss of function</a:t>
                      </a:r>
                    </a:p>
                    <a:p>
                      <a:pPr>
                        <a:lnSpc>
                          <a:spcPct val="87000"/>
                        </a:lnSpc>
                      </a:pPr>
                      <a:r>
                        <a:rPr lang="en-GB" sz="1000" i="1" dirty="0">
                          <a:latin typeface="Arial" panose="020B0604020202020204" pitchFamily="34" charset="0"/>
                          <a:cs typeface="Arial" panose="020B0604020202020204" pitchFamily="34" charset="0"/>
                        </a:rPr>
                        <a:t>SLC34A1</a:t>
                      </a:r>
                      <a:r>
                        <a:rPr lang="en-GB" sz="1000" dirty="0">
                          <a:latin typeface="Arial" panose="020B0604020202020204" pitchFamily="34" charset="0"/>
                          <a:cs typeface="Arial" panose="020B0604020202020204" pitchFamily="34" charset="0"/>
                        </a:rPr>
                        <a:t> (encoding the proximal tubule phosphate </a:t>
                      </a:r>
                      <a:r>
                        <a:rPr lang="en-GB" sz="1000" dirty="0" err="1">
                          <a:latin typeface="Arial" panose="020B0604020202020204" pitchFamily="34" charset="0"/>
                          <a:cs typeface="Arial" panose="020B0604020202020204" pitchFamily="34" charset="0"/>
                        </a:rPr>
                        <a:t>NaPi-llc</a:t>
                      </a:r>
                      <a:r>
                        <a:rPr lang="en-GB" sz="1000" dirty="0">
                          <a:latin typeface="Arial" panose="020B0604020202020204" pitchFamily="34" charset="0"/>
                          <a:cs typeface="Arial" panose="020B0604020202020204" pitchFamily="34" charset="0"/>
                        </a:rPr>
                        <a:t>) mutation</a:t>
                      </a:r>
                      <a:br>
                        <a:rPr lang="en-GB" sz="1000" dirty="0">
                          <a:latin typeface="Arial" panose="020B0604020202020204" pitchFamily="34" charset="0"/>
                          <a:cs typeface="Arial" panose="020B0604020202020204" pitchFamily="34" charset="0"/>
                        </a:rPr>
                      </a:br>
                      <a:br>
                        <a:rPr lang="en-GB" sz="1000" dirty="0">
                          <a:latin typeface="Arial" panose="020B0604020202020204" pitchFamily="34" charset="0"/>
                          <a:cs typeface="Arial" panose="020B0604020202020204" pitchFamily="34" charset="0"/>
                        </a:rPr>
                      </a:br>
                      <a:r>
                        <a:rPr lang="en-GB" sz="1000" i="1" dirty="0">
                          <a:latin typeface="Arial" panose="020B0604020202020204" pitchFamily="34" charset="0"/>
                          <a:cs typeface="Arial" panose="020B0604020202020204" pitchFamily="34" charset="0"/>
                        </a:rPr>
                        <a:t>CYP2R1</a:t>
                      </a:r>
                      <a:r>
                        <a:rPr lang="en-GB" sz="1000" dirty="0">
                          <a:latin typeface="Arial" panose="020B0604020202020204" pitchFamily="34" charset="0"/>
                          <a:cs typeface="Arial" panose="020B0604020202020204" pitchFamily="34" charset="0"/>
                        </a:rPr>
                        <a:t>, </a:t>
                      </a:r>
                      <a:r>
                        <a:rPr lang="en-GB" sz="1000" i="1" dirty="0">
                          <a:latin typeface="Arial" panose="020B0604020202020204" pitchFamily="34" charset="0"/>
                          <a:cs typeface="Arial" panose="020B0604020202020204" pitchFamily="34" charset="0"/>
                        </a:rPr>
                        <a:t>CYP27B1</a:t>
                      </a:r>
                      <a:r>
                        <a:rPr lang="en-GB" sz="1000" dirty="0">
                          <a:latin typeface="Arial" panose="020B0604020202020204" pitchFamily="34" charset="0"/>
                          <a:cs typeface="Arial" panose="020B0604020202020204" pitchFamily="34" charset="0"/>
                        </a:rPr>
                        <a:t>, or </a:t>
                      </a:r>
                      <a:r>
                        <a:rPr lang="en-GB" sz="1000" i="1" dirty="0">
                          <a:latin typeface="Arial" panose="020B0604020202020204" pitchFamily="34" charset="0"/>
                          <a:cs typeface="Arial" panose="020B0604020202020204" pitchFamily="34" charset="0"/>
                        </a:rPr>
                        <a:t>VDR</a:t>
                      </a:r>
                      <a:r>
                        <a:rPr lang="en-GB" sz="1000" dirty="0">
                          <a:latin typeface="Arial" panose="020B0604020202020204" pitchFamily="34" charset="0"/>
                          <a:cs typeface="Arial" panose="020B0604020202020204" pitchFamily="34" charset="0"/>
                        </a:rPr>
                        <a:t> mutation</a:t>
                      </a:r>
                    </a:p>
                  </a:txBody>
                  <a:tcPr marT="46800" marB="36000"/>
                </a:tc>
                <a:extLst>
                  <a:ext uri="{0D108BD9-81ED-4DB2-BD59-A6C34878D82A}">
                    <a16:rowId xmlns:a16="http://schemas.microsoft.com/office/drawing/2014/main" val="4128203055"/>
                  </a:ext>
                </a:extLst>
              </a:tr>
              <a:tr h="0">
                <a:tc gridSpan="2">
                  <a:txBody>
                    <a:bodyPr/>
                    <a:lstStyle/>
                    <a:p>
                      <a:pPr marL="7938" indent="169863">
                        <a:lnSpc>
                          <a:spcPct val="87000"/>
                        </a:lnSpc>
                        <a:tabLst/>
                      </a:pPr>
                      <a:r>
                        <a:rPr lang="en-GB" sz="1000" b="1" dirty="0">
                          <a:latin typeface="Arial" panose="020B0604020202020204" pitchFamily="34" charset="0"/>
                          <a:cs typeface="Arial" panose="020B0604020202020204" pitchFamily="34" charset="0"/>
                        </a:rPr>
                        <a:t>Sporadic/acquired</a:t>
                      </a:r>
                    </a:p>
                    <a:p>
                      <a:pPr marL="7938" indent="349250">
                        <a:lnSpc>
                          <a:spcPct val="87000"/>
                        </a:lnSpc>
                        <a:tabLst/>
                      </a:pPr>
                      <a:r>
                        <a:rPr lang="en-GB" sz="1000" dirty="0">
                          <a:latin typeface="Arial" panose="020B0604020202020204" pitchFamily="34" charset="0"/>
                          <a:cs typeface="Arial" panose="020B0604020202020204" pitchFamily="34" charset="0"/>
                        </a:rPr>
                        <a:t>Primary hyperparathyroidism</a:t>
                      </a:r>
                    </a:p>
                    <a:p>
                      <a:pPr marL="7938" indent="349250">
                        <a:lnSpc>
                          <a:spcPct val="87000"/>
                        </a:lnSpc>
                        <a:tabLst/>
                      </a:pPr>
                      <a:r>
                        <a:rPr lang="en-GB" sz="1000" dirty="0">
                          <a:latin typeface="Arial" panose="020B0604020202020204" pitchFamily="34" charset="0"/>
                          <a:cs typeface="Arial" panose="020B0604020202020204" pitchFamily="34" charset="0"/>
                        </a:rPr>
                        <a:t>Secondary hyperparathyroidism due to nutritional phosphate, calcium, and/or vitamin D deficiencies</a:t>
                      </a:r>
                    </a:p>
                    <a:p>
                      <a:pPr marL="7938" indent="349250">
                        <a:lnSpc>
                          <a:spcPct val="87000"/>
                        </a:lnSpc>
                        <a:tabLst/>
                      </a:pPr>
                      <a:r>
                        <a:rPr lang="en-GB" sz="1000" dirty="0">
                          <a:latin typeface="Arial" panose="020B0604020202020204" pitchFamily="34" charset="0"/>
                          <a:cs typeface="Arial" panose="020B0604020202020204" pitchFamily="34" charset="0"/>
                        </a:rPr>
                        <a:t>Intracellular phosphate shift</a:t>
                      </a:r>
                      <a:br>
                        <a:rPr lang="en-GB" sz="1000" dirty="0">
                          <a:latin typeface="Arial" panose="020B0604020202020204" pitchFamily="34" charset="0"/>
                          <a:cs typeface="Arial" panose="020B0604020202020204" pitchFamily="34" charset="0"/>
                        </a:rPr>
                      </a:br>
                      <a:endParaRPr lang="en-GB" sz="1000" dirty="0">
                        <a:latin typeface="Arial" panose="020B0604020202020204" pitchFamily="34" charset="0"/>
                        <a:cs typeface="Arial" panose="020B0604020202020204" pitchFamily="34" charset="0"/>
                      </a:endParaRPr>
                    </a:p>
                    <a:p>
                      <a:pPr marL="7938" indent="349250">
                        <a:lnSpc>
                          <a:spcPct val="87000"/>
                        </a:lnSpc>
                        <a:tabLst/>
                      </a:pPr>
                      <a:r>
                        <a:rPr lang="en-GB" sz="1000" dirty="0">
                          <a:latin typeface="Arial" panose="020B0604020202020204" pitchFamily="34" charset="0"/>
                          <a:cs typeface="Arial" panose="020B0604020202020204" pitchFamily="34" charset="0"/>
                        </a:rPr>
                        <a:t>Acquired Fanconi syndrome</a:t>
                      </a:r>
                    </a:p>
                  </a:txBody>
                  <a:tcPr marT="46800" marB="36000"/>
                </a:tc>
                <a:tc hMerge="1">
                  <a:txBody>
                    <a:bodyPr/>
                    <a:lstStyle/>
                    <a:p>
                      <a:endParaRPr lang="en-GB"/>
                    </a:p>
                  </a:txBody>
                  <a:tcPr/>
                </a:tc>
                <a:tc>
                  <a:txBody>
                    <a:bodyPr/>
                    <a:lstStyle/>
                    <a:p>
                      <a:pPr>
                        <a:lnSpc>
                          <a:spcPct val="87000"/>
                        </a:lnSpc>
                      </a:pPr>
                      <a:br>
                        <a:rPr lang="en-GB" sz="1000" dirty="0">
                          <a:latin typeface="Arial" panose="020B0604020202020204" pitchFamily="34" charset="0"/>
                          <a:cs typeface="Arial" panose="020B0604020202020204" pitchFamily="34" charset="0"/>
                        </a:rPr>
                      </a:br>
                      <a:r>
                        <a:rPr lang="en-GB" sz="1000" dirty="0">
                          <a:latin typeface="Arial" panose="020B0604020202020204" pitchFamily="34" charset="0"/>
                          <a:cs typeface="Arial" panose="020B0604020202020204" pitchFamily="34" charset="0"/>
                        </a:rPr>
                        <a:t>PTH effect on sodium-phosphate cotransporters</a:t>
                      </a:r>
                      <a:br>
                        <a:rPr lang="en-GB" sz="1000" dirty="0">
                          <a:latin typeface="Arial" panose="020B0604020202020204" pitchFamily="34" charset="0"/>
                          <a:cs typeface="Arial" panose="020B0604020202020204" pitchFamily="34" charset="0"/>
                        </a:rPr>
                      </a:br>
                      <a:r>
                        <a:rPr lang="en-GB" sz="1000" dirty="0">
                          <a:latin typeface="Arial" panose="020B0604020202020204" pitchFamily="34" charset="0"/>
                          <a:cs typeface="Arial" panose="020B0604020202020204" pitchFamily="34" charset="0"/>
                        </a:rPr>
                        <a:t>Lack of adequate sun exposure, dietary insufficiency, or malabsorptive disorders</a:t>
                      </a:r>
                    </a:p>
                    <a:p>
                      <a:pPr>
                        <a:lnSpc>
                          <a:spcPct val="87000"/>
                        </a:lnSpc>
                      </a:pPr>
                      <a:r>
                        <a:rPr lang="en-GB" sz="1000" dirty="0">
                          <a:latin typeface="Arial" panose="020B0604020202020204" pitchFamily="34" charset="0"/>
                          <a:cs typeface="Arial" panose="020B0604020202020204" pitchFamily="34" charset="0"/>
                        </a:rPr>
                        <a:t>Insulin administration or refeeding after starvation, respiratory or metabolic alkalosis, drug-induced redistribution of phosphate, alcohol intake and withdrawal</a:t>
                      </a:r>
                      <a:br>
                        <a:rPr lang="en-GB" sz="1000" dirty="0">
                          <a:latin typeface="Arial" panose="020B0604020202020204" pitchFamily="34" charset="0"/>
                          <a:cs typeface="Arial" panose="020B0604020202020204" pitchFamily="34" charset="0"/>
                        </a:rPr>
                      </a:br>
                      <a:r>
                        <a:rPr lang="en-GB" sz="1000" dirty="0">
                          <a:latin typeface="Arial" panose="020B0604020202020204" pitchFamily="34" charset="0"/>
                          <a:cs typeface="Arial" panose="020B0604020202020204" pitchFamily="34" charset="0"/>
                        </a:rPr>
                        <a:t>Direct renal tubular damage by a drug or toxin, which results in a generalized proximal tubulopathy</a:t>
                      </a:r>
                    </a:p>
                  </a:txBody>
                  <a:tcPr marT="46800" marB="36000"/>
                </a:tc>
                <a:extLst>
                  <a:ext uri="{0D108BD9-81ED-4DB2-BD59-A6C34878D82A}">
                    <a16:rowId xmlns:a16="http://schemas.microsoft.com/office/drawing/2014/main" val="862521449"/>
                  </a:ext>
                </a:extLst>
              </a:tr>
            </a:tbl>
          </a:graphicData>
        </a:graphic>
      </p:graphicFrame>
      <p:sp>
        <p:nvSpPr>
          <p:cNvPr id="57354" name="Rettangolo con angoli arrotondati 1">
            <a:extLst>
              <a:ext uri="{FF2B5EF4-FFF2-40B4-BE49-F238E27FC236}">
                <a16:creationId xmlns:a16="http://schemas.microsoft.com/office/drawing/2014/main" id="{81E3C3D5-CE48-8B43-A532-F40FAC662FAC}"/>
              </a:ext>
            </a:extLst>
          </p:cNvPr>
          <p:cNvSpPr>
            <a:spLocks noChangeArrowheads="1"/>
          </p:cNvSpPr>
          <p:nvPr/>
        </p:nvSpPr>
        <p:spPr bwMode="auto">
          <a:xfrm>
            <a:off x="477905" y="1715666"/>
            <a:ext cx="5042031" cy="272388"/>
          </a:xfrm>
          <a:prstGeom prst="roundRect">
            <a:avLst>
              <a:gd name="adj" fmla="val 50000"/>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it-IT" altLang="it-IT" sz="1000">
              <a:solidFill>
                <a:srgbClr val="000000"/>
              </a:solidFill>
              <a:latin typeface="Arial" panose="020B0604020202020204" pitchFamily="34" charset="0"/>
              <a:ea typeface="MS PGothic" panose="020B0600070205080204" pitchFamily="34" charset="-128"/>
            </a:endParaRPr>
          </a:p>
        </p:txBody>
      </p:sp>
      <p:sp>
        <p:nvSpPr>
          <p:cNvPr id="15" name="Rettangolo con angoli arrotondati 1">
            <a:extLst>
              <a:ext uri="{FF2B5EF4-FFF2-40B4-BE49-F238E27FC236}">
                <a16:creationId xmlns:a16="http://schemas.microsoft.com/office/drawing/2014/main" id="{2BDCE356-2EF5-3348-8390-582FD307AEFA}"/>
              </a:ext>
            </a:extLst>
          </p:cNvPr>
          <p:cNvSpPr>
            <a:spLocks noChangeArrowheads="1"/>
          </p:cNvSpPr>
          <p:nvPr/>
        </p:nvSpPr>
        <p:spPr bwMode="auto">
          <a:xfrm>
            <a:off x="477905" y="4246595"/>
            <a:ext cx="5906127" cy="272388"/>
          </a:xfrm>
          <a:prstGeom prst="roundRect">
            <a:avLst>
              <a:gd name="adj" fmla="val 50000"/>
            </a:avLst>
          </a:prstGeom>
          <a:noFill/>
          <a:ln w="28575" algn="ctr">
            <a:solidFill>
              <a:srgbClr val="3333FF"/>
            </a:solidFill>
            <a:round/>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it-IT" altLang="it-IT" sz="1000">
              <a:solidFill>
                <a:srgbClr val="000000"/>
              </a:solidFill>
              <a:latin typeface="Arial" panose="020B0604020202020204" pitchFamily="34" charset="0"/>
              <a:ea typeface="MS PGothic" panose="020B0600070205080204" pitchFamily="34" charset="-128"/>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555836-E264-1147-82C1-A9CD7278089B}"/>
              </a:ext>
            </a:extLst>
          </p:cNvPr>
          <p:cNvSpPr>
            <a:spLocks noGrp="1"/>
          </p:cNvSpPr>
          <p:nvPr>
            <p:ph type="title"/>
          </p:nvPr>
        </p:nvSpPr>
        <p:spPr/>
        <p:txBody>
          <a:bodyPr/>
          <a:lstStyle/>
          <a:p>
            <a:r>
              <a:rPr lang="en-GB" dirty="0"/>
              <a:t>Disclaimer</a:t>
            </a:r>
          </a:p>
        </p:txBody>
      </p:sp>
      <p:sp>
        <p:nvSpPr>
          <p:cNvPr id="5" name="Content Placeholder 4">
            <a:extLst>
              <a:ext uri="{FF2B5EF4-FFF2-40B4-BE49-F238E27FC236}">
                <a16:creationId xmlns:a16="http://schemas.microsoft.com/office/drawing/2014/main" id="{591B13C6-F29B-4843-8729-E0F65CC36E94}"/>
              </a:ext>
            </a:extLst>
          </p:cNvPr>
          <p:cNvSpPr>
            <a:spLocks noGrp="1"/>
          </p:cNvSpPr>
          <p:nvPr>
            <p:ph sz="quarter" idx="14"/>
          </p:nvPr>
        </p:nvSpPr>
        <p:spPr>
          <a:xfrm>
            <a:off x="620184" y="1136048"/>
            <a:ext cx="10962216" cy="4525200"/>
          </a:xfrm>
        </p:spPr>
        <p:txBody>
          <a:bodyPr/>
          <a:lstStyle/>
          <a:p>
            <a:r>
              <a:rPr lang="en-GB" altLang="en-US" sz="1800" dirty="0"/>
              <a:t>This </a:t>
            </a:r>
            <a:r>
              <a:rPr lang="en-GB" altLang="en-US" sz="1800" b="1" dirty="0">
                <a:solidFill>
                  <a:schemeClr val="accent1"/>
                </a:solidFill>
              </a:rPr>
              <a:t>Rare Bone Disease Pharmaceutical Consortium </a:t>
            </a:r>
            <a:r>
              <a:rPr lang="en-GB" altLang="en-US" sz="1800" dirty="0"/>
              <a:t>medical education symposium is provided by COR2ED, with an </a:t>
            </a:r>
            <a:r>
              <a:rPr lang="en-GB" altLang="en-US" sz="1800" b="1" dirty="0">
                <a:solidFill>
                  <a:schemeClr val="accent1"/>
                </a:solidFill>
              </a:rPr>
              <a:t>independent medical sponsorship from Ipsen, Alexion, and Kyowa Kirin</a:t>
            </a:r>
          </a:p>
          <a:p>
            <a:endParaRPr lang="en-GB" altLang="en-US" sz="1800" dirty="0"/>
          </a:p>
          <a:p>
            <a:r>
              <a:rPr lang="en-GB" altLang="en-US" sz="1800" b="1" dirty="0">
                <a:solidFill>
                  <a:schemeClr val="accent1"/>
                </a:solidFill>
              </a:rPr>
              <a:t>The programme is therefore independent</a:t>
            </a:r>
            <a:r>
              <a:rPr lang="en-GB" altLang="en-US" sz="1800" dirty="0"/>
              <a:t>; the content is not influenced by the Rare Bone Disease Pharmaceutical Consortium and is the sole responsibility of the experts</a:t>
            </a:r>
          </a:p>
          <a:p>
            <a:endParaRPr lang="en-GB" altLang="en-US" sz="1800" dirty="0"/>
          </a:p>
          <a:p>
            <a:r>
              <a:rPr lang="en-GB" sz="1800" dirty="0"/>
              <a:t>The</a:t>
            </a:r>
            <a:r>
              <a:rPr lang="en-GB" sz="1800" dirty="0">
                <a:solidFill>
                  <a:srgbClr val="FF0000"/>
                </a:solidFill>
                <a:effectLst/>
                <a:ea typeface="Times New Roman" panose="02020603050405020304" pitchFamily="18" charset="0"/>
              </a:rPr>
              <a:t> </a:t>
            </a:r>
            <a:r>
              <a:rPr lang="en-GB" sz="1800" dirty="0">
                <a:effectLst/>
                <a:ea typeface="Times New Roman" panose="02020603050405020304" pitchFamily="18" charset="0"/>
              </a:rPr>
              <a:t>pharmaceutical companies that compose the consortium </a:t>
            </a:r>
            <a:r>
              <a:rPr lang="en-GB" sz="1800" dirty="0"/>
              <a:t>are </a:t>
            </a:r>
            <a:r>
              <a:rPr lang="en-GB" sz="1800" b="1" dirty="0">
                <a:solidFill>
                  <a:schemeClr val="accent1"/>
                </a:solidFill>
              </a:rPr>
              <a:t>committed to </a:t>
            </a:r>
            <a:r>
              <a:rPr lang="en-GB" sz="1800" dirty="0"/>
              <a:t>joining forces to </a:t>
            </a:r>
            <a:r>
              <a:rPr lang="en-GB" sz="1800" b="1" dirty="0">
                <a:solidFill>
                  <a:schemeClr val="accent1"/>
                </a:solidFill>
              </a:rPr>
              <a:t>raise awareness of rare bone disease</a:t>
            </a:r>
            <a:r>
              <a:rPr lang="en-GB" sz="1800" dirty="0"/>
              <a:t> through medical education, with the intention of </a:t>
            </a:r>
            <a:r>
              <a:rPr lang="en-GB" sz="1800" b="1" dirty="0">
                <a:solidFill>
                  <a:schemeClr val="accent1"/>
                </a:solidFill>
              </a:rPr>
              <a:t>improving outcomes in rare bone diseases and quality of life for people living with them</a:t>
            </a:r>
            <a:endParaRPr lang="en-GB" altLang="en-US" sz="1800" b="1" dirty="0">
              <a:solidFill>
                <a:schemeClr val="accent1"/>
              </a:solidFill>
            </a:endParaRPr>
          </a:p>
          <a:p>
            <a:endParaRPr lang="en-GB" sz="1800" dirty="0"/>
          </a:p>
          <a:p>
            <a:r>
              <a:rPr lang="en-GB" sz="1800" b="1" dirty="0">
                <a:solidFill>
                  <a:schemeClr val="accent1"/>
                </a:solidFill>
              </a:rPr>
              <a:t>Please note: </a:t>
            </a:r>
            <a:r>
              <a:rPr lang="en-GB" sz="1800" dirty="0"/>
              <a:t>The views expressed within this presentation are the personal opinions of the experts. They do not necessarily represent the views of the experts’ academic institutions or the rest of the faculty</a:t>
            </a:r>
          </a:p>
        </p:txBody>
      </p:sp>
      <p:sp>
        <p:nvSpPr>
          <p:cNvPr id="27652" name="Slide Number Placeholder 2">
            <a:extLst>
              <a:ext uri="{FF2B5EF4-FFF2-40B4-BE49-F238E27FC236}">
                <a16:creationId xmlns:a16="http://schemas.microsoft.com/office/drawing/2014/main" id="{347634D4-FFC2-894F-AA37-C03FE293859D}"/>
              </a:ext>
            </a:extLst>
          </p:cNvPr>
          <p:cNvSpPr>
            <a:spLocks noGrp="1" noChangeArrowheads="1"/>
          </p:cNvSpPr>
          <p:nvPr>
            <p:ph type="sldNum" sz="quarter" idx="16"/>
          </p:nvPr>
        </p:nvSpPr>
        <p:spPr/>
        <p:txBody>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BC6F8E84-BD96-8945-8E47-31DC9F111A56}" type="slidenum">
              <a:rPr lang="en-GB" altLang="en-US" smtClean="0"/>
              <a:pPr/>
              <a:t>3</a:t>
            </a:fld>
            <a:endParaRPr lang="en-GB" altLang="en-US" dirty="0"/>
          </a:p>
        </p:txBody>
      </p:sp>
      <p:sp>
        <p:nvSpPr>
          <p:cNvPr id="2" name="Content Placeholder 1">
            <a:extLst>
              <a:ext uri="{FF2B5EF4-FFF2-40B4-BE49-F238E27FC236}">
                <a16:creationId xmlns:a16="http://schemas.microsoft.com/office/drawing/2014/main" id="{B28C036A-965F-0130-CF2B-B6742EE14F36}"/>
              </a:ext>
            </a:extLst>
          </p:cNvPr>
          <p:cNvSpPr>
            <a:spLocks noGrp="1"/>
          </p:cNvSpPr>
          <p:nvPr>
            <p:ph sz="quarter" idx="15"/>
          </p:nvPr>
        </p:nvSpPr>
        <p:spPr/>
        <p:txBody>
          <a:bodyPr/>
          <a:lstStyle/>
          <a:p>
            <a:endParaRPr lang="en-GB"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372" name="Gruppo 12">
            <a:extLst>
              <a:ext uri="{FF2B5EF4-FFF2-40B4-BE49-F238E27FC236}">
                <a16:creationId xmlns:a16="http://schemas.microsoft.com/office/drawing/2014/main" id="{A9F90EAB-07A8-2A45-9000-D538E98CE820}"/>
              </a:ext>
            </a:extLst>
          </p:cNvPr>
          <p:cNvGrpSpPr>
            <a:grpSpLocks/>
          </p:cNvGrpSpPr>
          <p:nvPr/>
        </p:nvGrpSpPr>
        <p:grpSpPr bwMode="auto">
          <a:xfrm>
            <a:off x="365125" y="365125"/>
            <a:ext cx="11328400" cy="695325"/>
            <a:chOff x="364973" y="6974"/>
            <a:chExt cx="11328963" cy="695987"/>
          </a:xfrm>
        </p:grpSpPr>
        <p:pic>
          <p:nvPicPr>
            <p:cNvPr id="58376" name="Immagine 13">
              <a:extLst>
                <a:ext uri="{FF2B5EF4-FFF2-40B4-BE49-F238E27FC236}">
                  <a16:creationId xmlns:a16="http://schemas.microsoft.com/office/drawing/2014/main" id="{93B7BE44-7301-F944-AB5B-1BA5AC01286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961591" y="6974"/>
              <a:ext cx="732345" cy="69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7" name="Immagine 14">
              <a:extLst>
                <a:ext uri="{FF2B5EF4-FFF2-40B4-BE49-F238E27FC236}">
                  <a16:creationId xmlns:a16="http://schemas.microsoft.com/office/drawing/2014/main" id="{392D95FF-CB71-B24A-AC6E-B7F192842E5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4973" y="6974"/>
              <a:ext cx="732345" cy="69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8373" name="Rettangolo 1">
            <a:extLst>
              <a:ext uri="{FF2B5EF4-FFF2-40B4-BE49-F238E27FC236}">
                <a16:creationId xmlns:a16="http://schemas.microsoft.com/office/drawing/2014/main" id="{DF4B09FE-DB70-8743-BA5A-94D880929D96}"/>
              </a:ext>
            </a:extLst>
          </p:cNvPr>
          <p:cNvSpPr>
            <a:spLocks noChangeArrowheads="1"/>
          </p:cNvSpPr>
          <p:nvPr/>
        </p:nvSpPr>
        <p:spPr bwMode="auto">
          <a:xfrm>
            <a:off x="3783013" y="455168"/>
            <a:ext cx="46259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sz="2800" b="1" dirty="0">
                <a:solidFill>
                  <a:srgbClr val="617B9F"/>
                </a:solidFill>
                <a:latin typeface="Arial Narrow" panose="020B0604020202020204" pitchFamily="34" charset="0"/>
                <a:ea typeface="Arial Narrow" panose="020B0604020202020204" pitchFamily="34" charset="0"/>
                <a:cs typeface="Arial Narrow" panose="020B0604020202020204" pitchFamily="34" charset="0"/>
              </a:rPr>
              <a:t>XLH RICKETS/OSTEOMALACIA</a:t>
            </a:r>
          </a:p>
        </p:txBody>
      </p:sp>
      <p:grpSp>
        <p:nvGrpSpPr>
          <p:cNvPr id="37" name="Group 36">
            <a:extLst>
              <a:ext uri="{FF2B5EF4-FFF2-40B4-BE49-F238E27FC236}">
                <a16:creationId xmlns:a16="http://schemas.microsoft.com/office/drawing/2014/main" id="{6B750F13-4915-D73F-EB78-69C91CE60D5B}"/>
              </a:ext>
            </a:extLst>
          </p:cNvPr>
          <p:cNvGrpSpPr/>
          <p:nvPr/>
        </p:nvGrpSpPr>
        <p:grpSpPr>
          <a:xfrm>
            <a:off x="2711624" y="2276872"/>
            <a:ext cx="7488832" cy="4188402"/>
            <a:chOff x="1991544" y="1196752"/>
            <a:chExt cx="7776864" cy="5052498"/>
          </a:xfrm>
        </p:grpSpPr>
        <p:pic>
          <p:nvPicPr>
            <p:cNvPr id="38" name="Picture 37">
              <a:extLst>
                <a:ext uri="{FF2B5EF4-FFF2-40B4-BE49-F238E27FC236}">
                  <a16:creationId xmlns:a16="http://schemas.microsoft.com/office/drawing/2014/main" id="{B6698B18-4BB1-F858-1ECC-81AE762F77A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 r="1115"/>
            <a:stretch/>
          </p:blipFill>
          <p:spPr>
            <a:xfrm>
              <a:off x="1991544" y="1196752"/>
              <a:ext cx="7776864" cy="5052498"/>
            </a:xfrm>
            <a:prstGeom prst="rect">
              <a:avLst/>
            </a:prstGeom>
          </p:spPr>
        </p:pic>
        <p:pic>
          <p:nvPicPr>
            <p:cNvPr id="39" name="Immagine 1">
              <a:extLst>
                <a:ext uri="{FF2B5EF4-FFF2-40B4-BE49-F238E27FC236}">
                  <a16:creationId xmlns:a16="http://schemas.microsoft.com/office/drawing/2014/main" id="{ACD3DD66-7854-8D93-3231-64816432A0F7}"/>
                </a:ext>
              </a:extLst>
            </p:cNvPr>
            <p:cNvPicPr>
              <a:picLocks noChangeAspect="1"/>
            </p:cNvPicPr>
            <p:nvPr/>
          </p:nvPicPr>
          <p:blipFill rotWithShape="1">
            <a:blip r:embed="rId6"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bwMode="auto">
            <a:xfrm>
              <a:off x="6600056" y="1690688"/>
              <a:ext cx="1741422" cy="4402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0" name="Group 39">
              <a:extLst>
                <a:ext uri="{FF2B5EF4-FFF2-40B4-BE49-F238E27FC236}">
                  <a16:creationId xmlns:a16="http://schemas.microsoft.com/office/drawing/2014/main" id="{11159EB7-C0B3-50D7-7925-CDFF78C91331}"/>
                </a:ext>
              </a:extLst>
            </p:cNvPr>
            <p:cNvGrpSpPr/>
            <p:nvPr/>
          </p:nvGrpSpPr>
          <p:grpSpPr>
            <a:xfrm>
              <a:off x="3592717" y="2522315"/>
              <a:ext cx="1580410" cy="3354957"/>
              <a:chOff x="3575720" y="3505200"/>
              <a:chExt cx="1505104" cy="2755900"/>
            </a:xfrm>
            <a:noFill/>
          </p:grpSpPr>
          <p:pic>
            <p:nvPicPr>
              <p:cNvPr id="41" name="Immagine 1">
                <a:extLst>
                  <a:ext uri="{FF2B5EF4-FFF2-40B4-BE49-F238E27FC236}">
                    <a16:creationId xmlns:a16="http://schemas.microsoft.com/office/drawing/2014/main" id="{E8B6164E-197C-59C0-D79A-0F060AA6CEB8}"/>
                  </a:ext>
                </a:extLst>
              </p:cNvPr>
              <p:cNvPicPr>
                <a:picLocks noChangeAspect="1"/>
              </p:cNvPicPr>
              <p:nvPr/>
            </p:nvPicPr>
            <p:blipFill rotWithShape="1">
              <a:blip r:embed="rId7"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bwMode="auto">
              <a:xfrm>
                <a:off x="3575720" y="3573016"/>
                <a:ext cx="1505104" cy="25864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42" name="Freeform 8">
                <a:extLst>
                  <a:ext uri="{FF2B5EF4-FFF2-40B4-BE49-F238E27FC236}">
                    <a16:creationId xmlns:a16="http://schemas.microsoft.com/office/drawing/2014/main" id="{EF435F7B-9FDF-E8BB-CCD8-1BF841946104}"/>
                  </a:ext>
                </a:extLst>
              </p:cNvPr>
              <p:cNvSpPr/>
              <p:nvPr/>
            </p:nvSpPr>
            <p:spPr>
              <a:xfrm>
                <a:off x="4495800" y="3505200"/>
                <a:ext cx="463550" cy="2314575"/>
              </a:xfrm>
              <a:custGeom>
                <a:avLst/>
                <a:gdLst>
                  <a:gd name="connsiteX0" fmla="*/ 365125 w 463550"/>
                  <a:gd name="connsiteY0" fmla="*/ 0 h 2314575"/>
                  <a:gd name="connsiteX1" fmla="*/ 76200 w 463550"/>
                  <a:gd name="connsiteY1" fmla="*/ 206375 h 2314575"/>
                  <a:gd name="connsiteX2" fmla="*/ 0 w 463550"/>
                  <a:gd name="connsiteY2" fmla="*/ 517525 h 2314575"/>
                  <a:gd name="connsiteX3" fmla="*/ 19050 w 463550"/>
                  <a:gd name="connsiteY3" fmla="*/ 666750 h 2314575"/>
                  <a:gd name="connsiteX4" fmla="*/ 69850 w 463550"/>
                  <a:gd name="connsiteY4" fmla="*/ 742950 h 2314575"/>
                  <a:gd name="connsiteX5" fmla="*/ 107950 w 463550"/>
                  <a:gd name="connsiteY5" fmla="*/ 863600 h 2314575"/>
                  <a:gd name="connsiteX6" fmla="*/ 165100 w 463550"/>
                  <a:gd name="connsiteY6" fmla="*/ 987425 h 2314575"/>
                  <a:gd name="connsiteX7" fmla="*/ 190500 w 463550"/>
                  <a:gd name="connsiteY7" fmla="*/ 1069975 h 2314575"/>
                  <a:gd name="connsiteX8" fmla="*/ 196850 w 463550"/>
                  <a:gd name="connsiteY8" fmla="*/ 1206500 h 2314575"/>
                  <a:gd name="connsiteX9" fmla="*/ 215900 w 463550"/>
                  <a:gd name="connsiteY9" fmla="*/ 1279525 h 2314575"/>
                  <a:gd name="connsiteX10" fmla="*/ 228600 w 463550"/>
                  <a:gd name="connsiteY10" fmla="*/ 1349375 h 2314575"/>
                  <a:gd name="connsiteX11" fmla="*/ 276225 w 463550"/>
                  <a:gd name="connsiteY11" fmla="*/ 1438275 h 2314575"/>
                  <a:gd name="connsiteX12" fmla="*/ 288925 w 463550"/>
                  <a:gd name="connsiteY12" fmla="*/ 1536700 h 2314575"/>
                  <a:gd name="connsiteX13" fmla="*/ 263525 w 463550"/>
                  <a:gd name="connsiteY13" fmla="*/ 1622425 h 2314575"/>
                  <a:gd name="connsiteX14" fmla="*/ 190500 w 463550"/>
                  <a:gd name="connsiteY14" fmla="*/ 1631950 h 2314575"/>
                  <a:gd name="connsiteX15" fmla="*/ 98425 w 463550"/>
                  <a:gd name="connsiteY15" fmla="*/ 1606550 h 2314575"/>
                  <a:gd name="connsiteX16" fmla="*/ 82550 w 463550"/>
                  <a:gd name="connsiteY16" fmla="*/ 1651000 h 2314575"/>
                  <a:gd name="connsiteX17" fmla="*/ 304800 w 463550"/>
                  <a:gd name="connsiteY17" fmla="*/ 2314575 h 2314575"/>
                  <a:gd name="connsiteX18" fmla="*/ 463550 w 463550"/>
                  <a:gd name="connsiteY18" fmla="*/ 1651000 h 2314575"/>
                  <a:gd name="connsiteX19" fmla="*/ 365125 w 463550"/>
                  <a:gd name="connsiteY19" fmla="*/ 0 h 2314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3550" h="2314575">
                    <a:moveTo>
                      <a:pt x="365125" y="0"/>
                    </a:moveTo>
                    <a:lnTo>
                      <a:pt x="76200" y="206375"/>
                    </a:lnTo>
                    <a:lnTo>
                      <a:pt x="0" y="517525"/>
                    </a:lnTo>
                    <a:lnTo>
                      <a:pt x="19050" y="666750"/>
                    </a:lnTo>
                    <a:lnTo>
                      <a:pt x="69850" y="742950"/>
                    </a:lnTo>
                    <a:lnTo>
                      <a:pt x="107950" y="863600"/>
                    </a:lnTo>
                    <a:lnTo>
                      <a:pt x="165100" y="987425"/>
                    </a:lnTo>
                    <a:lnTo>
                      <a:pt x="190500" y="1069975"/>
                    </a:lnTo>
                    <a:lnTo>
                      <a:pt x="196850" y="1206500"/>
                    </a:lnTo>
                    <a:lnTo>
                      <a:pt x="215900" y="1279525"/>
                    </a:lnTo>
                    <a:lnTo>
                      <a:pt x="228600" y="1349375"/>
                    </a:lnTo>
                    <a:lnTo>
                      <a:pt x="276225" y="1438275"/>
                    </a:lnTo>
                    <a:lnTo>
                      <a:pt x="288925" y="1536700"/>
                    </a:lnTo>
                    <a:lnTo>
                      <a:pt x="263525" y="1622425"/>
                    </a:lnTo>
                    <a:lnTo>
                      <a:pt x="190500" y="1631950"/>
                    </a:lnTo>
                    <a:lnTo>
                      <a:pt x="98425" y="1606550"/>
                    </a:lnTo>
                    <a:lnTo>
                      <a:pt x="82550" y="1651000"/>
                    </a:lnTo>
                    <a:lnTo>
                      <a:pt x="304800" y="2314575"/>
                    </a:lnTo>
                    <a:lnTo>
                      <a:pt x="463550" y="1651000"/>
                    </a:lnTo>
                    <a:lnTo>
                      <a:pt x="365125"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3" name="Freeform 10">
                <a:extLst>
                  <a:ext uri="{FF2B5EF4-FFF2-40B4-BE49-F238E27FC236}">
                    <a16:creationId xmlns:a16="http://schemas.microsoft.com/office/drawing/2014/main" id="{7BF7460A-2E20-FEC5-12C1-8CE1D440B650}"/>
                  </a:ext>
                </a:extLst>
              </p:cNvPr>
              <p:cNvSpPr/>
              <p:nvPr/>
            </p:nvSpPr>
            <p:spPr>
              <a:xfrm>
                <a:off x="3638550" y="5797550"/>
                <a:ext cx="1181100" cy="463550"/>
              </a:xfrm>
              <a:custGeom>
                <a:avLst/>
                <a:gdLst>
                  <a:gd name="connsiteX0" fmla="*/ 1181100 w 1181100"/>
                  <a:gd name="connsiteY0" fmla="*/ 0 h 463550"/>
                  <a:gd name="connsiteX1" fmla="*/ 1082675 w 1181100"/>
                  <a:gd name="connsiteY1" fmla="*/ 463550 h 463550"/>
                  <a:gd name="connsiteX2" fmla="*/ 0 w 1181100"/>
                  <a:gd name="connsiteY2" fmla="*/ 415925 h 463550"/>
                  <a:gd name="connsiteX3" fmla="*/ 60325 w 1181100"/>
                  <a:gd name="connsiteY3" fmla="*/ 165100 h 463550"/>
                  <a:gd name="connsiteX4" fmla="*/ 234950 w 1181100"/>
                  <a:gd name="connsiteY4" fmla="*/ 193675 h 463550"/>
                  <a:gd name="connsiteX5" fmla="*/ 266700 w 1181100"/>
                  <a:gd name="connsiteY5" fmla="*/ 241300 h 463550"/>
                  <a:gd name="connsiteX6" fmla="*/ 288925 w 1181100"/>
                  <a:gd name="connsiteY6" fmla="*/ 311150 h 463550"/>
                  <a:gd name="connsiteX7" fmla="*/ 355600 w 1181100"/>
                  <a:gd name="connsiteY7" fmla="*/ 323850 h 463550"/>
                  <a:gd name="connsiteX8" fmla="*/ 457200 w 1181100"/>
                  <a:gd name="connsiteY8" fmla="*/ 317500 h 463550"/>
                  <a:gd name="connsiteX9" fmla="*/ 495300 w 1181100"/>
                  <a:gd name="connsiteY9" fmla="*/ 311150 h 463550"/>
                  <a:gd name="connsiteX10" fmla="*/ 504825 w 1181100"/>
                  <a:gd name="connsiteY10" fmla="*/ 247650 h 463550"/>
                  <a:gd name="connsiteX11" fmla="*/ 577850 w 1181100"/>
                  <a:gd name="connsiteY11" fmla="*/ 215900 h 463550"/>
                  <a:gd name="connsiteX12" fmla="*/ 641350 w 1181100"/>
                  <a:gd name="connsiteY12" fmla="*/ 231775 h 463550"/>
                  <a:gd name="connsiteX13" fmla="*/ 606425 w 1181100"/>
                  <a:gd name="connsiteY13" fmla="*/ 311150 h 463550"/>
                  <a:gd name="connsiteX14" fmla="*/ 606425 w 1181100"/>
                  <a:gd name="connsiteY14" fmla="*/ 311150 h 463550"/>
                  <a:gd name="connsiteX15" fmla="*/ 717550 w 1181100"/>
                  <a:gd name="connsiteY15" fmla="*/ 349250 h 463550"/>
                  <a:gd name="connsiteX16" fmla="*/ 796925 w 1181100"/>
                  <a:gd name="connsiteY16" fmla="*/ 336550 h 463550"/>
                  <a:gd name="connsiteX17" fmla="*/ 828675 w 1181100"/>
                  <a:gd name="connsiteY17" fmla="*/ 260350 h 463550"/>
                  <a:gd name="connsiteX18" fmla="*/ 828675 w 1181100"/>
                  <a:gd name="connsiteY18" fmla="*/ 196850 h 463550"/>
                  <a:gd name="connsiteX19" fmla="*/ 1181100 w 1181100"/>
                  <a:gd name="connsiteY19" fmla="*/ 0 h 46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81100" h="463550">
                    <a:moveTo>
                      <a:pt x="1181100" y="0"/>
                    </a:moveTo>
                    <a:lnTo>
                      <a:pt x="1082675" y="463550"/>
                    </a:lnTo>
                    <a:lnTo>
                      <a:pt x="0" y="415925"/>
                    </a:lnTo>
                    <a:lnTo>
                      <a:pt x="60325" y="165100"/>
                    </a:lnTo>
                    <a:lnTo>
                      <a:pt x="234950" y="193675"/>
                    </a:lnTo>
                    <a:lnTo>
                      <a:pt x="266700" y="241300"/>
                    </a:lnTo>
                    <a:lnTo>
                      <a:pt x="288925" y="311150"/>
                    </a:lnTo>
                    <a:lnTo>
                      <a:pt x="355600" y="323850"/>
                    </a:lnTo>
                    <a:lnTo>
                      <a:pt x="457200" y="317500"/>
                    </a:lnTo>
                    <a:lnTo>
                      <a:pt x="495300" y="311150"/>
                    </a:lnTo>
                    <a:lnTo>
                      <a:pt x="504825" y="247650"/>
                    </a:lnTo>
                    <a:lnTo>
                      <a:pt x="577850" y="215900"/>
                    </a:lnTo>
                    <a:lnTo>
                      <a:pt x="641350" y="231775"/>
                    </a:lnTo>
                    <a:lnTo>
                      <a:pt x="606425" y="311150"/>
                    </a:lnTo>
                    <a:lnTo>
                      <a:pt x="606425" y="311150"/>
                    </a:lnTo>
                    <a:lnTo>
                      <a:pt x="717550" y="349250"/>
                    </a:lnTo>
                    <a:lnTo>
                      <a:pt x="796925" y="336550"/>
                    </a:lnTo>
                    <a:lnTo>
                      <a:pt x="828675" y="260350"/>
                    </a:lnTo>
                    <a:lnTo>
                      <a:pt x="828675" y="196850"/>
                    </a:lnTo>
                    <a:lnTo>
                      <a:pt x="11811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4" name="Freeform 11">
                <a:extLst>
                  <a:ext uri="{FF2B5EF4-FFF2-40B4-BE49-F238E27FC236}">
                    <a16:creationId xmlns:a16="http://schemas.microsoft.com/office/drawing/2014/main" id="{9F6354BF-9A02-D411-45D0-314D47AF242B}"/>
                  </a:ext>
                </a:extLst>
              </p:cNvPr>
              <p:cNvSpPr/>
              <p:nvPr/>
            </p:nvSpPr>
            <p:spPr>
              <a:xfrm>
                <a:off x="4003451" y="5691410"/>
                <a:ext cx="337421" cy="411066"/>
              </a:xfrm>
              <a:custGeom>
                <a:avLst/>
                <a:gdLst>
                  <a:gd name="connsiteX0" fmla="*/ 224 w 337421"/>
                  <a:gd name="connsiteY0" fmla="*/ 175990 h 411066"/>
                  <a:gd name="connsiteX1" fmla="*/ 44674 w 337421"/>
                  <a:gd name="connsiteY1" fmla="*/ 258540 h 411066"/>
                  <a:gd name="connsiteX2" fmla="*/ 98649 w 337421"/>
                  <a:gd name="connsiteY2" fmla="*/ 328390 h 411066"/>
                  <a:gd name="connsiteX3" fmla="*/ 143099 w 337421"/>
                  <a:gd name="connsiteY3" fmla="*/ 407765 h 411066"/>
                  <a:gd name="connsiteX4" fmla="*/ 197074 w 337421"/>
                  <a:gd name="connsiteY4" fmla="*/ 391890 h 411066"/>
                  <a:gd name="connsiteX5" fmla="*/ 263749 w 337421"/>
                  <a:gd name="connsiteY5" fmla="*/ 353790 h 411066"/>
                  <a:gd name="connsiteX6" fmla="*/ 311374 w 337421"/>
                  <a:gd name="connsiteY6" fmla="*/ 249015 h 411066"/>
                  <a:gd name="connsiteX7" fmla="*/ 336774 w 337421"/>
                  <a:gd name="connsiteY7" fmla="*/ 137890 h 411066"/>
                  <a:gd name="connsiteX8" fmla="*/ 285974 w 337421"/>
                  <a:gd name="connsiteY8" fmla="*/ 7715 h 411066"/>
                  <a:gd name="connsiteX9" fmla="*/ 63724 w 337421"/>
                  <a:gd name="connsiteY9" fmla="*/ 33115 h 411066"/>
                  <a:gd name="connsiteX10" fmla="*/ 224 w 337421"/>
                  <a:gd name="connsiteY10" fmla="*/ 175990 h 411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7421" h="411066">
                    <a:moveTo>
                      <a:pt x="224" y="175990"/>
                    </a:moveTo>
                    <a:cubicBezTo>
                      <a:pt x="-2951" y="213561"/>
                      <a:pt x="28270" y="233140"/>
                      <a:pt x="44674" y="258540"/>
                    </a:cubicBezTo>
                    <a:cubicBezTo>
                      <a:pt x="61078" y="283940"/>
                      <a:pt x="82245" y="303519"/>
                      <a:pt x="98649" y="328390"/>
                    </a:cubicBezTo>
                    <a:cubicBezTo>
                      <a:pt x="115053" y="353261"/>
                      <a:pt x="126695" y="397182"/>
                      <a:pt x="143099" y="407765"/>
                    </a:cubicBezTo>
                    <a:cubicBezTo>
                      <a:pt x="159503" y="418348"/>
                      <a:pt x="176966" y="400886"/>
                      <a:pt x="197074" y="391890"/>
                    </a:cubicBezTo>
                    <a:cubicBezTo>
                      <a:pt x="217182" y="382894"/>
                      <a:pt x="244699" y="377602"/>
                      <a:pt x="263749" y="353790"/>
                    </a:cubicBezTo>
                    <a:cubicBezTo>
                      <a:pt x="282799" y="329978"/>
                      <a:pt x="299203" y="284998"/>
                      <a:pt x="311374" y="249015"/>
                    </a:cubicBezTo>
                    <a:cubicBezTo>
                      <a:pt x="323545" y="213032"/>
                      <a:pt x="341007" y="178107"/>
                      <a:pt x="336774" y="137890"/>
                    </a:cubicBezTo>
                    <a:cubicBezTo>
                      <a:pt x="332541" y="97673"/>
                      <a:pt x="331482" y="25177"/>
                      <a:pt x="285974" y="7715"/>
                    </a:cubicBezTo>
                    <a:cubicBezTo>
                      <a:pt x="240466" y="-9747"/>
                      <a:pt x="112407" y="4011"/>
                      <a:pt x="63724" y="33115"/>
                    </a:cubicBezTo>
                    <a:cubicBezTo>
                      <a:pt x="15041" y="62219"/>
                      <a:pt x="3399" y="138419"/>
                      <a:pt x="224" y="17599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sp>
        <p:nvSpPr>
          <p:cNvPr id="10" name="TextBox 130">
            <a:extLst>
              <a:ext uri="{FF2B5EF4-FFF2-40B4-BE49-F238E27FC236}">
                <a16:creationId xmlns:a16="http://schemas.microsoft.com/office/drawing/2014/main" id="{4B9D6FEC-B84C-1141-98D1-F7E3A934ED17}"/>
              </a:ext>
            </a:extLst>
          </p:cNvPr>
          <p:cNvSpPr txBox="1">
            <a:spLocks noChangeArrowheads="1"/>
          </p:cNvSpPr>
          <p:nvPr/>
        </p:nvSpPr>
        <p:spPr bwMode="auto">
          <a:xfrm>
            <a:off x="220472" y="6367673"/>
            <a:ext cx="116459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nchorCtr="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sz="1200" dirty="0">
                <a:solidFill>
                  <a:srgbClr val="44546A"/>
                </a:solidFill>
                <a:ea typeface="MS PGothic" panose="020B0600070205080204" pitchFamily="34" charset="-128"/>
                <a:cs typeface="Arial" panose="020B0604020202020204" pitchFamily="34" charset="0"/>
              </a:rPr>
              <a:t>XLH, X-linked hypophosphataemia</a:t>
            </a:r>
          </a:p>
          <a:p>
            <a:pPr eaLnBrk="1" hangingPunct="1"/>
            <a:r>
              <a:rPr lang="en-GB" altLang="en-US" sz="1200" dirty="0">
                <a:solidFill>
                  <a:srgbClr val="44546A"/>
                </a:solidFill>
                <a:ea typeface="MS PGothic" panose="020B0600070205080204" pitchFamily="34" charset="-128"/>
                <a:cs typeface="Arial" panose="020B0604020202020204" pitchFamily="34" charset="0"/>
              </a:rPr>
              <a:t>Adapted from: Beck-Nielsen S, et al. Orphanet J Rare Dis. 2019;14:58</a:t>
            </a:r>
          </a:p>
        </p:txBody>
      </p:sp>
      <p:sp>
        <p:nvSpPr>
          <p:cNvPr id="58371" name="CasellaDiTesto 11">
            <a:extLst>
              <a:ext uri="{FF2B5EF4-FFF2-40B4-BE49-F238E27FC236}">
                <a16:creationId xmlns:a16="http://schemas.microsoft.com/office/drawing/2014/main" id="{4E27D4E9-6B4B-4F42-9220-C04D5005FC36}"/>
              </a:ext>
            </a:extLst>
          </p:cNvPr>
          <p:cNvSpPr txBox="1">
            <a:spLocks noChangeArrowheads="1"/>
          </p:cNvSpPr>
          <p:nvPr/>
        </p:nvSpPr>
        <p:spPr bwMode="auto">
          <a:xfrm>
            <a:off x="1343472" y="1190172"/>
            <a:ext cx="993298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Tx/>
              <a:buBlip>
                <a:blip r:embed="rId8"/>
              </a:buBlip>
            </a:pPr>
            <a:r>
              <a:rPr lang="en-GB" altLang="en-US" dirty="0">
                <a:solidFill>
                  <a:srgbClr val="000000"/>
                </a:solidFill>
                <a:ea typeface="Arial Narrow" panose="020B0604020202020204" pitchFamily="34" charset="0"/>
                <a:cs typeface="Arial" panose="020B0604020202020204" pitchFamily="34" charset="0"/>
              </a:rPr>
              <a:t>The condition is congenital</a:t>
            </a:r>
          </a:p>
          <a:p>
            <a:pPr eaLnBrk="1" hangingPunct="1">
              <a:buFontTx/>
              <a:buBlip>
                <a:blip r:embed="rId8"/>
              </a:buBlip>
            </a:pPr>
            <a:r>
              <a:rPr lang="en-GB" altLang="en-US" dirty="0">
                <a:solidFill>
                  <a:srgbClr val="000000"/>
                </a:solidFill>
                <a:ea typeface="Arial Narrow" panose="020B0604020202020204" pitchFamily="34" charset="0"/>
                <a:cs typeface="Arial" panose="020B0604020202020204" pitchFamily="34" charset="0"/>
              </a:rPr>
              <a:t>As the defect of mineralisation starts in the growing skeleton the resulting disease is usually rickets, but if bone abnormalities are not recognised in childhood the bone doctor will be the first to make the diagnosis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CasellaDiTesto 4">
            <a:extLst>
              <a:ext uri="{FF2B5EF4-FFF2-40B4-BE49-F238E27FC236}">
                <a16:creationId xmlns:a16="http://schemas.microsoft.com/office/drawing/2014/main" id="{B6BC7F78-C930-E94F-B930-71CDF75CFF3D}"/>
              </a:ext>
            </a:extLst>
          </p:cNvPr>
          <p:cNvSpPr txBox="1">
            <a:spLocks noChangeArrowheads="1"/>
          </p:cNvSpPr>
          <p:nvPr/>
        </p:nvSpPr>
        <p:spPr bwMode="auto">
          <a:xfrm>
            <a:off x="1559496" y="182024"/>
            <a:ext cx="9145016" cy="828432"/>
          </a:xfrm>
          <a:prstGeom prst="rect">
            <a:avLst/>
          </a:prstGeom>
          <a:ln>
            <a:noFill/>
            <a:headEnd/>
            <a:tailEnd/>
          </a:ln>
        </p:spPr>
        <p:style>
          <a:lnRef idx="1">
            <a:schemeClr val="accent4"/>
          </a:lnRef>
          <a:fillRef idx="2">
            <a:schemeClr val="accent4"/>
          </a:fillRef>
          <a:effectRef idx="1">
            <a:schemeClr val="accent4"/>
          </a:effectRef>
          <a:fontRef idx="minor">
            <a:schemeClr val="dk1"/>
          </a:fontRef>
        </p:style>
        <p:txBody>
          <a:bodyPr wrap="square">
            <a:spAutoFit/>
          </a:bodyPr>
          <a:lstStyle>
            <a:lvl1pPr marL="285750" indent="-285750">
              <a:spcBef>
                <a:spcPct val="20000"/>
              </a:spcBef>
              <a:buClr>
                <a:srgbClr val="FAFD00"/>
              </a:buClr>
              <a:buSzPct val="100000"/>
              <a:buChar char="•"/>
              <a:defRPr sz="2800">
                <a:solidFill>
                  <a:srgbClr val="FFFFFF"/>
                </a:solidFill>
                <a:latin typeface="Arial" panose="020B0604020202020204" pitchFamily="34" charset="0"/>
                <a:ea typeface="MS PGothic" panose="020B0600070205080204" pitchFamily="34" charset="-128"/>
              </a:defRPr>
            </a:lvl1pPr>
            <a:lvl2pPr marL="742950" indent="-285750">
              <a:spcBef>
                <a:spcPct val="20000"/>
              </a:spcBef>
              <a:buClr>
                <a:srgbClr val="FAFD00"/>
              </a:buClr>
              <a:buSzPct val="100000"/>
              <a:buChar char="–"/>
              <a:defRPr sz="2400">
                <a:solidFill>
                  <a:srgbClr val="FFFFFF"/>
                </a:solidFill>
                <a:latin typeface="Arial" panose="020B0604020202020204" pitchFamily="34" charset="0"/>
                <a:ea typeface="MS PGothic" panose="020B0600070205080204" pitchFamily="34" charset="-128"/>
              </a:defRPr>
            </a:lvl2pPr>
            <a:lvl3pPr marL="1143000" indent="-228600">
              <a:spcBef>
                <a:spcPct val="20000"/>
              </a:spcBef>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3pPr>
            <a:lvl4pPr marL="1600200" indent="-228600">
              <a:spcBef>
                <a:spcPct val="20000"/>
              </a:spcBef>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9pPr>
          </a:lstStyle>
          <a:p>
            <a:pPr marL="0" indent="0" algn="ctr" defTabSz="771609" eaLnBrk="1" fontAlgn="ctr" hangingPunct="1">
              <a:lnSpc>
                <a:spcPts val="2800"/>
              </a:lnSpc>
              <a:spcBef>
                <a:spcPct val="0"/>
              </a:spcBef>
              <a:spcAft>
                <a:spcPts val="0"/>
              </a:spcAft>
              <a:buClrTx/>
              <a:buSzTx/>
              <a:buFontTx/>
              <a:buNone/>
              <a:defRPr/>
            </a:pPr>
            <a:r>
              <a:rPr lang="en-GB" altLang="en-US" b="1" cap="all" dirty="0">
                <a:solidFill>
                  <a:srgbClr val="617B9F"/>
                </a:solidFill>
                <a:latin typeface="Arial Narrow" panose="020B0606020202030204" pitchFamily="34" charset="0"/>
              </a:rPr>
              <a:t>Differently to XLH, tumour-induced osteomalacia (TIO) is Usually Diagnosed in the Adult</a:t>
            </a:r>
          </a:p>
        </p:txBody>
      </p:sp>
      <p:pic>
        <p:nvPicPr>
          <p:cNvPr id="59401" name="Immagine 5">
            <a:extLst>
              <a:ext uri="{FF2B5EF4-FFF2-40B4-BE49-F238E27FC236}">
                <a16:creationId xmlns:a16="http://schemas.microsoft.com/office/drawing/2014/main" id="{0BABDA6D-D95F-6646-9EB2-6A39C74893DF}"/>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192344" y="2149014"/>
            <a:ext cx="2284987" cy="3678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Rettangolo 1">
            <a:extLst>
              <a:ext uri="{FF2B5EF4-FFF2-40B4-BE49-F238E27FC236}">
                <a16:creationId xmlns:a16="http://schemas.microsoft.com/office/drawing/2014/main" id="{6A70B85C-0D12-C04E-B3DC-639A6DC7996E}"/>
              </a:ext>
            </a:extLst>
          </p:cNvPr>
          <p:cNvSpPr>
            <a:spLocks noChangeArrowheads="1"/>
          </p:cNvSpPr>
          <p:nvPr/>
        </p:nvSpPr>
        <p:spPr bwMode="auto">
          <a:xfrm>
            <a:off x="4177367" y="1556792"/>
            <a:ext cx="704040" cy="403957"/>
          </a:xfrm>
          <a:prstGeom prst="rect">
            <a:avLst/>
          </a:prstGeom>
          <a:noFill/>
          <a:ln>
            <a:noFill/>
          </a:ln>
        </p:spPr>
        <p:txBody>
          <a:bodyPr wrap="none">
            <a:spAutoFit/>
          </a:bodyPr>
          <a:lstStyle>
            <a:lvl1pPr>
              <a:spcBef>
                <a:spcPct val="20000"/>
              </a:spcBef>
              <a:buClr>
                <a:srgbClr val="FAFD00"/>
              </a:buClr>
              <a:buSzPct val="100000"/>
              <a:buChar char="•"/>
              <a:defRPr sz="2800">
                <a:solidFill>
                  <a:srgbClr val="FFFFFF"/>
                </a:solidFill>
                <a:latin typeface="Arial" panose="020B0604020202020204" pitchFamily="34" charset="0"/>
                <a:ea typeface="MS PGothic" panose="020B0600070205080204" pitchFamily="34" charset="-128"/>
              </a:defRPr>
            </a:lvl1pPr>
            <a:lvl2pPr marL="742950" indent="-285750">
              <a:spcBef>
                <a:spcPct val="20000"/>
              </a:spcBef>
              <a:buClr>
                <a:srgbClr val="FAFD00"/>
              </a:buClr>
              <a:buSzPct val="100000"/>
              <a:buChar char="–"/>
              <a:defRPr sz="2400">
                <a:solidFill>
                  <a:srgbClr val="FFFFFF"/>
                </a:solidFill>
                <a:latin typeface="Arial" panose="020B0604020202020204" pitchFamily="34" charset="0"/>
                <a:ea typeface="MS PGothic" panose="020B0600070205080204" pitchFamily="34" charset="-128"/>
              </a:defRPr>
            </a:lvl2pPr>
            <a:lvl3pPr marL="1143000" indent="-228600">
              <a:spcBef>
                <a:spcPct val="20000"/>
              </a:spcBef>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3pPr>
            <a:lvl4pPr marL="1600200" indent="-228600">
              <a:spcBef>
                <a:spcPct val="20000"/>
              </a:spcBef>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9pPr>
          </a:lstStyle>
          <a:p>
            <a:pPr algn="ctr" defTabSz="771609" eaLnBrk="1" fontAlgn="auto" hangingPunct="1">
              <a:spcBef>
                <a:spcPct val="0"/>
              </a:spcBef>
              <a:spcAft>
                <a:spcPts val="0"/>
              </a:spcAft>
              <a:buClrTx/>
              <a:buSzTx/>
              <a:buFontTx/>
              <a:buNone/>
              <a:defRPr/>
            </a:pPr>
            <a:r>
              <a:rPr lang="en-GB" altLang="en-US" sz="2025" b="1" dirty="0">
                <a:solidFill>
                  <a:srgbClr val="52535D"/>
                </a:solidFill>
                <a:cs typeface="Arial" panose="020B0604020202020204" pitchFamily="34" charset="0"/>
              </a:rPr>
              <a:t>XLH</a:t>
            </a:r>
            <a:endParaRPr lang="en-GB" altLang="en-US" sz="2025" b="1" baseline="30000" dirty="0">
              <a:solidFill>
                <a:srgbClr val="919191"/>
              </a:solidFill>
              <a:cs typeface="Arial" panose="020B0604020202020204" pitchFamily="34" charset="0"/>
            </a:endParaRPr>
          </a:p>
        </p:txBody>
      </p:sp>
      <p:sp>
        <p:nvSpPr>
          <p:cNvPr id="16390" name="Rettangolo 1">
            <a:extLst>
              <a:ext uri="{FF2B5EF4-FFF2-40B4-BE49-F238E27FC236}">
                <a16:creationId xmlns:a16="http://schemas.microsoft.com/office/drawing/2014/main" id="{24A04981-CDC9-5B40-8D48-9B547391CD8A}"/>
              </a:ext>
            </a:extLst>
          </p:cNvPr>
          <p:cNvSpPr>
            <a:spLocks noChangeArrowheads="1"/>
          </p:cNvSpPr>
          <p:nvPr/>
        </p:nvSpPr>
        <p:spPr bwMode="auto">
          <a:xfrm>
            <a:off x="9965267" y="1556792"/>
            <a:ext cx="617478" cy="403957"/>
          </a:xfrm>
          <a:prstGeom prst="rect">
            <a:avLst/>
          </a:prstGeom>
          <a:noFill/>
          <a:ln>
            <a:noFill/>
          </a:ln>
        </p:spPr>
        <p:txBody>
          <a:bodyPr wrap="none">
            <a:spAutoFit/>
          </a:bodyPr>
          <a:lstStyle>
            <a:lvl1pPr>
              <a:spcBef>
                <a:spcPct val="20000"/>
              </a:spcBef>
              <a:buClr>
                <a:srgbClr val="FAFD00"/>
              </a:buClr>
              <a:buSzPct val="100000"/>
              <a:buChar char="•"/>
              <a:defRPr sz="2800">
                <a:solidFill>
                  <a:srgbClr val="FFFFFF"/>
                </a:solidFill>
                <a:latin typeface="Arial" panose="020B0604020202020204" pitchFamily="34" charset="0"/>
                <a:ea typeface="MS PGothic" panose="020B0600070205080204" pitchFamily="34" charset="-128"/>
              </a:defRPr>
            </a:lvl1pPr>
            <a:lvl2pPr marL="742950" indent="-285750">
              <a:spcBef>
                <a:spcPct val="20000"/>
              </a:spcBef>
              <a:buClr>
                <a:srgbClr val="FAFD00"/>
              </a:buClr>
              <a:buSzPct val="100000"/>
              <a:buChar char="–"/>
              <a:defRPr sz="2400">
                <a:solidFill>
                  <a:srgbClr val="FFFFFF"/>
                </a:solidFill>
                <a:latin typeface="Arial" panose="020B0604020202020204" pitchFamily="34" charset="0"/>
                <a:ea typeface="MS PGothic" panose="020B0600070205080204" pitchFamily="34" charset="-128"/>
              </a:defRPr>
            </a:lvl2pPr>
            <a:lvl3pPr marL="1143000" indent="-228600">
              <a:spcBef>
                <a:spcPct val="20000"/>
              </a:spcBef>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3pPr>
            <a:lvl4pPr marL="1600200" indent="-228600">
              <a:spcBef>
                <a:spcPct val="20000"/>
              </a:spcBef>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4pPr>
            <a:lvl5pPr marL="2057400" indent="-228600">
              <a:spcBef>
                <a:spcPct val="20000"/>
              </a:spcBef>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FAFD00"/>
              </a:buClr>
              <a:buSzPct val="100000"/>
              <a:buChar char="•"/>
              <a:defRPr sz="2000">
                <a:solidFill>
                  <a:srgbClr val="FFFFFF"/>
                </a:solidFill>
                <a:latin typeface="Arial" panose="020B0604020202020204" pitchFamily="34" charset="0"/>
                <a:ea typeface="MS PGothic" panose="020B0600070205080204" pitchFamily="34" charset="-128"/>
              </a:defRPr>
            </a:lvl9pPr>
          </a:lstStyle>
          <a:p>
            <a:pPr algn="ctr" defTabSz="771609" eaLnBrk="1" fontAlgn="auto" hangingPunct="1">
              <a:spcBef>
                <a:spcPct val="0"/>
              </a:spcBef>
              <a:spcAft>
                <a:spcPts val="0"/>
              </a:spcAft>
              <a:buClrTx/>
              <a:buSzTx/>
              <a:buFontTx/>
              <a:buNone/>
              <a:defRPr/>
            </a:pPr>
            <a:r>
              <a:rPr lang="en-GB" altLang="en-US" sz="2025" b="1" dirty="0">
                <a:solidFill>
                  <a:srgbClr val="52535D"/>
                </a:solidFill>
                <a:cs typeface="Arial" panose="020B0604020202020204" pitchFamily="34" charset="0"/>
              </a:rPr>
              <a:t>TIO</a:t>
            </a:r>
            <a:endParaRPr lang="en-GB" altLang="en-US" sz="2025" b="1" baseline="30000" dirty="0">
              <a:solidFill>
                <a:srgbClr val="919191"/>
              </a:solidFill>
              <a:cs typeface="Arial" panose="020B0604020202020204" pitchFamily="34" charset="0"/>
            </a:endParaRPr>
          </a:p>
        </p:txBody>
      </p:sp>
      <p:grpSp>
        <p:nvGrpSpPr>
          <p:cNvPr id="59396" name="Gruppo 10">
            <a:extLst>
              <a:ext uri="{FF2B5EF4-FFF2-40B4-BE49-F238E27FC236}">
                <a16:creationId xmlns:a16="http://schemas.microsoft.com/office/drawing/2014/main" id="{AA1799A9-9EA1-6140-939F-9DDF3EE1EE33}"/>
              </a:ext>
            </a:extLst>
          </p:cNvPr>
          <p:cNvGrpSpPr>
            <a:grpSpLocks/>
          </p:cNvGrpSpPr>
          <p:nvPr/>
        </p:nvGrpSpPr>
        <p:grpSpPr bwMode="auto">
          <a:xfrm>
            <a:off x="365125" y="365125"/>
            <a:ext cx="11328400" cy="695325"/>
            <a:chOff x="364973" y="6974"/>
            <a:chExt cx="11328963" cy="695987"/>
          </a:xfrm>
        </p:grpSpPr>
        <p:pic>
          <p:nvPicPr>
            <p:cNvPr id="59399" name="Immagine 11">
              <a:extLst>
                <a:ext uri="{FF2B5EF4-FFF2-40B4-BE49-F238E27FC236}">
                  <a16:creationId xmlns:a16="http://schemas.microsoft.com/office/drawing/2014/main" id="{724B8635-3156-5F40-8264-07F86A17FE3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961591" y="6974"/>
              <a:ext cx="732345" cy="69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0" name="Immagine 12">
              <a:extLst>
                <a:ext uri="{FF2B5EF4-FFF2-40B4-BE49-F238E27FC236}">
                  <a16:creationId xmlns:a16="http://schemas.microsoft.com/office/drawing/2014/main" id="{9FC74E97-6944-6F41-A109-ADE94D28867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64973" y="6974"/>
              <a:ext cx="732345" cy="69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TextBox 130">
            <a:extLst>
              <a:ext uri="{FF2B5EF4-FFF2-40B4-BE49-F238E27FC236}">
                <a16:creationId xmlns:a16="http://schemas.microsoft.com/office/drawing/2014/main" id="{C07C335E-7844-4F49-91B1-18F4DC7C148C}"/>
              </a:ext>
            </a:extLst>
          </p:cNvPr>
          <p:cNvSpPr txBox="1">
            <a:spLocks noChangeArrowheads="1"/>
          </p:cNvSpPr>
          <p:nvPr/>
        </p:nvSpPr>
        <p:spPr bwMode="auto">
          <a:xfrm>
            <a:off x="220472" y="6183007"/>
            <a:ext cx="116459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nchorCtr="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t" hangingPunct="1"/>
            <a:r>
              <a:rPr lang="en-GB" altLang="en-US" sz="1200" dirty="0">
                <a:solidFill>
                  <a:srgbClr val="44546A"/>
                </a:solidFill>
                <a:ea typeface="MS PGothic" panose="020B0600070205080204" pitchFamily="34" charset="-128"/>
                <a:cs typeface="Arial" panose="020B0604020202020204" pitchFamily="34" charset="0"/>
              </a:rPr>
              <a:t>XLH, X-linked hypophosphataemia</a:t>
            </a:r>
          </a:p>
          <a:p>
            <a:pPr eaLnBrk="1" fontAlgn="t" hangingPunct="1"/>
            <a:r>
              <a:rPr lang="en-GB" altLang="en-US" sz="1200" dirty="0">
                <a:solidFill>
                  <a:srgbClr val="44546A"/>
                </a:solidFill>
                <a:ea typeface="MS PGothic" panose="020B0600070205080204" pitchFamily="34" charset="-128"/>
                <a:cs typeface="Arial" panose="020B0604020202020204" pitchFamily="34" charset="0"/>
              </a:rPr>
              <a:t>Adapted from: Beck-Nielsen S, et al. Orphanet J Rare Dis. 2019;14:58; Florenzano P, et al. Bone Rep. 2017;7:90-7; </a:t>
            </a:r>
            <a:br>
              <a:rPr lang="en-GB" altLang="en-US" sz="1200" dirty="0">
                <a:solidFill>
                  <a:srgbClr val="44546A"/>
                </a:solidFill>
                <a:ea typeface="MS PGothic" panose="020B0600070205080204" pitchFamily="34" charset="-128"/>
                <a:cs typeface="Arial" panose="020B0604020202020204" pitchFamily="34" charset="0"/>
              </a:rPr>
            </a:br>
            <a:r>
              <a:rPr lang="en-GB" altLang="en-US" sz="1200" dirty="0">
                <a:solidFill>
                  <a:schemeClr val="tx2"/>
                </a:solidFill>
                <a:cs typeface="Arial" panose="020B0604020202020204" pitchFamily="34" charset="0"/>
              </a:rPr>
              <a:t>Haffner D, et al. Nat Rev Nephrol. 2019;15:435-55</a:t>
            </a:r>
            <a:r>
              <a:rPr lang="en-GB" altLang="en-US" sz="1200" dirty="0">
                <a:solidFill>
                  <a:srgbClr val="44546A"/>
                </a:solidFill>
                <a:ea typeface="MS PGothic" panose="020B0600070205080204" pitchFamily="34" charset="-128"/>
                <a:cs typeface="Arial" panose="020B0604020202020204" pitchFamily="34" charset="0"/>
              </a:rPr>
              <a:t>; Minisola S, et al. Nat Rev Dis Primers. 2017;3:17044</a:t>
            </a:r>
          </a:p>
        </p:txBody>
      </p:sp>
      <p:grpSp>
        <p:nvGrpSpPr>
          <p:cNvPr id="32" name="Group 31">
            <a:extLst>
              <a:ext uri="{FF2B5EF4-FFF2-40B4-BE49-F238E27FC236}">
                <a16:creationId xmlns:a16="http://schemas.microsoft.com/office/drawing/2014/main" id="{856145FE-90A5-7307-9C81-88C5B9CAFECE}"/>
              </a:ext>
            </a:extLst>
          </p:cNvPr>
          <p:cNvGrpSpPr/>
          <p:nvPr/>
        </p:nvGrpSpPr>
        <p:grpSpPr>
          <a:xfrm>
            <a:off x="911424" y="1893821"/>
            <a:ext cx="7488832" cy="4188402"/>
            <a:chOff x="1991544" y="1196752"/>
            <a:chExt cx="7776864" cy="5052498"/>
          </a:xfrm>
        </p:grpSpPr>
        <p:pic>
          <p:nvPicPr>
            <p:cNvPr id="33" name="Picture 32">
              <a:extLst>
                <a:ext uri="{FF2B5EF4-FFF2-40B4-BE49-F238E27FC236}">
                  <a16:creationId xmlns:a16="http://schemas.microsoft.com/office/drawing/2014/main" id="{148A44AA-BF32-F7BA-0539-284CC0BA902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 r="1115"/>
            <a:stretch/>
          </p:blipFill>
          <p:spPr>
            <a:xfrm>
              <a:off x="1991544" y="1196752"/>
              <a:ext cx="7776864" cy="5052498"/>
            </a:xfrm>
            <a:prstGeom prst="rect">
              <a:avLst/>
            </a:prstGeom>
          </p:spPr>
        </p:pic>
        <p:pic>
          <p:nvPicPr>
            <p:cNvPr id="34" name="Immagine 1">
              <a:extLst>
                <a:ext uri="{FF2B5EF4-FFF2-40B4-BE49-F238E27FC236}">
                  <a16:creationId xmlns:a16="http://schemas.microsoft.com/office/drawing/2014/main" id="{F68541E2-5D39-85E8-8119-D96FD3F14420}"/>
                </a:ext>
              </a:extLst>
            </p:cNvPr>
            <p:cNvPicPr>
              <a:picLocks noChangeAspect="1"/>
            </p:cNvPicPr>
            <p:nvPr/>
          </p:nvPicPr>
          <p:blipFill rotWithShape="1">
            <a:blip r:embed="rId7"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bwMode="auto">
            <a:xfrm>
              <a:off x="6600056" y="1690688"/>
              <a:ext cx="1741422" cy="4402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 name="Group 34">
              <a:extLst>
                <a:ext uri="{FF2B5EF4-FFF2-40B4-BE49-F238E27FC236}">
                  <a16:creationId xmlns:a16="http://schemas.microsoft.com/office/drawing/2014/main" id="{E6AEA110-273F-1A15-6A5A-25E1139415AA}"/>
                </a:ext>
              </a:extLst>
            </p:cNvPr>
            <p:cNvGrpSpPr/>
            <p:nvPr/>
          </p:nvGrpSpPr>
          <p:grpSpPr>
            <a:xfrm>
              <a:off x="3592717" y="2522315"/>
              <a:ext cx="1580410" cy="3354957"/>
              <a:chOff x="3575720" y="3505200"/>
              <a:chExt cx="1505104" cy="2755900"/>
            </a:xfrm>
            <a:noFill/>
          </p:grpSpPr>
          <p:pic>
            <p:nvPicPr>
              <p:cNvPr id="36" name="Immagine 1">
                <a:extLst>
                  <a:ext uri="{FF2B5EF4-FFF2-40B4-BE49-F238E27FC236}">
                    <a16:creationId xmlns:a16="http://schemas.microsoft.com/office/drawing/2014/main" id="{F1619252-8E6B-9DB6-C6A3-3EA2E178F7FB}"/>
                  </a:ext>
                </a:extLst>
              </p:cNvPr>
              <p:cNvPicPr>
                <a:picLocks noChangeAspect="1"/>
              </p:cNvPicPr>
              <p:nvPr/>
            </p:nvPicPr>
            <p:blipFill rotWithShape="1">
              <a:blip r:embed="rId8"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bwMode="auto">
              <a:xfrm>
                <a:off x="3575720" y="3573016"/>
                <a:ext cx="1505104" cy="258648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37" name="Freeform 8">
                <a:extLst>
                  <a:ext uri="{FF2B5EF4-FFF2-40B4-BE49-F238E27FC236}">
                    <a16:creationId xmlns:a16="http://schemas.microsoft.com/office/drawing/2014/main" id="{28C16330-5AEE-B8F8-585F-A850D9F2DCEA}"/>
                  </a:ext>
                </a:extLst>
              </p:cNvPr>
              <p:cNvSpPr/>
              <p:nvPr/>
            </p:nvSpPr>
            <p:spPr>
              <a:xfrm>
                <a:off x="4495800" y="3505200"/>
                <a:ext cx="463550" cy="2314575"/>
              </a:xfrm>
              <a:custGeom>
                <a:avLst/>
                <a:gdLst>
                  <a:gd name="connsiteX0" fmla="*/ 365125 w 463550"/>
                  <a:gd name="connsiteY0" fmla="*/ 0 h 2314575"/>
                  <a:gd name="connsiteX1" fmla="*/ 76200 w 463550"/>
                  <a:gd name="connsiteY1" fmla="*/ 206375 h 2314575"/>
                  <a:gd name="connsiteX2" fmla="*/ 0 w 463550"/>
                  <a:gd name="connsiteY2" fmla="*/ 517525 h 2314575"/>
                  <a:gd name="connsiteX3" fmla="*/ 19050 w 463550"/>
                  <a:gd name="connsiteY3" fmla="*/ 666750 h 2314575"/>
                  <a:gd name="connsiteX4" fmla="*/ 69850 w 463550"/>
                  <a:gd name="connsiteY4" fmla="*/ 742950 h 2314575"/>
                  <a:gd name="connsiteX5" fmla="*/ 107950 w 463550"/>
                  <a:gd name="connsiteY5" fmla="*/ 863600 h 2314575"/>
                  <a:gd name="connsiteX6" fmla="*/ 165100 w 463550"/>
                  <a:gd name="connsiteY6" fmla="*/ 987425 h 2314575"/>
                  <a:gd name="connsiteX7" fmla="*/ 190500 w 463550"/>
                  <a:gd name="connsiteY7" fmla="*/ 1069975 h 2314575"/>
                  <a:gd name="connsiteX8" fmla="*/ 196850 w 463550"/>
                  <a:gd name="connsiteY8" fmla="*/ 1206500 h 2314575"/>
                  <a:gd name="connsiteX9" fmla="*/ 215900 w 463550"/>
                  <a:gd name="connsiteY9" fmla="*/ 1279525 h 2314575"/>
                  <a:gd name="connsiteX10" fmla="*/ 228600 w 463550"/>
                  <a:gd name="connsiteY10" fmla="*/ 1349375 h 2314575"/>
                  <a:gd name="connsiteX11" fmla="*/ 276225 w 463550"/>
                  <a:gd name="connsiteY11" fmla="*/ 1438275 h 2314575"/>
                  <a:gd name="connsiteX12" fmla="*/ 288925 w 463550"/>
                  <a:gd name="connsiteY12" fmla="*/ 1536700 h 2314575"/>
                  <a:gd name="connsiteX13" fmla="*/ 263525 w 463550"/>
                  <a:gd name="connsiteY13" fmla="*/ 1622425 h 2314575"/>
                  <a:gd name="connsiteX14" fmla="*/ 190500 w 463550"/>
                  <a:gd name="connsiteY14" fmla="*/ 1631950 h 2314575"/>
                  <a:gd name="connsiteX15" fmla="*/ 98425 w 463550"/>
                  <a:gd name="connsiteY15" fmla="*/ 1606550 h 2314575"/>
                  <a:gd name="connsiteX16" fmla="*/ 82550 w 463550"/>
                  <a:gd name="connsiteY16" fmla="*/ 1651000 h 2314575"/>
                  <a:gd name="connsiteX17" fmla="*/ 304800 w 463550"/>
                  <a:gd name="connsiteY17" fmla="*/ 2314575 h 2314575"/>
                  <a:gd name="connsiteX18" fmla="*/ 463550 w 463550"/>
                  <a:gd name="connsiteY18" fmla="*/ 1651000 h 2314575"/>
                  <a:gd name="connsiteX19" fmla="*/ 365125 w 463550"/>
                  <a:gd name="connsiteY19" fmla="*/ 0 h 2314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63550" h="2314575">
                    <a:moveTo>
                      <a:pt x="365125" y="0"/>
                    </a:moveTo>
                    <a:lnTo>
                      <a:pt x="76200" y="206375"/>
                    </a:lnTo>
                    <a:lnTo>
                      <a:pt x="0" y="517525"/>
                    </a:lnTo>
                    <a:lnTo>
                      <a:pt x="19050" y="666750"/>
                    </a:lnTo>
                    <a:lnTo>
                      <a:pt x="69850" y="742950"/>
                    </a:lnTo>
                    <a:lnTo>
                      <a:pt x="107950" y="863600"/>
                    </a:lnTo>
                    <a:lnTo>
                      <a:pt x="165100" y="987425"/>
                    </a:lnTo>
                    <a:lnTo>
                      <a:pt x="190500" y="1069975"/>
                    </a:lnTo>
                    <a:lnTo>
                      <a:pt x="196850" y="1206500"/>
                    </a:lnTo>
                    <a:lnTo>
                      <a:pt x="215900" y="1279525"/>
                    </a:lnTo>
                    <a:lnTo>
                      <a:pt x="228600" y="1349375"/>
                    </a:lnTo>
                    <a:lnTo>
                      <a:pt x="276225" y="1438275"/>
                    </a:lnTo>
                    <a:lnTo>
                      <a:pt x="288925" y="1536700"/>
                    </a:lnTo>
                    <a:lnTo>
                      <a:pt x="263525" y="1622425"/>
                    </a:lnTo>
                    <a:lnTo>
                      <a:pt x="190500" y="1631950"/>
                    </a:lnTo>
                    <a:lnTo>
                      <a:pt x="98425" y="1606550"/>
                    </a:lnTo>
                    <a:lnTo>
                      <a:pt x="82550" y="1651000"/>
                    </a:lnTo>
                    <a:lnTo>
                      <a:pt x="304800" y="2314575"/>
                    </a:lnTo>
                    <a:lnTo>
                      <a:pt x="463550" y="1651000"/>
                    </a:lnTo>
                    <a:lnTo>
                      <a:pt x="365125"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8" name="Freeform 10">
                <a:extLst>
                  <a:ext uri="{FF2B5EF4-FFF2-40B4-BE49-F238E27FC236}">
                    <a16:creationId xmlns:a16="http://schemas.microsoft.com/office/drawing/2014/main" id="{81D347AF-DAEC-D841-DD7D-DD97BF2BD058}"/>
                  </a:ext>
                </a:extLst>
              </p:cNvPr>
              <p:cNvSpPr/>
              <p:nvPr/>
            </p:nvSpPr>
            <p:spPr>
              <a:xfrm>
                <a:off x="3638550" y="5797550"/>
                <a:ext cx="1181100" cy="463550"/>
              </a:xfrm>
              <a:custGeom>
                <a:avLst/>
                <a:gdLst>
                  <a:gd name="connsiteX0" fmla="*/ 1181100 w 1181100"/>
                  <a:gd name="connsiteY0" fmla="*/ 0 h 463550"/>
                  <a:gd name="connsiteX1" fmla="*/ 1082675 w 1181100"/>
                  <a:gd name="connsiteY1" fmla="*/ 463550 h 463550"/>
                  <a:gd name="connsiteX2" fmla="*/ 0 w 1181100"/>
                  <a:gd name="connsiteY2" fmla="*/ 415925 h 463550"/>
                  <a:gd name="connsiteX3" fmla="*/ 60325 w 1181100"/>
                  <a:gd name="connsiteY3" fmla="*/ 165100 h 463550"/>
                  <a:gd name="connsiteX4" fmla="*/ 234950 w 1181100"/>
                  <a:gd name="connsiteY4" fmla="*/ 193675 h 463550"/>
                  <a:gd name="connsiteX5" fmla="*/ 266700 w 1181100"/>
                  <a:gd name="connsiteY5" fmla="*/ 241300 h 463550"/>
                  <a:gd name="connsiteX6" fmla="*/ 288925 w 1181100"/>
                  <a:gd name="connsiteY6" fmla="*/ 311150 h 463550"/>
                  <a:gd name="connsiteX7" fmla="*/ 355600 w 1181100"/>
                  <a:gd name="connsiteY7" fmla="*/ 323850 h 463550"/>
                  <a:gd name="connsiteX8" fmla="*/ 457200 w 1181100"/>
                  <a:gd name="connsiteY8" fmla="*/ 317500 h 463550"/>
                  <a:gd name="connsiteX9" fmla="*/ 495300 w 1181100"/>
                  <a:gd name="connsiteY9" fmla="*/ 311150 h 463550"/>
                  <a:gd name="connsiteX10" fmla="*/ 504825 w 1181100"/>
                  <a:gd name="connsiteY10" fmla="*/ 247650 h 463550"/>
                  <a:gd name="connsiteX11" fmla="*/ 577850 w 1181100"/>
                  <a:gd name="connsiteY11" fmla="*/ 215900 h 463550"/>
                  <a:gd name="connsiteX12" fmla="*/ 641350 w 1181100"/>
                  <a:gd name="connsiteY12" fmla="*/ 231775 h 463550"/>
                  <a:gd name="connsiteX13" fmla="*/ 606425 w 1181100"/>
                  <a:gd name="connsiteY13" fmla="*/ 311150 h 463550"/>
                  <a:gd name="connsiteX14" fmla="*/ 606425 w 1181100"/>
                  <a:gd name="connsiteY14" fmla="*/ 311150 h 463550"/>
                  <a:gd name="connsiteX15" fmla="*/ 717550 w 1181100"/>
                  <a:gd name="connsiteY15" fmla="*/ 349250 h 463550"/>
                  <a:gd name="connsiteX16" fmla="*/ 796925 w 1181100"/>
                  <a:gd name="connsiteY16" fmla="*/ 336550 h 463550"/>
                  <a:gd name="connsiteX17" fmla="*/ 828675 w 1181100"/>
                  <a:gd name="connsiteY17" fmla="*/ 260350 h 463550"/>
                  <a:gd name="connsiteX18" fmla="*/ 828675 w 1181100"/>
                  <a:gd name="connsiteY18" fmla="*/ 196850 h 463550"/>
                  <a:gd name="connsiteX19" fmla="*/ 1181100 w 1181100"/>
                  <a:gd name="connsiteY19" fmla="*/ 0 h 46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81100" h="463550">
                    <a:moveTo>
                      <a:pt x="1181100" y="0"/>
                    </a:moveTo>
                    <a:lnTo>
                      <a:pt x="1082675" y="463550"/>
                    </a:lnTo>
                    <a:lnTo>
                      <a:pt x="0" y="415925"/>
                    </a:lnTo>
                    <a:lnTo>
                      <a:pt x="60325" y="165100"/>
                    </a:lnTo>
                    <a:lnTo>
                      <a:pt x="234950" y="193675"/>
                    </a:lnTo>
                    <a:lnTo>
                      <a:pt x="266700" y="241300"/>
                    </a:lnTo>
                    <a:lnTo>
                      <a:pt x="288925" y="311150"/>
                    </a:lnTo>
                    <a:lnTo>
                      <a:pt x="355600" y="323850"/>
                    </a:lnTo>
                    <a:lnTo>
                      <a:pt x="457200" y="317500"/>
                    </a:lnTo>
                    <a:lnTo>
                      <a:pt x="495300" y="311150"/>
                    </a:lnTo>
                    <a:lnTo>
                      <a:pt x="504825" y="247650"/>
                    </a:lnTo>
                    <a:lnTo>
                      <a:pt x="577850" y="215900"/>
                    </a:lnTo>
                    <a:lnTo>
                      <a:pt x="641350" y="231775"/>
                    </a:lnTo>
                    <a:lnTo>
                      <a:pt x="606425" y="311150"/>
                    </a:lnTo>
                    <a:lnTo>
                      <a:pt x="606425" y="311150"/>
                    </a:lnTo>
                    <a:lnTo>
                      <a:pt x="717550" y="349250"/>
                    </a:lnTo>
                    <a:lnTo>
                      <a:pt x="796925" y="336550"/>
                    </a:lnTo>
                    <a:lnTo>
                      <a:pt x="828675" y="260350"/>
                    </a:lnTo>
                    <a:lnTo>
                      <a:pt x="828675" y="196850"/>
                    </a:lnTo>
                    <a:lnTo>
                      <a:pt x="11811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Freeform 11">
                <a:extLst>
                  <a:ext uri="{FF2B5EF4-FFF2-40B4-BE49-F238E27FC236}">
                    <a16:creationId xmlns:a16="http://schemas.microsoft.com/office/drawing/2014/main" id="{C1D42DD5-6C85-1340-B2BE-827256DE4A73}"/>
                  </a:ext>
                </a:extLst>
              </p:cNvPr>
              <p:cNvSpPr/>
              <p:nvPr/>
            </p:nvSpPr>
            <p:spPr>
              <a:xfrm>
                <a:off x="4003451" y="5691410"/>
                <a:ext cx="337421" cy="411066"/>
              </a:xfrm>
              <a:custGeom>
                <a:avLst/>
                <a:gdLst>
                  <a:gd name="connsiteX0" fmla="*/ 224 w 337421"/>
                  <a:gd name="connsiteY0" fmla="*/ 175990 h 411066"/>
                  <a:gd name="connsiteX1" fmla="*/ 44674 w 337421"/>
                  <a:gd name="connsiteY1" fmla="*/ 258540 h 411066"/>
                  <a:gd name="connsiteX2" fmla="*/ 98649 w 337421"/>
                  <a:gd name="connsiteY2" fmla="*/ 328390 h 411066"/>
                  <a:gd name="connsiteX3" fmla="*/ 143099 w 337421"/>
                  <a:gd name="connsiteY3" fmla="*/ 407765 h 411066"/>
                  <a:gd name="connsiteX4" fmla="*/ 197074 w 337421"/>
                  <a:gd name="connsiteY4" fmla="*/ 391890 h 411066"/>
                  <a:gd name="connsiteX5" fmla="*/ 263749 w 337421"/>
                  <a:gd name="connsiteY5" fmla="*/ 353790 h 411066"/>
                  <a:gd name="connsiteX6" fmla="*/ 311374 w 337421"/>
                  <a:gd name="connsiteY6" fmla="*/ 249015 h 411066"/>
                  <a:gd name="connsiteX7" fmla="*/ 336774 w 337421"/>
                  <a:gd name="connsiteY7" fmla="*/ 137890 h 411066"/>
                  <a:gd name="connsiteX8" fmla="*/ 285974 w 337421"/>
                  <a:gd name="connsiteY8" fmla="*/ 7715 h 411066"/>
                  <a:gd name="connsiteX9" fmla="*/ 63724 w 337421"/>
                  <a:gd name="connsiteY9" fmla="*/ 33115 h 411066"/>
                  <a:gd name="connsiteX10" fmla="*/ 224 w 337421"/>
                  <a:gd name="connsiteY10" fmla="*/ 175990 h 411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7421" h="411066">
                    <a:moveTo>
                      <a:pt x="224" y="175990"/>
                    </a:moveTo>
                    <a:cubicBezTo>
                      <a:pt x="-2951" y="213561"/>
                      <a:pt x="28270" y="233140"/>
                      <a:pt x="44674" y="258540"/>
                    </a:cubicBezTo>
                    <a:cubicBezTo>
                      <a:pt x="61078" y="283940"/>
                      <a:pt x="82245" y="303519"/>
                      <a:pt x="98649" y="328390"/>
                    </a:cubicBezTo>
                    <a:cubicBezTo>
                      <a:pt x="115053" y="353261"/>
                      <a:pt x="126695" y="397182"/>
                      <a:pt x="143099" y="407765"/>
                    </a:cubicBezTo>
                    <a:cubicBezTo>
                      <a:pt x="159503" y="418348"/>
                      <a:pt x="176966" y="400886"/>
                      <a:pt x="197074" y="391890"/>
                    </a:cubicBezTo>
                    <a:cubicBezTo>
                      <a:pt x="217182" y="382894"/>
                      <a:pt x="244699" y="377602"/>
                      <a:pt x="263749" y="353790"/>
                    </a:cubicBezTo>
                    <a:cubicBezTo>
                      <a:pt x="282799" y="329978"/>
                      <a:pt x="299203" y="284998"/>
                      <a:pt x="311374" y="249015"/>
                    </a:cubicBezTo>
                    <a:cubicBezTo>
                      <a:pt x="323545" y="213032"/>
                      <a:pt x="341007" y="178107"/>
                      <a:pt x="336774" y="137890"/>
                    </a:cubicBezTo>
                    <a:cubicBezTo>
                      <a:pt x="332541" y="97673"/>
                      <a:pt x="331482" y="25177"/>
                      <a:pt x="285974" y="7715"/>
                    </a:cubicBezTo>
                    <a:cubicBezTo>
                      <a:pt x="240466" y="-9747"/>
                      <a:pt x="112407" y="4011"/>
                      <a:pt x="63724" y="33115"/>
                    </a:cubicBezTo>
                    <a:cubicBezTo>
                      <a:pt x="15041" y="62219"/>
                      <a:pt x="3399" y="138419"/>
                      <a:pt x="224" y="17599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5A28D-30C8-8C45-B315-7D18B36E7769}"/>
              </a:ext>
            </a:extLst>
          </p:cNvPr>
          <p:cNvSpPr>
            <a:spLocks noGrp="1"/>
          </p:cNvSpPr>
          <p:nvPr>
            <p:ph type="title"/>
          </p:nvPr>
        </p:nvSpPr>
        <p:spPr>
          <a:xfrm>
            <a:off x="838200" y="350944"/>
            <a:ext cx="10515600" cy="1325563"/>
          </a:xfrm>
        </p:spPr>
        <p:txBody>
          <a:bodyPr rtlCol="0">
            <a:normAutofit fontScale="90000"/>
          </a:bodyPr>
          <a:lstStyle/>
          <a:p>
            <a:pPr algn="ctr" fontAlgn="auto">
              <a:spcAft>
                <a:spcPts val="0"/>
              </a:spcAft>
              <a:defRPr/>
            </a:pPr>
            <a:r>
              <a:rPr lang="en-GB" sz="2800" b="1" cap="all" dirty="0">
                <a:solidFill>
                  <a:srgbClr val="617B9F"/>
                </a:solidFill>
                <a:latin typeface="Arial" panose="020B0604020202020204" pitchFamily="34" charset="0"/>
                <a:cs typeface="Arial" panose="020B0604020202020204" pitchFamily="34" charset="0"/>
              </a:rPr>
              <a:t>Characteristics of inherited </a:t>
            </a:r>
            <a:br>
              <a:rPr lang="en-GB" sz="2800" b="1" cap="all" dirty="0">
                <a:solidFill>
                  <a:srgbClr val="617B9F"/>
                </a:solidFill>
                <a:latin typeface="Arial" panose="020B0604020202020204" pitchFamily="34" charset="0"/>
                <a:cs typeface="Arial" panose="020B0604020202020204" pitchFamily="34" charset="0"/>
              </a:rPr>
            </a:br>
            <a:r>
              <a:rPr lang="en-GB" sz="2800" b="1" cap="all" dirty="0">
                <a:solidFill>
                  <a:srgbClr val="617B9F"/>
                </a:solidFill>
                <a:latin typeface="Arial" panose="020B0604020202020204" pitchFamily="34" charset="0"/>
                <a:cs typeface="Arial" panose="020B0604020202020204" pitchFamily="34" charset="0"/>
              </a:rPr>
              <a:t>or acquired causes of phosphopenic rickets </a:t>
            </a:r>
            <a:br>
              <a:rPr lang="en-GB" sz="2800" b="1" cap="all" dirty="0">
                <a:solidFill>
                  <a:srgbClr val="617B9F"/>
                </a:solidFill>
                <a:latin typeface="Arial" panose="020B0604020202020204" pitchFamily="34" charset="0"/>
                <a:cs typeface="Arial" panose="020B0604020202020204" pitchFamily="34" charset="0"/>
              </a:rPr>
            </a:br>
            <a:r>
              <a:rPr lang="en-GB" sz="2800" b="1" cap="all" dirty="0">
                <a:solidFill>
                  <a:srgbClr val="617B9F"/>
                </a:solidFill>
                <a:latin typeface="Arial" panose="020B0604020202020204" pitchFamily="34" charset="0"/>
                <a:cs typeface="Arial" panose="020B0604020202020204" pitchFamily="34" charset="0"/>
              </a:rPr>
              <a:t>in comparison to calcipenic rickets</a:t>
            </a:r>
            <a:br>
              <a:rPr lang="en-GB" sz="2800" b="1" cap="all" dirty="0">
                <a:solidFill>
                  <a:srgbClr val="617B9F"/>
                </a:solidFill>
                <a:latin typeface="Arial" panose="020B0604020202020204" pitchFamily="34" charset="0"/>
                <a:cs typeface="Arial" panose="020B0604020202020204" pitchFamily="34" charset="0"/>
              </a:rPr>
            </a:br>
            <a:endParaRPr lang="en-GB" dirty="0"/>
          </a:p>
        </p:txBody>
      </p:sp>
      <p:sp>
        <p:nvSpPr>
          <p:cNvPr id="10" name="TextBox 130">
            <a:extLst>
              <a:ext uri="{FF2B5EF4-FFF2-40B4-BE49-F238E27FC236}">
                <a16:creationId xmlns:a16="http://schemas.microsoft.com/office/drawing/2014/main" id="{B6B607B6-9C77-CE47-B16D-38CACA42AD72}"/>
              </a:ext>
            </a:extLst>
          </p:cNvPr>
          <p:cNvSpPr txBox="1">
            <a:spLocks noChangeArrowheads="1"/>
          </p:cNvSpPr>
          <p:nvPr/>
        </p:nvSpPr>
        <p:spPr bwMode="auto">
          <a:xfrm>
            <a:off x="220472" y="5852147"/>
            <a:ext cx="11645900" cy="884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nchorCtr="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Aft>
                <a:spcPts val="300"/>
              </a:spcAft>
            </a:pPr>
            <a:r>
              <a:rPr lang="en-GB" altLang="en-US" sz="1000" baseline="30000" dirty="0">
                <a:solidFill>
                  <a:schemeClr val="tx2"/>
                </a:solidFill>
              </a:rPr>
              <a:t>a</a:t>
            </a:r>
            <a:r>
              <a:rPr lang="en-GB" altLang="en-US" sz="1000" dirty="0">
                <a:solidFill>
                  <a:schemeClr val="tx2"/>
                </a:solidFill>
              </a:rPr>
              <a:t> Cave: prevalence of vitamin D deficiency was reported to be up to 50% in healthy children. </a:t>
            </a:r>
            <a:r>
              <a:rPr lang="en-GB" altLang="en-US" sz="1000" baseline="30000" dirty="0">
                <a:solidFill>
                  <a:schemeClr val="tx2"/>
                </a:solidFill>
              </a:rPr>
              <a:t>b</a:t>
            </a:r>
            <a:r>
              <a:rPr lang="en-GB" altLang="en-US" sz="1000" dirty="0">
                <a:solidFill>
                  <a:schemeClr val="tx2"/>
                </a:solidFill>
              </a:rPr>
              <a:t> Normal after restoration of P, but falsely reduced before restoration. </a:t>
            </a:r>
          </a:p>
          <a:p>
            <a:pPr>
              <a:spcAft>
                <a:spcPts val="300"/>
              </a:spcAft>
            </a:pPr>
            <a:r>
              <a:rPr lang="en-GB" altLang="en-US" sz="1000" dirty="0">
                <a:solidFill>
                  <a:schemeClr val="tx2"/>
                </a:solidFill>
              </a:rPr>
              <a:t>↑, elevated; ↑↑ or ↑↑↑, very elevated; ↑(↑↑), might range widely; 1,25(OH)2D, 1,25-dihydroxyvitamin D; 25(OH)D, cholecalciferol; ALP, alkaline phosphatase; </a:t>
            </a:r>
          </a:p>
          <a:p>
            <a:pPr>
              <a:spcAft>
                <a:spcPts val="300"/>
              </a:spcAft>
            </a:pPr>
            <a:r>
              <a:rPr lang="en-GB" altLang="en-US" sz="1000" dirty="0">
                <a:solidFill>
                  <a:schemeClr val="tx2"/>
                </a:solidFill>
              </a:rPr>
              <a:t>Ca, serum levels of calcium; FGF23, fibroblast growth factor 23; N, normal; NA, not applicable; P, serum levels of phosphate; PTH, parathyroid hormone; TmP/GFR, maximum rate of renal tubular reabsorption of phosphate per glomerular filtration rate; U</a:t>
            </a:r>
            <a:r>
              <a:rPr lang="en-GB" altLang="en-US" sz="1000" baseline="-25000" dirty="0">
                <a:solidFill>
                  <a:schemeClr val="tx2"/>
                </a:solidFill>
              </a:rPr>
              <a:t>Ca</a:t>
            </a:r>
            <a:r>
              <a:rPr lang="en-GB" altLang="en-US" sz="1000" dirty="0">
                <a:solidFill>
                  <a:schemeClr val="tx2"/>
                </a:solidFill>
              </a:rPr>
              <a:t>, urinary calcium excretion; U</a:t>
            </a:r>
            <a:r>
              <a:rPr lang="en-GB" altLang="en-US" sz="1000" baseline="-25000" dirty="0">
                <a:solidFill>
                  <a:schemeClr val="tx2"/>
                </a:solidFill>
              </a:rPr>
              <a:t>P</a:t>
            </a:r>
            <a:r>
              <a:rPr lang="en-GB" altLang="en-US" sz="1000" dirty="0">
                <a:solidFill>
                  <a:schemeClr val="tx2"/>
                </a:solidFill>
              </a:rPr>
              <a:t>, urinary phosphate excretion; VDR, vitamin D receptor</a:t>
            </a:r>
          </a:p>
          <a:p>
            <a:pPr>
              <a:spcAft>
                <a:spcPts val="300"/>
              </a:spcAft>
            </a:pPr>
            <a:r>
              <a:rPr lang="en-GB" altLang="en-US" sz="1000" dirty="0">
                <a:solidFill>
                  <a:schemeClr val="tx2"/>
                </a:solidFill>
                <a:cs typeface="Arial" panose="020B0604020202020204" pitchFamily="34" charset="0"/>
              </a:rPr>
              <a:t>Adapted from: Haffner D, et al. Nat Rev Nephrol. 2019;15:435-55</a:t>
            </a:r>
          </a:p>
        </p:txBody>
      </p:sp>
      <p:grpSp>
        <p:nvGrpSpPr>
          <p:cNvPr id="11" name="Gruppo 7">
            <a:extLst>
              <a:ext uri="{FF2B5EF4-FFF2-40B4-BE49-F238E27FC236}">
                <a16:creationId xmlns:a16="http://schemas.microsoft.com/office/drawing/2014/main" id="{EC6F991A-B621-1442-8E87-830D459B9DA1}"/>
              </a:ext>
            </a:extLst>
          </p:cNvPr>
          <p:cNvGrpSpPr>
            <a:grpSpLocks/>
          </p:cNvGrpSpPr>
          <p:nvPr/>
        </p:nvGrpSpPr>
        <p:grpSpPr bwMode="auto">
          <a:xfrm>
            <a:off x="365125" y="365125"/>
            <a:ext cx="11328400" cy="695325"/>
            <a:chOff x="364973" y="6974"/>
            <a:chExt cx="11328963" cy="695987"/>
          </a:xfrm>
        </p:grpSpPr>
        <p:pic>
          <p:nvPicPr>
            <p:cNvPr id="12" name="Immagine 8">
              <a:extLst>
                <a:ext uri="{FF2B5EF4-FFF2-40B4-BE49-F238E27FC236}">
                  <a16:creationId xmlns:a16="http://schemas.microsoft.com/office/drawing/2014/main" id="{B2664BB8-9939-0941-8D51-56C246DF692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961591" y="6974"/>
              <a:ext cx="732345" cy="69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magine 9">
              <a:extLst>
                <a:ext uri="{FF2B5EF4-FFF2-40B4-BE49-F238E27FC236}">
                  <a16:creationId xmlns:a16="http://schemas.microsoft.com/office/drawing/2014/main" id="{BE87D454-0682-BF47-A4A5-4DBE7B5B012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4973" y="6974"/>
              <a:ext cx="732345" cy="69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4" name="Table 3">
            <a:extLst>
              <a:ext uri="{FF2B5EF4-FFF2-40B4-BE49-F238E27FC236}">
                <a16:creationId xmlns:a16="http://schemas.microsoft.com/office/drawing/2014/main" id="{D7736B2A-B407-BF4E-8F96-694854E847E1}"/>
              </a:ext>
            </a:extLst>
          </p:cNvPr>
          <p:cNvGraphicFramePr>
            <a:graphicFrameLocks noGrp="1"/>
          </p:cNvGraphicFramePr>
          <p:nvPr>
            <p:extLst>
              <p:ext uri="{D42A27DB-BD31-4B8C-83A1-F6EECF244321}">
                <p14:modId xmlns:p14="http://schemas.microsoft.com/office/powerpoint/2010/main" val="981918176"/>
              </p:ext>
            </p:extLst>
          </p:nvPr>
        </p:nvGraphicFramePr>
        <p:xfrm>
          <a:off x="443373" y="1413480"/>
          <a:ext cx="11305251" cy="4175760"/>
        </p:xfrm>
        <a:graphic>
          <a:graphicData uri="http://schemas.openxmlformats.org/drawingml/2006/table">
            <a:tbl>
              <a:tblPr firstRow="1" bandRow="1">
                <a:tableStyleId>{6E25E649-3F16-4E02-A733-19D2CDBF48F0}</a:tableStyleId>
              </a:tblPr>
              <a:tblGrid>
                <a:gridCol w="2484275">
                  <a:extLst>
                    <a:ext uri="{9D8B030D-6E8A-4147-A177-3AD203B41FA5}">
                      <a16:colId xmlns:a16="http://schemas.microsoft.com/office/drawing/2014/main" val="2704245826"/>
                    </a:ext>
                  </a:extLst>
                </a:gridCol>
                <a:gridCol w="792088">
                  <a:extLst>
                    <a:ext uri="{9D8B030D-6E8A-4147-A177-3AD203B41FA5}">
                      <a16:colId xmlns:a16="http://schemas.microsoft.com/office/drawing/2014/main" val="653100566"/>
                    </a:ext>
                  </a:extLst>
                </a:gridCol>
                <a:gridCol w="669674">
                  <a:extLst>
                    <a:ext uri="{9D8B030D-6E8A-4147-A177-3AD203B41FA5}">
                      <a16:colId xmlns:a16="http://schemas.microsoft.com/office/drawing/2014/main" val="1494337497"/>
                    </a:ext>
                  </a:extLst>
                </a:gridCol>
                <a:gridCol w="669674">
                  <a:extLst>
                    <a:ext uri="{9D8B030D-6E8A-4147-A177-3AD203B41FA5}">
                      <a16:colId xmlns:a16="http://schemas.microsoft.com/office/drawing/2014/main" val="2780108199"/>
                    </a:ext>
                  </a:extLst>
                </a:gridCol>
                <a:gridCol w="669674">
                  <a:extLst>
                    <a:ext uri="{9D8B030D-6E8A-4147-A177-3AD203B41FA5}">
                      <a16:colId xmlns:a16="http://schemas.microsoft.com/office/drawing/2014/main" val="3855843250"/>
                    </a:ext>
                  </a:extLst>
                </a:gridCol>
                <a:gridCol w="669674">
                  <a:extLst>
                    <a:ext uri="{9D8B030D-6E8A-4147-A177-3AD203B41FA5}">
                      <a16:colId xmlns:a16="http://schemas.microsoft.com/office/drawing/2014/main" val="748979661"/>
                    </a:ext>
                  </a:extLst>
                </a:gridCol>
                <a:gridCol w="669674">
                  <a:extLst>
                    <a:ext uri="{9D8B030D-6E8A-4147-A177-3AD203B41FA5}">
                      <a16:colId xmlns:a16="http://schemas.microsoft.com/office/drawing/2014/main" val="637218169"/>
                    </a:ext>
                  </a:extLst>
                </a:gridCol>
                <a:gridCol w="669674">
                  <a:extLst>
                    <a:ext uri="{9D8B030D-6E8A-4147-A177-3AD203B41FA5}">
                      <a16:colId xmlns:a16="http://schemas.microsoft.com/office/drawing/2014/main" val="2840088870"/>
                    </a:ext>
                  </a:extLst>
                </a:gridCol>
                <a:gridCol w="669674">
                  <a:extLst>
                    <a:ext uri="{9D8B030D-6E8A-4147-A177-3AD203B41FA5}">
                      <a16:colId xmlns:a16="http://schemas.microsoft.com/office/drawing/2014/main" val="188464493"/>
                    </a:ext>
                  </a:extLst>
                </a:gridCol>
                <a:gridCol w="669674">
                  <a:extLst>
                    <a:ext uri="{9D8B030D-6E8A-4147-A177-3AD203B41FA5}">
                      <a16:colId xmlns:a16="http://schemas.microsoft.com/office/drawing/2014/main" val="3771324826"/>
                    </a:ext>
                  </a:extLst>
                </a:gridCol>
                <a:gridCol w="669674">
                  <a:extLst>
                    <a:ext uri="{9D8B030D-6E8A-4147-A177-3AD203B41FA5}">
                      <a16:colId xmlns:a16="http://schemas.microsoft.com/office/drawing/2014/main" val="2067012034"/>
                    </a:ext>
                  </a:extLst>
                </a:gridCol>
                <a:gridCol w="669674">
                  <a:extLst>
                    <a:ext uri="{9D8B030D-6E8A-4147-A177-3AD203B41FA5}">
                      <a16:colId xmlns:a16="http://schemas.microsoft.com/office/drawing/2014/main" val="2569457509"/>
                    </a:ext>
                  </a:extLst>
                </a:gridCol>
                <a:gridCol w="1332148">
                  <a:extLst>
                    <a:ext uri="{9D8B030D-6E8A-4147-A177-3AD203B41FA5}">
                      <a16:colId xmlns:a16="http://schemas.microsoft.com/office/drawing/2014/main" val="1339162784"/>
                    </a:ext>
                  </a:extLst>
                </a:gridCol>
              </a:tblGrid>
              <a:tr h="0">
                <a:tc>
                  <a:txBody>
                    <a:bodyPr/>
                    <a:lstStyle/>
                    <a:p>
                      <a:r>
                        <a:rPr lang="en-GB" sz="1100" dirty="0">
                          <a:latin typeface="Arial" panose="020B0604020202020204" pitchFamily="34" charset="0"/>
                          <a:cs typeface="Arial" panose="020B0604020202020204" pitchFamily="34" charset="0"/>
                        </a:rPr>
                        <a:t>Disorder </a:t>
                      </a:r>
                      <a:br>
                        <a:rPr lang="en-GB" sz="1100" dirty="0">
                          <a:latin typeface="Arial" panose="020B0604020202020204" pitchFamily="34" charset="0"/>
                          <a:cs typeface="Arial" panose="020B0604020202020204" pitchFamily="34" charset="0"/>
                        </a:rPr>
                      </a:br>
                      <a:r>
                        <a:rPr lang="en-GB" sz="1100" dirty="0">
                          <a:latin typeface="Arial" panose="020B0604020202020204" pitchFamily="34" charset="0"/>
                          <a:cs typeface="Arial" panose="020B0604020202020204" pitchFamily="34" charset="0"/>
                        </a:rPr>
                        <a:t>(abbreviation; OMIM#)</a:t>
                      </a:r>
                    </a:p>
                  </a:txBody>
                  <a:tcPr marL="55440" marR="55440" anchor="ctr"/>
                </a:tc>
                <a:tc>
                  <a:txBody>
                    <a:bodyPr/>
                    <a:lstStyle/>
                    <a:p>
                      <a:pPr algn="ctr"/>
                      <a:r>
                        <a:rPr lang="en-GB" sz="1100" dirty="0">
                          <a:latin typeface="Arial" panose="020B0604020202020204" pitchFamily="34" charset="0"/>
                          <a:cs typeface="Arial" panose="020B0604020202020204" pitchFamily="34" charset="0"/>
                        </a:rPr>
                        <a:t>Gene (location)</a:t>
                      </a:r>
                    </a:p>
                  </a:txBody>
                  <a:tcPr marL="55440" marR="55440" anchor="ctr"/>
                </a:tc>
                <a:tc>
                  <a:txBody>
                    <a:bodyPr/>
                    <a:lstStyle/>
                    <a:p>
                      <a:pPr algn="ctr"/>
                      <a:r>
                        <a:rPr lang="en-GB" sz="1100" dirty="0">
                          <a:latin typeface="Arial" panose="020B0604020202020204" pitchFamily="34" charset="0"/>
                          <a:cs typeface="Arial" panose="020B0604020202020204" pitchFamily="34" charset="0"/>
                        </a:rPr>
                        <a:t>Ca</a:t>
                      </a:r>
                    </a:p>
                  </a:txBody>
                  <a:tcPr marL="55440" marR="55440" anchor="ctr"/>
                </a:tc>
                <a:tc>
                  <a:txBody>
                    <a:bodyPr/>
                    <a:lstStyle/>
                    <a:p>
                      <a:pPr algn="ctr"/>
                      <a:r>
                        <a:rPr lang="en-GB" sz="1100" dirty="0">
                          <a:latin typeface="Arial" panose="020B0604020202020204" pitchFamily="34" charset="0"/>
                          <a:cs typeface="Arial" panose="020B0604020202020204" pitchFamily="34" charset="0"/>
                        </a:rPr>
                        <a:t>P</a:t>
                      </a:r>
                    </a:p>
                  </a:txBody>
                  <a:tcPr marL="55440" marR="55440" anchor="ctr"/>
                </a:tc>
                <a:tc>
                  <a:txBody>
                    <a:bodyPr/>
                    <a:lstStyle/>
                    <a:p>
                      <a:pPr algn="ctr"/>
                      <a:r>
                        <a:rPr lang="en-GB" sz="1100" dirty="0">
                          <a:latin typeface="Arial" panose="020B0604020202020204" pitchFamily="34" charset="0"/>
                          <a:cs typeface="Arial" panose="020B0604020202020204" pitchFamily="34" charset="0"/>
                        </a:rPr>
                        <a:t>ALP</a:t>
                      </a:r>
                    </a:p>
                  </a:txBody>
                  <a:tcPr marL="55440" marR="55440" anchor="ctr"/>
                </a:tc>
                <a:tc>
                  <a:txBody>
                    <a:bodyPr/>
                    <a:lstStyle/>
                    <a:p>
                      <a:pPr algn="ctr"/>
                      <a:r>
                        <a:rPr lang="en-GB" sz="1100" dirty="0">
                          <a:latin typeface="Arial" panose="020B0604020202020204" pitchFamily="34" charset="0"/>
                          <a:cs typeface="Arial" panose="020B0604020202020204" pitchFamily="34" charset="0"/>
                        </a:rPr>
                        <a:t>U</a:t>
                      </a:r>
                      <a:r>
                        <a:rPr lang="en-GB" sz="1100" baseline="-25000" dirty="0">
                          <a:latin typeface="Arial" panose="020B0604020202020204" pitchFamily="34" charset="0"/>
                          <a:cs typeface="Arial" panose="020B0604020202020204" pitchFamily="34" charset="0"/>
                        </a:rPr>
                        <a:t>Ca</a:t>
                      </a:r>
                    </a:p>
                  </a:txBody>
                  <a:tcPr marL="55440" marR="55440" anchor="ctr"/>
                </a:tc>
                <a:tc>
                  <a:txBody>
                    <a:bodyPr/>
                    <a:lstStyle/>
                    <a:p>
                      <a:pPr algn="ctr"/>
                      <a:r>
                        <a:rPr lang="en-GB" sz="1100" dirty="0">
                          <a:latin typeface="Arial" panose="020B0604020202020204" pitchFamily="34" charset="0"/>
                          <a:cs typeface="Arial" panose="020B0604020202020204" pitchFamily="34" charset="0"/>
                        </a:rPr>
                        <a:t>U</a:t>
                      </a:r>
                      <a:r>
                        <a:rPr lang="en-GB" sz="1100" baseline="-25000" dirty="0">
                          <a:latin typeface="Arial" panose="020B0604020202020204" pitchFamily="34" charset="0"/>
                          <a:cs typeface="Arial" panose="020B0604020202020204" pitchFamily="34" charset="0"/>
                        </a:rPr>
                        <a:t>P</a:t>
                      </a:r>
                    </a:p>
                  </a:txBody>
                  <a:tcPr marL="55440" marR="55440" anchor="ctr"/>
                </a:tc>
                <a:tc>
                  <a:txBody>
                    <a:bodyPr/>
                    <a:lstStyle/>
                    <a:p>
                      <a:pPr algn="ctr"/>
                      <a:r>
                        <a:rPr lang="en-GB" sz="1100" dirty="0">
                          <a:latin typeface="Arial" panose="020B0604020202020204" pitchFamily="34" charset="0"/>
                          <a:cs typeface="Arial" panose="020B0604020202020204" pitchFamily="34" charset="0"/>
                        </a:rPr>
                        <a:t>TmP/</a:t>
                      </a:r>
                      <a:br>
                        <a:rPr lang="en-GB" sz="1100" dirty="0">
                          <a:latin typeface="Arial" panose="020B0604020202020204" pitchFamily="34" charset="0"/>
                          <a:cs typeface="Arial" panose="020B0604020202020204" pitchFamily="34" charset="0"/>
                        </a:rPr>
                      </a:br>
                      <a:r>
                        <a:rPr lang="en-GB" sz="1100" dirty="0">
                          <a:latin typeface="Arial" panose="020B0604020202020204" pitchFamily="34" charset="0"/>
                          <a:cs typeface="Arial" panose="020B0604020202020204" pitchFamily="34" charset="0"/>
                        </a:rPr>
                        <a:t>GFR</a:t>
                      </a:r>
                    </a:p>
                  </a:txBody>
                  <a:tcPr marL="55440" marR="55440" anchor="ctr"/>
                </a:tc>
                <a:tc>
                  <a:txBody>
                    <a:bodyPr/>
                    <a:lstStyle/>
                    <a:p>
                      <a:pPr algn="ctr"/>
                      <a:r>
                        <a:rPr lang="en-GB" sz="1100" dirty="0">
                          <a:latin typeface="Arial" panose="020B0604020202020204" pitchFamily="34" charset="0"/>
                          <a:cs typeface="Arial" panose="020B0604020202020204" pitchFamily="34" charset="0"/>
                        </a:rPr>
                        <a:t>FGF23</a:t>
                      </a:r>
                    </a:p>
                  </a:txBody>
                  <a:tcPr marL="55440" marR="55440" anchor="ctr"/>
                </a:tc>
                <a:tc>
                  <a:txBody>
                    <a:bodyPr/>
                    <a:lstStyle/>
                    <a:p>
                      <a:pPr algn="ctr"/>
                      <a:r>
                        <a:rPr lang="en-GB" sz="1100" dirty="0">
                          <a:latin typeface="Arial" panose="020B0604020202020204" pitchFamily="34" charset="0"/>
                          <a:cs typeface="Arial" panose="020B0604020202020204" pitchFamily="34" charset="0"/>
                        </a:rPr>
                        <a:t>PTH</a:t>
                      </a:r>
                    </a:p>
                  </a:txBody>
                  <a:tcPr marL="55440" marR="55440" anchor="ctr"/>
                </a:tc>
                <a:tc>
                  <a:txBody>
                    <a:bodyPr/>
                    <a:lstStyle/>
                    <a:p>
                      <a:pPr algn="ctr"/>
                      <a:r>
                        <a:rPr lang="en-GB" sz="1100" dirty="0">
                          <a:latin typeface="Arial" panose="020B0604020202020204" pitchFamily="34" charset="0"/>
                          <a:cs typeface="Arial" panose="020B0604020202020204" pitchFamily="34" charset="0"/>
                        </a:rPr>
                        <a:t>25 </a:t>
                      </a:r>
                      <a:br>
                        <a:rPr lang="en-GB" sz="1100" dirty="0">
                          <a:latin typeface="Arial" panose="020B0604020202020204" pitchFamily="34" charset="0"/>
                          <a:cs typeface="Arial" panose="020B0604020202020204" pitchFamily="34" charset="0"/>
                        </a:rPr>
                      </a:br>
                      <a:r>
                        <a:rPr lang="en-GB" sz="1100" dirty="0">
                          <a:latin typeface="Arial" panose="020B0604020202020204" pitchFamily="34" charset="0"/>
                          <a:cs typeface="Arial" panose="020B0604020202020204" pitchFamily="34" charset="0"/>
                        </a:rPr>
                        <a:t>(OH)D</a:t>
                      </a:r>
                      <a:r>
                        <a:rPr lang="en-GB" sz="1100" baseline="30000" dirty="0">
                          <a:latin typeface="Arial" panose="020B0604020202020204" pitchFamily="34" charset="0"/>
                          <a:cs typeface="Arial" panose="020B0604020202020204" pitchFamily="34" charset="0"/>
                        </a:rPr>
                        <a:t>a</a:t>
                      </a:r>
                    </a:p>
                  </a:txBody>
                  <a:tcPr marL="55440" marR="55440" anchor="ctr"/>
                </a:tc>
                <a:tc>
                  <a:txBody>
                    <a:bodyPr/>
                    <a:lstStyle/>
                    <a:p>
                      <a:pPr algn="ctr"/>
                      <a:r>
                        <a:rPr lang="en-GB" sz="1100" dirty="0">
                          <a:latin typeface="Arial" panose="020B0604020202020204" pitchFamily="34" charset="0"/>
                          <a:cs typeface="Arial" panose="020B0604020202020204" pitchFamily="34" charset="0"/>
                        </a:rPr>
                        <a:t>1,25 (OH)</a:t>
                      </a:r>
                      <a:r>
                        <a:rPr lang="en-GB" sz="1100" baseline="-25000" dirty="0">
                          <a:latin typeface="Arial" panose="020B0604020202020204" pitchFamily="34" charset="0"/>
                          <a:cs typeface="Arial" panose="020B0604020202020204" pitchFamily="34" charset="0"/>
                        </a:rPr>
                        <a:t>2</a:t>
                      </a:r>
                      <a:r>
                        <a:rPr lang="en-GB" sz="1100" dirty="0">
                          <a:latin typeface="Arial" panose="020B0604020202020204" pitchFamily="34" charset="0"/>
                          <a:cs typeface="Arial" panose="020B0604020202020204" pitchFamily="34" charset="0"/>
                        </a:rPr>
                        <a:t>D</a:t>
                      </a:r>
                      <a:endParaRPr lang="en-GB" sz="1100" baseline="30000" dirty="0">
                        <a:latin typeface="Arial" panose="020B0604020202020204" pitchFamily="34" charset="0"/>
                        <a:cs typeface="Arial" panose="020B0604020202020204" pitchFamily="34" charset="0"/>
                      </a:endParaRPr>
                    </a:p>
                  </a:txBody>
                  <a:tcPr marL="55440" marR="55440" anchor="ctr"/>
                </a:tc>
                <a:tc>
                  <a:txBody>
                    <a:bodyPr/>
                    <a:lstStyle/>
                    <a:p>
                      <a:pPr algn="ctr"/>
                      <a:r>
                        <a:rPr lang="en-GB" sz="1100" dirty="0">
                          <a:latin typeface="Arial" panose="020B0604020202020204" pitchFamily="34" charset="0"/>
                          <a:cs typeface="Arial" panose="020B0604020202020204" pitchFamily="34" charset="0"/>
                        </a:rPr>
                        <a:t>Pathogenesis</a:t>
                      </a:r>
                      <a:endParaRPr lang="en-GB" sz="1100" baseline="30000" dirty="0">
                        <a:latin typeface="Arial" panose="020B0604020202020204" pitchFamily="34" charset="0"/>
                        <a:cs typeface="Arial" panose="020B0604020202020204" pitchFamily="34" charset="0"/>
                      </a:endParaRPr>
                    </a:p>
                  </a:txBody>
                  <a:tcPr marL="55440" marR="55440" anchor="ctr"/>
                </a:tc>
                <a:extLst>
                  <a:ext uri="{0D108BD9-81ED-4DB2-BD59-A6C34878D82A}">
                    <a16:rowId xmlns:a16="http://schemas.microsoft.com/office/drawing/2014/main" val="2589455683"/>
                  </a:ext>
                </a:extLst>
              </a:tr>
              <a:tr h="0">
                <a:tc gridSpan="13">
                  <a:txBody>
                    <a:bodyPr/>
                    <a:lstStyle/>
                    <a:p>
                      <a:pPr algn="l"/>
                      <a:r>
                        <a:rPr lang="en-GB" sz="1100" b="1" i="1" dirty="0">
                          <a:latin typeface="Arial" panose="020B0604020202020204" pitchFamily="34" charset="0"/>
                          <a:cs typeface="Arial" panose="020B0604020202020204" pitchFamily="34" charset="0"/>
                        </a:rPr>
                        <a:t>Rickets and/or osteomalacia with high PTH levels (calcipenic rickets)</a:t>
                      </a:r>
                    </a:p>
                  </a:txBody>
                  <a:tcPr marL="55440" marR="55440" anchor="ctr"/>
                </a:tc>
                <a:tc hMerge="1">
                  <a:txBody>
                    <a:bodyPr/>
                    <a:lstStyle/>
                    <a:p>
                      <a:endParaRPr lang="en-GB"/>
                    </a:p>
                  </a:txBody>
                  <a:tcPr/>
                </a:tc>
                <a:tc hMerge="1">
                  <a:txBody>
                    <a:bodyPr/>
                    <a:lstStyle/>
                    <a:p>
                      <a:endParaRPr lang="en-GB" sz="1000" dirty="0">
                        <a:latin typeface="Arial" panose="020B0604020202020204" pitchFamily="34" charset="0"/>
                        <a:cs typeface="Arial" panose="020B0604020202020204" pitchFamily="34" charset="0"/>
                      </a:endParaRPr>
                    </a:p>
                  </a:txBody>
                  <a:tcPr marL="55440" marR="55440"/>
                </a:tc>
                <a:tc hMerge="1">
                  <a:txBody>
                    <a:bodyPr/>
                    <a:lstStyle/>
                    <a:p>
                      <a:endParaRPr lang="en-GB" sz="1000">
                        <a:latin typeface="Arial" panose="020B0604020202020204" pitchFamily="34" charset="0"/>
                        <a:cs typeface="Arial" panose="020B0604020202020204" pitchFamily="34" charset="0"/>
                      </a:endParaRPr>
                    </a:p>
                  </a:txBody>
                  <a:tcPr marL="55440" marR="55440"/>
                </a:tc>
                <a:tc hMerge="1">
                  <a:txBody>
                    <a:bodyPr/>
                    <a:lstStyle/>
                    <a:p>
                      <a:endParaRPr lang="en-GB" sz="1000" dirty="0">
                        <a:latin typeface="Arial" panose="020B0604020202020204" pitchFamily="34" charset="0"/>
                        <a:cs typeface="Arial" panose="020B0604020202020204" pitchFamily="34" charset="0"/>
                      </a:endParaRPr>
                    </a:p>
                  </a:txBody>
                  <a:tcPr marL="55440" marR="55440"/>
                </a:tc>
                <a:tc hMerge="1">
                  <a:txBody>
                    <a:bodyPr/>
                    <a:lstStyle/>
                    <a:p>
                      <a:endParaRPr lang="en-GB" sz="1000">
                        <a:latin typeface="Arial" panose="020B0604020202020204" pitchFamily="34" charset="0"/>
                        <a:cs typeface="Arial" panose="020B0604020202020204" pitchFamily="34" charset="0"/>
                      </a:endParaRPr>
                    </a:p>
                  </a:txBody>
                  <a:tcPr marL="55440" marR="55440"/>
                </a:tc>
                <a:tc hMerge="1">
                  <a:txBody>
                    <a:bodyPr/>
                    <a:lstStyle/>
                    <a:p>
                      <a:endParaRPr lang="en-GB" sz="1000" dirty="0">
                        <a:latin typeface="Arial" panose="020B0604020202020204" pitchFamily="34" charset="0"/>
                        <a:cs typeface="Arial" panose="020B0604020202020204" pitchFamily="34" charset="0"/>
                      </a:endParaRPr>
                    </a:p>
                  </a:txBody>
                  <a:tcPr marL="55440" marR="55440"/>
                </a:tc>
                <a:tc hMerge="1">
                  <a:txBody>
                    <a:bodyPr/>
                    <a:lstStyle/>
                    <a:p>
                      <a:endParaRPr lang="en-GB" sz="1000" dirty="0">
                        <a:latin typeface="Arial" panose="020B0604020202020204" pitchFamily="34" charset="0"/>
                        <a:cs typeface="Arial" panose="020B0604020202020204" pitchFamily="34" charset="0"/>
                      </a:endParaRPr>
                    </a:p>
                  </a:txBody>
                  <a:tcPr marL="55440" marR="55440"/>
                </a:tc>
                <a:tc hMerge="1">
                  <a:txBody>
                    <a:bodyPr/>
                    <a:lstStyle/>
                    <a:p>
                      <a:endParaRPr lang="en-GB" sz="1000" dirty="0">
                        <a:latin typeface="Arial" panose="020B0604020202020204" pitchFamily="34" charset="0"/>
                        <a:cs typeface="Arial" panose="020B0604020202020204" pitchFamily="34" charset="0"/>
                      </a:endParaRPr>
                    </a:p>
                  </a:txBody>
                  <a:tcPr marL="55440" marR="55440"/>
                </a:tc>
                <a:tc hMerge="1">
                  <a:txBody>
                    <a:bodyPr/>
                    <a:lstStyle/>
                    <a:p>
                      <a:endParaRPr lang="en-GB" sz="1000" dirty="0">
                        <a:latin typeface="Arial" panose="020B0604020202020204" pitchFamily="34" charset="0"/>
                        <a:cs typeface="Arial" panose="020B0604020202020204" pitchFamily="34" charset="0"/>
                      </a:endParaRPr>
                    </a:p>
                  </a:txBody>
                  <a:tcPr marL="55440" marR="55440"/>
                </a:tc>
                <a:tc hMerge="1">
                  <a:txBody>
                    <a:bodyPr/>
                    <a:lstStyle/>
                    <a:p>
                      <a:endParaRPr lang="en-GB" sz="1000" dirty="0">
                        <a:latin typeface="Arial" panose="020B0604020202020204" pitchFamily="34" charset="0"/>
                        <a:cs typeface="Arial" panose="020B0604020202020204" pitchFamily="34" charset="0"/>
                      </a:endParaRPr>
                    </a:p>
                  </a:txBody>
                  <a:tcPr marL="55440" marR="5544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183081859"/>
                  </a:ext>
                </a:extLst>
              </a:tr>
              <a:tr h="0">
                <a:tc>
                  <a:txBody>
                    <a:bodyPr/>
                    <a:lstStyle/>
                    <a:p>
                      <a:r>
                        <a:rPr lang="en-GB" sz="1000" dirty="0">
                          <a:latin typeface="Arial" panose="020B0604020202020204" pitchFamily="34" charset="0"/>
                          <a:cs typeface="Arial" panose="020B0604020202020204" pitchFamily="34" charset="0"/>
                        </a:rPr>
                        <a:t>Nutritional rickets (vitamin D and/or calcium deficiency)</a:t>
                      </a:r>
                    </a:p>
                  </a:txBody>
                  <a:tcPr marL="55440" marR="55440" anchor="ctr"/>
                </a:tc>
                <a:tc>
                  <a:txBody>
                    <a:bodyPr/>
                    <a:lstStyle/>
                    <a:p>
                      <a:pPr algn="ctr"/>
                      <a:r>
                        <a:rPr lang="en-GB" sz="1000" i="1" dirty="0">
                          <a:latin typeface="Arial" panose="020B0604020202020204" pitchFamily="34" charset="0"/>
                          <a:cs typeface="Arial" panose="020B0604020202020204" pitchFamily="34" charset="0"/>
                        </a:rPr>
                        <a:t>NA</a:t>
                      </a:r>
                    </a:p>
                  </a:txBody>
                  <a:tcPr marL="55440" marR="55440" anchor="ctr"/>
                </a:tc>
                <a:tc>
                  <a:txBody>
                    <a:bodyPr/>
                    <a:lstStyle/>
                    <a:p>
                      <a:pPr algn="ctr"/>
                      <a:r>
                        <a:rPr lang="en-GB" sz="1000" dirty="0">
                          <a:latin typeface="Arial" panose="020B0604020202020204" pitchFamily="34" charset="0"/>
                          <a:cs typeface="Arial" panose="020B0604020202020204" pitchFamily="34" charset="0"/>
                        </a:rPr>
                        <a:t>N, ↓</a:t>
                      </a:r>
                    </a:p>
                  </a:txBody>
                  <a:tcPr marL="55440" marR="5544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N, ↓</a:t>
                      </a:r>
                    </a:p>
                  </a:txBody>
                  <a:tcPr marL="55440" marR="55440" anchor="ctr"/>
                </a:tc>
                <a:tc>
                  <a:txBody>
                    <a:bodyPr/>
                    <a:lstStyle/>
                    <a:p>
                      <a:pPr algn="ctr"/>
                      <a:r>
                        <a:rPr lang="en-GB" sz="1000" dirty="0">
                          <a:latin typeface="Arial" panose="020B0604020202020204" pitchFamily="34" charset="0"/>
                          <a:cs typeface="Arial" panose="020B0604020202020204" pitchFamily="34" charset="0"/>
                        </a:rPr>
                        <a:t>↑↑↑</a:t>
                      </a:r>
                    </a:p>
                  </a:txBody>
                  <a:tcPr marL="55440" marR="55440" anchor="ctr"/>
                </a:tc>
                <a:tc>
                  <a:txBody>
                    <a:bodyPr/>
                    <a:lstStyle/>
                    <a:p>
                      <a:pPr algn="ctr"/>
                      <a:r>
                        <a:rPr lang="en-GB" sz="1000" dirty="0">
                          <a:latin typeface="Arial" panose="020B0604020202020204" pitchFamily="34" charset="0"/>
                          <a:cs typeface="Arial" panose="020B0604020202020204" pitchFamily="34" charset="0"/>
                        </a:rPr>
                        <a:t>↓</a:t>
                      </a:r>
                    </a:p>
                  </a:txBody>
                  <a:tcPr marL="55440" marR="55440" anchor="ctr"/>
                </a:tc>
                <a:tc>
                  <a:txBody>
                    <a:bodyPr/>
                    <a:lstStyle/>
                    <a:p>
                      <a:pPr algn="ctr"/>
                      <a:r>
                        <a:rPr lang="en-GB" sz="1000" dirty="0">
                          <a:latin typeface="Arial" panose="020B0604020202020204" pitchFamily="34" charset="0"/>
                          <a:cs typeface="Arial" panose="020B0604020202020204" pitchFamily="34" charset="0"/>
                        </a:rPr>
                        <a:t>Varies</a:t>
                      </a:r>
                    </a:p>
                  </a:txBody>
                  <a:tcPr marL="55440" marR="55440" anchor="ctr"/>
                </a:tc>
                <a:tc>
                  <a:txBody>
                    <a:bodyPr/>
                    <a:lstStyle/>
                    <a:p>
                      <a:pPr algn="ctr"/>
                      <a:r>
                        <a:rPr lang="en-GB" sz="1000" dirty="0">
                          <a:latin typeface="Arial" panose="020B0604020202020204" pitchFamily="34" charset="0"/>
                          <a:cs typeface="Arial" panose="020B0604020202020204" pitchFamily="34" charset="0"/>
                        </a:rPr>
                        <a:t>↓</a:t>
                      </a:r>
                    </a:p>
                  </a:txBody>
                  <a:tcPr marL="55440" marR="55440" anchor="ctr"/>
                </a:tc>
                <a:tc>
                  <a:txBody>
                    <a:bodyPr/>
                    <a:lstStyle/>
                    <a:p>
                      <a:pPr algn="ctr"/>
                      <a:r>
                        <a:rPr lang="en-GB" sz="1000" dirty="0">
                          <a:latin typeface="Arial" panose="020B0604020202020204" pitchFamily="34" charset="0"/>
                          <a:cs typeface="Arial" panose="020B0604020202020204" pitchFamily="34" charset="0"/>
                        </a:rPr>
                        <a:t>N</a:t>
                      </a:r>
                    </a:p>
                  </a:txBody>
                  <a:tcPr marL="55440" marR="5544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a:t>
                      </a:r>
                    </a:p>
                  </a:txBody>
                  <a:tcPr marL="55440" marR="55440" anchor="ctr"/>
                </a:tc>
                <a:tc>
                  <a:txBody>
                    <a:bodyPr/>
                    <a:lstStyle/>
                    <a:p>
                      <a:pPr algn="ctr"/>
                      <a:r>
                        <a:rPr lang="en-GB" sz="1000" dirty="0">
                          <a:latin typeface="Arial" panose="020B0604020202020204" pitchFamily="34" charset="0"/>
                          <a:cs typeface="Arial" panose="020B0604020202020204" pitchFamily="34" charset="0"/>
                        </a:rPr>
                        <a:t>↓↓, N</a:t>
                      </a:r>
                    </a:p>
                  </a:txBody>
                  <a:tcPr marL="55440" marR="55440" anchor="ctr"/>
                </a:tc>
                <a:tc>
                  <a:txBody>
                    <a:bodyPr/>
                    <a:lstStyle/>
                    <a:p>
                      <a:pPr algn="ctr"/>
                      <a:r>
                        <a:rPr lang="en-GB" sz="1000" dirty="0">
                          <a:latin typeface="Arial" panose="020B0604020202020204" pitchFamily="34" charset="0"/>
                          <a:cs typeface="Arial" panose="020B0604020202020204" pitchFamily="34" charset="0"/>
                        </a:rPr>
                        <a:t>Varies</a:t>
                      </a:r>
                    </a:p>
                  </a:txBody>
                  <a:tcPr marL="55440" marR="55440" anchor="ctr"/>
                </a:tc>
                <a:tc>
                  <a:txBody>
                    <a:bodyPr/>
                    <a:lstStyle/>
                    <a:p>
                      <a:pPr algn="ctr"/>
                      <a:r>
                        <a:rPr lang="en-GB" sz="1000" dirty="0">
                          <a:latin typeface="Arial" panose="020B0604020202020204" pitchFamily="34" charset="0"/>
                          <a:cs typeface="Arial" panose="020B0604020202020204" pitchFamily="34" charset="0"/>
                        </a:rPr>
                        <a:t>Vitamin D deficiency</a:t>
                      </a:r>
                    </a:p>
                  </a:txBody>
                  <a:tcPr marL="55440" marR="55440" anchor="ctr"/>
                </a:tc>
                <a:extLst>
                  <a:ext uri="{0D108BD9-81ED-4DB2-BD59-A6C34878D82A}">
                    <a16:rowId xmlns:a16="http://schemas.microsoft.com/office/drawing/2014/main" val="3137858852"/>
                  </a:ext>
                </a:extLst>
              </a:tr>
              <a:tr h="0">
                <a:tc>
                  <a:txBody>
                    <a:bodyPr/>
                    <a:lstStyle/>
                    <a:p>
                      <a:r>
                        <a:rPr lang="en-GB" sz="1000" dirty="0">
                          <a:latin typeface="Arial" panose="020B0604020202020204" pitchFamily="34" charset="0"/>
                          <a:cs typeface="Arial" panose="020B0604020202020204" pitchFamily="34" charset="0"/>
                        </a:rPr>
                        <a:t>Vitamin-D-dependent rickets type 1A; (VDDR1A; OMIM#264700)</a:t>
                      </a:r>
                    </a:p>
                  </a:txBody>
                  <a:tcPr marL="55440" marR="55440" anchor="ctr"/>
                </a:tc>
                <a:tc>
                  <a:txBody>
                    <a:bodyPr/>
                    <a:lstStyle/>
                    <a:p>
                      <a:pPr algn="ctr"/>
                      <a:r>
                        <a:rPr lang="en-GB" sz="1000" i="1" dirty="0">
                          <a:latin typeface="Arial" panose="020B0604020202020204" pitchFamily="34" charset="0"/>
                          <a:cs typeface="Arial" panose="020B0604020202020204" pitchFamily="34" charset="0"/>
                        </a:rPr>
                        <a:t>CYP27B1</a:t>
                      </a:r>
                      <a:br>
                        <a:rPr lang="en-GB" sz="1000" i="1" dirty="0">
                          <a:latin typeface="Arial" panose="020B0604020202020204" pitchFamily="34" charset="0"/>
                          <a:cs typeface="Arial" panose="020B0604020202020204" pitchFamily="34" charset="0"/>
                        </a:rPr>
                      </a:br>
                      <a:r>
                        <a:rPr lang="en-GB" sz="1000" i="0" dirty="0">
                          <a:latin typeface="Arial" panose="020B0604020202020204" pitchFamily="34" charset="0"/>
                          <a:cs typeface="Arial" panose="020B0604020202020204" pitchFamily="34" charset="0"/>
                        </a:rPr>
                        <a:t>(12q14.1)</a:t>
                      </a:r>
                    </a:p>
                  </a:txBody>
                  <a:tcPr marL="55440" marR="55440" anchor="ctr"/>
                </a:tc>
                <a:tc>
                  <a:txBody>
                    <a:bodyPr/>
                    <a:lstStyle/>
                    <a:p>
                      <a:pPr algn="ctr"/>
                      <a:r>
                        <a:rPr lang="en-GB" sz="1000" dirty="0">
                          <a:latin typeface="Arial" panose="020B0604020202020204" pitchFamily="34" charset="0"/>
                          <a:cs typeface="Arial" panose="020B0604020202020204" pitchFamily="34" charset="0"/>
                        </a:rPr>
                        <a:t>↓</a:t>
                      </a:r>
                    </a:p>
                  </a:txBody>
                  <a:tcPr marL="55440" marR="5544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N, ↓</a:t>
                      </a:r>
                    </a:p>
                  </a:txBody>
                  <a:tcPr marL="55440" marR="55440" anchor="ctr"/>
                </a:tc>
                <a:tc>
                  <a:txBody>
                    <a:bodyPr/>
                    <a:lstStyle/>
                    <a:p>
                      <a:pPr algn="ctr"/>
                      <a:r>
                        <a:rPr lang="en-GB" sz="1000" dirty="0">
                          <a:latin typeface="Arial" panose="020B0604020202020204" pitchFamily="34" charset="0"/>
                          <a:cs typeface="Arial" panose="020B0604020202020204" pitchFamily="34" charset="0"/>
                        </a:rPr>
                        <a:t>↑↑↑</a:t>
                      </a:r>
                    </a:p>
                  </a:txBody>
                  <a:tcPr marL="55440" marR="5544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a:t>
                      </a:r>
                    </a:p>
                  </a:txBody>
                  <a:tcPr marL="55440" marR="55440" anchor="ctr"/>
                </a:tc>
                <a:tc>
                  <a:txBody>
                    <a:bodyPr/>
                    <a:lstStyle/>
                    <a:p>
                      <a:pPr algn="ctr"/>
                      <a:r>
                        <a:rPr lang="en-GB" sz="1000" dirty="0">
                          <a:latin typeface="Arial" panose="020B0604020202020204" pitchFamily="34" charset="0"/>
                          <a:cs typeface="Arial" panose="020B0604020202020204" pitchFamily="34" charset="0"/>
                        </a:rPr>
                        <a:t>Varies</a:t>
                      </a:r>
                    </a:p>
                  </a:txBody>
                  <a:tcPr marL="55440" marR="55440" anchor="ctr"/>
                </a:tc>
                <a:tc>
                  <a:txBody>
                    <a:bodyPr/>
                    <a:lstStyle/>
                    <a:p>
                      <a:pPr algn="ctr"/>
                      <a:r>
                        <a:rPr lang="en-GB" sz="1000" dirty="0">
                          <a:latin typeface="Arial" panose="020B0604020202020204" pitchFamily="34" charset="0"/>
                          <a:cs typeface="Arial" panose="020B0604020202020204" pitchFamily="34" charset="0"/>
                        </a:rPr>
                        <a:t>↓</a:t>
                      </a:r>
                    </a:p>
                  </a:txBody>
                  <a:tcPr marL="55440" marR="55440" anchor="ctr"/>
                </a:tc>
                <a:tc>
                  <a:txBody>
                    <a:bodyPr/>
                    <a:lstStyle/>
                    <a:p>
                      <a:pPr algn="ctr"/>
                      <a:r>
                        <a:rPr lang="en-GB" sz="1000" dirty="0">
                          <a:latin typeface="Arial" panose="020B0604020202020204" pitchFamily="34" charset="0"/>
                          <a:cs typeface="Arial" panose="020B0604020202020204" pitchFamily="34" charset="0"/>
                        </a:rPr>
                        <a:t>N, ↓</a:t>
                      </a:r>
                    </a:p>
                  </a:txBody>
                  <a:tcPr marL="55440" marR="5544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a:t>
                      </a:r>
                    </a:p>
                  </a:txBody>
                  <a:tcPr marL="55440" marR="55440" anchor="ctr"/>
                </a:tc>
                <a:tc>
                  <a:txBody>
                    <a:bodyPr/>
                    <a:lstStyle/>
                    <a:p>
                      <a:pPr algn="ctr"/>
                      <a:r>
                        <a:rPr lang="en-GB" sz="1000" dirty="0">
                          <a:latin typeface="Arial" panose="020B0604020202020204" pitchFamily="34" charset="0"/>
                          <a:cs typeface="Arial" panose="020B0604020202020204" pitchFamily="34" charset="0"/>
                        </a:rPr>
                        <a:t>N</a:t>
                      </a:r>
                    </a:p>
                  </a:txBody>
                  <a:tcPr marL="55440" marR="55440" anchor="ctr"/>
                </a:tc>
                <a:tc>
                  <a:txBody>
                    <a:bodyPr/>
                    <a:lstStyle/>
                    <a:p>
                      <a:pPr algn="ctr"/>
                      <a:r>
                        <a:rPr lang="en-GB" sz="1000" dirty="0">
                          <a:latin typeface="Arial" panose="020B0604020202020204" pitchFamily="34" charset="0"/>
                          <a:cs typeface="Arial" panose="020B0604020202020204" pitchFamily="34" charset="0"/>
                        </a:rPr>
                        <a:t>↓</a:t>
                      </a:r>
                    </a:p>
                  </a:txBody>
                  <a:tcPr marL="55440" marR="55440" anchor="ctr"/>
                </a:tc>
                <a:tc>
                  <a:txBody>
                    <a:bodyPr/>
                    <a:lstStyle/>
                    <a:p>
                      <a:pPr algn="ctr"/>
                      <a:r>
                        <a:rPr lang="en-GB" sz="1000" dirty="0">
                          <a:latin typeface="Arial" panose="020B0604020202020204" pitchFamily="34" charset="0"/>
                          <a:cs typeface="Arial" panose="020B0604020202020204" pitchFamily="34" charset="0"/>
                        </a:rPr>
                        <a:t>Impaired synthesis </a:t>
                      </a:r>
                      <a:br>
                        <a:rPr lang="en-GB" sz="1000" dirty="0">
                          <a:latin typeface="Arial" panose="020B0604020202020204" pitchFamily="34" charset="0"/>
                          <a:cs typeface="Arial" panose="020B0604020202020204" pitchFamily="34" charset="0"/>
                        </a:rPr>
                      </a:br>
                      <a:r>
                        <a:rPr lang="en-GB" sz="1000" dirty="0">
                          <a:latin typeface="Arial" panose="020B0604020202020204" pitchFamily="34" charset="0"/>
                          <a:cs typeface="Arial" panose="020B0604020202020204" pitchFamily="34" charset="0"/>
                        </a:rPr>
                        <a:t>of 1,25(OH)</a:t>
                      </a:r>
                      <a:r>
                        <a:rPr lang="en-GB" sz="1000" baseline="-25000" dirty="0">
                          <a:latin typeface="Arial" panose="020B0604020202020204" pitchFamily="34" charset="0"/>
                          <a:cs typeface="Arial" panose="020B0604020202020204" pitchFamily="34" charset="0"/>
                        </a:rPr>
                        <a:t>2</a:t>
                      </a:r>
                      <a:r>
                        <a:rPr lang="en-GB" sz="1000" dirty="0">
                          <a:latin typeface="Arial" panose="020B0604020202020204" pitchFamily="34" charset="0"/>
                          <a:cs typeface="Arial" panose="020B0604020202020204" pitchFamily="34" charset="0"/>
                        </a:rPr>
                        <a:t>D</a:t>
                      </a:r>
                    </a:p>
                  </a:txBody>
                  <a:tcPr marL="55440" marR="55440" anchor="ctr"/>
                </a:tc>
                <a:extLst>
                  <a:ext uri="{0D108BD9-81ED-4DB2-BD59-A6C34878D82A}">
                    <a16:rowId xmlns:a16="http://schemas.microsoft.com/office/drawing/2014/main" val="572454270"/>
                  </a:ext>
                </a:extLst>
              </a:tr>
              <a:tr h="0">
                <a:tc>
                  <a:txBody>
                    <a:bodyPr/>
                    <a:lstStyle/>
                    <a:p>
                      <a:r>
                        <a:rPr lang="en-GB" sz="1000" dirty="0">
                          <a:latin typeface="Arial" panose="020B0604020202020204" pitchFamily="34" charset="0"/>
                          <a:cs typeface="Arial" panose="020B0604020202020204" pitchFamily="34" charset="0"/>
                        </a:rPr>
                        <a:t>Vitamin-D-dependent rickets type 1B; (VDDR1B; OMIM#600081)</a:t>
                      </a:r>
                    </a:p>
                  </a:txBody>
                  <a:tcPr marL="55440" marR="55440" anchor="ctr"/>
                </a:tc>
                <a:tc>
                  <a:txBody>
                    <a:bodyPr/>
                    <a:lstStyle/>
                    <a:p>
                      <a:pPr algn="ctr"/>
                      <a:r>
                        <a:rPr lang="en-GB" sz="1000" i="1" dirty="0">
                          <a:latin typeface="Arial" panose="020B0604020202020204" pitchFamily="34" charset="0"/>
                          <a:cs typeface="Arial" panose="020B0604020202020204" pitchFamily="34" charset="0"/>
                        </a:rPr>
                        <a:t>CYP2R1</a:t>
                      </a:r>
                      <a:br>
                        <a:rPr lang="en-GB" sz="1000" i="1" dirty="0">
                          <a:latin typeface="Arial" panose="020B0604020202020204" pitchFamily="34" charset="0"/>
                          <a:cs typeface="Arial" panose="020B0604020202020204" pitchFamily="34" charset="0"/>
                        </a:rPr>
                      </a:br>
                      <a:r>
                        <a:rPr lang="en-GB" sz="1000" i="0" dirty="0">
                          <a:latin typeface="Arial" panose="020B0604020202020204" pitchFamily="34" charset="0"/>
                          <a:cs typeface="Arial" panose="020B0604020202020204" pitchFamily="34" charset="0"/>
                        </a:rPr>
                        <a:t>(11q15.2)</a:t>
                      </a:r>
                    </a:p>
                  </a:txBody>
                  <a:tcPr marL="55440" marR="55440" anchor="ctr"/>
                </a:tc>
                <a:tc>
                  <a:txBody>
                    <a:bodyPr/>
                    <a:lstStyle/>
                    <a:p>
                      <a:pPr algn="ctr"/>
                      <a:r>
                        <a:rPr lang="en-GB" sz="1000" dirty="0">
                          <a:latin typeface="Arial" panose="020B0604020202020204" pitchFamily="34" charset="0"/>
                          <a:cs typeface="Arial" panose="020B0604020202020204" pitchFamily="34" charset="0"/>
                        </a:rPr>
                        <a:t>↓</a:t>
                      </a:r>
                    </a:p>
                  </a:txBody>
                  <a:tcPr marL="55440" marR="5544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N, ↓</a:t>
                      </a:r>
                    </a:p>
                  </a:txBody>
                  <a:tcPr marL="55440" marR="55440" anchor="ctr"/>
                </a:tc>
                <a:tc>
                  <a:txBody>
                    <a:bodyPr/>
                    <a:lstStyle/>
                    <a:p>
                      <a:pPr algn="ctr"/>
                      <a:r>
                        <a:rPr lang="en-GB" sz="1000" dirty="0">
                          <a:latin typeface="Arial" panose="020B0604020202020204" pitchFamily="34" charset="0"/>
                          <a:cs typeface="Arial" panose="020B0604020202020204" pitchFamily="34" charset="0"/>
                        </a:rPr>
                        <a:t>↑↑↑</a:t>
                      </a:r>
                    </a:p>
                  </a:txBody>
                  <a:tcPr marL="55440" marR="5544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a:t>
                      </a:r>
                    </a:p>
                  </a:txBody>
                  <a:tcPr marL="55440" marR="55440" anchor="ctr"/>
                </a:tc>
                <a:tc>
                  <a:txBody>
                    <a:bodyPr/>
                    <a:lstStyle/>
                    <a:p>
                      <a:pPr algn="ctr"/>
                      <a:r>
                        <a:rPr lang="en-GB" sz="1000" dirty="0">
                          <a:latin typeface="Arial" panose="020B0604020202020204" pitchFamily="34" charset="0"/>
                          <a:cs typeface="Arial" panose="020B0604020202020204" pitchFamily="34" charset="0"/>
                        </a:rPr>
                        <a:t>Varies</a:t>
                      </a:r>
                    </a:p>
                  </a:txBody>
                  <a:tcPr marL="55440" marR="55440" anchor="ctr"/>
                </a:tc>
                <a:tc>
                  <a:txBody>
                    <a:bodyPr/>
                    <a:lstStyle/>
                    <a:p>
                      <a:pPr algn="ctr"/>
                      <a:r>
                        <a:rPr lang="en-GB" sz="1000" dirty="0">
                          <a:latin typeface="Arial" panose="020B0604020202020204" pitchFamily="34" charset="0"/>
                          <a:cs typeface="Arial" panose="020B0604020202020204" pitchFamily="34" charset="0"/>
                        </a:rPr>
                        <a:t>↓</a:t>
                      </a:r>
                    </a:p>
                  </a:txBody>
                  <a:tcPr marL="55440" marR="55440" anchor="ctr"/>
                </a:tc>
                <a:tc>
                  <a:txBody>
                    <a:bodyPr/>
                    <a:lstStyle/>
                    <a:p>
                      <a:pPr algn="ctr"/>
                      <a:r>
                        <a:rPr lang="en-GB" sz="1000" dirty="0">
                          <a:latin typeface="Arial" panose="020B0604020202020204" pitchFamily="34" charset="0"/>
                          <a:cs typeface="Arial" panose="020B0604020202020204" pitchFamily="34" charset="0"/>
                        </a:rPr>
                        <a:t>N</a:t>
                      </a:r>
                    </a:p>
                  </a:txBody>
                  <a:tcPr marL="55440" marR="5544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a:t>
                      </a:r>
                    </a:p>
                  </a:txBody>
                  <a:tcPr marL="55440" marR="55440" anchor="ctr"/>
                </a:tc>
                <a:tc>
                  <a:txBody>
                    <a:bodyPr/>
                    <a:lstStyle/>
                    <a:p>
                      <a:pPr algn="ctr"/>
                      <a:r>
                        <a:rPr lang="en-GB" sz="1000" dirty="0">
                          <a:latin typeface="Arial" panose="020B0604020202020204" pitchFamily="34" charset="0"/>
                          <a:cs typeface="Arial" panose="020B0604020202020204" pitchFamily="34" charset="0"/>
                        </a:rPr>
                        <a:t>↓↓</a:t>
                      </a:r>
                    </a:p>
                  </a:txBody>
                  <a:tcPr marL="55440" marR="55440" anchor="ctr"/>
                </a:tc>
                <a:tc>
                  <a:txBody>
                    <a:bodyPr/>
                    <a:lstStyle/>
                    <a:p>
                      <a:pPr algn="ctr"/>
                      <a:r>
                        <a:rPr lang="en-GB" sz="1000" dirty="0">
                          <a:latin typeface="Arial" panose="020B0604020202020204" pitchFamily="34" charset="0"/>
                          <a:cs typeface="Arial" panose="020B0604020202020204" pitchFamily="34" charset="0"/>
                        </a:rPr>
                        <a:t>Varies</a:t>
                      </a:r>
                    </a:p>
                  </a:txBody>
                  <a:tcPr marL="55440" marR="55440" anchor="ctr"/>
                </a:tc>
                <a:tc>
                  <a:txBody>
                    <a:bodyPr/>
                    <a:lstStyle/>
                    <a:p>
                      <a:pPr algn="ctr"/>
                      <a:r>
                        <a:rPr lang="en-GB" sz="1000" dirty="0">
                          <a:latin typeface="Arial" panose="020B0604020202020204" pitchFamily="34" charset="0"/>
                          <a:cs typeface="Arial" panose="020B0604020202020204" pitchFamily="34" charset="0"/>
                        </a:rPr>
                        <a:t>Impaired synthesis </a:t>
                      </a:r>
                      <a:br>
                        <a:rPr lang="en-GB" sz="1000" dirty="0">
                          <a:latin typeface="Arial" panose="020B0604020202020204" pitchFamily="34" charset="0"/>
                          <a:cs typeface="Arial" panose="020B0604020202020204" pitchFamily="34" charset="0"/>
                        </a:rPr>
                      </a:br>
                      <a:r>
                        <a:rPr lang="en-GB" sz="1000" dirty="0">
                          <a:latin typeface="Arial" panose="020B0604020202020204" pitchFamily="34" charset="0"/>
                          <a:cs typeface="Arial" panose="020B0604020202020204" pitchFamily="34" charset="0"/>
                        </a:rPr>
                        <a:t>of 25(OH)D</a:t>
                      </a:r>
                    </a:p>
                  </a:txBody>
                  <a:tcPr marL="55440" marR="55440" anchor="ctr"/>
                </a:tc>
                <a:extLst>
                  <a:ext uri="{0D108BD9-81ED-4DB2-BD59-A6C34878D82A}">
                    <a16:rowId xmlns:a16="http://schemas.microsoft.com/office/drawing/2014/main" val="2918060175"/>
                  </a:ext>
                </a:extLst>
              </a:tr>
              <a:tr h="0">
                <a:tc>
                  <a:txBody>
                    <a:bodyPr/>
                    <a:lstStyle/>
                    <a:p>
                      <a:r>
                        <a:rPr lang="en-GB" sz="1000" dirty="0">
                          <a:latin typeface="Arial" panose="020B0604020202020204" pitchFamily="34" charset="0"/>
                          <a:cs typeface="Arial" panose="020B0604020202020204" pitchFamily="34" charset="0"/>
                        </a:rPr>
                        <a:t>Vitamin-D-dependent rickets type 2A; (VDDR2A; OMIM#277440)</a:t>
                      </a:r>
                    </a:p>
                  </a:txBody>
                  <a:tcPr marL="55440" marR="55440" anchor="ctr"/>
                </a:tc>
                <a:tc>
                  <a:txBody>
                    <a:bodyPr/>
                    <a:lstStyle/>
                    <a:p>
                      <a:pPr algn="ctr"/>
                      <a:r>
                        <a:rPr lang="en-GB" sz="1000" i="1" dirty="0">
                          <a:latin typeface="Arial" panose="020B0604020202020204" pitchFamily="34" charset="0"/>
                          <a:cs typeface="Arial" panose="020B0604020202020204" pitchFamily="34" charset="0"/>
                        </a:rPr>
                        <a:t>VDR</a:t>
                      </a:r>
                      <a:br>
                        <a:rPr lang="en-GB" sz="1000" i="1" dirty="0">
                          <a:latin typeface="Arial" panose="020B0604020202020204" pitchFamily="34" charset="0"/>
                          <a:cs typeface="Arial" panose="020B0604020202020204" pitchFamily="34" charset="0"/>
                        </a:rPr>
                      </a:br>
                      <a:r>
                        <a:rPr lang="en-GB" sz="1000" i="0" dirty="0">
                          <a:latin typeface="Arial" panose="020B0604020202020204" pitchFamily="34" charset="0"/>
                          <a:cs typeface="Arial" panose="020B0604020202020204" pitchFamily="34" charset="0"/>
                        </a:rPr>
                        <a:t>(12q13.11)</a:t>
                      </a:r>
                    </a:p>
                  </a:txBody>
                  <a:tcPr marL="55440" marR="55440" anchor="ctr"/>
                </a:tc>
                <a:tc>
                  <a:txBody>
                    <a:bodyPr/>
                    <a:lstStyle/>
                    <a:p>
                      <a:pPr algn="ctr"/>
                      <a:r>
                        <a:rPr lang="en-GB" sz="1000" dirty="0">
                          <a:latin typeface="Arial" panose="020B0604020202020204" pitchFamily="34" charset="0"/>
                          <a:cs typeface="Arial" panose="020B0604020202020204" pitchFamily="34" charset="0"/>
                        </a:rPr>
                        <a:t>↓</a:t>
                      </a:r>
                    </a:p>
                  </a:txBody>
                  <a:tcPr marL="55440" marR="5544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N, ↓</a:t>
                      </a:r>
                    </a:p>
                  </a:txBody>
                  <a:tcPr marL="55440" marR="55440" anchor="ctr"/>
                </a:tc>
                <a:tc>
                  <a:txBody>
                    <a:bodyPr/>
                    <a:lstStyle/>
                    <a:p>
                      <a:pPr algn="ctr"/>
                      <a:r>
                        <a:rPr lang="en-GB" sz="1000" dirty="0">
                          <a:latin typeface="Arial" panose="020B0604020202020204" pitchFamily="34" charset="0"/>
                          <a:cs typeface="Arial" panose="020B0604020202020204" pitchFamily="34" charset="0"/>
                        </a:rPr>
                        <a:t>↑↑↑</a:t>
                      </a:r>
                    </a:p>
                  </a:txBody>
                  <a:tcPr marL="55440" marR="5544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a:t>
                      </a:r>
                    </a:p>
                  </a:txBody>
                  <a:tcPr marL="55440" marR="55440" anchor="ctr"/>
                </a:tc>
                <a:tc>
                  <a:txBody>
                    <a:bodyPr/>
                    <a:lstStyle/>
                    <a:p>
                      <a:pPr algn="ctr"/>
                      <a:r>
                        <a:rPr lang="en-GB" sz="1000" dirty="0">
                          <a:latin typeface="Arial" panose="020B0604020202020204" pitchFamily="34" charset="0"/>
                          <a:cs typeface="Arial" panose="020B0604020202020204" pitchFamily="34" charset="0"/>
                        </a:rPr>
                        <a:t>Varies</a:t>
                      </a:r>
                    </a:p>
                  </a:txBody>
                  <a:tcPr marL="55440" marR="55440" anchor="ctr"/>
                </a:tc>
                <a:tc>
                  <a:txBody>
                    <a:bodyPr/>
                    <a:lstStyle/>
                    <a:p>
                      <a:pPr algn="ctr"/>
                      <a:r>
                        <a:rPr lang="en-GB" sz="1000" dirty="0">
                          <a:latin typeface="Arial" panose="020B0604020202020204" pitchFamily="34" charset="0"/>
                          <a:cs typeface="Arial" panose="020B0604020202020204" pitchFamily="34" charset="0"/>
                        </a:rPr>
                        <a:t>↓</a:t>
                      </a:r>
                    </a:p>
                  </a:txBody>
                  <a:tcPr marL="55440" marR="55440" anchor="ctr"/>
                </a:tc>
                <a:tc>
                  <a:txBody>
                    <a:bodyPr/>
                    <a:lstStyle/>
                    <a:p>
                      <a:pPr algn="ctr"/>
                      <a:r>
                        <a:rPr lang="en-GB" sz="1000" dirty="0">
                          <a:latin typeface="Arial" panose="020B0604020202020204" pitchFamily="34" charset="0"/>
                          <a:cs typeface="Arial" panose="020B0604020202020204" pitchFamily="34" charset="0"/>
                        </a:rPr>
                        <a:t>N, ↓</a:t>
                      </a:r>
                    </a:p>
                  </a:txBody>
                  <a:tcPr marL="55440" marR="5544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a:t>
                      </a:r>
                    </a:p>
                  </a:txBody>
                  <a:tcPr marL="55440" marR="55440" anchor="ctr"/>
                </a:tc>
                <a:tc>
                  <a:txBody>
                    <a:bodyPr/>
                    <a:lstStyle/>
                    <a:p>
                      <a:pPr algn="ctr"/>
                      <a:r>
                        <a:rPr lang="en-GB" sz="1000" dirty="0">
                          <a:latin typeface="Arial" panose="020B0604020202020204" pitchFamily="34" charset="0"/>
                          <a:cs typeface="Arial" panose="020B0604020202020204" pitchFamily="34" charset="0"/>
                        </a:rPr>
                        <a:t>N</a:t>
                      </a:r>
                    </a:p>
                  </a:txBody>
                  <a:tcPr marL="55440" marR="55440" anchor="ctr"/>
                </a:tc>
                <a:tc>
                  <a:txBody>
                    <a:bodyPr/>
                    <a:lstStyle/>
                    <a:p>
                      <a:pPr algn="ctr"/>
                      <a:r>
                        <a:rPr lang="en-GB" sz="1000" dirty="0">
                          <a:latin typeface="Arial" panose="020B0604020202020204" pitchFamily="34" charset="0"/>
                          <a:cs typeface="Arial" panose="020B0604020202020204" pitchFamily="34" charset="0"/>
                        </a:rPr>
                        <a:t>↑↑</a:t>
                      </a:r>
                    </a:p>
                  </a:txBody>
                  <a:tcPr marL="55440" marR="55440" anchor="ctr"/>
                </a:tc>
                <a:tc>
                  <a:txBody>
                    <a:bodyPr/>
                    <a:lstStyle/>
                    <a:p>
                      <a:pPr algn="ctr"/>
                      <a:r>
                        <a:rPr lang="en-GB" sz="1000" dirty="0">
                          <a:latin typeface="Arial" panose="020B0604020202020204" pitchFamily="34" charset="0"/>
                          <a:cs typeface="Arial" panose="020B0604020202020204" pitchFamily="34" charset="0"/>
                        </a:rPr>
                        <a:t>Impaired signalling </a:t>
                      </a:r>
                      <a:br>
                        <a:rPr lang="en-GB" sz="1000" dirty="0">
                          <a:latin typeface="Arial" panose="020B0604020202020204" pitchFamily="34" charset="0"/>
                          <a:cs typeface="Arial" panose="020B0604020202020204" pitchFamily="34" charset="0"/>
                        </a:rPr>
                      </a:br>
                      <a:r>
                        <a:rPr lang="en-GB" sz="1000" dirty="0">
                          <a:latin typeface="Arial" panose="020B0604020202020204" pitchFamily="34" charset="0"/>
                          <a:cs typeface="Arial" panose="020B0604020202020204" pitchFamily="34" charset="0"/>
                        </a:rPr>
                        <a:t>of the VDR</a:t>
                      </a:r>
                    </a:p>
                  </a:txBody>
                  <a:tcPr marL="55440" marR="55440" anchor="ctr"/>
                </a:tc>
                <a:extLst>
                  <a:ext uri="{0D108BD9-81ED-4DB2-BD59-A6C34878D82A}">
                    <a16:rowId xmlns:a16="http://schemas.microsoft.com/office/drawing/2014/main" val="2573168079"/>
                  </a:ext>
                </a:extLst>
              </a:tr>
              <a:tr h="0">
                <a:tc>
                  <a:txBody>
                    <a:bodyPr/>
                    <a:lstStyle/>
                    <a:p>
                      <a:r>
                        <a:rPr lang="en-GB" sz="1000" dirty="0">
                          <a:latin typeface="Arial" panose="020B0604020202020204" pitchFamily="34" charset="0"/>
                          <a:cs typeface="Arial" panose="020B0604020202020204" pitchFamily="34" charset="0"/>
                        </a:rPr>
                        <a:t>Vitamin-D-dependent rickets type 2B; (VDDR2B; OMIM#164020)</a:t>
                      </a:r>
                    </a:p>
                  </a:txBody>
                  <a:tcPr marL="55440" marR="55440" anchor="ctr"/>
                </a:tc>
                <a:tc>
                  <a:txBody>
                    <a:bodyPr/>
                    <a:lstStyle/>
                    <a:p>
                      <a:pPr algn="ctr"/>
                      <a:r>
                        <a:rPr lang="en-GB" sz="1000" i="1" dirty="0">
                          <a:latin typeface="Arial" panose="020B0604020202020204" pitchFamily="34" charset="0"/>
                          <a:cs typeface="Arial" panose="020B0604020202020204" pitchFamily="34" charset="0"/>
                        </a:rPr>
                        <a:t>HNRNPC</a:t>
                      </a:r>
                      <a:br>
                        <a:rPr lang="en-GB" sz="1000" i="1" dirty="0">
                          <a:latin typeface="Arial" panose="020B0604020202020204" pitchFamily="34" charset="0"/>
                          <a:cs typeface="Arial" panose="020B0604020202020204" pitchFamily="34" charset="0"/>
                        </a:rPr>
                      </a:br>
                      <a:r>
                        <a:rPr lang="en-GB" sz="1000" i="0" dirty="0">
                          <a:latin typeface="Arial" panose="020B0604020202020204" pitchFamily="34" charset="0"/>
                          <a:cs typeface="Arial" panose="020B0604020202020204" pitchFamily="34" charset="0"/>
                        </a:rPr>
                        <a:t>(14q11.2)</a:t>
                      </a:r>
                    </a:p>
                  </a:txBody>
                  <a:tcPr marL="55440" marR="55440" anchor="ctr"/>
                </a:tc>
                <a:tc>
                  <a:txBody>
                    <a:bodyPr/>
                    <a:lstStyle/>
                    <a:p>
                      <a:pPr algn="ctr"/>
                      <a:r>
                        <a:rPr lang="en-GB" sz="1000" dirty="0">
                          <a:latin typeface="Arial" panose="020B0604020202020204" pitchFamily="34" charset="0"/>
                          <a:cs typeface="Arial" panose="020B0604020202020204" pitchFamily="34" charset="0"/>
                        </a:rPr>
                        <a:t>↓</a:t>
                      </a:r>
                    </a:p>
                  </a:txBody>
                  <a:tcPr marL="55440" marR="5544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N, ↓</a:t>
                      </a:r>
                    </a:p>
                  </a:txBody>
                  <a:tcPr marL="55440" marR="55440" anchor="ctr"/>
                </a:tc>
                <a:tc>
                  <a:txBody>
                    <a:bodyPr/>
                    <a:lstStyle/>
                    <a:p>
                      <a:pPr algn="ctr"/>
                      <a:r>
                        <a:rPr lang="en-GB" sz="1000" dirty="0">
                          <a:latin typeface="Arial" panose="020B0604020202020204" pitchFamily="34" charset="0"/>
                          <a:cs typeface="Arial" panose="020B0604020202020204" pitchFamily="34" charset="0"/>
                        </a:rPr>
                        <a:t>↑↑↑</a:t>
                      </a:r>
                    </a:p>
                  </a:txBody>
                  <a:tcPr marL="55440" marR="5544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a:t>
                      </a:r>
                    </a:p>
                  </a:txBody>
                  <a:tcPr marL="55440" marR="55440" anchor="ctr"/>
                </a:tc>
                <a:tc>
                  <a:txBody>
                    <a:bodyPr/>
                    <a:lstStyle/>
                    <a:p>
                      <a:pPr algn="ctr"/>
                      <a:r>
                        <a:rPr lang="en-GB" sz="1000" dirty="0">
                          <a:latin typeface="Arial" panose="020B0604020202020204" pitchFamily="34" charset="0"/>
                          <a:cs typeface="Arial" panose="020B0604020202020204" pitchFamily="34" charset="0"/>
                        </a:rPr>
                        <a:t>Varies</a:t>
                      </a:r>
                    </a:p>
                  </a:txBody>
                  <a:tcPr marL="55440" marR="55440" anchor="ctr"/>
                </a:tc>
                <a:tc>
                  <a:txBody>
                    <a:bodyPr/>
                    <a:lstStyle/>
                    <a:p>
                      <a:pPr algn="ctr"/>
                      <a:r>
                        <a:rPr lang="en-GB" sz="1000" dirty="0">
                          <a:latin typeface="Arial" panose="020B0604020202020204" pitchFamily="34" charset="0"/>
                          <a:cs typeface="Arial" panose="020B0604020202020204" pitchFamily="34" charset="0"/>
                        </a:rPr>
                        <a:t>↓</a:t>
                      </a:r>
                    </a:p>
                  </a:txBody>
                  <a:tcPr marL="55440" marR="55440" anchor="ctr"/>
                </a:tc>
                <a:tc>
                  <a:txBody>
                    <a:bodyPr/>
                    <a:lstStyle/>
                    <a:p>
                      <a:pPr algn="ctr"/>
                      <a:r>
                        <a:rPr lang="en-GB" sz="1000" dirty="0">
                          <a:latin typeface="Arial" panose="020B0604020202020204" pitchFamily="34" charset="0"/>
                          <a:cs typeface="Arial" panose="020B0604020202020204" pitchFamily="34" charset="0"/>
                        </a:rPr>
                        <a:t>N</a:t>
                      </a:r>
                    </a:p>
                  </a:txBody>
                  <a:tcPr marL="55440" marR="5544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a:t>
                      </a:r>
                    </a:p>
                  </a:txBody>
                  <a:tcPr marL="55440" marR="55440" anchor="ctr"/>
                </a:tc>
                <a:tc>
                  <a:txBody>
                    <a:bodyPr/>
                    <a:lstStyle/>
                    <a:p>
                      <a:pPr algn="ctr"/>
                      <a:r>
                        <a:rPr lang="en-GB" sz="1000" dirty="0">
                          <a:latin typeface="Arial" panose="020B0604020202020204" pitchFamily="34" charset="0"/>
                          <a:cs typeface="Arial" panose="020B0604020202020204" pitchFamily="34" charset="0"/>
                        </a:rPr>
                        <a:t>N</a:t>
                      </a:r>
                    </a:p>
                  </a:txBody>
                  <a:tcPr marL="55440" marR="55440" anchor="ctr"/>
                </a:tc>
                <a:tc>
                  <a:txBody>
                    <a:bodyPr/>
                    <a:lstStyle/>
                    <a:p>
                      <a:pPr algn="ctr"/>
                      <a:r>
                        <a:rPr lang="en-GB" sz="1000" dirty="0">
                          <a:latin typeface="Arial" panose="020B0604020202020204" pitchFamily="34" charset="0"/>
                          <a:cs typeface="Arial" panose="020B0604020202020204" pitchFamily="34" charset="0"/>
                        </a:rPr>
                        <a:t>↑↑</a:t>
                      </a:r>
                    </a:p>
                  </a:txBody>
                  <a:tcPr marL="55440" marR="55440" anchor="ctr"/>
                </a:tc>
                <a:tc>
                  <a:txBody>
                    <a:bodyPr/>
                    <a:lstStyle/>
                    <a:p>
                      <a:pPr algn="ctr"/>
                      <a:r>
                        <a:rPr lang="en-GB" sz="1000" dirty="0">
                          <a:latin typeface="Arial" panose="020B0604020202020204" pitchFamily="34" charset="0"/>
                          <a:cs typeface="Arial" panose="020B0604020202020204" pitchFamily="34" charset="0"/>
                        </a:rPr>
                        <a:t>Impaired signalling </a:t>
                      </a:r>
                      <a:br>
                        <a:rPr lang="en-GB" sz="1000" dirty="0">
                          <a:latin typeface="Arial" panose="020B0604020202020204" pitchFamily="34" charset="0"/>
                          <a:cs typeface="Arial" panose="020B0604020202020204" pitchFamily="34" charset="0"/>
                        </a:rPr>
                      </a:br>
                      <a:r>
                        <a:rPr lang="en-GB" sz="1000" dirty="0">
                          <a:latin typeface="Arial" panose="020B0604020202020204" pitchFamily="34" charset="0"/>
                          <a:cs typeface="Arial" panose="020B0604020202020204" pitchFamily="34" charset="0"/>
                        </a:rPr>
                        <a:t>of the VDR</a:t>
                      </a:r>
                    </a:p>
                  </a:txBody>
                  <a:tcPr marL="55440" marR="55440" anchor="ctr"/>
                </a:tc>
                <a:extLst>
                  <a:ext uri="{0D108BD9-81ED-4DB2-BD59-A6C34878D82A}">
                    <a16:rowId xmlns:a16="http://schemas.microsoft.com/office/drawing/2014/main" val="739302399"/>
                  </a:ext>
                </a:extLst>
              </a:tr>
              <a:tr h="0">
                <a:tc>
                  <a:txBody>
                    <a:bodyPr/>
                    <a:lstStyle/>
                    <a:p>
                      <a:r>
                        <a:rPr lang="en-GB" sz="1000" dirty="0">
                          <a:latin typeface="Arial" panose="020B0604020202020204" pitchFamily="34" charset="0"/>
                          <a:cs typeface="Arial" panose="020B0604020202020204" pitchFamily="34" charset="0"/>
                        </a:rPr>
                        <a:t>Vitamin-D-dependent rickets type 3; (VDDR3; OMIM# pending)</a:t>
                      </a:r>
                    </a:p>
                  </a:txBody>
                  <a:tcPr marL="55440" marR="55440" anchor="ctr"/>
                </a:tc>
                <a:tc>
                  <a:txBody>
                    <a:bodyPr/>
                    <a:lstStyle/>
                    <a:p>
                      <a:pPr algn="ctr"/>
                      <a:r>
                        <a:rPr lang="en-GB" sz="1000" i="1" dirty="0">
                          <a:latin typeface="Arial" panose="020B0604020202020204" pitchFamily="34" charset="0"/>
                          <a:cs typeface="Arial" panose="020B0604020202020204" pitchFamily="34" charset="0"/>
                        </a:rPr>
                        <a:t>CYP3A4</a:t>
                      </a:r>
                      <a:br>
                        <a:rPr lang="en-GB" sz="1000" i="1" dirty="0">
                          <a:latin typeface="Arial" panose="020B0604020202020204" pitchFamily="34" charset="0"/>
                          <a:cs typeface="Arial" panose="020B0604020202020204" pitchFamily="34" charset="0"/>
                        </a:rPr>
                      </a:br>
                      <a:r>
                        <a:rPr lang="en-GB" sz="1000" i="0" dirty="0">
                          <a:latin typeface="Arial" panose="020B0604020202020204" pitchFamily="34" charset="0"/>
                          <a:cs typeface="Arial" panose="020B0604020202020204" pitchFamily="34" charset="0"/>
                        </a:rPr>
                        <a:t>(7q21.1)</a:t>
                      </a:r>
                    </a:p>
                  </a:txBody>
                  <a:tcPr marL="55440" marR="55440" anchor="ctr"/>
                </a:tc>
                <a:tc>
                  <a:txBody>
                    <a:bodyPr/>
                    <a:lstStyle/>
                    <a:p>
                      <a:pPr algn="ctr"/>
                      <a:r>
                        <a:rPr lang="en-GB" sz="1000" dirty="0">
                          <a:latin typeface="Arial" panose="020B0604020202020204" pitchFamily="34" charset="0"/>
                          <a:cs typeface="Arial" panose="020B0604020202020204" pitchFamily="34" charset="0"/>
                        </a:rPr>
                        <a:t>↓</a:t>
                      </a:r>
                    </a:p>
                  </a:txBody>
                  <a:tcPr marL="55440" marR="5544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a:t>
                      </a:r>
                    </a:p>
                  </a:txBody>
                  <a:tcPr marL="55440" marR="55440" anchor="ctr"/>
                </a:tc>
                <a:tc>
                  <a:txBody>
                    <a:bodyPr/>
                    <a:lstStyle/>
                    <a:p>
                      <a:pPr algn="ctr"/>
                      <a:r>
                        <a:rPr lang="en-GB" sz="1000" dirty="0">
                          <a:latin typeface="Arial" panose="020B0604020202020204" pitchFamily="34" charset="0"/>
                          <a:cs typeface="Arial" panose="020B0604020202020204" pitchFamily="34" charset="0"/>
                        </a:rPr>
                        <a:t>↑↑↑</a:t>
                      </a:r>
                    </a:p>
                  </a:txBody>
                  <a:tcPr marL="55440" marR="5544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a:t>
                      </a:r>
                    </a:p>
                  </a:txBody>
                  <a:tcPr marL="55440" marR="55440" anchor="ctr"/>
                </a:tc>
                <a:tc>
                  <a:txBody>
                    <a:bodyPr/>
                    <a:lstStyle/>
                    <a:p>
                      <a:pPr algn="ctr"/>
                      <a:r>
                        <a:rPr lang="en-GB" sz="1000" dirty="0">
                          <a:latin typeface="Arial" panose="020B0604020202020204" pitchFamily="34" charset="0"/>
                          <a:cs typeface="Arial" panose="020B0604020202020204" pitchFamily="34" charset="0"/>
                        </a:rPr>
                        <a:t>Varies</a:t>
                      </a:r>
                    </a:p>
                  </a:txBody>
                  <a:tcPr marL="55440" marR="55440" anchor="ctr"/>
                </a:tc>
                <a:tc>
                  <a:txBody>
                    <a:bodyPr/>
                    <a:lstStyle/>
                    <a:p>
                      <a:pPr algn="ctr"/>
                      <a:r>
                        <a:rPr lang="en-GB" sz="1000" dirty="0">
                          <a:latin typeface="Arial" panose="020B0604020202020204" pitchFamily="34" charset="0"/>
                          <a:cs typeface="Arial" panose="020B0604020202020204" pitchFamily="34" charset="0"/>
                        </a:rPr>
                        <a:t>↓</a:t>
                      </a:r>
                    </a:p>
                  </a:txBody>
                  <a:tcPr marL="55440" marR="55440" anchor="ctr"/>
                </a:tc>
                <a:tc>
                  <a:txBody>
                    <a:bodyPr/>
                    <a:lstStyle/>
                    <a:p>
                      <a:pPr algn="ctr"/>
                      <a:r>
                        <a:rPr lang="en-GB" sz="1000" dirty="0">
                          <a:latin typeface="Arial" panose="020B0604020202020204" pitchFamily="34" charset="0"/>
                          <a:cs typeface="Arial" panose="020B0604020202020204" pitchFamily="34" charset="0"/>
                        </a:rPr>
                        <a:t>?</a:t>
                      </a:r>
                    </a:p>
                  </a:txBody>
                  <a:tcPr marL="55440" marR="5544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a:t>
                      </a:r>
                    </a:p>
                  </a:txBody>
                  <a:tcPr marL="55440" marR="55440" anchor="ctr"/>
                </a:tc>
                <a:tc>
                  <a:txBody>
                    <a:bodyPr/>
                    <a:lstStyle/>
                    <a:p>
                      <a:pPr algn="ctr"/>
                      <a:r>
                        <a:rPr lang="en-GB" sz="1000" dirty="0">
                          <a:latin typeface="Arial" panose="020B0604020202020204" pitchFamily="34" charset="0"/>
                          <a:cs typeface="Arial" panose="020B0604020202020204" pitchFamily="34" charset="0"/>
                        </a:rPr>
                        <a:t>↓</a:t>
                      </a:r>
                    </a:p>
                  </a:txBody>
                  <a:tcPr marL="55440" marR="5544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a:t>
                      </a:r>
                    </a:p>
                  </a:txBody>
                  <a:tcPr marL="55440" marR="55440" anchor="ctr"/>
                </a:tc>
                <a:tc>
                  <a:txBody>
                    <a:bodyPr/>
                    <a:lstStyle/>
                    <a:p>
                      <a:pPr algn="ctr"/>
                      <a:r>
                        <a:rPr lang="en-GB" sz="1000" dirty="0">
                          <a:latin typeface="Arial" panose="020B0604020202020204" pitchFamily="34" charset="0"/>
                          <a:cs typeface="Arial" panose="020B0604020202020204" pitchFamily="34" charset="0"/>
                        </a:rPr>
                        <a:t>↑ Inactivation</a:t>
                      </a:r>
                      <a:br>
                        <a:rPr lang="en-GB" sz="1000" dirty="0">
                          <a:latin typeface="Arial" panose="020B0604020202020204" pitchFamily="34" charset="0"/>
                          <a:cs typeface="Arial" panose="020B0604020202020204" pitchFamily="34" charset="0"/>
                        </a:rPr>
                      </a:br>
                      <a:r>
                        <a:rPr lang="en-GB" sz="1000" dirty="0">
                          <a:latin typeface="Arial" panose="020B0604020202020204" pitchFamily="34" charset="0"/>
                          <a:cs typeface="Arial" panose="020B0604020202020204" pitchFamily="34" charset="0"/>
                        </a:rPr>
                        <a:t>of 1,25(OH)</a:t>
                      </a:r>
                      <a:r>
                        <a:rPr lang="en-GB" sz="1000" baseline="-25000" dirty="0">
                          <a:latin typeface="Arial" panose="020B0604020202020204" pitchFamily="34" charset="0"/>
                          <a:cs typeface="Arial" panose="020B0604020202020204" pitchFamily="34" charset="0"/>
                        </a:rPr>
                        <a:t>2</a:t>
                      </a:r>
                      <a:r>
                        <a:rPr lang="en-GB" sz="1000" dirty="0">
                          <a:latin typeface="Arial" panose="020B0604020202020204" pitchFamily="34" charset="0"/>
                          <a:cs typeface="Arial" panose="020B0604020202020204" pitchFamily="34" charset="0"/>
                        </a:rPr>
                        <a:t>D</a:t>
                      </a:r>
                    </a:p>
                  </a:txBody>
                  <a:tcPr marL="55440" marR="55440" anchor="ctr"/>
                </a:tc>
                <a:extLst>
                  <a:ext uri="{0D108BD9-81ED-4DB2-BD59-A6C34878D82A}">
                    <a16:rowId xmlns:a16="http://schemas.microsoft.com/office/drawing/2014/main" val="1461025158"/>
                  </a:ext>
                </a:extLst>
              </a:tr>
              <a:tr h="0">
                <a:tc gridSpan="1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i="1" dirty="0">
                          <a:latin typeface="Arial" panose="020B0604020202020204" pitchFamily="34" charset="0"/>
                          <a:cs typeface="Arial" panose="020B0604020202020204" pitchFamily="34" charset="0"/>
                        </a:rPr>
                        <a:t>Phosphopenic rickets and/or osteomalacia due to dietary phosphate deficiency or impaired bioavailability</a:t>
                      </a:r>
                    </a:p>
                  </a:txBody>
                  <a:tcPr marL="55440" marR="55440" anchor="ctr"/>
                </a:tc>
                <a:tc hMerge="1">
                  <a:txBody>
                    <a:bodyPr/>
                    <a:lstStyle/>
                    <a:p>
                      <a:endParaRPr lang="en-GB"/>
                    </a:p>
                  </a:txBody>
                  <a:tcPr/>
                </a:tc>
                <a:tc hMerge="1">
                  <a:txBody>
                    <a:bodyPr/>
                    <a:lstStyle/>
                    <a:p>
                      <a:endParaRPr lang="en-GB" sz="1000" dirty="0">
                        <a:latin typeface="Arial" panose="020B0604020202020204" pitchFamily="34" charset="0"/>
                        <a:cs typeface="Arial" panose="020B0604020202020204" pitchFamily="34" charset="0"/>
                      </a:endParaRPr>
                    </a:p>
                  </a:txBody>
                  <a:tcPr marL="55440" marR="55440"/>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latin typeface="Arial" panose="020B0604020202020204" pitchFamily="34" charset="0"/>
                        <a:cs typeface="Arial" panose="020B0604020202020204" pitchFamily="34" charset="0"/>
                      </a:endParaRPr>
                    </a:p>
                  </a:txBody>
                  <a:tcPr marL="55440" marR="55440"/>
                </a:tc>
                <a:tc hMerge="1">
                  <a:txBody>
                    <a:bodyPr/>
                    <a:lstStyle/>
                    <a:p>
                      <a:endParaRPr lang="en-GB" sz="1000" dirty="0">
                        <a:latin typeface="Arial" panose="020B0604020202020204" pitchFamily="34" charset="0"/>
                        <a:cs typeface="Arial" panose="020B0604020202020204" pitchFamily="34" charset="0"/>
                      </a:endParaRPr>
                    </a:p>
                  </a:txBody>
                  <a:tcPr marL="55440" marR="55440"/>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latin typeface="Arial" panose="020B0604020202020204" pitchFamily="34" charset="0"/>
                        <a:cs typeface="Arial" panose="020B0604020202020204" pitchFamily="34" charset="0"/>
                      </a:endParaRPr>
                    </a:p>
                  </a:txBody>
                  <a:tcPr marL="55440" marR="55440"/>
                </a:tc>
                <a:tc hMerge="1">
                  <a:txBody>
                    <a:bodyPr/>
                    <a:lstStyle/>
                    <a:p>
                      <a:endParaRPr lang="en-GB" sz="1000" dirty="0">
                        <a:latin typeface="Arial" panose="020B0604020202020204" pitchFamily="34" charset="0"/>
                        <a:cs typeface="Arial" panose="020B0604020202020204" pitchFamily="34" charset="0"/>
                      </a:endParaRPr>
                    </a:p>
                  </a:txBody>
                  <a:tcPr marL="55440" marR="55440"/>
                </a:tc>
                <a:tc hMerge="1">
                  <a:txBody>
                    <a:bodyPr/>
                    <a:lstStyle/>
                    <a:p>
                      <a:endParaRPr lang="en-GB" sz="1000" dirty="0">
                        <a:latin typeface="Arial" panose="020B0604020202020204" pitchFamily="34" charset="0"/>
                        <a:cs typeface="Arial" panose="020B0604020202020204" pitchFamily="34" charset="0"/>
                      </a:endParaRPr>
                    </a:p>
                  </a:txBody>
                  <a:tcPr marL="55440" marR="55440"/>
                </a:tc>
                <a:tc hMerge="1">
                  <a:txBody>
                    <a:bodyPr/>
                    <a:lstStyle/>
                    <a:p>
                      <a:endParaRPr lang="en-GB" sz="1000" dirty="0">
                        <a:latin typeface="Arial" panose="020B0604020202020204" pitchFamily="34" charset="0"/>
                        <a:cs typeface="Arial" panose="020B0604020202020204" pitchFamily="34" charset="0"/>
                      </a:endParaRPr>
                    </a:p>
                  </a:txBody>
                  <a:tcPr marL="55440" marR="55440"/>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latin typeface="Arial" panose="020B0604020202020204" pitchFamily="34" charset="0"/>
                        <a:cs typeface="Arial" panose="020B0604020202020204" pitchFamily="34" charset="0"/>
                      </a:endParaRPr>
                    </a:p>
                  </a:txBody>
                  <a:tcPr marL="55440" marR="55440"/>
                </a:tc>
                <a:tc hMerge="1">
                  <a:txBody>
                    <a:bodyPr/>
                    <a:lstStyle/>
                    <a:p>
                      <a:endParaRPr lang="en-GB" sz="1000" dirty="0">
                        <a:latin typeface="Arial" panose="020B0604020202020204" pitchFamily="34" charset="0"/>
                        <a:cs typeface="Arial" panose="020B0604020202020204" pitchFamily="34" charset="0"/>
                      </a:endParaRPr>
                    </a:p>
                  </a:txBody>
                  <a:tcPr marL="55440" marR="55440"/>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latin typeface="Arial" panose="020B0604020202020204" pitchFamily="34" charset="0"/>
                        <a:cs typeface="Arial" panose="020B0604020202020204" pitchFamily="34" charset="0"/>
                      </a:endParaRPr>
                    </a:p>
                  </a:txBody>
                  <a:tcPr marL="55440" marR="55440"/>
                </a:tc>
                <a:tc hMerge="1">
                  <a:txBody>
                    <a:bodyPr/>
                    <a:lstStyle/>
                    <a:p>
                      <a:endParaRPr lang="en-GB" sz="1000" dirty="0">
                        <a:latin typeface="Arial" panose="020B0604020202020204" pitchFamily="34" charset="0"/>
                        <a:cs typeface="Arial" panose="020B0604020202020204" pitchFamily="34" charset="0"/>
                      </a:endParaRPr>
                    </a:p>
                  </a:txBody>
                  <a:tcPr marL="55440" marR="55440"/>
                </a:tc>
                <a:extLst>
                  <a:ext uri="{0D108BD9-81ED-4DB2-BD59-A6C34878D82A}">
                    <a16:rowId xmlns:a16="http://schemas.microsoft.com/office/drawing/2014/main" val="155894644"/>
                  </a:ext>
                </a:extLst>
              </a:tr>
              <a:tr h="0">
                <a:tc>
                  <a:txBody>
                    <a:bodyPr/>
                    <a:lstStyle/>
                    <a:p>
                      <a:pPr marL="171450" indent="-171450">
                        <a:buClr>
                          <a:srgbClr val="617B9F"/>
                        </a:buClr>
                        <a:buFont typeface="Wingdings" pitchFamily="2" charset="2"/>
                        <a:buChar char="§"/>
                        <a:tabLst/>
                      </a:pPr>
                      <a:r>
                        <a:rPr lang="en-GB" sz="1000" dirty="0">
                          <a:latin typeface="Arial" panose="020B0604020202020204" pitchFamily="34" charset="0"/>
                          <a:cs typeface="Arial" panose="020B0604020202020204" pitchFamily="34" charset="0"/>
                        </a:rPr>
                        <a:t>Breastfed very-low-birthweight infants</a:t>
                      </a:r>
                    </a:p>
                    <a:p>
                      <a:pPr marL="171450" indent="-171450">
                        <a:buClr>
                          <a:srgbClr val="617B9F"/>
                        </a:buClr>
                        <a:buFont typeface="Wingdings" pitchFamily="2" charset="2"/>
                        <a:buChar char="§"/>
                        <a:tabLst/>
                      </a:pPr>
                      <a:r>
                        <a:rPr lang="en-GB" sz="1000" dirty="0">
                          <a:latin typeface="Arial" panose="020B0604020202020204" pitchFamily="34" charset="0"/>
                          <a:cs typeface="Arial" panose="020B0604020202020204" pitchFamily="34" charset="0"/>
                        </a:rPr>
                        <a:t>Use of elemental or hypoallergenic formula diet or parental nutrition</a:t>
                      </a:r>
                    </a:p>
                    <a:p>
                      <a:pPr marL="171450" indent="-171450">
                        <a:buClr>
                          <a:srgbClr val="617B9F"/>
                        </a:buClr>
                        <a:buFont typeface="Wingdings" pitchFamily="2" charset="2"/>
                        <a:buChar char="§"/>
                        <a:tabLst/>
                      </a:pPr>
                      <a:r>
                        <a:rPr lang="en-GB" sz="1000" dirty="0">
                          <a:latin typeface="Arial" panose="020B0604020202020204" pitchFamily="34" charset="0"/>
                          <a:cs typeface="Arial" panose="020B0604020202020204" pitchFamily="34" charset="0"/>
                        </a:rPr>
                        <a:t>Excessive use of phosphate binders</a:t>
                      </a:r>
                    </a:p>
                    <a:p>
                      <a:pPr marL="171450" indent="-171450">
                        <a:buClr>
                          <a:srgbClr val="617B9F"/>
                        </a:buClr>
                        <a:buFont typeface="Wingdings" pitchFamily="2" charset="2"/>
                        <a:buChar char="§"/>
                        <a:tabLst/>
                      </a:pPr>
                      <a:r>
                        <a:rPr lang="en-GB" sz="1000" dirty="0">
                          <a:latin typeface="Arial" panose="020B0604020202020204" pitchFamily="34" charset="0"/>
                          <a:cs typeface="Arial" panose="020B0604020202020204" pitchFamily="34" charset="0"/>
                        </a:rPr>
                        <a:t>Gastrointestinal surgery or disorders</a:t>
                      </a:r>
                    </a:p>
                  </a:txBody>
                  <a:tcPr marL="55440" marR="55440" anchor="ctr"/>
                </a:tc>
                <a:tc>
                  <a:txBody>
                    <a:bodyPr/>
                    <a:lstStyle/>
                    <a:p>
                      <a:pPr algn="ctr"/>
                      <a:r>
                        <a:rPr lang="en-GB" sz="1000" i="1" dirty="0">
                          <a:latin typeface="Arial" panose="020B0604020202020204" pitchFamily="34" charset="0"/>
                          <a:cs typeface="Arial" panose="020B0604020202020204" pitchFamily="34" charset="0"/>
                        </a:rPr>
                        <a:t>NA</a:t>
                      </a:r>
                    </a:p>
                  </a:txBody>
                  <a:tcPr marL="55440" marR="5544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N, ↑</a:t>
                      </a:r>
                    </a:p>
                  </a:txBody>
                  <a:tcPr marL="55440" marR="5544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a:t>
                      </a:r>
                    </a:p>
                  </a:txBody>
                  <a:tcPr marL="55440" marR="55440" anchor="ctr"/>
                </a:tc>
                <a:tc>
                  <a:txBody>
                    <a:bodyPr/>
                    <a:lstStyle/>
                    <a:p>
                      <a:pPr algn="ctr"/>
                      <a:r>
                        <a:rPr lang="en-GB" sz="1000" dirty="0">
                          <a:latin typeface="Arial" panose="020B0604020202020204" pitchFamily="34" charset="0"/>
                          <a:cs typeface="Arial" panose="020B0604020202020204" pitchFamily="34" charset="0"/>
                        </a:rPr>
                        <a:t>↑,↑↑</a:t>
                      </a:r>
                    </a:p>
                  </a:txBody>
                  <a:tcPr marL="55440" marR="5544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a:t>
                      </a:r>
                    </a:p>
                  </a:txBody>
                  <a:tcPr marL="55440" marR="5544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a:t>
                      </a:r>
                    </a:p>
                  </a:txBody>
                  <a:tcPr marL="55440" marR="55440" anchor="ctr"/>
                </a:tc>
                <a:tc>
                  <a:txBody>
                    <a:bodyPr/>
                    <a:lstStyle/>
                    <a:p>
                      <a:pPr algn="ctr"/>
                      <a:r>
                        <a:rPr lang="en-GB" sz="1000" dirty="0">
                          <a:latin typeface="Arial" panose="020B0604020202020204" pitchFamily="34" charset="0"/>
                          <a:cs typeface="Arial" panose="020B0604020202020204" pitchFamily="34" charset="0"/>
                        </a:rPr>
                        <a:t>N</a:t>
                      </a:r>
                      <a:r>
                        <a:rPr lang="en-GB" sz="1000" baseline="30000" dirty="0">
                          <a:latin typeface="Arial" panose="020B0604020202020204" pitchFamily="34" charset="0"/>
                          <a:cs typeface="Arial" panose="020B0604020202020204" pitchFamily="34" charset="0"/>
                        </a:rPr>
                        <a:t>b</a:t>
                      </a:r>
                    </a:p>
                  </a:txBody>
                  <a:tcPr marL="55440" marR="5544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N, ↓</a:t>
                      </a:r>
                    </a:p>
                  </a:txBody>
                  <a:tcPr marL="55440" marR="5544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N</a:t>
                      </a:r>
                    </a:p>
                  </a:txBody>
                  <a:tcPr marL="55440" marR="55440" anchor="ctr"/>
                </a:tc>
                <a:tc>
                  <a:txBody>
                    <a:bodyPr/>
                    <a:lstStyle/>
                    <a:p>
                      <a:pPr algn="ctr"/>
                      <a:r>
                        <a:rPr lang="en-GB" sz="1000" dirty="0">
                          <a:latin typeface="Arial" panose="020B0604020202020204" pitchFamily="34" charset="0"/>
                          <a:cs typeface="Arial" panose="020B0604020202020204" pitchFamily="34" charset="0"/>
                        </a:rPr>
                        <a:t>N</a:t>
                      </a:r>
                    </a:p>
                  </a:txBody>
                  <a:tcPr marL="55440" marR="5544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N, ↑</a:t>
                      </a:r>
                    </a:p>
                  </a:txBody>
                  <a:tcPr marL="55440" marR="55440" anchor="ctr"/>
                </a:tc>
                <a:tc>
                  <a:txBody>
                    <a:bodyPr/>
                    <a:lstStyle/>
                    <a:p>
                      <a:pPr algn="ctr"/>
                      <a:r>
                        <a:rPr lang="en-GB" sz="1000" dirty="0">
                          <a:latin typeface="Arial" panose="020B0604020202020204" pitchFamily="34" charset="0"/>
                          <a:cs typeface="Arial" panose="020B0604020202020204" pitchFamily="34" charset="0"/>
                        </a:rPr>
                        <a:t>Phosphate deficiency</a:t>
                      </a:r>
                    </a:p>
                  </a:txBody>
                  <a:tcPr marL="55440" marR="55440" anchor="ctr"/>
                </a:tc>
                <a:extLst>
                  <a:ext uri="{0D108BD9-81ED-4DB2-BD59-A6C34878D82A}">
                    <a16:rowId xmlns:a16="http://schemas.microsoft.com/office/drawing/2014/main" val="158108772"/>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5A28D-30C8-8C45-B315-7D18B36E7769}"/>
              </a:ext>
            </a:extLst>
          </p:cNvPr>
          <p:cNvSpPr>
            <a:spLocks noGrp="1"/>
          </p:cNvSpPr>
          <p:nvPr>
            <p:ph type="title"/>
          </p:nvPr>
        </p:nvSpPr>
        <p:spPr>
          <a:xfrm>
            <a:off x="838200" y="350944"/>
            <a:ext cx="10515600" cy="1325563"/>
          </a:xfrm>
        </p:spPr>
        <p:txBody>
          <a:bodyPr rtlCol="0">
            <a:normAutofit fontScale="90000"/>
          </a:bodyPr>
          <a:lstStyle/>
          <a:p>
            <a:pPr algn="ctr" fontAlgn="auto">
              <a:spcAft>
                <a:spcPts val="0"/>
              </a:spcAft>
              <a:defRPr/>
            </a:pPr>
            <a:r>
              <a:rPr lang="en-GB" sz="2800" b="1" cap="all" dirty="0">
                <a:solidFill>
                  <a:srgbClr val="617B9F"/>
                </a:solidFill>
                <a:latin typeface="Arial" panose="020B0604020202020204" pitchFamily="34" charset="0"/>
                <a:cs typeface="Arial" panose="020B0604020202020204" pitchFamily="34" charset="0"/>
              </a:rPr>
              <a:t>Characteristics of inherited </a:t>
            </a:r>
            <a:br>
              <a:rPr lang="en-GB" sz="2800" b="1" cap="all" dirty="0">
                <a:solidFill>
                  <a:srgbClr val="617B9F"/>
                </a:solidFill>
                <a:latin typeface="Arial" panose="020B0604020202020204" pitchFamily="34" charset="0"/>
                <a:cs typeface="Arial" panose="020B0604020202020204" pitchFamily="34" charset="0"/>
              </a:rPr>
            </a:br>
            <a:r>
              <a:rPr lang="en-GB" sz="2800" b="1" cap="all" dirty="0">
                <a:solidFill>
                  <a:srgbClr val="617B9F"/>
                </a:solidFill>
                <a:latin typeface="Arial" panose="020B0604020202020204" pitchFamily="34" charset="0"/>
                <a:cs typeface="Arial" panose="020B0604020202020204" pitchFamily="34" charset="0"/>
              </a:rPr>
              <a:t>or acquired causes of phosphopenic rickets </a:t>
            </a:r>
            <a:br>
              <a:rPr lang="en-GB" sz="2800" b="1" cap="all" dirty="0">
                <a:solidFill>
                  <a:srgbClr val="617B9F"/>
                </a:solidFill>
                <a:latin typeface="Arial" panose="020B0604020202020204" pitchFamily="34" charset="0"/>
                <a:cs typeface="Arial" panose="020B0604020202020204" pitchFamily="34" charset="0"/>
              </a:rPr>
            </a:br>
            <a:r>
              <a:rPr lang="en-GB" sz="2800" b="1" cap="all" dirty="0">
                <a:solidFill>
                  <a:srgbClr val="617B9F"/>
                </a:solidFill>
                <a:latin typeface="Arial" panose="020B0604020202020204" pitchFamily="34" charset="0"/>
                <a:cs typeface="Arial" panose="020B0604020202020204" pitchFamily="34" charset="0"/>
              </a:rPr>
              <a:t>in comparison to calcipenic rickets</a:t>
            </a:r>
            <a:br>
              <a:rPr lang="en-GB" sz="2800" b="1" cap="all" dirty="0">
                <a:solidFill>
                  <a:srgbClr val="617B9F"/>
                </a:solidFill>
                <a:latin typeface="Arial" panose="020B0604020202020204" pitchFamily="34" charset="0"/>
                <a:cs typeface="Arial" panose="020B0604020202020204" pitchFamily="34" charset="0"/>
              </a:rPr>
            </a:br>
            <a:endParaRPr lang="en-GB" dirty="0"/>
          </a:p>
        </p:txBody>
      </p:sp>
      <p:sp>
        <p:nvSpPr>
          <p:cNvPr id="10" name="TextBox 130">
            <a:extLst>
              <a:ext uri="{FF2B5EF4-FFF2-40B4-BE49-F238E27FC236}">
                <a16:creationId xmlns:a16="http://schemas.microsoft.com/office/drawing/2014/main" id="{B6B607B6-9C77-CE47-B16D-38CACA42AD72}"/>
              </a:ext>
            </a:extLst>
          </p:cNvPr>
          <p:cNvSpPr txBox="1">
            <a:spLocks noChangeArrowheads="1"/>
          </p:cNvSpPr>
          <p:nvPr/>
        </p:nvSpPr>
        <p:spPr bwMode="auto">
          <a:xfrm>
            <a:off x="220472" y="5698259"/>
            <a:ext cx="11645900" cy="103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nchorCtr="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Aft>
                <a:spcPts val="300"/>
              </a:spcAft>
            </a:pPr>
            <a:r>
              <a:rPr lang="en-GB" altLang="en-US" sz="1000" baseline="30000" dirty="0">
                <a:solidFill>
                  <a:schemeClr val="tx2"/>
                </a:solidFill>
              </a:rPr>
              <a:t>a</a:t>
            </a:r>
            <a:r>
              <a:rPr lang="en-GB" altLang="en-US" sz="1000" dirty="0">
                <a:solidFill>
                  <a:schemeClr val="tx2"/>
                </a:solidFill>
              </a:rPr>
              <a:t> Cave: prevalence of vitamin D deficiency was reported to be up to 50% in healthy children. </a:t>
            </a:r>
            <a:r>
              <a:rPr lang="en-GB" altLang="en-US" sz="1000" baseline="30000" dirty="0">
                <a:solidFill>
                  <a:schemeClr val="tx2"/>
                </a:solidFill>
              </a:rPr>
              <a:t>b</a:t>
            </a:r>
            <a:r>
              <a:rPr lang="en-GB" altLang="en-US" sz="1000" dirty="0">
                <a:solidFill>
                  <a:schemeClr val="tx2"/>
                </a:solidFill>
              </a:rPr>
              <a:t> PTH might be moderately elevated. </a:t>
            </a:r>
            <a:r>
              <a:rPr lang="en-GB" altLang="en-US" sz="1000" baseline="30000" dirty="0">
                <a:solidFill>
                  <a:schemeClr val="tx2"/>
                </a:solidFill>
              </a:rPr>
              <a:t>c</a:t>
            </a:r>
            <a:r>
              <a:rPr lang="en-GB" altLang="en-US" sz="1000" dirty="0">
                <a:solidFill>
                  <a:schemeClr val="tx2"/>
                </a:solidFill>
              </a:rPr>
              <a:t> Decreased relative to the serum phosphate concentration</a:t>
            </a:r>
          </a:p>
          <a:p>
            <a:pPr>
              <a:spcAft>
                <a:spcPts val="300"/>
              </a:spcAft>
            </a:pPr>
            <a:r>
              <a:rPr lang="en-GB" altLang="en-US" sz="1000" dirty="0">
                <a:solidFill>
                  <a:schemeClr val="tx2"/>
                </a:solidFill>
              </a:rPr>
              <a:t>↑, elevated; ↑↑ or ↑↑↑, very elevated; ↑(↑↑), might range widely; 1,25(OH)2D, 1,25-dihydroxyvitamin D; 25(OH)D, cholecalciferol; ALP, alkaline phosphatase; </a:t>
            </a:r>
          </a:p>
          <a:p>
            <a:pPr>
              <a:spcAft>
                <a:spcPts val="300"/>
              </a:spcAft>
            </a:pPr>
            <a:r>
              <a:rPr lang="en-GB" altLang="en-US" sz="1000" dirty="0">
                <a:solidFill>
                  <a:schemeClr val="tx2"/>
                </a:solidFill>
              </a:rPr>
              <a:t>Ca, serum levels of calcium; FGF23, fibroblast growth factor 23; N, normal; NA, not applicable; P, serum levels of phosphate; PTH, parathyroid hormone; TIO, </a:t>
            </a:r>
            <a:r>
              <a:rPr lang="en-GB" sz="1000" dirty="0">
                <a:solidFill>
                  <a:schemeClr val="tx2"/>
                </a:solidFill>
              </a:rPr>
              <a:t>Tumour-induced osteomalacia; </a:t>
            </a:r>
            <a:br>
              <a:rPr lang="en-GB" sz="1000" dirty="0">
                <a:solidFill>
                  <a:schemeClr val="tx2"/>
                </a:solidFill>
              </a:rPr>
            </a:br>
            <a:r>
              <a:rPr lang="en-GB" altLang="en-US" sz="1000" dirty="0">
                <a:solidFill>
                  <a:schemeClr val="tx2"/>
                </a:solidFill>
              </a:rPr>
              <a:t>TmP/GFR, maximum rate of renal tubular reabsorption of phosphate per glomerular filtration rate; U</a:t>
            </a:r>
            <a:r>
              <a:rPr lang="en-GB" altLang="en-US" sz="1000" baseline="-25000" dirty="0">
                <a:solidFill>
                  <a:schemeClr val="tx2"/>
                </a:solidFill>
              </a:rPr>
              <a:t>Ca</a:t>
            </a:r>
            <a:r>
              <a:rPr lang="en-GB" altLang="en-US" sz="1000" dirty="0">
                <a:solidFill>
                  <a:schemeClr val="tx2"/>
                </a:solidFill>
              </a:rPr>
              <a:t>, urinary calcium excretion; U</a:t>
            </a:r>
            <a:r>
              <a:rPr lang="en-GB" altLang="en-US" sz="1000" baseline="-25000" dirty="0">
                <a:solidFill>
                  <a:schemeClr val="tx2"/>
                </a:solidFill>
              </a:rPr>
              <a:t>P</a:t>
            </a:r>
            <a:r>
              <a:rPr lang="en-GB" altLang="en-US" sz="1000" dirty="0">
                <a:solidFill>
                  <a:schemeClr val="tx2"/>
                </a:solidFill>
              </a:rPr>
              <a:t>, urinary phosphate excretion; VDR, vitamin D receptor; </a:t>
            </a:r>
            <a:br>
              <a:rPr lang="en-GB" altLang="en-US" sz="1000" dirty="0">
                <a:solidFill>
                  <a:schemeClr val="tx2"/>
                </a:solidFill>
              </a:rPr>
            </a:br>
            <a:r>
              <a:rPr lang="en-GB" altLang="en-US" sz="1000" dirty="0">
                <a:solidFill>
                  <a:schemeClr val="tx2"/>
                </a:solidFill>
              </a:rPr>
              <a:t>XLH, </a:t>
            </a:r>
            <a:r>
              <a:rPr lang="en-GB" sz="1000" dirty="0">
                <a:solidFill>
                  <a:schemeClr val="tx2"/>
                </a:solidFill>
              </a:rPr>
              <a:t>X-linked hypophosphataemia</a:t>
            </a:r>
            <a:endParaRPr lang="en-GB" altLang="en-US" sz="1000" dirty="0">
              <a:solidFill>
                <a:schemeClr val="tx2"/>
              </a:solidFill>
            </a:endParaRPr>
          </a:p>
          <a:p>
            <a:pPr>
              <a:spcAft>
                <a:spcPts val="300"/>
              </a:spcAft>
            </a:pPr>
            <a:r>
              <a:rPr lang="en-GB" altLang="en-US" sz="1000" dirty="0">
                <a:solidFill>
                  <a:schemeClr val="tx2"/>
                </a:solidFill>
                <a:cs typeface="Arial" panose="020B0604020202020204" pitchFamily="34" charset="0"/>
              </a:rPr>
              <a:t>Adapted from: Haffner D, et al. Nat Rev Nephrol. 2019;15:435-55</a:t>
            </a:r>
          </a:p>
        </p:txBody>
      </p:sp>
      <p:grpSp>
        <p:nvGrpSpPr>
          <p:cNvPr id="11" name="Gruppo 7">
            <a:extLst>
              <a:ext uri="{FF2B5EF4-FFF2-40B4-BE49-F238E27FC236}">
                <a16:creationId xmlns:a16="http://schemas.microsoft.com/office/drawing/2014/main" id="{EC6F991A-B621-1442-8E87-830D459B9DA1}"/>
              </a:ext>
            </a:extLst>
          </p:cNvPr>
          <p:cNvGrpSpPr>
            <a:grpSpLocks/>
          </p:cNvGrpSpPr>
          <p:nvPr/>
        </p:nvGrpSpPr>
        <p:grpSpPr bwMode="auto">
          <a:xfrm>
            <a:off x="365125" y="365125"/>
            <a:ext cx="11328400" cy="695325"/>
            <a:chOff x="364973" y="6974"/>
            <a:chExt cx="11328963" cy="695987"/>
          </a:xfrm>
        </p:grpSpPr>
        <p:pic>
          <p:nvPicPr>
            <p:cNvPr id="12" name="Immagine 8">
              <a:extLst>
                <a:ext uri="{FF2B5EF4-FFF2-40B4-BE49-F238E27FC236}">
                  <a16:creationId xmlns:a16="http://schemas.microsoft.com/office/drawing/2014/main" id="{B2664BB8-9939-0941-8D51-56C246DF692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961591" y="6974"/>
              <a:ext cx="732345" cy="69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magine 9">
              <a:extLst>
                <a:ext uri="{FF2B5EF4-FFF2-40B4-BE49-F238E27FC236}">
                  <a16:creationId xmlns:a16="http://schemas.microsoft.com/office/drawing/2014/main" id="{BE87D454-0682-BF47-A4A5-4DBE7B5B012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4973" y="6974"/>
              <a:ext cx="732345" cy="69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14" name="Table 13">
            <a:extLst>
              <a:ext uri="{FF2B5EF4-FFF2-40B4-BE49-F238E27FC236}">
                <a16:creationId xmlns:a16="http://schemas.microsoft.com/office/drawing/2014/main" id="{40A24290-A9EC-8642-80F3-3DD1259D9E43}"/>
              </a:ext>
            </a:extLst>
          </p:cNvPr>
          <p:cNvGraphicFramePr>
            <a:graphicFrameLocks noGrp="1"/>
          </p:cNvGraphicFramePr>
          <p:nvPr>
            <p:extLst>
              <p:ext uri="{D42A27DB-BD31-4B8C-83A1-F6EECF244321}">
                <p14:modId xmlns:p14="http://schemas.microsoft.com/office/powerpoint/2010/main" val="4068157014"/>
              </p:ext>
            </p:extLst>
          </p:nvPr>
        </p:nvGraphicFramePr>
        <p:xfrm>
          <a:off x="443373" y="1413480"/>
          <a:ext cx="11305251" cy="4212264"/>
        </p:xfrm>
        <a:graphic>
          <a:graphicData uri="http://schemas.openxmlformats.org/drawingml/2006/table">
            <a:tbl>
              <a:tblPr firstRow="1" bandRow="1">
                <a:tableStyleId>{6E25E649-3F16-4E02-A733-19D2CDBF48F0}</a:tableStyleId>
              </a:tblPr>
              <a:tblGrid>
                <a:gridCol w="2484275">
                  <a:extLst>
                    <a:ext uri="{9D8B030D-6E8A-4147-A177-3AD203B41FA5}">
                      <a16:colId xmlns:a16="http://schemas.microsoft.com/office/drawing/2014/main" val="2704245826"/>
                    </a:ext>
                  </a:extLst>
                </a:gridCol>
                <a:gridCol w="792088">
                  <a:extLst>
                    <a:ext uri="{9D8B030D-6E8A-4147-A177-3AD203B41FA5}">
                      <a16:colId xmlns:a16="http://schemas.microsoft.com/office/drawing/2014/main" val="653100566"/>
                    </a:ext>
                  </a:extLst>
                </a:gridCol>
                <a:gridCol w="669674">
                  <a:extLst>
                    <a:ext uri="{9D8B030D-6E8A-4147-A177-3AD203B41FA5}">
                      <a16:colId xmlns:a16="http://schemas.microsoft.com/office/drawing/2014/main" val="1494337497"/>
                    </a:ext>
                  </a:extLst>
                </a:gridCol>
                <a:gridCol w="669674">
                  <a:extLst>
                    <a:ext uri="{9D8B030D-6E8A-4147-A177-3AD203B41FA5}">
                      <a16:colId xmlns:a16="http://schemas.microsoft.com/office/drawing/2014/main" val="2780108199"/>
                    </a:ext>
                  </a:extLst>
                </a:gridCol>
                <a:gridCol w="669674">
                  <a:extLst>
                    <a:ext uri="{9D8B030D-6E8A-4147-A177-3AD203B41FA5}">
                      <a16:colId xmlns:a16="http://schemas.microsoft.com/office/drawing/2014/main" val="3855843250"/>
                    </a:ext>
                  </a:extLst>
                </a:gridCol>
                <a:gridCol w="669674">
                  <a:extLst>
                    <a:ext uri="{9D8B030D-6E8A-4147-A177-3AD203B41FA5}">
                      <a16:colId xmlns:a16="http://schemas.microsoft.com/office/drawing/2014/main" val="748979661"/>
                    </a:ext>
                  </a:extLst>
                </a:gridCol>
                <a:gridCol w="669674">
                  <a:extLst>
                    <a:ext uri="{9D8B030D-6E8A-4147-A177-3AD203B41FA5}">
                      <a16:colId xmlns:a16="http://schemas.microsoft.com/office/drawing/2014/main" val="637218169"/>
                    </a:ext>
                  </a:extLst>
                </a:gridCol>
                <a:gridCol w="669674">
                  <a:extLst>
                    <a:ext uri="{9D8B030D-6E8A-4147-A177-3AD203B41FA5}">
                      <a16:colId xmlns:a16="http://schemas.microsoft.com/office/drawing/2014/main" val="2840088870"/>
                    </a:ext>
                  </a:extLst>
                </a:gridCol>
                <a:gridCol w="669674">
                  <a:extLst>
                    <a:ext uri="{9D8B030D-6E8A-4147-A177-3AD203B41FA5}">
                      <a16:colId xmlns:a16="http://schemas.microsoft.com/office/drawing/2014/main" val="188464493"/>
                    </a:ext>
                  </a:extLst>
                </a:gridCol>
                <a:gridCol w="669674">
                  <a:extLst>
                    <a:ext uri="{9D8B030D-6E8A-4147-A177-3AD203B41FA5}">
                      <a16:colId xmlns:a16="http://schemas.microsoft.com/office/drawing/2014/main" val="3771324826"/>
                    </a:ext>
                  </a:extLst>
                </a:gridCol>
                <a:gridCol w="669674">
                  <a:extLst>
                    <a:ext uri="{9D8B030D-6E8A-4147-A177-3AD203B41FA5}">
                      <a16:colId xmlns:a16="http://schemas.microsoft.com/office/drawing/2014/main" val="2067012034"/>
                    </a:ext>
                  </a:extLst>
                </a:gridCol>
                <a:gridCol w="669674">
                  <a:extLst>
                    <a:ext uri="{9D8B030D-6E8A-4147-A177-3AD203B41FA5}">
                      <a16:colId xmlns:a16="http://schemas.microsoft.com/office/drawing/2014/main" val="2569457509"/>
                    </a:ext>
                  </a:extLst>
                </a:gridCol>
                <a:gridCol w="1332148">
                  <a:extLst>
                    <a:ext uri="{9D8B030D-6E8A-4147-A177-3AD203B41FA5}">
                      <a16:colId xmlns:a16="http://schemas.microsoft.com/office/drawing/2014/main" val="1339162784"/>
                    </a:ext>
                  </a:extLst>
                </a:gridCol>
              </a:tblGrid>
              <a:tr h="0">
                <a:tc>
                  <a:txBody>
                    <a:bodyPr/>
                    <a:lstStyle/>
                    <a:p>
                      <a:r>
                        <a:rPr lang="en-GB" sz="1100" dirty="0">
                          <a:latin typeface="Arial" panose="020B0604020202020204" pitchFamily="34" charset="0"/>
                          <a:cs typeface="Arial" panose="020B0604020202020204" pitchFamily="34" charset="0"/>
                        </a:rPr>
                        <a:t>Disorder </a:t>
                      </a:r>
                      <a:br>
                        <a:rPr lang="en-GB" sz="1100" dirty="0">
                          <a:latin typeface="Arial" panose="020B0604020202020204" pitchFamily="34" charset="0"/>
                          <a:cs typeface="Arial" panose="020B0604020202020204" pitchFamily="34" charset="0"/>
                        </a:rPr>
                      </a:br>
                      <a:r>
                        <a:rPr lang="en-GB" sz="1100" dirty="0">
                          <a:latin typeface="Arial" panose="020B0604020202020204" pitchFamily="34" charset="0"/>
                          <a:cs typeface="Arial" panose="020B0604020202020204" pitchFamily="34" charset="0"/>
                        </a:rPr>
                        <a:t>(abbreviation; OMIM#)</a:t>
                      </a:r>
                    </a:p>
                  </a:txBody>
                  <a:tcPr marL="55440" marR="55440" anchor="ctr"/>
                </a:tc>
                <a:tc>
                  <a:txBody>
                    <a:bodyPr/>
                    <a:lstStyle/>
                    <a:p>
                      <a:pPr algn="ctr"/>
                      <a:r>
                        <a:rPr lang="en-GB" sz="1100" dirty="0">
                          <a:latin typeface="Arial" panose="020B0604020202020204" pitchFamily="34" charset="0"/>
                          <a:cs typeface="Arial" panose="020B0604020202020204" pitchFamily="34" charset="0"/>
                        </a:rPr>
                        <a:t>Gene (location)</a:t>
                      </a:r>
                    </a:p>
                  </a:txBody>
                  <a:tcPr marL="55440" marR="55440" anchor="ctr"/>
                </a:tc>
                <a:tc>
                  <a:txBody>
                    <a:bodyPr/>
                    <a:lstStyle/>
                    <a:p>
                      <a:pPr algn="ctr"/>
                      <a:r>
                        <a:rPr lang="en-GB" sz="1100" dirty="0">
                          <a:latin typeface="Arial" panose="020B0604020202020204" pitchFamily="34" charset="0"/>
                          <a:cs typeface="Arial" panose="020B0604020202020204" pitchFamily="34" charset="0"/>
                        </a:rPr>
                        <a:t>Ca</a:t>
                      </a:r>
                    </a:p>
                  </a:txBody>
                  <a:tcPr marL="55440" marR="55440" anchor="ctr"/>
                </a:tc>
                <a:tc>
                  <a:txBody>
                    <a:bodyPr/>
                    <a:lstStyle/>
                    <a:p>
                      <a:pPr algn="ctr"/>
                      <a:r>
                        <a:rPr lang="en-GB" sz="1100" dirty="0">
                          <a:latin typeface="Arial" panose="020B0604020202020204" pitchFamily="34" charset="0"/>
                          <a:cs typeface="Arial" panose="020B0604020202020204" pitchFamily="34" charset="0"/>
                        </a:rPr>
                        <a:t>P</a:t>
                      </a:r>
                    </a:p>
                  </a:txBody>
                  <a:tcPr marL="55440" marR="55440" anchor="ctr"/>
                </a:tc>
                <a:tc>
                  <a:txBody>
                    <a:bodyPr/>
                    <a:lstStyle/>
                    <a:p>
                      <a:pPr algn="ctr"/>
                      <a:r>
                        <a:rPr lang="en-GB" sz="1100" dirty="0">
                          <a:latin typeface="Arial" panose="020B0604020202020204" pitchFamily="34" charset="0"/>
                          <a:cs typeface="Arial" panose="020B0604020202020204" pitchFamily="34" charset="0"/>
                        </a:rPr>
                        <a:t>ALP</a:t>
                      </a:r>
                    </a:p>
                  </a:txBody>
                  <a:tcPr marL="55440" marR="55440" anchor="ctr"/>
                </a:tc>
                <a:tc>
                  <a:txBody>
                    <a:bodyPr/>
                    <a:lstStyle/>
                    <a:p>
                      <a:pPr algn="ctr"/>
                      <a:r>
                        <a:rPr lang="en-GB" sz="1100" dirty="0">
                          <a:latin typeface="Arial" panose="020B0604020202020204" pitchFamily="34" charset="0"/>
                          <a:cs typeface="Arial" panose="020B0604020202020204" pitchFamily="34" charset="0"/>
                        </a:rPr>
                        <a:t>U</a:t>
                      </a:r>
                      <a:r>
                        <a:rPr lang="en-GB" sz="1100" baseline="-25000" dirty="0">
                          <a:latin typeface="Arial" panose="020B0604020202020204" pitchFamily="34" charset="0"/>
                          <a:cs typeface="Arial" panose="020B0604020202020204" pitchFamily="34" charset="0"/>
                        </a:rPr>
                        <a:t>Ca</a:t>
                      </a:r>
                    </a:p>
                  </a:txBody>
                  <a:tcPr marL="55440" marR="55440" anchor="ctr"/>
                </a:tc>
                <a:tc>
                  <a:txBody>
                    <a:bodyPr/>
                    <a:lstStyle/>
                    <a:p>
                      <a:pPr algn="ctr"/>
                      <a:r>
                        <a:rPr lang="en-GB" sz="1100" dirty="0">
                          <a:latin typeface="Arial" panose="020B0604020202020204" pitchFamily="34" charset="0"/>
                          <a:cs typeface="Arial" panose="020B0604020202020204" pitchFamily="34" charset="0"/>
                        </a:rPr>
                        <a:t>U</a:t>
                      </a:r>
                      <a:r>
                        <a:rPr lang="en-GB" sz="1100" baseline="-25000" dirty="0">
                          <a:latin typeface="Arial" panose="020B0604020202020204" pitchFamily="34" charset="0"/>
                          <a:cs typeface="Arial" panose="020B0604020202020204" pitchFamily="34" charset="0"/>
                        </a:rPr>
                        <a:t>P</a:t>
                      </a:r>
                    </a:p>
                  </a:txBody>
                  <a:tcPr marL="55440" marR="55440" anchor="ctr"/>
                </a:tc>
                <a:tc>
                  <a:txBody>
                    <a:bodyPr/>
                    <a:lstStyle/>
                    <a:p>
                      <a:pPr algn="ctr"/>
                      <a:r>
                        <a:rPr lang="en-GB" sz="1100" dirty="0">
                          <a:latin typeface="Arial" panose="020B0604020202020204" pitchFamily="34" charset="0"/>
                          <a:cs typeface="Arial" panose="020B0604020202020204" pitchFamily="34" charset="0"/>
                        </a:rPr>
                        <a:t>TmP/</a:t>
                      </a:r>
                      <a:br>
                        <a:rPr lang="en-GB" sz="1100" dirty="0">
                          <a:latin typeface="Arial" panose="020B0604020202020204" pitchFamily="34" charset="0"/>
                          <a:cs typeface="Arial" panose="020B0604020202020204" pitchFamily="34" charset="0"/>
                        </a:rPr>
                      </a:br>
                      <a:r>
                        <a:rPr lang="en-GB" sz="1100" dirty="0">
                          <a:latin typeface="Arial" panose="020B0604020202020204" pitchFamily="34" charset="0"/>
                          <a:cs typeface="Arial" panose="020B0604020202020204" pitchFamily="34" charset="0"/>
                        </a:rPr>
                        <a:t>GFR</a:t>
                      </a:r>
                    </a:p>
                  </a:txBody>
                  <a:tcPr marL="55440" marR="55440" anchor="ctr"/>
                </a:tc>
                <a:tc>
                  <a:txBody>
                    <a:bodyPr/>
                    <a:lstStyle/>
                    <a:p>
                      <a:pPr algn="ctr"/>
                      <a:r>
                        <a:rPr lang="en-GB" sz="1100" dirty="0">
                          <a:latin typeface="Arial" panose="020B0604020202020204" pitchFamily="34" charset="0"/>
                          <a:cs typeface="Arial" panose="020B0604020202020204" pitchFamily="34" charset="0"/>
                        </a:rPr>
                        <a:t>FGF23</a:t>
                      </a:r>
                    </a:p>
                  </a:txBody>
                  <a:tcPr marL="55440" marR="55440" anchor="ctr"/>
                </a:tc>
                <a:tc>
                  <a:txBody>
                    <a:bodyPr/>
                    <a:lstStyle/>
                    <a:p>
                      <a:pPr algn="ctr"/>
                      <a:r>
                        <a:rPr lang="en-GB" sz="1100" dirty="0">
                          <a:latin typeface="Arial" panose="020B0604020202020204" pitchFamily="34" charset="0"/>
                          <a:cs typeface="Arial" panose="020B0604020202020204" pitchFamily="34" charset="0"/>
                        </a:rPr>
                        <a:t>PTH</a:t>
                      </a:r>
                    </a:p>
                  </a:txBody>
                  <a:tcPr marL="55440" marR="55440" anchor="ctr"/>
                </a:tc>
                <a:tc>
                  <a:txBody>
                    <a:bodyPr/>
                    <a:lstStyle/>
                    <a:p>
                      <a:pPr algn="ctr"/>
                      <a:r>
                        <a:rPr lang="en-GB" sz="1100" dirty="0">
                          <a:latin typeface="Arial" panose="020B0604020202020204" pitchFamily="34" charset="0"/>
                          <a:cs typeface="Arial" panose="020B0604020202020204" pitchFamily="34" charset="0"/>
                        </a:rPr>
                        <a:t>25 </a:t>
                      </a:r>
                      <a:br>
                        <a:rPr lang="en-GB" sz="1100" dirty="0">
                          <a:latin typeface="Arial" panose="020B0604020202020204" pitchFamily="34" charset="0"/>
                          <a:cs typeface="Arial" panose="020B0604020202020204" pitchFamily="34" charset="0"/>
                        </a:rPr>
                      </a:br>
                      <a:r>
                        <a:rPr lang="en-GB" sz="1100" dirty="0">
                          <a:latin typeface="Arial" panose="020B0604020202020204" pitchFamily="34" charset="0"/>
                          <a:cs typeface="Arial" panose="020B0604020202020204" pitchFamily="34" charset="0"/>
                        </a:rPr>
                        <a:t>(OH)D</a:t>
                      </a:r>
                      <a:r>
                        <a:rPr lang="en-GB" sz="1100" baseline="30000" dirty="0">
                          <a:latin typeface="Arial" panose="020B0604020202020204" pitchFamily="34" charset="0"/>
                          <a:cs typeface="Arial" panose="020B0604020202020204" pitchFamily="34" charset="0"/>
                        </a:rPr>
                        <a:t>a</a:t>
                      </a:r>
                    </a:p>
                  </a:txBody>
                  <a:tcPr marL="55440" marR="55440" anchor="ctr"/>
                </a:tc>
                <a:tc>
                  <a:txBody>
                    <a:bodyPr/>
                    <a:lstStyle/>
                    <a:p>
                      <a:pPr algn="ctr"/>
                      <a:r>
                        <a:rPr lang="en-GB" sz="1100" dirty="0">
                          <a:latin typeface="Arial" panose="020B0604020202020204" pitchFamily="34" charset="0"/>
                          <a:cs typeface="Arial" panose="020B0604020202020204" pitchFamily="34" charset="0"/>
                        </a:rPr>
                        <a:t>1,25 (OH)</a:t>
                      </a:r>
                      <a:r>
                        <a:rPr lang="en-GB" sz="1100" baseline="-25000" dirty="0">
                          <a:latin typeface="Arial" panose="020B0604020202020204" pitchFamily="34" charset="0"/>
                          <a:cs typeface="Arial" panose="020B0604020202020204" pitchFamily="34" charset="0"/>
                        </a:rPr>
                        <a:t>2</a:t>
                      </a:r>
                      <a:r>
                        <a:rPr lang="en-GB" sz="1100" dirty="0">
                          <a:latin typeface="Arial" panose="020B0604020202020204" pitchFamily="34" charset="0"/>
                          <a:cs typeface="Arial" panose="020B0604020202020204" pitchFamily="34" charset="0"/>
                        </a:rPr>
                        <a:t>D</a:t>
                      </a:r>
                      <a:endParaRPr lang="en-GB" sz="1100" baseline="30000" dirty="0">
                        <a:latin typeface="Arial" panose="020B0604020202020204" pitchFamily="34" charset="0"/>
                        <a:cs typeface="Arial" panose="020B0604020202020204" pitchFamily="34" charset="0"/>
                      </a:endParaRPr>
                    </a:p>
                  </a:txBody>
                  <a:tcPr marL="55440" marR="55440" anchor="ctr"/>
                </a:tc>
                <a:tc>
                  <a:txBody>
                    <a:bodyPr/>
                    <a:lstStyle/>
                    <a:p>
                      <a:pPr algn="ctr"/>
                      <a:r>
                        <a:rPr lang="en-GB" sz="1100" dirty="0">
                          <a:latin typeface="Arial" panose="020B0604020202020204" pitchFamily="34" charset="0"/>
                          <a:cs typeface="Arial" panose="020B0604020202020204" pitchFamily="34" charset="0"/>
                        </a:rPr>
                        <a:t>Pathogenesis</a:t>
                      </a:r>
                      <a:endParaRPr lang="en-GB" sz="1100" baseline="30000" dirty="0">
                        <a:latin typeface="Arial" panose="020B0604020202020204" pitchFamily="34" charset="0"/>
                        <a:cs typeface="Arial" panose="020B0604020202020204" pitchFamily="34" charset="0"/>
                      </a:endParaRPr>
                    </a:p>
                  </a:txBody>
                  <a:tcPr marL="55440" marR="55440" anchor="ctr"/>
                </a:tc>
                <a:extLst>
                  <a:ext uri="{0D108BD9-81ED-4DB2-BD59-A6C34878D82A}">
                    <a16:rowId xmlns:a16="http://schemas.microsoft.com/office/drawing/2014/main" val="2589455683"/>
                  </a:ext>
                </a:extLst>
              </a:tr>
              <a:tr h="0">
                <a:tc gridSpan="13">
                  <a:txBody>
                    <a:bodyPr/>
                    <a:lstStyle/>
                    <a:p>
                      <a:pPr algn="l"/>
                      <a:r>
                        <a:rPr lang="en-GB" sz="1100" b="1" i="1" dirty="0">
                          <a:latin typeface="Arial" panose="020B0604020202020204" pitchFamily="34" charset="0"/>
                          <a:cs typeface="Arial" panose="020B0604020202020204" pitchFamily="34" charset="0"/>
                        </a:rPr>
                        <a:t>Phosphopenic rickets and/or osteomalacia with renal tubular phosphate wasting due to elevated FGF23 levels and/or signalling</a:t>
                      </a:r>
                    </a:p>
                  </a:txBody>
                  <a:tcPr marL="55440" marR="55440" anchor="ctr"/>
                </a:tc>
                <a:tc hMerge="1">
                  <a:txBody>
                    <a:bodyPr/>
                    <a:lstStyle/>
                    <a:p>
                      <a:endParaRPr lang="en-GB"/>
                    </a:p>
                  </a:txBody>
                  <a:tcPr/>
                </a:tc>
                <a:tc hMerge="1">
                  <a:txBody>
                    <a:bodyPr/>
                    <a:lstStyle/>
                    <a:p>
                      <a:endParaRPr lang="en-GB" sz="1000" dirty="0">
                        <a:latin typeface="Arial" panose="020B0604020202020204" pitchFamily="34" charset="0"/>
                        <a:cs typeface="Arial" panose="020B0604020202020204" pitchFamily="34" charset="0"/>
                      </a:endParaRPr>
                    </a:p>
                  </a:txBody>
                  <a:tcPr marL="55440" marR="55440"/>
                </a:tc>
                <a:tc hMerge="1">
                  <a:txBody>
                    <a:bodyPr/>
                    <a:lstStyle/>
                    <a:p>
                      <a:endParaRPr lang="en-GB" sz="1000">
                        <a:latin typeface="Arial" panose="020B0604020202020204" pitchFamily="34" charset="0"/>
                        <a:cs typeface="Arial" panose="020B0604020202020204" pitchFamily="34" charset="0"/>
                      </a:endParaRPr>
                    </a:p>
                  </a:txBody>
                  <a:tcPr marL="55440" marR="55440"/>
                </a:tc>
                <a:tc hMerge="1">
                  <a:txBody>
                    <a:bodyPr/>
                    <a:lstStyle/>
                    <a:p>
                      <a:endParaRPr lang="en-GB" sz="1000" dirty="0">
                        <a:latin typeface="Arial" panose="020B0604020202020204" pitchFamily="34" charset="0"/>
                        <a:cs typeface="Arial" panose="020B0604020202020204" pitchFamily="34" charset="0"/>
                      </a:endParaRPr>
                    </a:p>
                  </a:txBody>
                  <a:tcPr marL="55440" marR="55440"/>
                </a:tc>
                <a:tc hMerge="1">
                  <a:txBody>
                    <a:bodyPr/>
                    <a:lstStyle/>
                    <a:p>
                      <a:endParaRPr lang="en-GB" sz="1000">
                        <a:latin typeface="Arial" panose="020B0604020202020204" pitchFamily="34" charset="0"/>
                        <a:cs typeface="Arial" panose="020B0604020202020204" pitchFamily="34" charset="0"/>
                      </a:endParaRPr>
                    </a:p>
                  </a:txBody>
                  <a:tcPr marL="55440" marR="55440"/>
                </a:tc>
                <a:tc hMerge="1">
                  <a:txBody>
                    <a:bodyPr/>
                    <a:lstStyle/>
                    <a:p>
                      <a:endParaRPr lang="en-GB" sz="1000" dirty="0">
                        <a:latin typeface="Arial" panose="020B0604020202020204" pitchFamily="34" charset="0"/>
                        <a:cs typeface="Arial" panose="020B0604020202020204" pitchFamily="34" charset="0"/>
                      </a:endParaRPr>
                    </a:p>
                  </a:txBody>
                  <a:tcPr marL="55440" marR="55440"/>
                </a:tc>
                <a:tc hMerge="1">
                  <a:txBody>
                    <a:bodyPr/>
                    <a:lstStyle/>
                    <a:p>
                      <a:endParaRPr lang="en-GB" sz="1000" dirty="0">
                        <a:latin typeface="Arial" panose="020B0604020202020204" pitchFamily="34" charset="0"/>
                        <a:cs typeface="Arial" panose="020B0604020202020204" pitchFamily="34" charset="0"/>
                      </a:endParaRPr>
                    </a:p>
                  </a:txBody>
                  <a:tcPr marL="55440" marR="55440"/>
                </a:tc>
                <a:tc hMerge="1">
                  <a:txBody>
                    <a:bodyPr/>
                    <a:lstStyle/>
                    <a:p>
                      <a:endParaRPr lang="en-GB" sz="1000" dirty="0">
                        <a:latin typeface="Arial" panose="020B0604020202020204" pitchFamily="34" charset="0"/>
                        <a:cs typeface="Arial" panose="020B0604020202020204" pitchFamily="34" charset="0"/>
                      </a:endParaRPr>
                    </a:p>
                  </a:txBody>
                  <a:tcPr marL="55440" marR="55440"/>
                </a:tc>
                <a:tc hMerge="1">
                  <a:txBody>
                    <a:bodyPr/>
                    <a:lstStyle/>
                    <a:p>
                      <a:endParaRPr lang="en-GB" sz="1000" dirty="0">
                        <a:latin typeface="Arial" panose="020B0604020202020204" pitchFamily="34" charset="0"/>
                        <a:cs typeface="Arial" panose="020B0604020202020204" pitchFamily="34" charset="0"/>
                      </a:endParaRPr>
                    </a:p>
                  </a:txBody>
                  <a:tcPr marL="55440" marR="55440"/>
                </a:tc>
                <a:tc hMerge="1">
                  <a:txBody>
                    <a:bodyPr/>
                    <a:lstStyle/>
                    <a:p>
                      <a:endParaRPr lang="en-GB" sz="1000" dirty="0">
                        <a:latin typeface="Arial" panose="020B0604020202020204" pitchFamily="34" charset="0"/>
                        <a:cs typeface="Arial" panose="020B0604020202020204" pitchFamily="34" charset="0"/>
                      </a:endParaRPr>
                    </a:p>
                  </a:txBody>
                  <a:tcPr marL="55440" marR="5544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183081859"/>
                  </a:ext>
                </a:extLst>
              </a:tr>
              <a:tr h="0">
                <a:tc>
                  <a:txBody>
                    <a:bodyPr/>
                    <a:lstStyle/>
                    <a:p>
                      <a:pPr>
                        <a:lnSpc>
                          <a:spcPct val="88000"/>
                        </a:lnSpc>
                      </a:pPr>
                      <a:r>
                        <a:rPr lang="en-GB" sz="1000" dirty="0">
                          <a:latin typeface="Arial" panose="020B0604020202020204" pitchFamily="34" charset="0"/>
                          <a:cs typeface="Arial" panose="020B0604020202020204" pitchFamily="34" charset="0"/>
                        </a:rPr>
                        <a:t>XLH (OMIM#307800)</a:t>
                      </a:r>
                    </a:p>
                  </a:txBody>
                  <a:tcPr marL="55440" marR="55440" marT="28800" marB="28800" anchor="ctr"/>
                </a:tc>
                <a:tc>
                  <a:txBody>
                    <a:bodyPr/>
                    <a:lstStyle/>
                    <a:p>
                      <a:pPr algn="ctr">
                        <a:lnSpc>
                          <a:spcPct val="88000"/>
                        </a:lnSpc>
                      </a:pPr>
                      <a:r>
                        <a:rPr lang="en-GB" sz="1000" i="1" dirty="0">
                          <a:latin typeface="Arial" panose="020B0604020202020204" pitchFamily="34" charset="0"/>
                          <a:cs typeface="Arial" panose="020B0604020202020204" pitchFamily="34" charset="0"/>
                        </a:rPr>
                        <a:t>PHEX</a:t>
                      </a:r>
                      <a:br>
                        <a:rPr lang="en-GB" sz="1000" i="1" dirty="0">
                          <a:latin typeface="Arial" panose="020B0604020202020204" pitchFamily="34" charset="0"/>
                          <a:cs typeface="Arial" panose="020B0604020202020204" pitchFamily="34" charset="0"/>
                        </a:rPr>
                      </a:br>
                      <a:r>
                        <a:rPr lang="en-GB" sz="1000" i="0" dirty="0">
                          <a:latin typeface="Arial" panose="020B0604020202020204" pitchFamily="34" charset="0"/>
                          <a:cs typeface="Arial" panose="020B0604020202020204" pitchFamily="34" charset="0"/>
                        </a:rPr>
                        <a:t>(Xp22.1)</a:t>
                      </a:r>
                    </a:p>
                  </a:txBody>
                  <a:tcPr marL="55440" marR="55440" marT="28800" marB="28800" anchor="ctr"/>
                </a:tc>
                <a:tc>
                  <a:txBody>
                    <a:bodyPr/>
                    <a:lstStyle/>
                    <a:p>
                      <a:pPr algn="ctr">
                        <a:lnSpc>
                          <a:spcPct val="88000"/>
                        </a:lnSpc>
                      </a:pPr>
                      <a:r>
                        <a:rPr lang="en-GB" sz="1000" dirty="0">
                          <a:latin typeface="Arial" panose="020B0604020202020204" pitchFamily="34" charset="0"/>
                          <a:cs typeface="Arial" panose="020B0604020202020204" pitchFamily="34" charset="0"/>
                        </a:rPr>
                        <a:t>N</a:t>
                      </a:r>
                    </a:p>
                  </a:txBody>
                  <a:tcPr marL="55440" marR="55440" marT="28800" marB="28800" anchor="ctr"/>
                </a:tc>
                <a:tc>
                  <a:txBody>
                    <a:bodyPr/>
                    <a:lstStyle/>
                    <a:p>
                      <a:pPr marL="0" marR="0" lvl="0" indent="0" algn="ctr" defTabSz="914400" rtl="0" eaLnBrk="1" fontAlgn="auto" latinLnBrk="0" hangingPunct="1">
                        <a:lnSpc>
                          <a:spcPct val="88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a:t>
                      </a:r>
                    </a:p>
                  </a:txBody>
                  <a:tcPr marL="55440" marR="55440" marT="28800" marB="28800" anchor="ctr"/>
                </a:tc>
                <a:tc>
                  <a:txBody>
                    <a:bodyPr/>
                    <a:lstStyle/>
                    <a:p>
                      <a:pPr marL="0" marR="0" lvl="0" indent="0" algn="ctr" defTabSz="914400" rtl="0" eaLnBrk="1" fontAlgn="auto" latinLnBrk="0" hangingPunct="1">
                        <a:lnSpc>
                          <a:spcPct val="88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a:t>
                      </a:r>
                    </a:p>
                  </a:txBody>
                  <a:tcPr marL="55440" marR="55440" marT="28800" marB="28800" anchor="ctr"/>
                </a:tc>
                <a:tc>
                  <a:txBody>
                    <a:bodyPr/>
                    <a:lstStyle/>
                    <a:p>
                      <a:pPr algn="ctr">
                        <a:lnSpc>
                          <a:spcPct val="88000"/>
                        </a:lnSpc>
                      </a:pPr>
                      <a:r>
                        <a:rPr lang="en-GB" sz="1000" dirty="0">
                          <a:latin typeface="Arial" panose="020B0604020202020204" pitchFamily="34" charset="0"/>
                          <a:cs typeface="Arial" panose="020B0604020202020204" pitchFamily="34" charset="0"/>
                        </a:rPr>
                        <a:t>↓</a:t>
                      </a:r>
                    </a:p>
                  </a:txBody>
                  <a:tcPr marL="55440" marR="55440" marT="28800" marB="28800" anchor="ctr"/>
                </a:tc>
                <a:tc>
                  <a:txBody>
                    <a:bodyPr/>
                    <a:lstStyle/>
                    <a:p>
                      <a:pPr algn="ctr">
                        <a:lnSpc>
                          <a:spcPct val="88000"/>
                        </a:lnSpc>
                      </a:pPr>
                      <a:r>
                        <a:rPr lang="en-GB" sz="1000" dirty="0">
                          <a:latin typeface="Arial" panose="020B0604020202020204" pitchFamily="34" charset="0"/>
                          <a:cs typeface="Arial" panose="020B0604020202020204" pitchFamily="34" charset="0"/>
                        </a:rPr>
                        <a:t>↑</a:t>
                      </a:r>
                    </a:p>
                  </a:txBody>
                  <a:tcPr marL="55440" marR="55440" marT="28800" marB="28800" anchor="ctr"/>
                </a:tc>
                <a:tc>
                  <a:txBody>
                    <a:bodyPr/>
                    <a:lstStyle/>
                    <a:p>
                      <a:pPr algn="ctr">
                        <a:lnSpc>
                          <a:spcPct val="88000"/>
                        </a:lnSpc>
                      </a:pPr>
                      <a:r>
                        <a:rPr lang="en-GB" sz="1000" dirty="0">
                          <a:latin typeface="Arial" panose="020B0604020202020204" pitchFamily="34" charset="0"/>
                          <a:cs typeface="Arial" panose="020B0604020202020204" pitchFamily="34" charset="0"/>
                        </a:rPr>
                        <a:t>↓</a:t>
                      </a:r>
                    </a:p>
                  </a:txBody>
                  <a:tcPr marL="55440" marR="55440" marT="28800" marB="28800" anchor="ctr"/>
                </a:tc>
                <a:tc>
                  <a:txBody>
                    <a:bodyPr/>
                    <a:lstStyle/>
                    <a:p>
                      <a:pPr algn="ctr">
                        <a:lnSpc>
                          <a:spcPct val="88000"/>
                        </a:lnSpc>
                      </a:pPr>
                      <a:r>
                        <a:rPr lang="en-GB" sz="1000" dirty="0">
                          <a:latin typeface="Arial" panose="020B0604020202020204" pitchFamily="34" charset="0"/>
                          <a:cs typeface="Arial" panose="020B0604020202020204" pitchFamily="34" charset="0"/>
                        </a:rPr>
                        <a:t>↑, N</a:t>
                      </a:r>
                    </a:p>
                  </a:txBody>
                  <a:tcPr marL="55440" marR="55440" marT="28800" marB="28800" anchor="ctr"/>
                </a:tc>
                <a:tc>
                  <a:txBody>
                    <a:bodyPr/>
                    <a:lstStyle/>
                    <a:p>
                      <a:pPr marL="0" marR="0" lvl="0" indent="0" algn="ctr" defTabSz="914400" rtl="0" eaLnBrk="1" fontAlgn="auto" latinLnBrk="0" hangingPunct="1">
                        <a:lnSpc>
                          <a:spcPct val="88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N, ↑</a:t>
                      </a:r>
                      <a:r>
                        <a:rPr lang="en-GB" sz="1000" baseline="30000" dirty="0">
                          <a:latin typeface="Arial" panose="020B0604020202020204" pitchFamily="34" charset="0"/>
                          <a:cs typeface="Arial" panose="020B0604020202020204" pitchFamily="34" charset="0"/>
                        </a:rPr>
                        <a:t>b</a:t>
                      </a:r>
                    </a:p>
                  </a:txBody>
                  <a:tcPr marL="55440" marR="55440" marT="28800" marB="28800" anchor="ctr"/>
                </a:tc>
                <a:tc>
                  <a:txBody>
                    <a:bodyPr/>
                    <a:lstStyle/>
                    <a:p>
                      <a:pPr algn="ctr">
                        <a:lnSpc>
                          <a:spcPct val="88000"/>
                        </a:lnSpc>
                      </a:pPr>
                      <a:r>
                        <a:rPr lang="en-GB" sz="1000" dirty="0">
                          <a:latin typeface="Arial" panose="020B0604020202020204" pitchFamily="34" charset="0"/>
                          <a:cs typeface="Arial" panose="020B0604020202020204" pitchFamily="34" charset="0"/>
                        </a:rPr>
                        <a:t>N</a:t>
                      </a:r>
                    </a:p>
                  </a:txBody>
                  <a:tcPr marL="55440" marR="55440" marT="28800" marB="28800" anchor="ctr"/>
                </a:tc>
                <a:tc>
                  <a:txBody>
                    <a:bodyPr/>
                    <a:lstStyle/>
                    <a:p>
                      <a:pPr algn="ctr">
                        <a:lnSpc>
                          <a:spcPct val="88000"/>
                        </a:lnSpc>
                      </a:pPr>
                      <a:r>
                        <a:rPr lang="en-GB" sz="1000" dirty="0">
                          <a:latin typeface="Arial" panose="020B0604020202020204" pitchFamily="34" charset="0"/>
                          <a:cs typeface="Arial" panose="020B0604020202020204" pitchFamily="34" charset="0"/>
                        </a:rPr>
                        <a:t>N</a:t>
                      </a:r>
                      <a:r>
                        <a:rPr lang="en-GB" sz="1000" baseline="30000" dirty="0">
                          <a:latin typeface="Arial" panose="020B0604020202020204" pitchFamily="34" charset="0"/>
                          <a:cs typeface="Arial" panose="020B0604020202020204" pitchFamily="34" charset="0"/>
                        </a:rPr>
                        <a:t>c</a:t>
                      </a:r>
                    </a:p>
                  </a:txBody>
                  <a:tcPr marL="55440" marR="55440" marT="28800" marB="28800" anchor="ctr"/>
                </a:tc>
                <a:tc>
                  <a:txBody>
                    <a:bodyPr/>
                    <a:lstStyle/>
                    <a:p>
                      <a:pPr algn="ctr">
                        <a:lnSpc>
                          <a:spcPct val="88000"/>
                        </a:lnSpc>
                      </a:pPr>
                      <a:r>
                        <a:rPr lang="en-GB" sz="1000" dirty="0">
                          <a:latin typeface="Arial" panose="020B0604020202020204" pitchFamily="34" charset="0"/>
                          <a:cs typeface="Arial" panose="020B0604020202020204" pitchFamily="34" charset="0"/>
                        </a:rPr>
                        <a:t>↑ FGF23 expression in bone and impaired FGF23 cleavage</a:t>
                      </a:r>
                    </a:p>
                  </a:txBody>
                  <a:tcPr marL="55440" marR="55440" marT="28800" marB="28800" anchor="ctr"/>
                </a:tc>
                <a:extLst>
                  <a:ext uri="{0D108BD9-81ED-4DB2-BD59-A6C34878D82A}">
                    <a16:rowId xmlns:a16="http://schemas.microsoft.com/office/drawing/2014/main" val="3137858852"/>
                  </a:ext>
                </a:extLst>
              </a:tr>
              <a:tr h="0">
                <a:tc>
                  <a:txBody>
                    <a:bodyPr/>
                    <a:lstStyle/>
                    <a:p>
                      <a:pPr>
                        <a:lnSpc>
                          <a:spcPct val="88000"/>
                        </a:lnSpc>
                      </a:pPr>
                      <a:r>
                        <a:rPr lang="en-GB" sz="1000" dirty="0">
                          <a:latin typeface="Arial" panose="020B0604020202020204" pitchFamily="34" charset="0"/>
                          <a:cs typeface="Arial" panose="020B0604020202020204" pitchFamily="34" charset="0"/>
                        </a:rPr>
                        <a:t>Autosomal dominant hypophosphataemic rickets (ADHR; OMIM#193100)</a:t>
                      </a:r>
                    </a:p>
                  </a:txBody>
                  <a:tcPr marL="55440" marR="55440" marT="28800" marB="28800" anchor="ctr"/>
                </a:tc>
                <a:tc>
                  <a:txBody>
                    <a:bodyPr/>
                    <a:lstStyle/>
                    <a:p>
                      <a:pPr algn="ctr">
                        <a:lnSpc>
                          <a:spcPct val="88000"/>
                        </a:lnSpc>
                      </a:pPr>
                      <a:r>
                        <a:rPr lang="en-GB" sz="1000" i="1" dirty="0">
                          <a:latin typeface="Arial" panose="020B0604020202020204" pitchFamily="34" charset="0"/>
                          <a:cs typeface="Arial" panose="020B0604020202020204" pitchFamily="34" charset="0"/>
                        </a:rPr>
                        <a:t>FGF23</a:t>
                      </a:r>
                      <a:br>
                        <a:rPr lang="en-GB" sz="1000" i="1" dirty="0">
                          <a:latin typeface="Arial" panose="020B0604020202020204" pitchFamily="34" charset="0"/>
                          <a:cs typeface="Arial" panose="020B0604020202020204" pitchFamily="34" charset="0"/>
                        </a:rPr>
                      </a:br>
                      <a:r>
                        <a:rPr lang="en-GB" sz="1000" i="0" dirty="0">
                          <a:latin typeface="Arial" panose="020B0604020202020204" pitchFamily="34" charset="0"/>
                          <a:cs typeface="Arial" panose="020B0604020202020204" pitchFamily="34" charset="0"/>
                        </a:rPr>
                        <a:t>(12p13.3)</a:t>
                      </a:r>
                    </a:p>
                  </a:txBody>
                  <a:tcPr marL="55440" marR="55440" marT="28800" marB="28800" anchor="ctr"/>
                </a:tc>
                <a:tc>
                  <a:txBody>
                    <a:bodyPr/>
                    <a:lstStyle/>
                    <a:p>
                      <a:pPr algn="ctr">
                        <a:lnSpc>
                          <a:spcPct val="88000"/>
                        </a:lnSpc>
                      </a:pPr>
                      <a:r>
                        <a:rPr lang="en-GB" sz="1000" dirty="0">
                          <a:latin typeface="Arial" panose="020B0604020202020204" pitchFamily="34" charset="0"/>
                          <a:cs typeface="Arial" panose="020B0604020202020204" pitchFamily="34" charset="0"/>
                        </a:rPr>
                        <a:t>N</a:t>
                      </a:r>
                    </a:p>
                  </a:txBody>
                  <a:tcPr marL="55440" marR="55440" marT="28800" marB="28800" anchor="ctr"/>
                </a:tc>
                <a:tc>
                  <a:txBody>
                    <a:bodyPr/>
                    <a:lstStyle/>
                    <a:p>
                      <a:pPr marL="0" marR="0" lvl="0" indent="0" algn="ctr" defTabSz="914400" rtl="0" eaLnBrk="1" fontAlgn="auto" latinLnBrk="0" hangingPunct="1">
                        <a:lnSpc>
                          <a:spcPct val="88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a:t>
                      </a:r>
                    </a:p>
                  </a:txBody>
                  <a:tcPr marL="55440" marR="55440" marT="28800" marB="28800" anchor="ctr"/>
                </a:tc>
                <a:tc>
                  <a:txBody>
                    <a:bodyPr/>
                    <a:lstStyle/>
                    <a:p>
                      <a:pPr algn="ctr">
                        <a:lnSpc>
                          <a:spcPct val="88000"/>
                        </a:lnSpc>
                      </a:pPr>
                      <a:r>
                        <a:rPr lang="en-GB" sz="1000" dirty="0">
                          <a:latin typeface="Arial" panose="020B0604020202020204" pitchFamily="34" charset="0"/>
                          <a:cs typeface="Arial" panose="020B0604020202020204" pitchFamily="34" charset="0"/>
                        </a:rPr>
                        <a:t>↑,↑↑</a:t>
                      </a:r>
                    </a:p>
                  </a:txBody>
                  <a:tcPr marL="55440" marR="55440" marT="28800" marB="28800" anchor="ctr"/>
                </a:tc>
                <a:tc>
                  <a:txBody>
                    <a:bodyPr/>
                    <a:lstStyle/>
                    <a:p>
                      <a:pPr marL="0" marR="0" lvl="0" indent="0" algn="ctr" defTabSz="914400" rtl="0" eaLnBrk="1" fontAlgn="auto" latinLnBrk="0" hangingPunct="1">
                        <a:lnSpc>
                          <a:spcPct val="88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a:t>
                      </a:r>
                    </a:p>
                  </a:txBody>
                  <a:tcPr marL="55440" marR="55440" marT="28800" marB="28800" anchor="ctr"/>
                </a:tc>
                <a:tc>
                  <a:txBody>
                    <a:bodyPr/>
                    <a:lstStyle/>
                    <a:p>
                      <a:pPr marL="0" marR="0" lvl="0" indent="0" algn="ctr" defTabSz="914400" rtl="0" eaLnBrk="1" fontAlgn="auto" latinLnBrk="0" hangingPunct="1">
                        <a:lnSpc>
                          <a:spcPct val="88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a:t>
                      </a:r>
                    </a:p>
                  </a:txBody>
                  <a:tcPr marL="55440" marR="55440" marT="28800" marB="28800" anchor="ctr"/>
                </a:tc>
                <a:tc>
                  <a:txBody>
                    <a:bodyPr/>
                    <a:lstStyle/>
                    <a:p>
                      <a:pPr algn="ctr">
                        <a:lnSpc>
                          <a:spcPct val="88000"/>
                        </a:lnSpc>
                      </a:pPr>
                      <a:r>
                        <a:rPr lang="en-GB" sz="1000" dirty="0">
                          <a:latin typeface="Arial" panose="020B0604020202020204" pitchFamily="34" charset="0"/>
                          <a:cs typeface="Arial" panose="020B0604020202020204" pitchFamily="34" charset="0"/>
                        </a:rPr>
                        <a:t>↓</a:t>
                      </a:r>
                    </a:p>
                  </a:txBody>
                  <a:tcPr marL="55440" marR="55440" marT="28800" marB="28800" anchor="ctr"/>
                </a:tc>
                <a:tc>
                  <a:txBody>
                    <a:bodyPr/>
                    <a:lstStyle/>
                    <a:p>
                      <a:pPr algn="ctr">
                        <a:lnSpc>
                          <a:spcPct val="88000"/>
                        </a:lnSpc>
                      </a:pPr>
                      <a:r>
                        <a:rPr lang="en-GB" sz="1000" dirty="0">
                          <a:latin typeface="Arial" panose="020B0604020202020204" pitchFamily="34" charset="0"/>
                          <a:cs typeface="Arial" panose="020B0604020202020204" pitchFamily="34" charset="0"/>
                        </a:rPr>
                        <a:t>↑, N</a:t>
                      </a:r>
                    </a:p>
                  </a:txBody>
                  <a:tcPr marL="55440" marR="55440" marT="28800" marB="28800" anchor="ctr"/>
                </a:tc>
                <a:tc>
                  <a:txBody>
                    <a:bodyPr/>
                    <a:lstStyle/>
                    <a:p>
                      <a:pPr marL="0" marR="0" lvl="0" indent="0" algn="ctr" defTabSz="914400" rtl="0" eaLnBrk="1" fontAlgn="auto" latinLnBrk="0" hangingPunct="1">
                        <a:lnSpc>
                          <a:spcPct val="88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N, ↑</a:t>
                      </a:r>
                      <a:r>
                        <a:rPr lang="en-GB" sz="1000" baseline="30000" dirty="0">
                          <a:latin typeface="Arial" panose="020B0604020202020204" pitchFamily="34" charset="0"/>
                          <a:cs typeface="Arial" panose="020B0604020202020204" pitchFamily="34" charset="0"/>
                        </a:rPr>
                        <a:t>b</a:t>
                      </a:r>
                    </a:p>
                    <a:p>
                      <a:pPr marL="0" marR="0" lvl="0" indent="0" algn="ctr" defTabSz="914400" rtl="0" eaLnBrk="1" fontAlgn="auto" latinLnBrk="0" hangingPunct="1">
                        <a:lnSpc>
                          <a:spcPct val="88000"/>
                        </a:lnSpc>
                        <a:spcBef>
                          <a:spcPts val="0"/>
                        </a:spcBef>
                        <a:spcAft>
                          <a:spcPts val="0"/>
                        </a:spcAft>
                        <a:buClrTx/>
                        <a:buSzTx/>
                        <a:buFontTx/>
                        <a:buNone/>
                        <a:tabLst/>
                        <a:defRPr/>
                      </a:pPr>
                      <a:endParaRPr lang="en-GB" sz="1000" dirty="0">
                        <a:latin typeface="Arial" panose="020B0604020202020204" pitchFamily="34" charset="0"/>
                        <a:cs typeface="Arial" panose="020B0604020202020204" pitchFamily="34" charset="0"/>
                      </a:endParaRPr>
                    </a:p>
                  </a:txBody>
                  <a:tcPr marL="55440" marR="55440" marT="28800" marB="28800" anchor="ctr"/>
                </a:tc>
                <a:tc>
                  <a:txBody>
                    <a:bodyPr/>
                    <a:lstStyle/>
                    <a:p>
                      <a:pPr algn="ctr">
                        <a:lnSpc>
                          <a:spcPct val="88000"/>
                        </a:lnSpc>
                      </a:pPr>
                      <a:r>
                        <a:rPr lang="en-GB" sz="1000" dirty="0">
                          <a:latin typeface="Arial" panose="020B0604020202020204" pitchFamily="34" charset="0"/>
                          <a:cs typeface="Arial" panose="020B0604020202020204" pitchFamily="34" charset="0"/>
                        </a:rPr>
                        <a:t>N</a:t>
                      </a:r>
                    </a:p>
                  </a:txBody>
                  <a:tcPr marL="55440" marR="55440" marT="28800" marB="28800" anchor="ctr"/>
                </a:tc>
                <a:tc>
                  <a:txBody>
                    <a:bodyPr/>
                    <a:lstStyle/>
                    <a:p>
                      <a:pPr algn="ctr">
                        <a:lnSpc>
                          <a:spcPct val="88000"/>
                        </a:lnSpc>
                      </a:pPr>
                      <a:r>
                        <a:rPr lang="en-GB" sz="1000" dirty="0">
                          <a:latin typeface="Arial" panose="020B0604020202020204" pitchFamily="34" charset="0"/>
                          <a:cs typeface="Arial" panose="020B0604020202020204" pitchFamily="34" charset="0"/>
                        </a:rPr>
                        <a:t>N</a:t>
                      </a:r>
                      <a:r>
                        <a:rPr lang="en-GB" sz="1000" baseline="30000" dirty="0">
                          <a:latin typeface="Arial" panose="020B0604020202020204" pitchFamily="34" charset="0"/>
                          <a:cs typeface="Arial" panose="020B0604020202020204" pitchFamily="34" charset="0"/>
                        </a:rPr>
                        <a:t>c</a:t>
                      </a:r>
                    </a:p>
                  </a:txBody>
                  <a:tcPr marL="55440" marR="55440" marT="28800" marB="28800" anchor="ctr"/>
                </a:tc>
                <a:tc>
                  <a:txBody>
                    <a:bodyPr/>
                    <a:lstStyle/>
                    <a:p>
                      <a:pPr algn="ctr">
                        <a:lnSpc>
                          <a:spcPct val="88000"/>
                        </a:lnSpc>
                      </a:pPr>
                      <a:r>
                        <a:rPr lang="en-GB" sz="1000" spc="-40" baseline="0" dirty="0">
                          <a:latin typeface="Arial" panose="020B0604020202020204" pitchFamily="34" charset="0"/>
                          <a:cs typeface="Arial" panose="020B0604020202020204" pitchFamily="34" charset="0"/>
                        </a:rPr>
                        <a:t>FGF23 protein resistant to degradation</a:t>
                      </a:r>
                    </a:p>
                  </a:txBody>
                  <a:tcPr marL="55440" marR="55440" marT="28800" marB="28800" anchor="ctr"/>
                </a:tc>
                <a:extLst>
                  <a:ext uri="{0D108BD9-81ED-4DB2-BD59-A6C34878D82A}">
                    <a16:rowId xmlns:a16="http://schemas.microsoft.com/office/drawing/2014/main" val="572454270"/>
                  </a:ext>
                </a:extLst>
              </a:tr>
              <a:tr h="0">
                <a:tc>
                  <a:txBody>
                    <a:bodyPr/>
                    <a:lstStyle/>
                    <a:p>
                      <a:pPr>
                        <a:lnSpc>
                          <a:spcPct val="88000"/>
                        </a:lnSpc>
                      </a:pPr>
                      <a:r>
                        <a:rPr lang="en-GB" sz="1000" dirty="0">
                          <a:latin typeface="Arial" panose="020B0604020202020204" pitchFamily="34" charset="0"/>
                          <a:cs typeface="Arial" panose="020B0604020202020204" pitchFamily="34" charset="0"/>
                        </a:rPr>
                        <a:t>Autosomal recessive hypophosphataemic rickets 1 (ARHR1; OMIM#241520)</a:t>
                      </a:r>
                    </a:p>
                  </a:txBody>
                  <a:tcPr marL="55440" marR="55440" marT="28800" marB="28800" anchor="ctr"/>
                </a:tc>
                <a:tc>
                  <a:txBody>
                    <a:bodyPr/>
                    <a:lstStyle/>
                    <a:p>
                      <a:pPr algn="ctr">
                        <a:lnSpc>
                          <a:spcPct val="88000"/>
                        </a:lnSpc>
                      </a:pPr>
                      <a:r>
                        <a:rPr lang="en-GB" sz="1000" i="1" dirty="0">
                          <a:latin typeface="Arial" panose="020B0604020202020204" pitchFamily="34" charset="0"/>
                          <a:cs typeface="Arial" panose="020B0604020202020204" pitchFamily="34" charset="0"/>
                        </a:rPr>
                        <a:t>DMP1</a:t>
                      </a:r>
                      <a:br>
                        <a:rPr lang="en-GB" sz="1000" i="1" dirty="0">
                          <a:latin typeface="Arial" panose="020B0604020202020204" pitchFamily="34" charset="0"/>
                          <a:cs typeface="Arial" panose="020B0604020202020204" pitchFamily="34" charset="0"/>
                        </a:rPr>
                      </a:br>
                      <a:r>
                        <a:rPr lang="en-GB" sz="1000" i="0" dirty="0">
                          <a:latin typeface="Arial" panose="020B0604020202020204" pitchFamily="34" charset="0"/>
                          <a:cs typeface="Arial" panose="020B0604020202020204" pitchFamily="34" charset="0"/>
                        </a:rPr>
                        <a:t>(4q22.1)</a:t>
                      </a:r>
                    </a:p>
                  </a:txBody>
                  <a:tcPr marL="55440" marR="55440" marT="28800" marB="28800" anchor="ctr"/>
                </a:tc>
                <a:tc>
                  <a:txBody>
                    <a:bodyPr/>
                    <a:lstStyle/>
                    <a:p>
                      <a:pPr algn="ctr">
                        <a:lnSpc>
                          <a:spcPct val="88000"/>
                        </a:lnSpc>
                      </a:pPr>
                      <a:r>
                        <a:rPr lang="en-GB" sz="1000" dirty="0">
                          <a:latin typeface="Arial" panose="020B0604020202020204" pitchFamily="34" charset="0"/>
                          <a:cs typeface="Arial" panose="020B0604020202020204" pitchFamily="34" charset="0"/>
                        </a:rPr>
                        <a:t>N</a:t>
                      </a:r>
                    </a:p>
                  </a:txBody>
                  <a:tcPr marL="55440" marR="55440" marT="28800" marB="28800" anchor="ctr"/>
                </a:tc>
                <a:tc>
                  <a:txBody>
                    <a:bodyPr/>
                    <a:lstStyle/>
                    <a:p>
                      <a:pPr marL="0" marR="0" lvl="0" indent="0" algn="ctr" defTabSz="914400" rtl="0" eaLnBrk="1" fontAlgn="auto" latinLnBrk="0" hangingPunct="1">
                        <a:lnSpc>
                          <a:spcPct val="88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a:t>
                      </a:r>
                    </a:p>
                  </a:txBody>
                  <a:tcPr marL="55440" marR="55440" marT="28800" marB="28800" anchor="ctr"/>
                </a:tc>
                <a:tc>
                  <a:txBody>
                    <a:bodyPr/>
                    <a:lstStyle/>
                    <a:p>
                      <a:pPr algn="ctr">
                        <a:lnSpc>
                          <a:spcPct val="88000"/>
                        </a:lnSpc>
                      </a:pPr>
                      <a:r>
                        <a:rPr lang="en-GB" sz="1000" dirty="0">
                          <a:latin typeface="Arial" panose="020B0604020202020204" pitchFamily="34" charset="0"/>
                          <a:cs typeface="Arial" panose="020B0604020202020204" pitchFamily="34" charset="0"/>
                        </a:rPr>
                        <a:t>↑,↑↑</a:t>
                      </a:r>
                    </a:p>
                  </a:txBody>
                  <a:tcPr marL="55440" marR="55440" marT="28800" marB="28800" anchor="ctr"/>
                </a:tc>
                <a:tc>
                  <a:txBody>
                    <a:bodyPr/>
                    <a:lstStyle/>
                    <a:p>
                      <a:pPr marL="0" marR="0" lvl="0" indent="0" algn="ctr" defTabSz="914400" rtl="0" eaLnBrk="1" fontAlgn="auto" latinLnBrk="0" hangingPunct="1">
                        <a:lnSpc>
                          <a:spcPct val="88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a:t>
                      </a:r>
                    </a:p>
                  </a:txBody>
                  <a:tcPr marL="55440" marR="55440" marT="28800" marB="28800" anchor="ctr"/>
                </a:tc>
                <a:tc>
                  <a:txBody>
                    <a:bodyPr/>
                    <a:lstStyle/>
                    <a:p>
                      <a:pPr marL="0" marR="0" lvl="0" indent="0" algn="ctr" defTabSz="914400" rtl="0" eaLnBrk="1" fontAlgn="auto" latinLnBrk="0" hangingPunct="1">
                        <a:lnSpc>
                          <a:spcPct val="88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a:t>
                      </a:r>
                    </a:p>
                  </a:txBody>
                  <a:tcPr marL="55440" marR="55440" marT="28800" marB="28800" anchor="ctr"/>
                </a:tc>
                <a:tc>
                  <a:txBody>
                    <a:bodyPr/>
                    <a:lstStyle/>
                    <a:p>
                      <a:pPr algn="ctr">
                        <a:lnSpc>
                          <a:spcPct val="88000"/>
                        </a:lnSpc>
                      </a:pPr>
                      <a:r>
                        <a:rPr lang="en-GB" sz="1000" dirty="0">
                          <a:latin typeface="Arial" panose="020B0604020202020204" pitchFamily="34" charset="0"/>
                          <a:cs typeface="Arial" panose="020B0604020202020204" pitchFamily="34" charset="0"/>
                        </a:rPr>
                        <a:t>↓</a:t>
                      </a:r>
                    </a:p>
                  </a:txBody>
                  <a:tcPr marL="55440" marR="55440" marT="28800" marB="28800" anchor="ctr"/>
                </a:tc>
                <a:tc>
                  <a:txBody>
                    <a:bodyPr/>
                    <a:lstStyle/>
                    <a:p>
                      <a:pPr algn="ctr">
                        <a:lnSpc>
                          <a:spcPct val="88000"/>
                        </a:lnSpc>
                      </a:pPr>
                      <a:r>
                        <a:rPr lang="en-GB" sz="1000" dirty="0">
                          <a:latin typeface="Arial" panose="020B0604020202020204" pitchFamily="34" charset="0"/>
                          <a:cs typeface="Arial" panose="020B0604020202020204" pitchFamily="34" charset="0"/>
                        </a:rPr>
                        <a:t>↑, N</a:t>
                      </a:r>
                    </a:p>
                  </a:txBody>
                  <a:tcPr marL="55440" marR="55440" marT="28800" marB="28800" anchor="ctr"/>
                </a:tc>
                <a:tc>
                  <a:txBody>
                    <a:bodyPr/>
                    <a:lstStyle/>
                    <a:p>
                      <a:pPr marL="0" marR="0" lvl="0" indent="0" algn="ctr" defTabSz="914400" rtl="0" eaLnBrk="1" fontAlgn="auto" latinLnBrk="0" hangingPunct="1">
                        <a:lnSpc>
                          <a:spcPct val="88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N, ↑</a:t>
                      </a:r>
                      <a:r>
                        <a:rPr lang="en-GB" sz="1000" baseline="30000" dirty="0">
                          <a:latin typeface="Arial" panose="020B0604020202020204" pitchFamily="34" charset="0"/>
                          <a:cs typeface="Arial" panose="020B0604020202020204" pitchFamily="34" charset="0"/>
                        </a:rPr>
                        <a:t>b</a:t>
                      </a:r>
                    </a:p>
                  </a:txBody>
                  <a:tcPr marL="55440" marR="55440" marT="28800" marB="28800" anchor="ctr"/>
                </a:tc>
                <a:tc>
                  <a:txBody>
                    <a:bodyPr/>
                    <a:lstStyle/>
                    <a:p>
                      <a:pPr algn="ctr">
                        <a:lnSpc>
                          <a:spcPct val="88000"/>
                        </a:lnSpc>
                      </a:pPr>
                      <a:r>
                        <a:rPr lang="en-GB" sz="1000" dirty="0">
                          <a:latin typeface="Arial" panose="020B0604020202020204" pitchFamily="34" charset="0"/>
                          <a:cs typeface="Arial" panose="020B0604020202020204" pitchFamily="34" charset="0"/>
                        </a:rPr>
                        <a:t>N</a:t>
                      </a:r>
                    </a:p>
                  </a:txBody>
                  <a:tcPr marL="55440" marR="55440" marT="28800" marB="28800" anchor="ctr"/>
                </a:tc>
                <a:tc>
                  <a:txBody>
                    <a:bodyPr/>
                    <a:lstStyle/>
                    <a:p>
                      <a:pPr algn="ctr">
                        <a:lnSpc>
                          <a:spcPct val="88000"/>
                        </a:lnSpc>
                      </a:pPr>
                      <a:r>
                        <a:rPr lang="en-GB" sz="1000" dirty="0">
                          <a:latin typeface="Arial" panose="020B0604020202020204" pitchFamily="34" charset="0"/>
                          <a:cs typeface="Arial" panose="020B0604020202020204" pitchFamily="34" charset="0"/>
                        </a:rPr>
                        <a:t>N</a:t>
                      </a:r>
                      <a:r>
                        <a:rPr lang="en-GB" sz="1000" baseline="30000" dirty="0">
                          <a:latin typeface="Arial" panose="020B0604020202020204" pitchFamily="34" charset="0"/>
                          <a:cs typeface="Arial" panose="020B0604020202020204" pitchFamily="34" charset="0"/>
                        </a:rPr>
                        <a:t>c</a:t>
                      </a:r>
                    </a:p>
                  </a:txBody>
                  <a:tcPr marL="55440" marR="55440" marT="28800" marB="28800" anchor="ctr"/>
                </a:tc>
                <a:tc>
                  <a:txBody>
                    <a:bodyPr/>
                    <a:lstStyle/>
                    <a:p>
                      <a:pPr algn="ctr">
                        <a:lnSpc>
                          <a:spcPct val="88000"/>
                        </a:lnSpc>
                      </a:pPr>
                      <a:r>
                        <a:rPr lang="en-GB" sz="1000" dirty="0">
                          <a:latin typeface="Arial" panose="020B0604020202020204" pitchFamily="34" charset="0"/>
                          <a:cs typeface="Arial" panose="020B0604020202020204" pitchFamily="34" charset="0"/>
                        </a:rPr>
                        <a:t>↑ FGF23 expression in bone</a:t>
                      </a:r>
                    </a:p>
                  </a:txBody>
                  <a:tcPr marL="55440" marR="55440" marT="28800" marB="28800" anchor="ctr"/>
                </a:tc>
                <a:extLst>
                  <a:ext uri="{0D108BD9-81ED-4DB2-BD59-A6C34878D82A}">
                    <a16:rowId xmlns:a16="http://schemas.microsoft.com/office/drawing/2014/main" val="2918060175"/>
                  </a:ext>
                </a:extLst>
              </a:tr>
              <a:tr h="0">
                <a:tc>
                  <a:txBody>
                    <a:bodyPr/>
                    <a:lstStyle/>
                    <a:p>
                      <a:pPr>
                        <a:lnSpc>
                          <a:spcPct val="88000"/>
                        </a:lnSpc>
                      </a:pPr>
                      <a:r>
                        <a:rPr lang="en-GB" sz="1000" dirty="0">
                          <a:latin typeface="Arial" panose="020B0604020202020204" pitchFamily="34" charset="0"/>
                          <a:cs typeface="Arial" panose="020B0604020202020204" pitchFamily="34" charset="0"/>
                        </a:rPr>
                        <a:t>Autosomal recessive hypophosphataemic rickets 2 (ARHR2; OMIM#613312)</a:t>
                      </a:r>
                    </a:p>
                  </a:txBody>
                  <a:tcPr marL="55440" marR="55440" marT="28800" marB="28800" anchor="ctr"/>
                </a:tc>
                <a:tc>
                  <a:txBody>
                    <a:bodyPr/>
                    <a:lstStyle/>
                    <a:p>
                      <a:pPr algn="ctr">
                        <a:lnSpc>
                          <a:spcPct val="88000"/>
                        </a:lnSpc>
                      </a:pPr>
                      <a:r>
                        <a:rPr lang="en-GB" sz="1000" i="1" dirty="0">
                          <a:latin typeface="Arial" panose="020B0604020202020204" pitchFamily="34" charset="0"/>
                          <a:cs typeface="Arial" panose="020B0604020202020204" pitchFamily="34" charset="0"/>
                        </a:rPr>
                        <a:t>ENPP1</a:t>
                      </a:r>
                      <a:br>
                        <a:rPr lang="en-GB" sz="1000" i="1" dirty="0">
                          <a:latin typeface="Arial" panose="020B0604020202020204" pitchFamily="34" charset="0"/>
                          <a:cs typeface="Arial" panose="020B0604020202020204" pitchFamily="34" charset="0"/>
                        </a:rPr>
                      </a:br>
                      <a:r>
                        <a:rPr lang="en-GB" sz="1000" i="0" dirty="0">
                          <a:latin typeface="Arial" panose="020B0604020202020204" pitchFamily="34" charset="0"/>
                          <a:cs typeface="Arial" panose="020B0604020202020204" pitchFamily="34" charset="0"/>
                        </a:rPr>
                        <a:t>(6q23.2)</a:t>
                      </a:r>
                    </a:p>
                  </a:txBody>
                  <a:tcPr marL="55440" marR="55440" marT="28800" marB="28800" anchor="ctr"/>
                </a:tc>
                <a:tc>
                  <a:txBody>
                    <a:bodyPr/>
                    <a:lstStyle/>
                    <a:p>
                      <a:pPr algn="ctr">
                        <a:lnSpc>
                          <a:spcPct val="88000"/>
                        </a:lnSpc>
                      </a:pPr>
                      <a:r>
                        <a:rPr lang="en-GB" sz="1000" dirty="0">
                          <a:latin typeface="Arial" panose="020B0604020202020204" pitchFamily="34" charset="0"/>
                          <a:cs typeface="Arial" panose="020B0604020202020204" pitchFamily="34" charset="0"/>
                        </a:rPr>
                        <a:t>N</a:t>
                      </a:r>
                    </a:p>
                  </a:txBody>
                  <a:tcPr marL="55440" marR="55440" marT="28800" marB="28800" anchor="ctr"/>
                </a:tc>
                <a:tc>
                  <a:txBody>
                    <a:bodyPr/>
                    <a:lstStyle/>
                    <a:p>
                      <a:pPr marL="0" marR="0" lvl="0" indent="0" algn="ctr" defTabSz="914400" rtl="0" eaLnBrk="1" fontAlgn="auto" latinLnBrk="0" hangingPunct="1">
                        <a:lnSpc>
                          <a:spcPct val="88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a:t>
                      </a:r>
                    </a:p>
                  </a:txBody>
                  <a:tcPr marL="55440" marR="55440" marT="28800" marB="28800" anchor="ctr"/>
                </a:tc>
                <a:tc>
                  <a:txBody>
                    <a:bodyPr/>
                    <a:lstStyle/>
                    <a:p>
                      <a:pPr algn="ctr">
                        <a:lnSpc>
                          <a:spcPct val="88000"/>
                        </a:lnSpc>
                      </a:pPr>
                      <a:r>
                        <a:rPr lang="en-GB" sz="1000" dirty="0">
                          <a:latin typeface="Arial" panose="020B0604020202020204" pitchFamily="34" charset="0"/>
                          <a:cs typeface="Arial" panose="020B0604020202020204" pitchFamily="34" charset="0"/>
                        </a:rPr>
                        <a:t>↑,↑↑</a:t>
                      </a:r>
                    </a:p>
                  </a:txBody>
                  <a:tcPr marL="55440" marR="55440" marT="28800" marB="28800" anchor="ctr"/>
                </a:tc>
                <a:tc>
                  <a:txBody>
                    <a:bodyPr/>
                    <a:lstStyle/>
                    <a:p>
                      <a:pPr marL="0" marR="0" lvl="0" indent="0" algn="ctr" defTabSz="914400" rtl="0" eaLnBrk="1" fontAlgn="auto" latinLnBrk="0" hangingPunct="1">
                        <a:lnSpc>
                          <a:spcPct val="88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a:t>
                      </a:r>
                    </a:p>
                  </a:txBody>
                  <a:tcPr marL="55440" marR="55440" marT="28800" marB="28800" anchor="ctr"/>
                </a:tc>
                <a:tc>
                  <a:txBody>
                    <a:bodyPr/>
                    <a:lstStyle/>
                    <a:p>
                      <a:pPr marL="0" marR="0" lvl="0" indent="0" algn="ctr" defTabSz="914400" rtl="0" eaLnBrk="1" fontAlgn="auto" latinLnBrk="0" hangingPunct="1">
                        <a:lnSpc>
                          <a:spcPct val="88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a:t>
                      </a:r>
                    </a:p>
                  </a:txBody>
                  <a:tcPr marL="55440" marR="55440" marT="28800" marB="28800" anchor="ctr"/>
                </a:tc>
                <a:tc>
                  <a:txBody>
                    <a:bodyPr/>
                    <a:lstStyle/>
                    <a:p>
                      <a:pPr algn="ctr">
                        <a:lnSpc>
                          <a:spcPct val="88000"/>
                        </a:lnSpc>
                      </a:pPr>
                      <a:r>
                        <a:rPr lang="en-GB" sz="1000" dirty="0">
                          <a:latin typeface="Arial" panose="020B0604020202020204" pitchFamily="34" charset="0"/>
                          <a:cs typeface="Arial" panose="020B0604020202020204" pitchFamily="34" charset="0"/>
                        </a:rPr>
                        <a:t>↓</a:t>
                      </a:r>
                    </a:p>
                  </a:txBody>
                  <a:tcPr marL="55440" marR="55440" marT="28800" marB="28800" anchor="ctr"/>
                </a:tc>
                <a:tc>
                  <a:txBody>
                    <a:bodyPr/>
                    <a:lstStyle/>
                    <a:p>
                      <a:pPr algn="ctr">
                        <a:lnSpc>
                          <a:spcPct val="88000"/>
                        </a:lnSpc>
                      </a:pPr>
                      <a:r>
                        <a:rPr lang="en-GB" sz="1000" dirty="0">
                          <a:latin typeface="Arial" panose="020B0604020202020204" pitchFamily="34" charset="0"/>
                          <a:cs typeface="Arial" panose="020B0604020202020204" pitchFamily="34" charset="0"/>
                        </a:rPr>
                        <a:t>↑, N</a:t>
                      </a:r>
                    </a:p>
                  </a:txBody>
                  <a:tcPr marL="55440" marR="55440" marT="28800" marB="28800" anchor="ctr"/>
                </a:tc>
                <a:tc>
                  <a:txBody>
                    <a:bodyPr/>
                    <a:lstStyle/>
                    <a:p>
                      <a:pPr marL="0" marR="0" lvl="0" indent="0" algn="ctr" defTabSz="914400" rtl="0" eaLnBrk="1" fontAlgn="auto" latinLnBrk="0" hangingPunct="1">
                        <a:lnSpc>
                          <a:spcPct val="88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N, ↑</a:t>
                      </a:r>
                      <a:r>
                        <a:rPr lang="en-GB" sz="1000" baseline="30000" dirty="0">
                          <a:latin typeface="Arial" panose="020B0604020202020204" pitchFamily="34" charset="0"/>
                          <a:cs typeface="Arial" panose="020B0604020202020204" pitchFamily="34" charset="0"/>
                        </a:rPr>
                        <a:t>b</a:t>
                      </a:r>
                    </a:p>
                  </a:txBody>
                  <a:tcPr marL="55440" marR="55440" marT="28800" marB="28800" anchor="ctr"/>
                </a:tc>
                <a:tc>
                  <a:txBody>
                    <a:bodyPr/>
                    <a:lstStyle/>
                    <a:p>
                      <a:pPr algn="ctr">
                        <a:lnSpc>
                          <a:spcPct val="88000"/>
                        </a:lnSpc>
                      </a:pPr>
                      <a:r>
                        <a:rPr lang="en-GB" sz="1000" dirty="0">
                          <a:latin typeface="Arial" panose="020B0604020202020204" pitchFamily="34" charset="0"/>
                          <a:cs typeface="Arial" panose="020B0604020202020204" pitchFamily="34" charset="0"/>
                        </a:rPr>
                        <a:t>N</a:t>
                      </a:r>
                    </a:p>
                  </a:txBody>
                  <a:tcPr marL="55440" marR="55440" marT="28800" marB="28800" anchor="ctr"/>
                </a:tc>
                <a:tc>
                  <a:txBody>
                    <a:bodyPr/>
                    <a:lstStyle/>
                    <a:p>
                      <a:pPr algn="ctr">
                        <a:lnSpc>
                          <a:spcPct val="88000"/>
                        </a:lnSpc>
                      </a:pPr>
                      <a:r>
                        <a:rPr lang="en-GB" sz="1000" dirty="0">
                          <a:latin typeface="Arial" panose="020B0604020202020204" pitchFamily="34" charset="0"/>
                          <a:cs typeface="Arial" panose="020B0604020202020204" pitchFamily="34" charset="0"/>
                        </a:rPr>
                        <a:t>N</a:t>
                      </a:r>
                      <a:r>
                        <a:rPr lang="en-GB" sz="1000" baseline="30000" dirty="0">
                          <a:latin typeface="Arial" panose="020B0604020202020204" pitchFamily="34" charset="0"/>
                          <a:cs typeface="Arial" panose="020B0604020202020204" pitchFamily="34" charset="0"/>
                        </a:rPr>
                        <a:t>c</a:t>
                      </a:r>
                    </a:p>
                  </a:txBody>
                  <a:tcPr marL="55440" marR="55440" marT="28800" marB="28800" anchor="ctr"/>
                </a:tc>
                <a:tc>
                  <a:txBody>
                    <a:bodyPr/>
                    <a:lstStyle/>
                    <a:p>
                      <a:pPr algn="ctr">
                        <a:lnSpc>
                          <a:spcPct val="88000"/>
                        </a:lnSpc>
                      </a:pPr>
                      <a:r>
                        <a:rPr lang="en-GB" sz="1000" dirty="0">
                          <a:latin typeface="Arial" panose="020B0604020202020204" pitchFamily="34" charset="0"/>
                          <a:cs typeface="Arial" panose="020B0604020202020204" pitchFamily="34" charset="0"/>
                        </a:rPr>
                        <a:t>↑ FGF23 expression in bone</a:t>
                      </a:r>
                    </a:p>
                  </a:txBody>
                  <a:tcPr marL="55440" marR="55440" marT="28800" marB="28800" anchor="ctr"/>
                </a:tc>
                <a:extLst>
                  <a:ext uri="{0D108BD9-81ED-4DB2-BD59-A6C34878D82A}">
                    <a16:rowId xmlns:a16="http://schemas.microsoft.com/office/drawing/2014/main" val="2573168079"/>
                  </a:ext>
                </a:extLst>
              </a:tr>
              <a:tr h="0">
                <a:tc>
                  <a:txBody>
                    <a:bodyPr/>
                    <a:lstStyle/>
                    <a:p>
                      <a:pPr>
                        <a:lnSpc>
                          <a:spcPct val="88000"/>
                        </a:lnSpc>
                      </a:pPr>
                      <a:r>
                        <a:rPr lang="en-GB" sz="1000" dirty="0">
                          <a:latin typeface="Arial" panose="020B0604020202020204" pitchFamily="34" charset="0"/>
                          <a:cs typeface="Arial" panose="020B0604020202020204" pitchFamily="34" charset="0"/>
                        </a:rPr>
                        <a:t>Raine syndrome-associated </a:t>
                      </a:r>
                      <a:br>
                        <a:rPr lang="en-GB" sz="1000" dirty="0">
                          <a:latin typeface="Arial" panose="020B0604020202020204" pitchFamily="34" charset="0"/>
                          <a:cs typeface="Arial" panose="020B0604020202020204" pitchFamily="34" charset="0"/>
                        </a:rPr>
                      </a:br>
                      <a:r>
                        <a:rPr lang="en-GB" sz="1000" dirty="0">
                          <a:latin typeface="Arial" panose="020B0604020202020204" pitchFamily="34" charset="0"/>
                          <a:cs typeface="Arial" panose="020B0604020202020204" pitchFamily="34" charset="0"/>
                        </a:rPr>
                        <a:t>(ARHR3; OMIM#259775)</a:t>
                      </a:r>
                    </a:p>
                  </a:txBody>
                  <a:tcPr marL="55440" marR="55440" marT="28800" marB="28800" anchor="ctr"/>
                </a:tc>
                <a:tc>
                  <a:txBody>
                    <a:bodyPr/>
                    <a:lstStyle/>
                    <a:p>
                      <a:pPr algn="ctr">
                        <a:lnSpc>
                          <a:spcPct val="88000"/>
                        </a:lnSpc>
                      </a:pPr>
                      <a:r>
                        <a:rPr lang="en-GB" sz="1000" i="1" dirty="0">
                          <a:latin typeface="Arial" panose="020B0604020202020204" pitchFamily="34" charset="0"/>
                          <a:cs typeface="Arial" panose="020B0604020202020204" pitchFamily="34" charset="0"/>
                        </a:rPr>
                        <a:t>FAM20C</a:t>
                      </a:r>
                      <a:br>
                        <a:rPr lang="en-GB" sz="1000" i="1" dirty="0">
                          <a:latin typeface="Arial" panose="020B0604020202020204" pitchFamily="34" charset="0"/>
                          <a:cs typeface="Arial" panose="020B0604020202020204" pitchFamily="34" charset="0"/>
                        </a:rPr>
                      </a:br>
                      <a:r>
                        <a:rPr lang="en-GB" sz="1000" i="0" dirty="0">
                          <a:latin typeface="Arial" panose="020B0604020202020204" pitchFamily="34" charset="0"/>
                          <a:cs typeface="Arial" panose="020B0604020202020204" pitchFamily="34" charset="0"/>
                        </a:rPr>
                        <a:t>(7q22.3)</a:t>
                      </a:r>
                    </a:p>
                  </a:txBody>
                  <a:tcPr marL="55440" marR="55440" marT="28800" marB="28800" anchor="ctr"/>
                </a:tc>
                <a:tc>
                  <a:txBody>
                    <a:bodyPr/>
                    <a:lstStyle/>
                    <a:p>
                      <a:pPr algn="ctr">
                        <a:lnSpc>
                          <a:spcPct val="88000"/>
                        </a:lnSpc>
                      </a:pPr>
                      <a:r>
                        <a:rPr lang="en-GB" sz="1000" dirty="0">
                          <a:latin typeface="Arial" panose="020B0604020202020204" pitchFamily="34" charset="0"/>
                          <a:cs typeface="Arial" panose="020B0604020202020204" pitchFamily="34" charset="0"/>
                        </a:rPr>
                        <a:t>N</a:t>
                      </a:r>
                    </a:p>
                  </a:txBody>
                  <a:tcPr marL="55440" marR="55440" marT="28800" marB="28800" anchor="ctr"/>
                </a:tc>
                <a:tc>
                  <a:txBody>
                    <a:bodyPr/>
                    <a:lstStyle/>
                    <a:p>
                      <a:pPr marL="0" marR="0" lvl="0" indent="0" algn="ctr" defTabSz="914400" rtl="0" eaLnBrk="1" fontAlgn="auto" latinLnBrk="0" hangingPunct="1">
                        <a:lnSpc>
                          <a:spcPct val="88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a:t>
                      </a:r>
                    </a:p>
                  </a:txBody>
                  <a:tcPr marL="55440" marR="55440" marT="28800" marB="28800" anchor="ctr"/>
                </a:tc>
                <a:tc>
                  <a:txBody>
                    <a:bodyPr/>
                    <a:lstStyle/>
                    <a:p>
                      <a:pPr algn="ctr">
                        <a:lnSpc>
                          <a:spcPct val="88000"/>
                        </a:lnSpc>
                      </a:pPr>
                      <a:r>
                        <a:rPr lang="en-GB" sz="1000" dirty="0">
                          <a:latin typeface="Arial" panose="020B0604020202020204" pitchFamily="34" charset="0"/>
                          <a:cs typeface="Arial" panose="020B0604020202020204" pitchFamily="34" charset="0"/>
                        </a:rPr>
                        <a:t>↑,↑↑</a:t>
                      </a:r>
                    </a:p>
                  </a:txBody>
                  <a:tcPr marL="55440" marR="55440" marT="28800" marB="28800" anchor="ctr"/>
                </a:tc>
                <a:tc>
                  <a:txBody>
                    <a:bodyPr/>
                    <a:lstStyle/>
                    <a:p>
                      <a:pPr marL="0" marR="0" lvl="0" indent="0" algn="ctr" defTabSz="914400" rtl="0" eaLnBrk="1" fontAlgn="auto" latinLnBrk="0" hangingPunct="1">
                        <a:lnSpc>
                          <a:spcPct val="88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a:t>
                      </a:r>
                    </a:p>
                  </a:txBody>
                  <a:tcPr marL="55440" marR="55440" marT="28800" marB="28800" anchor="ctr"/>
                </a:tc>
                <a:tc>
                  <a:txBody>
                    <a:bodyPr/>
                    <a:lstStyle/>
                    <a:p>
                      <a:pPr marL="0" marR="0" lvl="0" indent="0" algn="ctr" defTabSz="914400" rtl="0" eaLnBrk="1" fontAlgn="auto" latinLnBrk="0" hangingPunct="1">
                        <a:lnSpc>
                          <a:spcPct val="88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a:t>
                      </a:r>
                    </a:p>
                  </a:txBody>
                  <a:tcPr marL="55440" marR="55440" marT="28800" marB="28800" anchor="ctr"/>
                </a:tc>
                <a:tc>
                  <a:txBody>
                    <a:bodyPr/>
                    <a:lstStyle/>
                    <a:p>
                      <a:pPr algn="ctr">
                        <a:lnSpc>
                          <a:spcPct val="88000"/>
                        </a:lnSpc>
                      </a:pPr>
                      <a:r>
                        <a:rPr lang="en-GB" sz="1000" dirty="0">
                          <a:latin typeface="Arial" panose="020B0604020202020204" pitchFamily="34" charset="0"/>
                          <a:cs typeface="Arial" panose="020B0604020202020204" pitchFamily="34" charset="0"/>
                        </a:rPr>
                        <a:t>↓</a:t>
                      </a:r>
                    </a:p>
                  </a:txBody>
                  <a:tcPr marL="55440" marR="55440" marT="28800" marB="28800" anchor="ctr"/>
                </a:tc>
                <a:tc>
                  <a:txBody>
                    <a:bodyPr/>
                    <a:lstStyle/>
                    <a:p>
                      <a:pPr algn="ctr">
                        <a:lnSpc>
                          <a:spcPct val="88000"/>
                        </a:lnSpc>
                      </a:pPr>
                      <a:r>
                        <a:rPr lang="en-GB" sz="1000" dirty="0">
                          <a:latin typeface="Arial" panose="020B0604020202020204" pitchFamily="34" charset="0"/>
                          <a:cs typeface="Arial" panose="020B0604020202020204" pitchFamily="34" charset="0"/>
                        </a:rPr>
                        <a:t>↑, N</a:t>
                      </a:r>
                    </a:p>
                  </a:txBody>
                  <a:tcPr marL="55440" marR="55440" marT="28800" marB="28800" anchor="ctr"/>
                </a:tc>
                <a:tc>
                  <a:txBody>
                    <a:bodyPr/>
                    <a:lstStyle/>
                    <a:p>
                      <a:pPr marL="0" marR="0" lvl="0" indent="0" algn="ctr" defTabSz="914400" rtl="0" eaLnBrk="1" fontAlgn="auto" latinLnBrk="0" hangingPunct="1">
                        <a:lnSpc>
                          <a:spcPct val="88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N, ↑</a:t>
                      </a:r>
                      <a:r>
                        <a:rPr lang="en-GB" sz="1000" baseline="30000" dirty="0">
                          <a:latin typeface="Arial" panose="020B0604020202020204" pitchFamily="34" charset="0"/>
                          <a:cs typeface="Arial" panose="020B0604020202020204" pitchFamily="34" charset="0"/>
                        </a:rPr>
                        <a:t>b</a:t>
                      </a:r>
                    </a:p>
                  </a:txBody>
                  <a:tcPr marL="55440" marR="55440" marT="28800" marB="28800" anchor="ctr"/>
                </a:tc>
                <a:tc>
                  <a:txBody>
                    <a:bodyPr/>
                    <a:lstStyle/>
                    <a:p>
                      <a:pPr algn="ctr">
                        <a:lnSpc>
                          <a:spcPct val="88000"/>
                        </a:lnSpc>
                      </a:pPr>
                      <a:r>
                        <a:rPr lang="en-GB" sz="1000" dirty="0">
                          <a:latin typeface="Arial" panose="020B0604020202020204" pitchFamily="34" charset="0"/>
                          <a:cs typeface="Arial" panose="020B0604020202020204" pitchFamily="34" charset="0"/>
                        </a:rPr>
                        <a:t>N</a:t>
                      </a:r>
                    </a:p>
                  </a:txBody>
                  <a:tcPr marL="55440" marR="55440" marT="28800" marB="28800" anchor="ctr"/>
                </a:tc>
                <a:tc>
                  <a:txBody>
                    <a:bodyPr/>
                    <a:lstStyle/>
                    <a:p>
                      <a:pPr algn="ctr">
                        <a:lnSpc>
                          <a:spcPct val="88000"/>
                        </a:lnSpc>
                      </a:pPr>
                      <a:r>
                        <a:rPr lang="en-GB" sz="1000" dirty="0">
                          <a:latin typeface="Arial" panose="020B0604020202020204" pitchFamily="34" charset="0"/>
                          <a:cs typeface="Arial" panose="020B0604020202020204" pitchFamily="34" charset="0"/>
                        </a:rPr>
                        <a:t>N</a:t>
                      </a:r>
                      <a:r>
                        <a:rPr lang="en-GB" sz="1000" baseline="30000" dirty="0">
                          <a:latin typeface="Arial" panose="020B0604020202020204" pitchFamily="34" charset="0"/>
                          <a:cs typeface="Arial" panose="020B0604020202020204" pitchFamily="34" charset="0"/>
                        </a:rPr>
                        <a:t>c</a:t>
                      </a:r>
                    </a:p>
                  </a:txBody>
                  <a:tcPr marL="55440" marR="55440" marT="28800" marB="28800" anchor="ctr"/>
                </a:tc>
                <a:tc>
                  <a:txBody>
                    <a:bodyPr/>
                    <a:lstStyle/>
                    <a:p>
                      <a:pPr algn="ctr">
                        <a:lnSpc>
                          <a:spcPct val="88000"/>
                        </a:lnSpc>
                      </a:pPr>
                      <a:r>
                        <a:rPr lang="en-GB" sz="1000" dirty="0">
                          <a:latin typeface="Arial" panose="020B0604020202020204" pitchFamily="34" charset="0"/>
                          <a:cs typeface="Arial" panose="020B0604020202020204" pitchFamily="34" charset="0"/>
                        </a:rPr>
                        <a:t>↑ FGF23 expression in bone</a:t>
                      </a:r>
                    </a:p>
                  </a:txBody>
                  <a:tcPr marL="55440" marR="55440" marT="28800" marB="28800" anchor="ctr"/>
                </a:tc>
                <a:extLst>
                  <a:ext uri="{0D108BD9-81ED-4DB2-BD59-A6C34878D82A}">
                    <a16:rowId xmlns:a16="http://schemas.microsoft.com/office/drawing/2014/main" val="739302399"/>
                  </a:ext>
                </a:extLst>
              </a:tr>
              <a:tr h="0">
                <a:tc>
                  <a:txBody>
                    <a:bodyPr/>
                    <a:lstStyle/>
                    <a:p>
                      <a:pPr>
                        <a:lnSpc>
                          <a:spcPct val="88000"/>
                        </a:lnSpc>
                      </a:pPr>
                      <a:r>
                        <a:rPr lang="en-GB" sz="1000" dirty="0">
                          <a:latin typeface="Arial" panose="020B0604020202020204" pitchFamily="34" charset="0"/>
                          <a:cs typeface="Arial" panose="020B0604020202020204" pitchFamily="34" charset="0"/>
                        </a:rPr>
                        <a:t>Fibrous dysplasia</a:t>
                      </a:r>
                      <a:br>
                        <a:rPr lang="en-GB" sz="1000" dirty="0">
                          <a:latin typeface="Arial" panose="020B0604020202020204" pitchFamily="34" charset="0"/>
                          <a:cs typeface="Arial" panose="020B0604020202020204" pitchFamily="34" charset="0"/>
                        </a:rPr>
                      </a:br>
                      <a:r>
                        <a:rPr lang="en-GB" sz="1000" dirty="0">
                          <a:latin typeface="Arial" panose="020B0604020202020204" pitchFamily="34" charset="0"/>
                          <a:cs typeface="Arial" panose="020B0604020202020204" pitchFamily="34" charset="0"/>
                        </a:rPr>
                        <a:t>(FD; OMIM#174800)</a:t>
                      </a:r>
                    </a:p>
                  </a:txBody>
                  <a:tcPr marL="55440" marR="55440" marT="28800" marB="28800" anchor="ctr"/>
                </a:tc>
                <a:tc>
                  <a:txBody>
                    <a:bodyPr/>
                    <a:lstStyle/>
                    <a:p>
                      <a:pPr algn="ctr">
                        <a:lnSpc>
                          <a:spcPct val="88000"/>
                        </a:lnSpc>
                      </a:pPr>
                      <a:r>
                        <a:rPr lang="en-GB" sz="1000" i="1" dirty="0">
                          <a:latin typeface="Arial" panose="020B0604020202020204" pitchFamily="34" charset="0"/>
                          <a:cs typeface="Arial" panose="020B0604020202020204" pitchFamily="34" charset="0"/>
                        </a:rPr>
                        <a:t>GNAS</a:t>
                      </a:r>
                      <a:br>
                        <a:rPr lang="en-GB" sz="1000" i="1" dirty="0">
                          <a:latin typeface="Arial" panose="020B0604020202020204" pitchFamily="34" charset="0"/>
                          <a:cs typeface="Arial" panose="020B0604020202020204" pitchFamily="34" charset="0"/>
                        </a:rPr>
                      </a:br>
                      <a:r>
                        <a:rPr lang="en-GB" sz="1000" i="0" dirty="0">
                          <a:latin typeface="Arial" panose="020B0604020202020204" pitchFamily="34" charset="0"/>
                          <a:cs typeface="Arial" panose="020B0604020202020204" pitchFamily="34" charset="0"/>
                        </a:rPr>
                        <a:t>(20q13.3)</a:t>
                      </a:r>
                    </a:p>
                  </a:txBody>
                  <a:tcPr marL="55440" marR="55440" marT="28800" marB="28800" anchor="ctr"/>
                </a:tc>
                <a:tc>
                  <a:txBody>
                    <a:bodyPr/>
                    <a:lstStyle/>
                    <a:p>
                      <a:pPr marL="0" marR="0" lvl="0" indent="0" algn="ctr" defTabSz="914400" rtl="0" eaLnBrk="1" fontAlgn="auto" latinLnBrk="0" hangingPunct="1">
                        <a:lnSpc>
                          <a:spcPct val="88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N, ↑</a:t>
                      </a:r>
                    </a:p>
                  </a:txBody>
                  <a:tcPr marL="55440" marR="55440" marT="28800" marB="28800" anchor="ctr"/>
                </a:tc>
                <a:tc>
                  <a:txBody>
                    <a:bodyPr/>
                    <a:lstStyle/>
                    <a:p>
                      <a:pPr marL="0" marR="0" lvl="0" indent="0" algn="ctr" defTabSz="914400" rtl="0" eaLnBrk="1" fontAlgn="auto" latinLnBrk="0" hangingPunct="1">
                        <a:lnSpc>
                          <a:spcPct val="88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a:t>
                      </a:r>
                    </a:p>
                  </a:txBody>
                  <a:tcPr marL="55440" marR="55440" marT="28800" marB="28800" anchor="ctr"/>
                </a:tc>
                <a:tc>
                  <a:txBody>
                    <a:bodyPr/>
                    <a:lstStyle/>
                    <a:p>
                      <a:pPr algn="ctr">
                        <a:lnSpc>
                          <a:spcPct val="88000"/>
                        </a:lnSpc>
                      </a:pPr>
                      <a:r>
                        <a:rPr lang="en-GB" sz="1000" dirty="0">
                          <a:latin typeface="Arial" panose="020B0604020202020204" pitchFamily="34" charset="0"/>
                          <a:cs typeface="Arial" panose="020B0604020202020204" pitchFamily="34" charset="0"/>
                        </a:rPr>
                        <a:t>↑,↑↑</a:t>
                      </a:r>
                    </a:p>
                  </a:txBody>
                  <a:tcPr marL="55440" marR="55440" marT="28800" marB="28800" anchor="ctr"/>
                </a:tc>
                <a:tc>
                  <a:txBody>
                    <a:bodyPr/>
                    <a:lstStyle/>
                    <a:p>
                      <a:pPr marL="0" marR="0" lvl="0" indent="0" algn="ctr" defTabSz="914400" rtl="0" eaLnBrk="1" fontAlgn="auto" latinLnBrk="0" hangingPunct="1">
                        <a:lnSpc>
                          <a:spcPct val="88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a:t>
                      </a:r>
                    </a:p>
                  </a:txBody>
                  <a:tcPr marL="55440" marR="55440" marT="28800" marB="28800" anchor="ctr"/>
                </a:tc>
                <a:tc>
                  <a:txBody>
                    <a:bodyPr/>
                    <a:lstStyle/>
                    <a:p>
                      <a:pPr marL="0" marR="0" lvl="0" indent="0" algn="ctr" defTabSz="914400" rtl="0" eaLnBrk="1" fontAlgn="auto" latinLnBrk="0" hangingPunct="1">
                        <a:lnSpc>
                          <a:spcPct val="88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a:t>
                      </a:r>
                    </a:p>
                  </a:txBody>
                  <a:tcPr marL="55440" marR="55440" marT="28800" marB="28800" anchor="ctr"/>
                </a:tc>
                <a:tc>
                  <a:txBody>
                    <a:bodyPr/>
                    <a:lstStyle/>
                    <a:p>
                      <a:pPr algn="ctr">
                        <a:lnSpc>
                          <a:spcPct val="88000"/>
                        </a:lnSpc>
                      </a:pPr>
                      <a:r>
                        <a:rPr lang="en-GB" sz="1000" dirty="0">
                          <a:latin typeface="Arial" panose="020B0604020202020204" pitchFamily="34" charset="0"/>
                          <a:cs typeface="Arial" panose="020B0604020202020204" pitchFamily="34" charset="0"/>
                        </a:rPr>
                        <a:t>↓</a:t>
                      </a:r>
                    </a:p>
                  </a:txBody>
                  <a:tcPr marL="55440" marR="55440" marT="28800" marB="28800" anchor="ctr"/>
                </a:tc>
                <a:tc>
                  <a:txBody>
                    <a:bodyPr/>
                    <a:lstStyle/>
                    <a:p>
                      <a:pPr algn="ctr">
                        <a:lnSpc>
                          <a:spcPct val="88000"/>
                        </a:lnSpc>
                      </a:pPr>
                      <a:r>
                        <a:rPr lang="en-GB" sz="1000" dirty="0">
                          <a:latin typeface="Arial" panose="020B0604020202020204" pitchFamily="34" charset="0"/>
                          <a:cs typeface="Arial" panose="020B0604020202020204" pitchFamily="34" charset="0"/>
                        </a:rPr>
                        <a:t>N, ↑</a:t>
                      </a:r>
                    </a:p>
                  </a:txBody>
                  <a:tcPr marL="55440" marR="55440" marT="28800" marB="28800" anchor="ctr"/>
                </a:tc>
                <a:tc>
                  <a:txBody>
                    <a:bodyPr/>
                    <a:lstStyle/>
                    <a:p>
                      <a:pPr marL="0" marR="0" lvl="0" indent="0" algn="ctr" defTabSz="914400" rtl="0" eaLnBrk="1" fontAlgn="auto" latinLnBrk="0" hangingPunct="1">
                        <a:lnSpc>
                          <a:spcPct val="88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N, ↑</a:t>
                      </a:r>
                      <a:r>
                        <a:rPr lang="en-GB" sz="1000" baseline="30000" dirty="0">
                          <a:latin typeface="Arial" panose="020B0604020202020204" pitchFamily="34" charset="0"/>
                          <a:cs typeface="Arial" panose="020B0604020202020204" pitchFamily="34" charset="0"/>
                        </a:rPr>
                        <a:t>b</a:t>
                      </a:r>
                    </a:p>
                  </a:txBody>
                  <a:tcPr marL="55440" marR="55440" marT="28800" marB="28800" anchor="ctr"/>
                </a:tc>
                <a:tc>
                  <a:txBody>
                    <a:bodyPr/>
                    <a:lstStyle/>
                    <a:p>
                      <a:pPr algn="ctr">
                        <a:lnSpc>
                          <a:spcPct val="88000"/>
                        </a:lnSpc>
                      </a:pPr>
                      <a:r>
                        <a:rPr lang="en-GB" sz="1000" dirty="0">
                          <a:latin typeface="Arial" panose="020B0604020202020204" pitchFamily="34" charset="0"/>
                          <a:cs typeface="Arial" panose="020B0604020202020204" pitchFamily="34" charset="0"/>
                        </a:rPr>
                        <a:t>N</a:t>
                      </a:r>
                    </a:p>
                  </a:txBody>
                  <a:tcPr marL="55440" marR="55440" marT="28800" marB="28800" anchor="ctr"/>
                </a:tc>
                <a:tc>
                  <a:txBody>
                    <a:bodyPr/>
                    <a:lstStyle/>
                    <a:p>
                      <a:pPr algn="ctr">
                        <a:lnSpc>
                          <a:spcPct val="88000"/>
                        </a:lnSpc>
                      </a:pPr>
                      <a:r>
                        <a:rPr lang="en-GB" sz="1000" dirty="0">
                          <a:latin typeface="Arial" panose="020B0604020202020204" pitchFamily="34" charset="0"/>
                          <a:cs typeface="Arial" panose="020B0604020202020204" pitchFamily="34" charset="0"/>
                        </a:rPr>
                        <a:t>N</a:t>
                      </a:r>
                      <a:r>
                        <a:rPr lang="en-GB" sz="1000" baseline="30000" dirty="0">
                          <a:latin typeface="Arial" panose="020B0604020202020204" pitchFamily="34" charset="0"/>
                          <a:cs typeface="Arial" panose="020B0604020202020204" pitchFamily="34" charset="0"/>
                        </a:rPr>
                        <a:t>c</a:t>
                      </a:r>
                    </a:p>
                  </a:txBody>
                  <a:tcPr marL="55440" marR="55440" marT="28800" marB="28800" anchor="ctr"/>
                </a:tc>
                <a:tc>
                  <a:txBody>
                    <a:bodyPr/>
                    <a:lstStyle/>
                    <a:p>
                      <a:pPr algn="ctr">
                        <a:lnSpc>
                          <a:spcPct val="88000"/>
                        </a:lnSpc>
                      </a:pPr>
                      <a:r>
                        <a:rPr lang="en-GB" sz="1000" dirty="0">
                          <a:latin typeface="Arial" panose="020B0604020202020204" pitchFamily="34" charset="0"/>
                          <a:cs typeface="Arial" panose="020B0604020202020204" pitchFamily="34" charset="0"/>
                        </a:rPr>
                        <a:t>↑ FGF23 expression in bone</a:t>
                      </a:r>
                    </a:p>
                  </a:txBody>
                  <a:tcPr marL="55440" marR="55440" marT="28800" marB="28800" anchor="ctr"/>
                </a:tc>
                <a:extLst>
                  <a:ext uri="{0D108BD9-81ED-4DB2-BD59-A6C34878D82A}">
                    <a16:rowId xmlns:a16="http://schemas.microsoft.com/office/drawing/2014/main" val="1461025158"/>
                  </a:ext>
                </a:extLst>
              </a:tr>
              <a:tr h="0">
                <a:tc>
                  <a:txBody>
                    <a:bodyPr/>
                    <a:lstStyle/>
                    <a:p>
                      <a:pPr>
                        <a:lnSpc>
                          <a:spcPct val="88000"/>
                        </a:lnSpc>
                      </a:pPr>
                      <a:r>
                        <a:rPr lang="en-GB" sz="1000" dirty="0">
                          <a:latin typeface="Arial" panose="020B0604020202020204" pitchFamily="34" charset="0"/>
                          <a:cs typeface="Arial" panose="020B0604020202020204" pitchFamily="34" charset="0"/>
                        </a:rPr>
                        <a:t>TIO</a:t>
                      </a:r>
                    </a:p>
                  </a:txBody>
                  <a:tcPr marL="55440" marR="55440" marT="28800" marB="28800" anchor="ctr"/>
                </a:tc>
                <a:tc>
                  <a:txBody>
                    <a:bodyPr/>
                    <a:lstStyle/>
                    <a:p>
                      <a:pPr algn="ctr">
                        <a:lnSpc>
                          <a:spcPct val="88000"/>
                        </a:lnSpc>
                      </a:pPr>
                      <a:r>
                        <a:rPr lang="en-GB" sz="1000" i="0" dirty="0">
                          <a:latin typeface="Arial" panose="020B0604020202020204" pitchFamily="34" charset="0"/>
                          <a:cs typeface="Arial" panose="020B0604020202020204" pitchFamily="34" charset="0"/>
                        </a:rPr>
                        <a:t>NA</a:t>
                      </a:r>
                    </a:p>
                  </a:txBody>
                  <a:tcPr marL="55440" marR="55440" marT="28800" marB="28800" anchor="ctr"/>
                </a:tc>
                <a:tc>
                  <a:txBody>
                    <a:bodyPr/>
                    <a:lstStyle/>
                    <a:p>
                      <a:pPr algn="ctr">
                        <a:lnSpc>
                          <a:spcPct val="88000"/>
                        </a:lnSpc>
                      </a:pPr>
                      <a:r>
                        <a:rPr lang="en-GB" sz="1000" dirty="0">
                          <a:latin typeface="Arial" panose="020B0604020202020204" pitchFamily="34" charset="0"/>
                          <a:cs typeface="Arial" panose="020B0604020202020204" pitchFamily="34" charset="0"/>
                        </a:rPr>
                        <a:t>N, ↓</a:t>
                      </a:r>
                    </a:p>
                  </a:txBody>
                  <a:tcPr marL="55440" marR="55440" marT="28800" marB="28800" anchor="ctr"/>
                </a:tc>
                <a:tc>
                  <a:txBody>
                    <a:bodyPr/>
                    <a:lstStyle/>
                    <a:p>
                      <a:pPr marL="0" marR="0" lvl="0" indent="0" algn="ctr" defTabSz="914400" rtl="0" eaLnBrk="1" fontAlgn="auto" latinLnBrk="0" hangingPunct="1">
                        <a:lnSpc>
                          <a:spcPct val="88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a:t>
                      </a:r>
                    </a:p>
                  </a:txBody>
                  <a:tcPr marL="55440" marR="55440" marT="28800" marB="28800" anchor="ctr"/>
                </a:tc>
                <a:tc>
                  <a:txBody>
                    <a:bodyPr/>
                    <a:lstStyle/>
                    <a:p>
                      <a:pPr algn="ctr">
                        <a:lnSpc>
                          <a:spcPct val="88000"/>
                        </a:lnSpc>
                      </a:pPr>
                      <a:r>
                        <a:rPr lang="en-GB" sz="1000" dirty="0">
                          <a:latin typeface="Arial" panose="020B0604020202020204" pitchFamily="34" charset="0"/>
                          <a:cs typeface="Arial" panose="020B0604020202020204" pitchFamily="34" charset="0"/>
                        </a:rPr>
                        <a:t>↑,↑↑</a:t>
                      </a:r>
                    </a:p>
                  </a:txBody>
                  <a:tcPr marL="55440" marR="55440" marT="28800" marB="28800" anchor="ctr"/>
                </a:tc>
                <a:tc>
                  <a:txBody>
                    <a:bodyPr/>
                    <a:lstStyle/>
                    <a:p>
                      <a:pPr marL="0" marR="0" lvl="0" indent="0" algn="ctr" defTabSz="914400" rtl="0" eaLnBrk="1" fontAlgn="auto" latinLnBrk="0" hangingPunct="1">
                        <a:lnSpc>
                          <a:spcPct val="88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a:t>
                      </a:r>
                    </a:p>
                  </a:txBody>
                  <a:tcPr marL="55440" marR="55440" marT="28800" marB="28800" anchor="ctr"/>
                </a:tc>
                <a:tc>
                  <a:txBody>
                    <a:bodyPr/>
                    <a:lstStyle/>
                    <a:p>
                      <a:pPr marL="0" marR="0" lvl="0" indent="0" algn="ctr" defTabSz="914400" rtl="0" eaLnBrk="1" fontAlgn="auto" latinLnBrk="0" hangingPunct="1">
                        <a:lnSpc>
                          <a:spcPct val="88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a:t>
                      </a:r>
                    </a:p>
                  </a:txBody>
                  <a:tcPr marL="55440" marR="55440" marT="28800" marB="28800" anchor="ctr"/>
                </a:tc>
                <a:tc>
                  <a:txBody>
                    <a:bodyPr/>
                    <a:lstStyle/>
                    <a:p>
                      <a:pPr algn="ctr">
                        <a:lnSpc>
                          <a:spcPct val="88000"/>
                        </a:lnSpc>
                      </a:pPr>
                      <a:r>
                        <a:rPr lang="en-GB" sz="1000" dirty="0">
                          <a:latin typeface="Arial" panose="020B0604020202020204" pitchFamily="34" charset="0"/>
                          <a:cs typeface="Arial" panose="020B0604020202020204" pitchFamily="34" charset="0"/>
                        </a:rPr>
                        <a:t>↓</a:t>
                      </a:r>
                    </a:p>
                  </a:txBody>
                  <a:tcPr marL="55440" marR="55440" marT="28800" marB="28800" anchor="ctr"/>
                </a:tc>
                <a:tc>
                  <a:txBody>
                    <a:bodyPr/>
                    <a:lstStyle/>
                    <a:p>
                      <a:pPr algn="ctr">
                        <a:lnSpc>
                          <a:spcPct val="88000"/>
                        </a:lnSpc>
                      </a:pPr>
                      <a:r>
                        <a:rPr lang="en-GB" sz="1000" dirty="0">
                          <a:latin typeface="Arial" panose="020B0604020202020204" pitchFamily="34" charset="0"/>
                          <a:cs typeface="Arial" panose="020B0604020202020204" pitchFamily="34" charset="0"/>
                        </a:rPr>
                        <a:t>N, ↑</a:t>
                      </a:r>
                    </a:p>
                  </a:txBody>
                  <a:tcPr marL="55440" marR="55440" marT="28800" marB="28800" anchor="ctr"/>
                </a:tc>
                <a:tc>
                  <a:txBody>
                    <a:bodyPr/>
                    <a:lstStyle/>
                    <a:p>
                      <a:pPr marL="0" marR="0" lvl="0" indent="0" algn="ctr" defTabSz="914400" rtl="0" eaLnBrk="1" fontAlgn="auto" latinLnBrk="0" hangingPunct="1">
                        <a:lnSpc>
                          <a:spcPct val="88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N, ↑</a:t>
                      </a:r>
                      <a:r>
                        <a:rPr lang="en-GB" sz="1000" baseline="30000" dirty="0">
                          <a:latin typeface="Arial" panose="020B0604020202020204" pitchFamily="34" charset="0"/>
                          <a:cs typeface="Arial" panose="020B0604020202020204" pitchFamily="34" charset="0"/>
                        </a:rPr>
                        <a:t>b</a:t>
                      </a:r>
                    </a:p>
                  </a:txBody>
                  <a:tcPr marL="55440" marR="55440" marT="28800" marB="28800" anchor="ctr"/>
                </a:tc>
                <a:tc>
                  <a:txBody>
                    <a:bodyPr/>
                    <a:lstStyle/>
                    <a:p>
                      <a:pPr algn="ctr">
                        <a:lnSpc>
                          <a:spcPct val="88000"/>
                        </a:lnSpc>
                      </a:pPr>
                      <a:r>
                        <a:rPr lang="en-GB" sz="1000" dirty="0">
                          <a:latin typeface="Arial" panose="020B0604020202020204" pitchFamily="34" charset="0"/>
                          <a:cs typeface="Arial" panose="020B0604020202020204" pitchFamily="34" charset="0"/>
                        </a:rPr>
                        <a:t>N</a:t>
                      </a:r>
                    </a:p>
                  </a:txBody>
                  <a:tcPr marL="55440" marR="55440" marT="28800" marB="28800" anchor="ctr"/>
                </a:tc>
                <a:tc>
                  <a:txBody>
                    <a:bodyPr/>
                    <a:lstStyle/>
                    <a:p>
                      <a:pPr algn="ctr">
                        <a:lnSpc>
                          <a:spcPct val="88000"/>
                        </a:lnSpc>
                      </a:pPr>
                      <a:r>
                        <a:rPr lang="en-GB" sz="1000" dirty="0">
                          <a:latin typeface="Arial" panose="020B0604020202020204" pitchFamily="34" charset="0"/>
                          <a:cs typeface="Arial" panose="020B0604020202020204" pitchFamily="34" charset="0"/>
                        </a:rPr>
                        <a:t>N</a:t>
                      </a:r>
                      <a:r>
                        <a:rPr lang="en-GB" sz="1000" baseline="30000" dirty="0">
                          <a:latin typeface="Arial" panose="020B0604020202020204" pitchFamily="34" charset="0"/>
                          <a:cs typeface="Arial" panose="020B0604020202020204" pitchFamily="34" charset="0"/>
                        </a:rPr>
                        <a:t>c</a:t>
                      </a:r>
                    </a:p>
                  </a:txBody>
                  <a:tcPr marL="55440" marR="55440" marT="28800" marB="28800" anchor="ctr"/>
                </a:tc>
                <a:tc>
                  <a:txBody>
                    <a:bodyPr/>
                    <a:lstStyle/>
                    <a:p>
                      <a:pPr algn="ctr">
                        <a:lnSpc>
                          <a:spcPct val="88000"/>
                        </a:lnSpc>
                      </a:pPr>
                      <a:r>
                        <a:rPr lang="en-GB" sz="1000" dirty="0">
                          <a:latin typeface="Arial" panose="020B0604020202020204" pitchFamily="34" charset="0"/>
                          <a:cs typeface="Arial" panose="020B0604020202020204" pitchFamily="34" charset="0"/>
                        </a:rPr>
                        <a:t>↑ FGF23 expression in tumoral cells</a:t>
                      </a:r>
                    </a:p>
                  </a:txBody>
                  <a:tcPr marL="55440" marR="55440" marT="28800" marB="28800" anchor="ctr"/>
                </a:tc>
                <a:extLst>
                  <a:ext uri="{0D108BD9-81ED-4DB2-BD59-A6C34878D82A}">
                    <a16:rowId xmlns:a16="http://schemas.microsoft.com/office/drawing/2014/main" val="929735188"/>
                  </a:ext>
                </a:extLst>
              </a:tr>
              <a:tr h="0">
                <a:tc>
                  <a:txBody>
                    <a:bodyPr/>
                    <a:lstStyle/>
                    <a:p>
                      <a:pPr>
                        <a:lnSpc>
                          <a:spcPct val="88000"/>
                        </a:lnSpc>
                      </a:pPr>
                      <a:r>
                        <a:rPr lang="en-GB" sz="1000" dirty="0">
                          <a:latin typeface="Arial" panose="020B0604020202020204" pitchFamily="34" charset="0"/>
                          <a:cs typeface="Arial" panose="020B0604020202020204" pitchFamily="34" charset="0"/>
                        </a:rPr>
                        <a:t>Cutaneous skeletal hypophosphataemia syndrome (SFM; OMIM#163200)</a:t>
                      </a:r>
                    </a:p>
                  </a:txBody>
                  <a:tcPr marL="55440" marR="55440" marT="28800" marB="28800" anchor="ctr"/>
                </a:tc>
                <a:tc>
                  <a:txBody>
                    <a:bodyPr/>
                    <a:lstStyle/>
                    <a:p>
                      <a:pPr algn="ctr">
                        <a:lnSpc>
                          <a:spcPct val="88000"/>
                        </a:lnSpc>
                      </a:pPr>
                      <a:r>
                        <a:rPr lang="en-GB" sz="1000" i="1" dirty="0">
                          <a:latin typeface="Arial" panose="020B0604020202020204" pitchFamily="34" charset="0"/>
                          <a:cs typeface="Arial" panose="020B0604020202020204" pitchFamily="34" charset="0"/>
                        </a:rPr>
                        <a:t>RAS</a:t>
                      </a:r>
                      <a:br>
                        <a:rPr lang="en-GB" sz="1000" i="1" dirty="0">
                          <a:latin typeface="Arial" panose="020B0604020202020204" pitchFamily="34" charset="0"/>
                          <a:cs typeface="Arial" panose="020B0604020202020204" pitchFamily="34" charset="0"/>
                        </a:rPr>
                      </a:br>
                      <a:r>
                        <a:rPr lang="en-GB" sz="1000" i="0" dirty="0">
                          <a:latin typeface="Arial" panose="020B0604020202020204" pitchFamily="34" charset="0"/>
                          <a:cs typeface="Arial" panose="020B0604020202020204" pitchFamily="34" charset="0"/>
                        </a:rPr>
                        <a:t>(1p13.2)</a:t>
                      </a:r>
                    </a:p>
                  </a:txBody>
                  <a:tcPr marL="55440" marR="55440" marT="28800" marB="28800" anchor="ctr"/>
                </a:tc>
                <a:tc>
                  <a:txBody>
                    <a:bodyPr/>
                    <a:lstStyle/>
                    <a:p>
                      <a:pPr marL="0" marR="0" lvl="0" indent="0" algn="ctr" defTabSz="914400" rtl="0" eaLnBrk="1" fontAlgn="auto" latinLnBrk="0" hangingPunct="1">
                        <a:lnSpc>
                          <a:spcPct val="88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N, ↓</a:t>
                      </a:r>
                    </a:p>
                  </a:txBody>
                  <a:tcPr marL="55440" marR="55440" marT="28800" marB="28800" anchor="ctr"/>
                </a:tc>
                <a:tc>
                  <a:txBody>
                    <a:bodyPr/>
                    <a:lstStyle/>
                    <a:p>
                      <a:pPr marL="0" marR="0" lvl="0" indent="0" algn="ctr" defTabSz="914400" rtl="0" eaLnBrk="1" fontAlgn="auto" latinLnBrk="0" hangingPunct="1">
                        <a:lnSpc>
                          <a:spcPct val="88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a:t>
                      </a:r>
                    </a:p>
                  </a:txBody>
                  <a:tcPr marL="55440" marR="55440" marT="28800" marB="28800" anchor="ctr"/>
                </a:tc>
                <a:tc>
                  <a:txBody>
                    <a:bodyPr/>
                    <a:lstStyle/>
                    <a:p>
                      <a:pPr algn="ctr">
                        <a:lnSpc>
                          <a:spcPct val="88000"/>
                        </a:lnSpc>
                      </a:pPr>
                      <a:r>
                        <a:rPr lang="en-GB" sz="1000" dirty="0">
                          <a:latin typeface="Arial" panose="020B0604020202020204" pitchFamily="34" charset="0"/>
                          <a:cs typeface="Arial" panose="020B0604020202020204" pitchFamily="34" charset="0"/>
                        </a:rPr>
                        <a:t>↑,↑↑</a:t>
                      </a:r>
                    </a:p>
                  </a:txBody>
                  <a:tcPr marL="55440" marR="55440" marT="28800" marB="28800" anchor="ctr"/>
                </a:tc>
                <a:tc>
                  <a:txBody>
                    <a:bodyPr/>
                    <a:lstStyle/>
                    <a:p>
                      <a:pPr marL="0" marR="0" lvl="0" indent="0" algn="ctr" defTabSz="914400" rtl="0" eaLnBrk="1" fontAlgn="auto" latinLnBrk="0" hangingPunct="1">
                        <a:lnSpc>
                          <a:spcPct val="88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a:t>
                      </a:r>
                    </a:p>
                  </a:txBody>
                  <a:tcPr marL="55440" marR="55440" marT="28800" marB="28800" anchor="ctr"/>
                </a:tc>
                <a:tc>
                  <a:txBody>
                    <a:bodyPr/>
                    <a:lstStyle/>
                    <a:p>
                      <a:pPr marL="0" marR="0" lvl="0" indent="0" algn="ctr" defTabSz="914400" rtl="0" eaLnBrk="1" fontAlgn="auto" latinLnBrk="0" hangingPunct="1">
                        <a:lnSpc>
                          <a:spcPct val="88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a:t>
                      </a:r>
                    </a:p>
                  </a:txBody>
                  <a:tcPr marL="55440" marR="55440" marT="28800" marB="28800" anchor="ctr"/>
                </a:tc>
                <a:tc>
                  <a:txBody>
                    <a:bodyPr/>
                    <a:lstStyle/>
                    <a:p>
                      <a:pPr algn="ctr">
                        <a:lnSpc>
                          <a:spcPct val="88000"/>
                        </a:lnSpc>
                      </a:pPr>
                      <a:r>
                        <a:rPr lang="en-GB" sz="1000" dirty="0">
                          <a:latin typeface="Arial" panose="020B0604020202020204" pitchFamily="34" charset="0"/>
                          <a:cs typeface="Arial" panose="020B0604020202020204" pitchFamily="34" charset="0"/>
                        </a:rPr>
                        <a:t>↓</a:t>
                      </a:r>
                    </a:p>
                  </a:txBody>
                  <a:tcPr marL="55440" marR="55440" marT="28800" marB="28800" anchor="ctr"/>
                </a:tc>
                <a:tc>
                  <a:txBody>
                    <a:bodyPr/>
                    <a:lstStyle/>
                    <a:p>
                      <a:pPr algn="ctr">
                        <a:lnSpc>
                          <a:spcPct val="88000"/>
                        </a:lnSpc>
                      </a:pPr>
                      <a:r>
                        <a:rPr lang="en-GB" sz="1000" dirty="0">
                          <a:latin typeface="Arial" panose="020B0604020202020204" pitchFamily="34" charset="0"/>
                          <a:cs typeface="Arial" panose="020B0604020202020204" pitchFamily="34" charset="0"/>
                        </a:rPr>
                        <a:t>N, ↑</a:t>
                      </a:r>
                    </a:p>
                  </a:txBody>
                  <a:tcPr marL="55440" marR="55440" marT="28800" marB="28800" anchor="ctr"/>
                </a:tc>
                <a:tc>
                  <a:txBody>
                    <a:bodyPr/>
                    <a:lstStyle/>
                    <a:p>
                      <a:pPr marL="0" marR="0" lvl="0" indent="0" algn="ctr" defTabSz="914400" rtl="0" eaLnBrk="1" fontAlgn="auto" latinLnBrk="0" hangingPunct="1">
                        <a:lnSpc>
                          <a:spcPct val="88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N, ↑</a:t>
                      </a:r>
                      <a:r>
                        <a:rPr lang="en-GB" sz="1000" baseline="30000" dirty="0">
                          <a:latin typeface="Arial" panose="020B0604020202020204" pitchFamily="34" charset="0"/>
                          <a:cs typeface="Arial" panose="020B0604020202020204" pitchFamily="34" charset="0"/>
                        </a:rPr>
                        <a:t>b</a:t>
                      </a:r>
                    </a:p>
                  </a:txBody>
                  <a:tcPr marL="55440" marR="55440" marT="28800" marB="28800" anchor="ctr"/>
                </a:tc>
                <a:tc>
                  <a:txBody>
                    <a:bodyPr/>
                    <a:lstStyle/>
                    <a:p>
                      <a:pPr algn="ctr">
                        <a:lnSpc>
                          <a:spcPct val="88000"/>
                        </a:lnSpc>
                      </a:pPr>
                      <a:r>
                        <a:rPr lang="en-GB" sz="1000" dirty="0">
                          <a:latin typeface="Arial" panose="020B0604020202020204" pitchFamily="34" charset="0"/>
                          <a:cs typeface="Arial" panose="020B0604020202020204" pitchFamily="34" charset="0"/>
                        </a:rPr>
                        <a:t>N</a:t>
                      </a:r>
                    </a:p>
                  </a:txBody>
                  <a:tcPr marL="55440" marR="55440" marT="28800" marB="28800" anchor="ctr"/>
                </a:tc>
                <a:tc>
                  <a:txBody>
                    <a:bodyPr/>
                    <a:lstStyle/>
                    <a:p>
                      <a:pPr algn="ctr">
                        <a:lnSpc>
                          <a:spcPct val="88000"/>
                        </a:lnSpc>
                      </a:pPr>
                      <a:r>
                        <a:rPr lang="en-GB" sz="1000" dirty="0">
                          <a:latin typeface="Arial" panose="020B0604020202020204" pitchFamily="34" charset="0"/>
                          <a:cs typeface="Arial" panose="020B0604020202020204" pitchFamily="34" charset="0"/>
                        </a:rPr>
                        <a:t>N</a:t>
                      </a:r>
                      <a:r>
                        <a:rPr lang="en-GB" sz="1000" baseline="30000" dirty="0">
                          <a:latin typeface="Arial" panose="020B0604020202020204" pitchFamily="34" charset="0"/>
                          <a:cs typeface="Arial" panose="020B0604020202020204" pitchFamily="34" charset="0"/>
                        </a:rPr>
                        <a:t>c</a:t>
                      </a:r>
                    </a:p>
                  </a:txBody>
                  <a:tcPr marL="55440" marR="55440" marT="28800" marB="28800" anchor="ctr"/>
                </a:tc>
                <a:tc>
                  <a:txBody>
                    <a:bodyPr/>
                    <a:lstStyle/>
                    <a:p>
                      <a:pPr algn="ctr">
                        <a:lnSpc>
                          <a:spcPct val="88000"/>
                        </a:lnSpc>
                      </a:pPr>
                      <a:r>
                        <a:rPr lang="en-GB" sz="1000" dirty="0">
                          <a:latin typeface="Arial" panose="020B0604020202020204" pitchFamily="34" charset="0"/>
                          <a:cs typeface="Arial" panose="020B0604020202020204" pitchFamily="34" charset="0"/>
                        </a:rPr>
                        <a:t>Unknown</a:t>
                      </a:r>
                    </a:p>
                  </a:txBody>
                  <a:tcPr marL="55440" marR="55440" marT="28800" marB="28800" anchor="ctr"/>
                </a:tc>
                <a:extLst>
                  <a:ext uri="{0D108BD9-81ED-4DB2-BD59-A6C34878D82A}">
                    <a16:rowId xmlns:a16="http://schemas.microsoft.com/office/drawing/2014/main" val="3829822695"/>
                  </a:ext>
                </a:extLst>
              </a:tr>
              <a:tr h="0">
                <a:tc>
                  <a:txBody>
                    <a:bodyPr/>
                    <a:lstStyle/>
                    <a:p>
                      <a:pPr>
                        <a:lnSpc>
                          <a:spcPct val="88000"/>
                        </a:lnSpc>
                      </a:pPr>
                      <a:r>
                        <a:rPr lang="en-GB" sz="1000" dirty="0">
                          <a:latin typeface="Arial" panose="020B0604020202020204" pitchFamily="34" charset="0"/>
                          <a:cs typeface="Arial" panose="020B0604020202020204" pitchFamily="34" charset="0"/>
                        </a:rPr>
                        <a:t>Osteoglophonic dysplasia</a:t>
                      </a:r>
                      <a:br>
                        <a:rPr lang="en-GB" sz="1000" dirty="0">
                          <a:latin typeface="Arial" panose="020B0604020202020204" pitchFamily="34" charset="0"/>
                          <a:cs typeface="Arial" panose="020B0604020202020204" pitchFamily="34" charset="0"/>
                        </a:rPr>
                      </a:br>
                      <a:r>
                        <a:rPr lang="en-GB" sz="1000" dirty="0">
                          <a:latin typeface="Arial" panose="020B0604020202020204" pitchFamily="34" charset="0"/>
                          <a:cs typeface="Arial" panose="020B0604020202020204" pitchFamily="34" charset="0"/>
                        </a:rPr>
                        <a:t>(OGD; OMIM#166250)</a:t>
                      </a:r>
                    </a:p>
                  </a:txBody>
                  <a:tcPr marL="55440" marR="55440" marT="28800" marB="28800" anchor="ctr"/>
                </a:tc>
                <a:tc>
                  <a:txBody>
                    <a:bodyPr/>
                    <a:lstStyle/>
                    <a:p>
                      <a:pPr algn="ctr">
                        <a:lnSpc>
                          <a:spcPct val="88000"/>
                        </a:lnSpc>
                      </a:pPr>
                      <a:r>
                        <a:rPr lang="en-GB" sz="1000" i="1" dirty="0">
                          <a:latin typeface="Arial" panose="020B0604020202020204" pitchFamily="34" charset="0"/>
                          <a:cs typeface="Arial" panose="020B0604020202020204" pitchFamily="34" charset="0"/>
                        </a:rPr>
                        <a:t>FGFR1</a:t>
                      </a:r>
                      <a:br>
                        <a:rPr lang="en-GB" sz="1000" i="1" dirty="0">
                          <a:latin typeface="Arial" panose="020B0604020202020204" pitchFamily="34" charset="0"/>
                          <a:cs typeface="Arial" panose="020B0604020202020204" pitchFamily="34" charset="0"/>
                        </a:rPr>
                      </a:br>
                      <a:r>
                        <a:rPr lang="en-GB" sz="1000" i="0" dirty="0">
                          <a:latin typeface="Arial" panose="020B0604020202020204" pitchFamily="34" charset="0"/>
                          <a:cs typeface="Arial" panose="020B0604020202020204" pitchFamily="34" charset="0"/>
                        </a:rPr>
                        <a:t>(8p11.23)</a:t>
                      </a:r>
                    </a:p>
                  </a:txBody>
                  <a:tcPr marL="55440" marR="55440" marT="28800" marB="28800" anchor="ctr"/>
                </a:tc>
                <a:tc>
                  <a:txBody>
                    <a:bodyPr/>
                    <a:lstStyle/>
                    <a:p>
                      <a:pPr marL="0" marR="0" lvl="0" indent="0" algn="ctr" defTabSz="914400" rtl="0" eaLnBrk="1" fontAlgn="auto" latinLnBrk="0" hangingPunct="1">
                        <a:lnSpc>
                          <a:spcPct val="88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N</a:t>
                      </a:r>
                    </a:p>
                  </a:txBody>
                  <a:tcPr marL="55440" marR="55440" marT="28800" marB="28800" anchor="ctr"/>
                </a:tc>
                <a:tc>
                  <a:txBody>
                    <a:bodyPr/>
                    <a:lstStyle/>
                    <a:p>
                      <a:pPr marL="0" marR="0" lvl="0" indent="0" algn="ctr" defTabSz="914400" rtl="0" eaLnBrk="1" fontAlgn="auto" latinLnBrk="0" hangingPunct="1">
                        <a:lnSpc>
                          <a:spcPct val="88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a:t>
                      </a:r>
                    </a:p>
                  </a:txBody>
                  <a:tcPr marL="55440" marR="55440" marT="28800" marB="28800" anchor="ctr"/>
                </a:tc>
                <a:tc>
                  <a:txBody>
                    <a:bodyPr/>
                    <a:lstStyle/>
                    <a:p>
                      <a:pPr marL="0" marR="0" lvl="0" indent="0" algn="ctr" defTabSz="914400" rtl="0" eaLnBrk="1" fontAlgn="auto" latinLnBrk="0" hangingPunct="1">
                        <a:lnSpc>
                          <a:spcPct val="88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 N</a:t>
                      </a:r>
                    </a:p>
                  </a:txBody>
                  <a:tcPr marL="55440" marR="55440" marT="28800" marB="28800" anchor="ctr"/>
                </a:tc>
                <a:tc>
                  <a:txBody>
                    <a:bodyPr/>
                    <a:lstStyle/>
                    <a:p>
                      <a:pPr marL="0" marR="0" lvl="0" indent="0" algn="ctr" defTabSz="914400" rtl="0" eaLnBrk="1" fontAlgn="auto" latinLnBrk="0" hangingPunct="1">
                        <a:lnSpc>
                          <a:spcPct val="88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N</a:t>
                      </a:r>
                    </a:p>
                  </a:txBody>
                  <a:tcPr marL="55440" marR="55440" marT="28800" marB="28800" anchor="ctr"/>
                </a:tc>
                <a:tc>
                  <a:txBody>
                    <a:bodyPr/>
                    <a:lstStyle/>
                    <a:p>
                      <a:pPr marL="0" marR="0" lvl="0" indent="0" algn="ctr" defTabSz="914400" rtl="0" eaLnBrk="1" fontAlgn="auto" latinLnBrk="0" hangingPunct="1">
                        <a:lnSpc>
                          <a:spcPct val="88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a:t>
                      </a:r>
                    </a:p>
                  </a:txBody>
                  <a:tcPr marL="55440" marR="55440" marT="28800" marB="28800" anchor="ctr"/>
                </a:tc>
                <a:tc>
                  <a:txBody>
                    <a:bodyPr/>
                    <a:lstStyle/>
                    <a:p>
                      <a:pPr algn="ctr">
                        <a:lnSpc>
                          <a:spcPct val="88000"/>
                        </a:lnSpc>
                      </a:pPr>
                      <a:r>
                        <a:rPr lang="en-GB" sz="1000" dirty="0">
                          <a:latin typeface="Arial" panose="020B0604020202020204" pitchFamily="34" charset="0"/>
                          <a:cs typeface="Arial" panose="020B0604020202020204" pitchFamily="34" charset="0"/>
                        </a:rPr>
                        <a:t>↓</a:t>
                      </a:r>
                    </a:p>
                  </a:txBody>
                  <a:tcPr marL="55440" marR="55440" marT="28800" marB="28800" anchor="ctr"/>
                </a:tc>
                <a:tc>
                  <a:txBody>
                    <a:bodyPr/>
                    <a:lstStyle/>
                    <a:p>
                      <a:pPr algn="ctr">
                        <a:lnSpc>
                          <a:spcPct val="88000"/>
                        </a:lnSpc>
                      </a:pPr>
                      <a:r>
                        <a:rPr lang="en-GB" sz="1000" dirty="0">
                          <a:latin typeface="Arial" panose="020B0604020202020204" pitchFamily="34" charset="0"/>
                          <a:cs typeface="Arial" panose="020B0604020202020204" pitchFamily="34" charset="0"/>
                        </a:rPr>
                        <a:t>N</a:t>
                      </a:r>
                    </a:p>
                  </a:txBody>
                  <a:tcPr marL="55440" marR="55440" marT="28800" marB="28800" anchor="ctr"/>
                </a:tc>
                <a:tc>
                  <a:txBody>
                    <a:bodyPr/>
                    <a:lstStyle/>
                    <a:p>
                      <a:pPr marL="0" marR="0" lvl="0" indent="0" algn="ctr" defTabSz="914400" rtl="0" eaLnBrk="1" fontAlgn="auto" latinLnBrk="0" hangingPunct="1">
                        <a:lnSpc>
                          <a:spcPct val="88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N, ↑</a:t>
                      </a:r>
                      <a:r>
                        <a:rPr lang="en-GB" sz="1000" baseline="30000" dirty="0">
                          <a:latin typeface="Arial" panose="020B0604020202020204" pitchFamily="34" charset="0"/>
                          <a:cs typeface="Arial" panose="020B0604020202020204" pitchFamily="34" charset="0"/>
                        </a:rPr>
                        <a:t>b</a:t>
                      </a:r>
                    </a:p>
                  </a:txBody>
                  <a:tcPr marL="55440" marR="55440" marT="28800" marB="28800" anchor="ctr"/>
                </a:tc>
                <a:tc>
                  <a:txBody>
                    <a:bodyPr/>
                    <a:lstStyle/>
                    <a:p>
                      <a:pPr algn="ctr">
                        <a:lnSpc>
                          <a:spcPct val="88000"/>
                        </a:lnSpc>
                      </a:pPr>
                      <a:r>
                        <a:rPr lang="en-GB" sz="1000" dirty="0">
                          <a:latin typeface="Arial" panose="020B0604020202020204" pitchFamily="34" charset="0"/>
                          <a:cs typeface="Arial" panose="020B0604020202020204" pitchFamily="34" charset="0"/>
                        </a:rPr>
                        <a:t>N</a:t>
                      </a:r>
                    </a:p>
                  </a:txBody>
                  <a:tcPr marL="55440" marR="55440" marT="28800" marB="28800" anchor="ctr"/>
                </a:tc>
                <a:tc>
                  <a:txBody>
                    <a:bodyPr/>
                    <a:lstStyle/>
                    <a:p>
                      <a:pPr algn="ctr">
                        <a:lnSpc>
                          <a:spcPct val="88000"/>
                        </a:lnSpc>
                      </a:pPr>
                      <a:r>
                        <a:rPr lang="en-GB" sz="1000" dirty="0">
                          <a:latin typeface="Arial" panose="020B0604020202020204" pitchFamily="34" charset="0"/>
                          <a:cs typeface="Arial" panose="020B0604020202020204" pitchFamily="34" charset="0"/>
                        </a:rPr>
                        <a:t>N</a:t>
                      </a:r>
                      <a:r>
                        <a:rPr lang="en-GB" sz="1000" baseline="30000" dirty="0">
                          <a:latin typeface="Arial" panose="020B0604020202020204" pitchFamily="34" charset="0"/>
                          <a:cs typeface="Arial" panose="020B0604020202020204" pitchFamily="34" charset="0"/>
                        </a:rPr>
                        <a:t>c</a:t>
                      </a:r>
                    </a:p>
                  </a:txBody>
                  <a:tcPr marL="55440" marR="55440" marT="28800" marB="28800" anchor="ctr"/>
                </a:tc>
                <a:tc>
                  <a:txBody>
                    <a:bodyPr/>
                    <a:lstStyle/>
                    <a:p>
                      <a:pPr algn="ctr">
                        <a:lnSpc>
                          <a:spcPct val="88000"/>
                        </a:lnSpc>
                      </a:pPr>
                      <a:r>
                        <a:rPr lang="en-GB" sz="1000" dirty="0">
                          <a:latin typeface="Arial" panose="020B0604020202020204" pitchFamily="34" charset="0"/>
                          <a:cs typeface="Arial" panose="020B0604020202020204" pitchFamily="34" charset="0"/>
                        </a:rPr>
                        <a:t>↑ FGF23 expression in bone</a:t>
                      </a:r>
                    </a:p>
                  </a:txBody>
                  <a:tcPr marL="55440" marR="55440" marT="28800" marB="28800" anchor="ctr"/>
                </a:tc>
                <a:extLst>
                  <a:ext uri="{0D108BD9-81ED-4DB2-BD59-A6C34878D82A}">
                    <a16:rowId xmlns:a16="http://schemas.microsoft.com/office/drawing/2014/main" val="3670453122"/>
                  </a:ext>
                </a:extLst>
              </a:tr>
              <a:tr h="0">
                <a:tc>
                  <a:txBody>
                    <a:bodyPr/>
                    <a:lstStyle/>
                    <a:p>
                      <a:pPr>
                        <a:lnSpc>
                          <a:spcPct val="88000"/>
                        </a:lnSpc>
                      </a:pPr>
                      <a:r>
                        <a:rPr lang="en-GB" sz="1000" dirty="0">
                          <a:latin typeface="Arial" panose="020B0604020202020204" pitchFamily="34" charset="0"/>
                          <a:cs typeface="Arial" panose="020B0604020202020204" pitchFamily="34" charset="0"/>
                        </a:rPr>
                        <a:t>Hypophosphataemic rickets and hyperparathyroidism</a:t>
                      </a:r>
                      <a:br>
                        <a:rPr lang="en-GB" sz="1000" dirty="0">
                          <a:latin typeface="Arial" panose="020B0604020202020204" pitchFamily="34" charset="0"/>
                          <a:cs typeface="Arial" panose="020B0604020202020204" pitchFamily="34" charset="0"/>
                        </a:rPr>
                      </a:br>
                      <a:r>
                        <a:rPr lang="en-GB" sz="1000" dirty="0">
                          <a:latin typeface="Arial" panose="020B0604020202020204" pitchFamily="34" charset="0"/>
                          <a:cs typeface="Arial" panose="020B0604020202020204" pitchFamily="34" charset="0"/>
                        </a:rPr>
                        <a:t>(OMIM#612089)</a:t>
                      </a:r>
                    </a:p>
                  </a:txBody>
                  <a:tcPr marL="55440" marR="55440" marT="28800" marB="28800" anchor="ctr"/>
                </a:tc>
                <a:tc>
                  <a:txBody>
                    <a:bodyPr/>
                    <a:lstStyle/>
                    <a:p>
                      <a:pPr algn="ctr">
                        <a:lnSpc>
                          <a:spcPct val="88000"/>
                        </a:lnSpc>
                      </a:pPr>
                      <a:r>
                        <a:rPr lang="en-GB" sz="1000" i="1" dirty="0">
                          <a:latin typeface="Arial" panose="020B0604020202020204" pitchFamily="34" charset="0"/>
                          <a:cs typeface="Arial" panose="020B0604020202020204" pitchFamily="34" charset="0"/>
                        </a:rPr>
                        <a:t>KLOTHO</a:t>
                      </a:r>
                      <a:br>
                        <a:rPr lang="en-GB" sz="1000" i="1" dirty="0">
                          <a:latin typeface="Arial" panose="020B0604020202020204" pitchFamily="34" charset="0"/>
                          <a:cs typeface="Arial" panose="020B0604020202020204" pitchFamily="34" charset="0"/>
                        </a:rPr>
                      </a:br>
                      <a:r>
                        <a:rPr lang="en-GB" sz="1000" i="1" dirty="0">
                          <a:latin typeface="Arial" panose="020B0604020202020204" pitchFamily="34" charset="0"/>
                          <a:cs typeface="Arial" panose="020B0604020202020204" pitchFamily="34" charset="0"/>
                        </a:rPr>
                        <a:t>(13q13.1)</a:t>
                      </a:r>
                    </a:p>
                  </a:txBody>
                  <a:tcPr marL="55440" marR="55440" marT="28800" marB="28800" anchor="ctr"/>
                </a:tc>
                <a:tc>
                  <a:txBody>
                    <a:bodyPr/>
                    <a:lstStyle/>
                    <a:p>
                      <a:pPr marL="0" marR="0" lvl="0" indent="0" algn="ctr" defTabSz="914400" rtl="0" eaLnBrk="1" fontAlgn="auto" latinLnBrk="0" hangingPunct="1">
                        <a:lnSpc>
                          <a:spcPct val="88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N</a:t>
                      </a:r>
                    </a:p>
                  </a:txBody>
                  <a:tcPr marL="55440" marR="55440" marT="28800" marB="28800" anchor="ctr"/>
                </a:tc>
                <a:tc>
                  <a:txBody>
                    <a:bodyPr/>
                    <a:lstStyle/>
                    <a:p>
                      <a:pPr marL="0" marR="0" lvl="0" indent="0" algn="ctr" defTabSz="914400" rtl="0" eaLnBrk="1" fontAlgn="auto" latinLnBrk="0" hangingPunct="1">
                        <a:lnSpc>
                          <a:spcPct val="88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a:t>
                      </a:r>
                    </a:p>
                  </a:txBody>
                  <a:tcPr marL="55440" marR="55440" marT="28800" marB="28800" anchor="ctr"/>
                </a:tc>
                <a:tc>
                  <a:txBody>
                    <a:bodyPr/>
                    <a:lstStyle/>
                    <a:p>
                      <a:pPr algn="ctr">
                        <a:lnSpc>
                          <a:spcPct val="88000"/>
                        </a:lnSpc>
                      </a:pPr>
                      <a:r>
                        <a:rPr lang="en-GB" sz="1000" dirty="0">
                          <a:latin typeface="Arial" panose="020B0604020202020204" pitchFamily="34" charset="0"/>
                          <a:cs typeface="Arial" panose="020B0604020202020204" pitchFamily="34" charset="0"/>
                        </a:rPr>
                        <a:t>↑,↑↑</a:t>
                      </a:r>
                    </a:p>
                  </a:txBody>
                  <a:tcPr marL="55440" marR="55440" marT="28800" marB="28800" anchor="ctr"/>
                </a:tc>
                <a:tc>
                  <a:txBody>
                    <a:bodyPr/>
                    <a:lstStyle/>
                    <a:p>
                      <a:pPr marL="0" marR="0" lvl="0" indent="0" algn="ctr" defTabSz="914400" rtl="0" eaLnBrk="1" fontAlgn="auto" latinLnBrk="0" hangingPunct="1">
                        <a:lnSpc>
                          <a:spcPct val="88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a:t>
                      </a:r>
                    </a:p>
                  </a:txBody>
                  <a:tcPr marL="55440" marR="55440" marT="28800" marB="28800" anchor="ctr"/>
                </a:tc>
                <a:tc>
                  <a:txBody>
                    <a:bodyPr/>
                    <a:lstStyle/>
                    <a:p>
                      <a:pPr marL="0" marR="0" lvl="0" indent="0" algn="ctr" defTabSz="914400" rtl="0" eaLnBrk="1" fontAlgn="auto" latinLnBrk="0" hangingPunct="1">
                        <a:lnSpc>
                          <a:spcPct val="88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a:t>
                      </a:r>
                    </a:p>
                  </a:txBody>
                  <a:tcPr marL="55440" marR="55440" marT="28800" marB="28800" anchor="ctr"/>
                </a:tc>
                <a:tc>
                  <a:txBody>
                    <a:bodyPr/>
                    <a:lstStyle/>
                    <a:p>
                      <a:pPr algn="ctr">
                        <a:lnSpc>
                          <a:spcPct val="88000"/>
                        </a:lnSpc>
                      </a:pPr>
                      <a:r>
                        <a:rPr lang="en-GB" sz="1000" dirty="0">
                          <a:latin typeface="Arial" panose="020B0604020202020204" pitchFamily="34" charset="0"/>
                          <a:cs typeface="Arial" panose="020B0604020202020204" pitchFamily="34" charset="0"/>
                        </a:rPr>
                        <a:t>↓</a:t>
                      </a:r>
                    </a:p>
                  </a:txBody>
                  <a:tcPr marL="55440" marR="55440" marT="28800" marB="28800" anchor="ctr"/>
                </a:tc>
                <a:tc>
                  <a:txBody>
                    <a:bodyPr/>
                    <a:lstStyle/>
                    <a:p>
                      <a:pPr algn="ctr">
                        <a:lnSpc>
                          <a:spcPct val="88000"/>
                        </a:lnSpc>
                      </a:pPr>
                      <a:r>
                        <a:rPr lang="en-GB" sz="1000" dirty="0">
                          <a:latin typeface="Arial" panose="020B0604020202020204" pitchFamily="34" charset="0"/>
                          <a:cs typeface="Arial" panose="020B0604020202020204" pitchFamily="34" charset="0"/>
                        </a:rPr>
                        <a:t>↑</a:t>
                      </a:r>
                    </a:p>
                  </a:txBody>
                  <a:tcPr marL="55440" marR="55440" marT="28800" marB="28800" anchor="ctr"/>
                </a:tc>
                <a:tc>
                  <a:txBody>
                    <a:bodyPr/>
                    <a:lstStyle/>
                    <a:p>
                      <a:pPr marL="0" marR="0" lvl="0" indent="0" algn="ctr" defTabSz="914400" rtl="0" eaLnBrk="1" fontAlgn="auto" latinLnBrk="0" hangingPunct="1">
                        <a:lnSpc>
                          <a:spcPct val="88000"/>
                        </a:lnSpc>
                        <a:spcBef>
                          <a:spcPts val="0"/>
                        </a:spcBef>
                        <a:spcAft>
                          <a:spcPts val="0"/>
                        </a:spcAft>
                        <a:buClrTx/>
                        <a:buSzTx/>
                        <a:buFontTx/>
                        <a:buNone/>
                        <a:tabLst/>
                        <a:defRPr/>
                      </a:pPr>
                      <a:r>
                        <a:rPr lang="en-GB" sz="1000" baseline="0" dirty="0">
                          <a:latin typeface="Arial" panose="020B0604020202020204" pitchFamily="34" charset="0"/>
                          <a:cs typeface="Arial" panose="020B0604020202020204" pitchFamily="34" charset="0"/>
                        </a:rPr>
                        <a:t>↑↑</a:t>
                      </a:r>
                    </a:p>
                  </a:txBody>
                  <a:tcPr marL="55440" marR="55440" marT="28800" marB="28800" anchor="ctr"/>
                </a:tc>
                <a:tc>
                  <a:txBody>
                    <a:bodyPr/>
                    <a:lstStyle/>
                    <a:p>
                      <a:pPr algn="ctr">
                        <a:lnSpc>
                          <a:spcPct val="88000"/>
                        </a:lnSpc>
                      </a:pPr>
                      <a:r>
                        <a:rPr lang="en-GB" sz="1000" dirty="0">
                          <a:latin typeface="Arial" panose="020B0604020202020204" pitchFamily="34" charset="0"/>
                          <a:cs typeface="Arial" panose="020B0604020202020204" pitchFamily="34" charset="0"/>
                        </a:rPr>
                        <a:t>N</a:t>
                      </a:r>
                    </a:p>
                  </a:txBody>
                  <a:tcPr marL="55440" marR="55440" marT="28800" marB="28800" anchor="ctr"/>
                </a:tc>
                <a:tc>
                  <a:txBody>
                    <a:bodyPr/>
                    <a:lstStyle/>
                    <a:p>
                      <a:pPr algn="ctr">
                        <a:lnSpc>
                          <a:spcPct val="88000"/>
                        </a:lnSpc>
                      </a:pPr>
                      <a:r>
                        <a:rPr lang="en-GB" sz="1000" dirty="0">
                          <a:latin typeface="Arial" panose="020B0604020202020204" pitchFamily="34" charset="0"/>
                          <a:cs typeface="Arial" panose="020B0604020202020204" pitchFamily="34" charset="0"/>
                        </a:rPr>
                        <a:t>N</a:t>
                      </a:r>
                      <a:r>
                        <a:rPr lang="en-GB" sz="1000" baseline="30000" dirty="0">
                          <a:latin typeface="Arial" panose="020B0604020202020204" pitchFamily="34" charset="0"/>
                          <a:cs typeface="Arial" panose="020B0604020202020204" pitchFamily="34" charset="0"/>
                        </a:rPr>
                        <a:t>c</a:t>
                      </a:r>
                    </a:p>
                  </a:txBody>
                  <a:tcPr marL="55440" marR="55440" marT="28800" marB="28800" anchor="ctr"/>
                </a:tc>
                <a:tc>
                  <a:txBody>
                    <a:bodyPr/>
                    <a:lstStyle/>
                    <a:p>
                      <a:pPr algn="ctr">
                        <a:lnSpc>
                          <a:spcPct val="88000"/>
                        </a:lnSpc>
                      </a:pPr>
                      <a:r>
                        <a:rPr lang="en-GB" sz="1000" dirty="0">
                          <a:latin typeface="Arial" panose="020B0604020202020204" pitchFamily="34" charset="0"/>
                          <a:cs typeface="Arial" panose="020B0604020202020204" pitchFamily="34" charset="0"/>
                        </a:rPr>
                        <a:t>Unknown; translocation of the KLOTHO promoter</a:t>
                      </a:r>
                    </a:p>
                  </a:txBody>
                  <a:tcPr marL="55440" marR="55440" marT="28800" marB="28800" anchor="ctr"/>
                </a:tc>
                <a:extLst>
                  <a:ext uri="{0D108BD9-81ED-4DB2-BD59-A6C34878D82A}">
                    <a16:rowId xmlns:a16="http://schemas.microsoft.com/office/drawing/2014/main" val="158108772"/>
                  </a:ext>
                </a:extLst>
              </a:tr>
            </a:tbl>
          </a:graphicData>
        </a:graphic>
      </p:graphicFrame>
    </p:spTree>
    <p:extLst>
      <p:ext uri="{BB962C8B-B14F-4D97-AF65-F5344CB8AC3E}">
        <p14:creationId xmlns:p14="http://schemas.microsoft.com/office/powerpoint/2010/main" val="748498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5A28D-30C8-8C45-B315-7D18B36E7769}"/>
              </a:ext>
            </a:extLst>
          </p:cNvPr>
          <p:cNvSpPr>
            <a:spLocks noGrp="1"/>
          </p:cNvSpPr>
          <p:nvPr>
            <p:ph type="title"/>
          </p:nvPr>
        </p:nvSpPr>
        <p:spPr>
          <a:xfrm>
            <a:off x="838200" y="350944"/>
            <a:ext cx="10515600" cy="1325563"/>
          </a:xfrm>
        </p:spPr>
        <p:txBody>
          <a:bodyPr rtlCol="0">
            <a:normAutofit fontScale="90000"/>
          </a:bodyPr>
          <a:lstStyle/>
          <a:p>
            <a:pPr algn="ctr" fontAlgn="auto">
              <a:spcAft>
                <a:spcPts val="0"/>
              </a:spcAft>
              <a:defRPr/>
            </a:pPr>
            <a:r>
              <a:rPr lang="en-GB" sz="2800" b="1" cap="all" dirty="0">
                <a:solidFill>
                  <a:srgbClr val="617B9F"/>
                </a:solidFill>
                <a:latin typeface="Arial" panose="020B0604020202020204" pitchFamily="34" charset="0"/>
                <a:cs typeface="Arial" panose="020B0604020202020204" pitchFamily="34" charset="0"/>
              </a:rPr>
              <a:t>Characteristics of inherited </a:t>
            </a:r>
            <a:br>
              <a:rPr lang="en-GB" sz="2800" b="1" cap="all" dirty="0">
                <a:solidFill>
                  <a:srgbClr val="617B9F"/>
                </a:solidFill>
                <a:latin typeface="Arial" panose="020B0604020202020204" pitchFamily="34" charset="0"/>
                <a:cs typeface="Arial" panose="020B0604020202020204" pitchFamily="34" charset="0"/>
              </a:rPr>
            </a:br>
            <a:r>
              <a:rPr lang="en-GB" sz="2800" b="1" cap="all" dirty="0">
                <a:solidFill>
                  <a:srgbClr val="617B9F"/>
                </a:solidFill>
                <a:latin typeface="Arial" panose="020B0604020202020204" pitchFamily="34" charset="0"/>
                <a:cs typeface="Arial" panose="020B0604020202020204" pitchFamily="34" charset="0"/>
              </a:rPr>
              <a:t>or acquired causes of phosphopenic rickets </a:t>
            </a:r>
            <a:br>
              <a:rPr lang="en-GB" sz="2800" b="1" cap="all" dirty="0">
                <a:solidFill>
                  <a:srgbClr val="617B9F"/>
                </a:solidFill>
                <a:latin typeface="Arial" panose="020B0604020202020204" pitchFamily="34" charset="0"/>
                <a:cs typeface="Arial" panose="020B0604020202020204" pitchFamily="34" charset="0"/>
              </a:rPr>
            </a:br>
            <a:r>
              <a:rPr lang="en-GB" sz="2800" b="1" cap="all" dirty="0">
                <a:solidFill>
                  <a:srgbClr val="617B9F"/>
                </a:solidFill>
                <a:latin typeface="Arial" panose="020B0604020202020204" pitchFamily="34" charset="0"/>
                <a:cs typeface="Arial" panose="020B0604020202020204" pitchFamily="34" charset="0"/>
              </a:rPr>
              <a:t>in comparison to calcipenic rickets</a:t>
            </a:r>
            <a:br>
              <a:rPr lang="en-GB" sz="2800" b="1" cap="all" dirty="0">
                <a:solidFill>
                  <a:srgbClr val="617B9F"/>
                </a:solidFill>
                <a:latin typeface="Arial" panose="020B0604020202020204" pitchFamily="34" charset="0"/>
                <a:cs typeface="Arial" panose="020B0604020202020204" pitchFamily="34" charset="0"/>
              </a:rPr>
            </a:br>
            <a:endParaRPr lang="en-GB" dirty="0"/>
          </a:p>
        </p:txBody>
      </p:sp>
      <p:sp>
        <p:nvSpPr>
          <p:cNvPr id="10" name="TextBox 130">
            <a:extLst>
              <a:ext uri="{FF2B5EF4-FFF2-40B4-BE49-F238E27FC236}">
                <a16:creationId xmlns:a16="http://schemas.microsoft.com/office/drawing/2014/main" id="{B6B607B6-9C77-CE47-B16D-38CACA42AD72}"/>
              </a:ext>
            </a:extLst>
          </p:cNvPr>
          <p:cNvSpPr txBox="1">
            <a:spLocks noChangeArrowheads="1"/>
          </p:cNvSpPr>
          <p:nvPr/>
        </p:nvSpPr>
        <p:spPr bwMode="auto">
          <a:xfrm>
            <a:off x="220472" y="5852147"/>
            <a:ext cx="11645900" cy="884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nchorCtr="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Aft>
                <a:spcPts val="300"/>
              </a:spcAft>
            </a:pPr>
            <a:r>
              <a:rPr lang="en-GB" altLang="en-US" sz="1000" baseline="30000" dirty="0">
                <a:solidFill>
                  <a:schemeClr val="tx2"/>
                </a:solidFill>
              </a:rPr>
              <a:t>a</a:t>
            </a:r>
            <a:r>
              <a:rPr lang="en-GB" altLang="en-US" sz="1000" dirty="0">
                <a:solidFill>
                  <a:schemeClr val="tx2"/>
                </a:solidFill>
              </a:rPr>
              <a:t> Cave: prevalence of vitamin D deficiency was reported to be up to 50% in healthy children. </a:t>
            </a:r>
            <a:r>
              <a:rPr lang="en-GB" altLang="en-US" sz="1000" baseline="30000" dirty="0">
                <a:solidFill>
                  <a:schemeClr val="tx2"/>
                </a:solidFill>
              </a:rPr>
              <a:t>b</a:t>
            </a:r>
            <a:r>
              <a:rPr lang="en-GB" altLang="en-US" sz="1000" dirty="0">
                <a:solidFill>
                  <a:schemeClr val="tx2"/>
                </a:solidFill>
              </a:rPr>
              <a:t> Depending on the stage of chronic kidney disease. </a:t>
            </a:r>
            <a:r>
              <a:rPr lang="en-GB" altLang="en-US" sz="1000" baseline="30000" dirty="0">
                <a:solidFill>
                  <a:schemeClr val="tx2"/>
                </a:solidFill>
              </a:rPr>
              <a:t>c</a:t>
            </a:r>
            <a:r>
              <a:rPr lang="en-GB" altLang="en-US" sz="1000" dirty="0">
                <a:solidFill>
                  <a:schemeClr val="tx2"/>
                </a:solidFill>
              </a:rPr>
              <a:t> Decreased relative to the serum phosphate concentration. </a:t>
            </a:r>
          </a:p>
          <a:p>
            <a:pPr>
              <a:spcAft>
                <a:spcPts val="300"/>
              </a:spcAft>
            </a:pPr>
            <a:r>
              <a:rPr lang="en-GB" altLang="en-US" sz="1000" dirty="0">
                <a:solidFill>
                  <a:schemeClr val="tx2"/>
                </a:solidFill>
              </a:rPr>
              <a:t>↑, elevated; ↑↑ or ↑↑↑, very elevated; ↑(↑↑), might range widely; 1,25(OH)2D, 1,25-dihydroxyvitamin D; 25(OH)D, cholecalciferol; ALP, alkaline phosphatase; </a:t>
            </a:r>
          </a:p>
          <a:p>
            <a:pPr>
              <a:spcAft>
                <a:spcPts val="300"/>
              </a:spcAft>
            </a:pPr>
            <a:r>
              <a:rPr lang="en-GB" altLang="en-US" sz="1000" dirty="0">
                <a:solidFill>
                  <a:schemeClr val="tx2"/>
                </a:solidFill>
              </a:rPr>
              <a:t>Ca, serum levels of calcium; FGF23, fibroblast growth factor 23; N, normal; NA, not applicable; P, serum levels of phosphate; PTH, parathyroid hormone; TmP/GFR, maximum rate of renal tubular reabsorption of phosphate per glomerular filtration rate; U</a:t>
            </a:r>
            <a:r>
              <a:rPr lang="en-GB" altLang="en-US" sz="1000" baseline="-25000" dirty="0">
                <a:solidFill>
                  <a:schemeClr val="tx2"/>
                </a:solidFill>
              </a:rPr>
              <a:t>Ca</a:t>
            </a:r>
            <a:r>
              <a:rPr lang="en-GB" altLang="en-US" sz="1000" dirty="0">
                <a:solidFill>
                  <a:schemeClr val="tx2"/>
                </a:solidFill>
              </a:rPr>
              <a:t>, urinary calcium excretion; U</a:t>
            </a:r>
            <a:r>
              <a:rPr lang="en-GB" altLang="en-US" sz="1000" baseline="-25000" dirty="0">
                <a:solidFill>
                  <a:schemeClr val="tx2"/>
                </a:solidFill>
              </a:rPr>
              <a:t>P</a:t>
            </a:r>
            <a:r>
              <a:rPr lang="en-GB" altLang="en-US" sz="1000" dirty="0">
                <a:solidFill>
                  <a:schemeClr val="tx2"/>
                </a:solidFill>
              </a:rPr>
              <a:t>, urinary phosphate excretion; VDR, vitamin D receptor</a:t>
            </a:r>
          </a:p>
          <a:p>
            <a:pPr>
              <a:spcAft>
                <a:spcPts val="300"/>
              </a:spcAft>
            </a:pPr>
            <a:r>
              <a:rPr lang="en-GB" altLang="en-US" sz="1000" dirty="0">
                <a:solidFill>
                  <a:schemeClr val="tx2"/>
                </a:solidFill>
                <a:cs typeface="Arial" panose="020B0604020202020204" pitchFamily="34" charset="0"/>
              </a:rPr>
              <a:t>Adapted from: Haffner D, et al. Nat Rev Nephrol. 2019;15:435-55</a:t>
            </a:r>
          </a:p>
        </p:txBody>
      </p:sp>
      <p:grpSp>
        <p:nvGrpSpPr>
          <p:cNvPr id="11" name="Gruppo 7">
            <a:extLst>
              <a:ext uri="{FF2B5EF4-FFF2-40B4-BE49-F238E27FC236}">
                <a16:creationId xmlns:a16="http://schemas.microsoft.com/office/drawing/2014/main" id="{EC6F991A-B621-1442-8E87-830D459B9DA1}"/>
              </a:ext>
            </a:extLst>
          </p:cNvPr>
          <p:cNvGrpSpPr>
            <a:grpSpLocks/>
          </p:cNvGrpSpPr>
          <p:nvPr/>
        </p:nvGrpSpPr>
        <p:grpSpPr bwMode="auto">
          <a:xfrm>
            <a:off x="365125" y="365125"/>
            <a:ext cx="11328400" cy="695325"/>
            <a:chOff x="364973" y="6974"/>
            <a:chExt cx="11328963" cy="695987"/>
          </a:xfrm>
        </p:grpSpPr>
        <p:pic>
          <p:nvPicPr>
            <p:cNvPr id="12" name="Immagine 8">
              <a:extLst>
                <a:ext uri="{FF2B5EF4-FFF2-40B4-BE49-F238E27FC236}">
                  <a16:creationId xmlns:a16="http://schemas.microsoft.com/office/drawing/2014/main" id="{B2664BB8-9939-0941-8D51-56C246DF692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961591" y="6974"/>
              <a:ext cx="732345" cy="69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magine 9">
              <a:extLst>
                <a:ext uri="{FF2B5EF4-FFF2-40B4-BE49-F238E27FC236}">
                  <a16:creationId xmlns:a16="http://schemas.microsoft.com/office/drawing/2014/main" id="{BE87D454-0682-BF47-A4A5-4DBE7B5B012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4973" y="6974"/>
              <a:ext cx="732345" cy="69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14" name="Table 13">
            <a:extLst>
              <a:ext uri="{FF2B5EF4-FFF2-40B4-BE49-F238E27FC236}">
                <a16:creationId xmlns:a16="http://schemas.microsoft.com/office/drawing/2014/main" id="{9A628BB9-479B-1749-B1EE-49614994D624}"/>
              </a:ext>
            </a:extLst>
          </p:cNvPr>
          <p:cNvGraphicFramePr>
            <a:graphicFrameLocks noGrp="1"/>
          </p:cNvGraphicFramePr>
          <p:nvPr>
            <p:extLst>
              <p:ext uri="{D42A27DB-BD31-4B8C-83A1-F6EECF244321}">
                <p14:modId xmlns:p14="http://schemas.microsoft.com/office/powerpoint/2010/main" val="1815240638"/>
              </p:ext>
            </p:extLst>
          </p:nvPr>
        </p:nvGraphicFramePr>
        <p:xfrm>
          <a:off x="443373" y="1413480"/>
          <a:ext cx="11305251" cy="3287400"/>
        </p:xfrm>
        <a:graphic>
          <a:graphicData uri="http://schemas.openxmlformats.org/drawingml/2006/table">
            <a:tbl>
              <a:tblPr firstRow="1" bandRow="1">
                <a:tableStyleId>{6E25E649-3F16-4E02-A733-19D2CDBF48F0}</a:tableStyleId>
              </a:tblPr>
              <a:tblGrid>
                <a:gridCol w="2484275">
                  <a:extLst>
                    <a:ext uri="{9D8B030D-6E8A-4147-A177-3AD203B41FA5}">
                      <a16:colId xmlns:a16="http://schemas.microsoft.com/office/drawing/2014/main" val="2704245826"/>
                    </a:ext>
                  </a:extLst>
                </a:gridCol>
                <a:gridCol w="792088">
                  <a:extLst>
                    <a:ext uri="{9D8B030D-6E8A-4147-A177-3AD203B41FA5}">
                      <a16:colId xmlns:a16="http://schemas.microsoft.com/office/drawing/2014/main" val="653100566"/>
                    </a:ext>
                  </a:extLst>
                </a:gridCol>
                <a:gridCol w="669674">
                  <a:extLst>
                    <a:ext uri="{9D8B030D-6E8A-4147-A177-3AD203B41FA5}">
                      <a16:colId xmlns:a16="http://schemas.microsoft.com/office/drawing/2014/main" val="1494337497"/>
                    </a:ext>
                  </a:extLst>
                </a:gridCol>
                <a:gridCol w="669674">
                  <a:extLst>
                    <a:ext uri="{9D8B030D-6E8A-4147-A177-3AD203B41FA5}">
                      <a16:colId xmlns:a16="http://schemas.microsoft.com/office/drawing/2014/main" val="2780108199"/>
                    </a:ext>
                  </a:extLst>
                </a:gridCol>
                <a:gridCol w="669674">
                  <a:extLst>
                    <a:ext uri="{9D8B030D-6E8A-4147-A177-3AD203B41FA5}">
                      <a16:colId xmlns:a16="http://schemas.microsoft.com/office/drawing/2014/main" val="3855843250"/>
                    </a:ext>
                  </a:extLst>
                </a:gridCol>
                <a:gridCol w="669674">
                  <a:extLst>
                    <a:ext uri="{9D8B030D-6E8A-4147-A177-3AD203B41FA5}">
                      <a16:colId xmlns:a16="http://schemas.microsoft.com/office/drawing/2014/main" val="748979661"/>
                    </a:ext>
                  </a:extLst>
                </a:gridCol>
                <a:gridCol w="669674">
                  <a:extLst>
                    <a:ext uri="{9D8B030D-6E8A-4147-A177-3AD203B41FA5}">
                      <a16:colId xmlns:a16="http://schemas.microsoft.com/office/drawing/2014/main" val="637218169"/>
                    </a:ext>
                  </a:extLst>
                </a:gridCol>
                <a:gridCol w="669674">
                  <a:extLst>
                    <a:ext uri="{9D8B030D-6E8A-4147-A177-3AD203B41FA5}">
                      <a16:colId xmlns:a16="http://schemas.microsoft.com/office/drawing/2014/main" val="2840088870"/>
                    </a:ext>
                  </a:extLst>
                </a:gridCol>
                <a:gridCol w="669674">
                  <a:extLst>
                    <a:ext uri="{9D8B030D-6E8A-4147-A177-3AD203B41FA5}">
                      <a16:colId xmlns:a16="http://schemas.microsoft.com/office/drawing/2014/main" val="188464493"/>
                    </a:ext>
                  </a:extLst>
                </a:gridCol>
                <a:gridCol w="669674">
                  <a:extLst>
                    <a:ext uri="{9D8B030D-6E8A-4147-A177-3AD203B41FA5}">
                      <a16:colId xmlns:a16="http://schemas.microsoft.com/office/drawing/2014/main" val="3771324826"/>
                    </a:ext>
                  </a:extLst>
                </a:gridCol>
                <a:gridCol w="669674">
                  <a:extLst>
                    <a:ext uri="{9D8B030D-6E8A-4147-A177-3AD203B41FA5}">
                      <a16:colId xmlns:a16="http://schemas.microsoft.com/office/drawing/2014/main" val="2067012034"/>
                    </a:ext>
                  </a:extLst>
                </a:gridCol>
                <a:gridCol w="669674">
                  <a:extLst>
                    <a:ext uri="{9D8B030D-6E8A-4147-A177-3AD203B41FA5}">
                      <a16:colId xmlns:a16="http://schemas.microsoft.com/office/drawing/2014/main" val="2569457509"/>
                    </a:ext>
                  </a:extLst>
                </a:gridCol>
                <a:gridCol w="1332148">
                  <a:extLst>
                    <a:ext uri="{9D8B030D-6E8A-4147-A177-3AD203B41FA5}">
                      <a16:colId xmlns:a16="http://schemas.microsoft.com/office/drawing/2014/main" val="1339162784"/>
                    </a:ext>
                  </a:extLst>
                </a:gridCol>
              </a:tblGrid>
              <a:tr h="0">
                <a:tc>
                  <a:txBody>
                    <a:bodyPr/>
                    <a:lstStyle/>
                    <a:p>
                      <a:r>
                        <a:rPr lang="en-GB" sz="1100" dirty="0">
                          <a:latin typeface="Arial" panose="020B0604020202020204" pitchFamily="34" charset="0"/>
                          <a:cs typeface="Arial" panose="020B0604020202020204" pitchFamily="34" charset="0"/>
                        </a:rPr>
                        <a:t>Disorder </a:t>
                      </a:r>
                      <a:br>
                        <a:rPr lang="en-GB" sz="1100" dirty="0">
                          <a:latin typeface="Arial" panose="020B0604020202020204" pitchFamily="34" charset="0"/>
                          <a:cs typeface="Arial" panose="020B0604020202020204" pitchFamily="34" charset="0"/>
                        </a:rPr>
                      </a:br>
                      <a:r>
                        <a:rPr lang="en-GB" sz="1100" dirty="0">
                          <a:latin typeface="Arial" panose="020B0604020202020204" pitchFamily="34" charset="0"/>
                          <a:cs typeface="Arial" panose="020B0604020202020204" pitchFamily="34" charset="0"/>
                        </a:rPr>
                        <a:t>(abbreviation; OMIM#)</a:t>
                      </a:r>
                    </a:p>
                  </a:txBody>
                  <a:tcPr marL="55440" marR="55440" anchor="ctr"/>
                </a:tc>
                <a:tc>
                  <a:txBody>
                    <a:bodyPr/>
                    <a:lstStyle/>
                    <a:p>
                      <a:pPr algn="ctr"/>
                      <a:r>
                        <a:rPr lang="en-GB" sz="1100" dirty="0">
                          <a:latin typeface="Arial" panose="020B0604020202020204" pitchFamily="34" charset="0"/>
                          <a:cs typeface="Arial" panose="020B0604020202020204" pitchFamily="34" charset="0"/>
                        </a:rPr>
                        <a:t>Gene (location)</a:t>
                      </a:r>
                    </a:p>
                  </a:txBody>
                  <a:tcPr marL="55440" marR="55440" anchor="ctr"/>
                </a:tc>
                <a:tc>
                  <a:txBody>
                    <a:bodyPr/>
                    <a:lstStyle/>
                    <a:p>
                      <a:pPr algn="ctr"/>
                      <a:r>
                        <a:rPr lang="en-GB" sz="1100" dirty="0">
                          <a:latin typeface="Arial" panose="020B0604020202020204" pitchFamily="34" charset="0"/>
                          <a:cs typeface="Arial" panose="020B0604020202020204" pitchFamily="34" charset="0"/>
                        </a:rPr>
                        <a:t>Ca</a:t>
                      </a:r>
                    </a:p>
                  </a:txBody>
                  <a:tcPr marL="55440" marR="55440" anchor="ctr"/>
                </a:tc>
                <a:tc>
                  <a:txBody>
                    <a:bodyPr/>
                    <a:lstStyle/>
                    <a:p>
                      <a:pPr algn="ctr"/>
                      <a:r>
                        <a:rPr lang="en-GB" sz="1100" dirty="0">
                          <a:latin typeface="Arial" panose="020B0604020202020204" pitchFamily="34" charset="0"/>
                          <a:cs typeface="Arial" panose="020B0604020202020204" pitchFamily="34" charset="0"/>
                        </a:rPr>
                        <a:t>P</a:t>
                      </a:r>
                    </a:p>
                  </a:txBody>
                  <a:tcPr marL="55440" marR="55440" anchor="ctr"/>
                </a:tc>
                <a:tc>
                  <a:txBody>
                    <a:bodyPr/>
                    <a:lstStyle/>
                    <a:p>
                      <a:pPr algn="ctr"/>
                      <a:r>
                        <a:rPr lang="en-GB" sz="1100" dirty="0">
                          <a:latin typeface="Arial" panose="020B0604020202020204" pitchFamily="34" charset="0"/>
                          <a:cs typeface="Arial" panose="020B0604020202020204" pitchFamily="34" charset="0"/>
                        </a:rPr>
                        <a:t>ALP</a:t>
                      </a:r>
                    </a:p>
                  </a:txBody>
                  <a:tcPr marL="55440" marR="55440" anchor="ctr"/>
                </a:tc>
                <a:tc>
                  <a:txBody>
                    <a:bodyPr/>
                    <a:lstStyle/>
                    <a:p>
                      <a:pPr algn="ctr"/>
                      <a:r>
                        <a:rPr lang="en-GB" sz="1100" dirty="0">
                          <a:latin typeface="Arial" panose="020B0604020202020204" pitchFamily="34" charset="0"/>
                          <a:cs typeface="Arial" panose="020B0604020202020204" pitchFamily="34" charset="0"/>
                        </a:rPr>
                        <a:t>U</a:t>
                      </a:r>
                      <a:r>
                        <a:rPr lang="en-GB" sz="1100" baseline="-25000" dirty="0">
                          <a:latin typeface="Arial" panose="020B0604020202020204" pitchFamily="34" charset="0"/>
                          <a:cs typeface="Arial" panose="020B0604020202020204" pitchFamily="34" charset="0"/>
                        </a:rPr>
                        <a:t>Ca</a:t>
                      </a:r>
                    </a:p>
                  </a:txBody>
                  <a:tcPr marL="55440" marR="55440" anchor="ctr"/>
                </a:tc>
                <a:tc>
                  <a:txBody>
                    <a:bodyPr/>
                    <a:lstStyle/>
                    <a:p>
                      <a:pPr algn="ctr"/>
                      <a:r>
                        <a:rPr lang="en-GB" sz="1100" dirty="0">
                          <a:latin typeface="Arial" panose="020B0604020202020204" pitchFamily="34" charset="0"/>
                          <a:cs typeface="Arial" panose="020B0604020202020204" pitchFamily="34" charset="0"/>
                        </a:rPr>
                        <a:t>U</a:t>
                      </a:r>
                      <a:r>
                        <a:rPr lang="en-GB" sz="1100" baseline="-25000" dirty="0">
                          <a:latin typeface="Arial" panose="020B0604020202020204" pitchFamily="34" charset="0"/>
                          <a:cs typeface="Arial" panose="020B0604020202020204" pitchFamily="34" charset="0"/>
                        </a:rPr>
                        <a:t>P</a:t>
                      </a:r>
                    </a:p>
                  </a:txBody>
                  <a:tcPr marL="55440" marR="55440" anchor="ctr"/>
                </a:tc>
                <a:tc>
                  <a:txBody>
                    <a:bodyPr/>
                    <a:lstStyle/>
                    <a:p>
                      <a:pPr algn="ctr"/>
                      <a:r>
                        <a:rPr lang="en-GB" sz="1100" dirty="0">
                          <a:latin typeface="Arial" panose="020B0604020202020204" pitchFamily="34" charset="0"/>
                          <a:cs typeface="Arial" panose="020B0604020202020204" pitchFamily="34" charset="0"/>
                        </a:rPr>
                        <a:t>TmP/</a:t>
                      </a:r>
                      <a:br>
                        <a:rPr lang="en-GB" sz="1100" dirty="0">
                          <a:latin typeface="Arial" panose="020B0604020202020204" pitchFamily="34" charset="0"/>
                          <a:cs typeface="Arial" panose="020B0604020202020204" pitchFamily="34" charset="0"/>
                        </a:rPr>
                      </a:br>
                      <a:r>
                        <a:rPr lang="en-GB" sz="1100" dirty="0">
                          <a:latin typeface="Arial" panose="020B0604020202020204" pitchFamily="34" charset="0"/>
                          <a:cs typeface="Arial" panose="020B0604020202020204" pitchFamily="34" charset="0"/>
                        </a:rPr>
                        <a:t>GFR</a:t>
                      </a:r>
                    </a:p>
                  </a:txBody>
                  <a:tcPr marL="55440" marR="55440" anchor="ctr"/>
                </a:tc>
                <a:tc>
                  <a:txBody>
                    <a:bodyPr/>
                    <a:lstStyle/>
                    <a:p>
                      <a:pPr algn="ctr"/>
                      <a:r>
                        <a:rPr lang="en-GB" sz="1100" dirty="0">
                          <a:latin typeface="Arial" panose="020B0604020202020204" pitchFamily="34" charset="0"/>
                          <a:cs typeface="Arial" panose="020B0604020202020204" pitchFamily="34" charset="0"/>
                        </a:rPr>
                        <a:t>FGF23</a:t>
                      </a:r>
                    </a:p>
                  </a:txBody>
                  <a:tcPr marL="55440" marR="55440" anchor="ctr"/>
                </a:tc>
                <a:tc>
                  <a:txBody>
                    <a:bodyPr/>
                    <a:lstStyle/>
                    <a:p>
                      <a:pPr algn="ctr"/>
                      <a:r>
                        <a:rPr lang="en-GB" sz="1100" dirty="0">
                          <a:latin typeface="Arial" panose="020B0604020202020204" pitchFamily="34" charset="0"/>
                          <a:cs typeface="Arial" panose="020B0604020202020204" pitchFamily="34" charset="0"/>
                        </a:rPr>
                        <a:t>PTH</a:t>
                      </a:r>
                    </a:p>
                  </a:txBody>
                  <a:tcPr marL="55440" marR="55440" anchor="ctr"/>
                </a:tc>
                <a:tc>
                  <a:txBody>
                    <a:bodyPr/>
                    <a:lstStyle/>
                    <a:p>
                      <a:pPr algn="ctr"/>
                      <a:r>
                        <a:rPr lang="en-GB" sz="1100" dirty="0">
                          <a:latin typeface="Arial" panose="020B0604020202020204" pitchFamily="34" charset="0"/>
                          <a:cs typeface="Arial" panose="020B0604020202020204" pitchFamily="34" charset="0"/>
                        </a:rPr>
                        <a:t>25 </a:t>
                      </a:r>
                      <a:br>
                        <a:rPr lang="en-GB" sz="1100" dirty="0">
                          <a:latin typeface="Arial" panose="020B0604020202020204" pitchFamily="34" charset="0"/>
                          <a:cs typeface="Arial" panose="020B0604020202020204" pitchFamily="34" charset="0"/>
                        </a:rPr>
                      </a:br>
                      <a:r>
                        <a:rPr lang="en-GB" sz="1100" dirty="0">
                          <a:latin typeface="Arial" panose="020B0604020202020204" pitchFamily="34" charset="0"/>
                          <a:cs typeface="Arial" panose="020B0604020202020204" pitchFamily="34" charset="0"/>
                        </a:rPr>
                        <a:t>(OH)D</a:t>
                      </a:r>
                      <a:r>
                        <a:rPr lang="en-GB" sz="1100" baseline="30000" dirty="0">
                          <a:latin typeface="Arial" panose="020B0604020202020204" pitchFamily="34" charset="0"/>
                          <a:cs typeface="Arial" panose="020B0604020202020204" pitchFamily="34" charset="0"/>
                        </a:rPr>
                        <a:t>a</a:t>
                      </a:r>
                    </a:p>
                  </a:txBody>
                  <a:tcPr marL="55440" marR="55440" anchor="ctr"/>
                </a:tc>
                <a:tc>
                  <a:txBody>
                    <a:bodyPr/>
                    <a:lstStyle/>
                    <a:p>
                      <a:pPr algn="ctr"/>
                      <a:r>
                        <a:rPr lang="en-GB" sz="1100" dirty="0">
                          <a:latin typeface="Arial" panose="020B0604020202020204" pitchFamily="34" charset="0"/>
                          <a:cs typeface="Arial" panose="020B0604020202020204" pitchFamily="34" charset="0"/>
                        </a:rPr>
                        <a:t>1,25 (OH)</a:t>
                      </a:r>
                      <a:r>
                        <a:rPr lang="en-GB" sz="1100" baseline="-25000" dirty="0">
                          <a:latin typeface="Arial" panose="020B0604020202020204" pitchFamily="34" charset="0"/>
                          <a:cs typeface="Arial" panose="020B0604020202020204" pitchFamily="34" charset="0"/>
                        </a:rPr>
                        <a:t>2</a:t>
                      </a:r>
                      <a:r>
                        <a:rPr lang="en-GB" sz="1100" dirty="0">
                          <a:latin typeface="Arial" panose="020B0604020202020204" pitchFamily="34" charset="0"/>
                          <a:cs typeface="Arial" panose="020B0604020202020204" pitchFamily="34" charset="0"/>
                        </a:rPr>
                        <a:t>D</a:t>
                      </a:r>
                      <a:endParaRPr lang="en-GB" sz="1100" baseline="30000" dirty="0">
                        <a:latin typeface="Arial" panose="020B0604020202020204" pitchFamily="34" charset="0"/>
                        <a:cs typeface="Arial" panose="020B0604020202020204" pitchFamily="34" charset="0"/>
                      </a:endParaRPr>
                    </a:p>
                  </a:txBody>
                  <a:tcPr marL="55440" marR="55440" anchor="ctr"/>
                </a:tc>
                <a:tc>
                  <a:txBody>
                    <a:bodyPr/>
                    <a:lstStyle/>
                    <a:p>
                      <a:pPr algn="ctr"/>
                      <a:r>
                        <a:rPr lang="en-GB" sz="1100" dirty="0">
                          <a:latin typeface="Arial" panose="020B0604020202020204" pitchFamily="34" charset="0"/>
                          <a:cs typeface="Arial" panose="020B0604020202020204" pitchFamily="34" charset="0"/>
                        </a:rPr>
                        <a:t>Pathogenesis</a:t>
                      </a:r>
                      <a:endParaRPr lang="en-GB" sz="1100" baseline="30000" dirty="0">
                        <a:latin typeface="Arial" panose="020B0604020202020204" pitchFamily="34" charset="0"/>
                        <a:cs typeface="Arial" panose="020B0604020202020204" pitchFamily="34" charset="0"/>
                      </a:endParaRPr>
                    </a:p>
                  </a:txBody>
                  <a:tcPr marL="55440" marR="55440" anchor="ctr"/>
                </a:tc>
                <a:extLst>
                  <a:ext uri="{0D108BD9-81ED-4DB2-BD59-A6C34878D82A}">
                    <a16:rowId xmlns:a16="http://schemas.microsoft.com/office/drawing/2014/main" val="2589455683"/>
                  </a:ext>
                </a:extLst>
              </a:tr>
              <a:tr h="0">
                <a:tc gridSpan="13">
                  <a:txBody>
                    <a:bodyPr/>
                    <a:lstStyle/>
                    <a:p>
                      <a:pPr algn="l"/>
                      <a:r>
                        <a:rPr lang="en-GB" sz="1100" b="1" i="1" dirty="0">
                          <a:latin typeface="Arial" panose="020B0604020202020204" pitchFamily="34" charset="0"/>
                          <a:cs typeface="Arial" panose="020B0604020202020204" pitchFamily="34" charset="0"/>
                        </a:rPr>
                        <a:t>Phosphopenic rickets and/or osteomalacia due to primary renal tubular phosphate wasting</a:t>
                      </a:r>
                    </a:p>
                  </a:txBody>
                  <a:tcPr marL="55440" marR="55440" anchor="ctr"/>
                </a:tc>
                <a:tc hMerge="1">
                  <a:txBody>
                    <a:bodyPr/>
                    <a:lstStyle/>
                    <a:p>
                      <a:endParaRPr lang="en-GB"/>
                    </a:p>
                  </a:txBody>
                  <a:tcPr/>
                </a:tc>
                <a:tc hMerge="1">
                  <a:txBody>
                    <a:bodyPr/>
                    <a:lstStyle/>
                    <a:p>
                      <a:endParaRPr lang="en-GB" sz="1000" dirty="0">
                        <a:latin typeface="Arial" panose="020B0604020202020204" pitchFamily="34" charset="0"/>
                        <a:cs typeface="Arial" panose="020B0604020202020204" pitchFamily="34" charset="0"/>
                      </a:endParaRPr>
                    </a:p>
                  </a:txBody>
                  <a:tcPr marL="55440" marR="55440"/>
                </a:tc>
                <a:tc hMerge="1">
                  <a:txBody>
                    <a:bodyPr/>
                    <a:lstStyle/>
                    <a:p>
                      <a:endParaRPr lang="en-GB" sz="1000">
                        <a:latin typeface="Arial" panose="020B0604020202020204" pitchFamily="34" charset="0"/>
                        <a:cs typeface="Arial" panose="020B0604020202020204" pitchFamily="34" charset="0"/>
                      </a:endParaRPr>
                    </a:p>
                  </a:txBody>
                  <a:tcPr marL="55440" marR="55440"/>
                </a:tc>
                <a:tc hMerge="1">
                  <a:txBody>
                    <a:bodyPr/>
                    <a:lstStyle/>
                    <a:p>
                      <a:endParaRPr lang="en-GB" sz="1000" dirty="0">
                        <a:latin typeface="Arial" panose="020B0604020202020204" pitchFamily="34" charset="0"/>
                        <a:cs typeface="Arial" panose="020B0604020202020204" pitchFamily="34" charset="0"/>
                      </a:endParaRPr>
                    </a:p>
                  </a:txBody>
                  <a:tcPr marL="55440" marR="55440"/>
                </a:tc>
                <a:tc hMerge="1">
                  <a:txBody>
                    <a:bodyPr/>
                    <a:lstStyle/>
                    <a:p>
                      <a:endParaRPr lang="en-GB" sz="1000">
                        <a:latin typeface="Arial" panose="020B0604020202020204" pitchFamily="34" charset="0"/>
                        <a:cs typeface="Arial" panose="020B0604020202020204" pitchFamily="34" charset="0"/>
                      </a:endParaRPr>
                    </a:p>
                  </a:txBody>
                  <a:tcPr marL="55440" marR="55440"/>
                </a:tc>
                <a:tc hMerge="1">
                  <a:txBody>
                    <a:bodyPr/>
                    <a:lstStyle/>
                    <a:p>
                      <a:endParaRPr lang="en-GB" sz="1000" dirty="0">
                        <a:latin typeface="Arial" panose="020B0604020202020204" pitchFamily="34" charset="0"/>
                        <a:cs typeface="Arial" panose="020B0604020202020204" pitchFamily="34" charset="0"/>
                      </a:endParaRPr>
                    </a:p>
                  </a:txBody>
                  <a:tcPr marL="55440" marR="55440"/>
                </a:tc>
                <a:tc hMerge="1">
                  <a:txBody>
                    <a:bodyPr/>
                    <a:lstStyle/>
                    <a:p>
                      <a:endParaRPr lang="en-GB" sz="1000" dirty="0">
                        <a:latin typeface="Arial" panose="020B0604020202020204" pitchFamily="34" charset="0"/>
                        <a:cs typeface="Arial" panose="020B0604020202020204" pitchFamily="34" charset="0"/>
                      </a:endParaRPr>
                    </a:p>
                  </a:txBody>
                  <a:tcPr marL="55440" marR="55440"/>
                </a:tc>
                <a:tc hMerge="1">
                  <a:txBody>
                    <a:bodyPr/>
                    <a:lstStyle/>
                    <a:p>
                      <a:endParaRPr lang="en-GB" sz="1000" dirty="0">
                        <a:latin typeface="Arial" panose="020B0604020202020204" pitchFamily="34" charset="0"/>
                        <a:cs typeface="Arial" panose="020B0604020202020204" pitchFamily="34" charset="0"/>
                      </a:endParaRPr>
                    </a:p>
                  </a:txBody>
                  <a:tcPr marL="55440" marR="55440"/>
                </a:tc>
                <a:tc hMerge="1">
                  <a:txBody>
                    <a:bodyPr/>
                    <a:lstStyle/>
                    <a:p>
                      <a:endParaRPr lang="en-GB" sz="1000" dirty="0">
                        <a:latin typeface="Arial" panose="020B0604020202020204" pitchFamily="34" charset="0"/>
                        <a:cs typeface="Arial" panose="020B0604020202020204" pitchFamily="34" charset="0"/>
                      </a:endParaRPr>
                    </a:p>
                  </a:txBody>
                  <a:tcPr marL="55440" marR="55440"/>
                </a:tc>
                <a:tc hMerge="1">
                  <a:txBody>
                    <a:bodyPr/>
                    <a:lstStyle/>
                    <a:p>
                      <a:endParaRPr lang="en-GB" sz="1000" dirty="0">
                        <a:latin typeface="Arial" panose="020B0604020202020204" pitchFamily="34" charset="0"/>
                        <a:cs typeface="Arial" panose="020B0604020202020204" pitchFamily="34" charset="0"/>
                      </a:endParaRPr>
                    </a:p>
                  </a:txBody>
                  <a:tcPr marL="55440" marR="55440"/>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183081859"/>
                  </a:ext>
                </a:extLst>
              </a:tr>
              <a:tr h="0">
                <a:tc>
                  <a:txBody>
                    <a:bodyPr/>
                    <a:lstStyle/>
                    <a:p>
                      <a:pPr>
                        <a:lnSpc>
                          <a:spcPct val="100000"/>
                        </a:lnSpc>
                      </a:pPr>
                      <a:r>
                        <a:rPr lang="en-GB" sz="1000" dirty="0">
                          <a:latin typeface="Arial" panose="020B0604020202020204" pitchFamily="34" charset="0"/>
                          <a:cs typeface="Arial" panose="020B0604020202020204" pitchFamily="34" charset="0"/>
                        </a:rPr>
                        <a:t>Hereditary hypophosphataemic rickets with hypercalciuria </a:t>
                      </a:r>
                      <a:br>
                        <a:rPr lang="en-GB" sz="1000" dirty="0">
                          <a:latin typeface="Arial" panose="020B0604020202020204" pitchFamily="34" charset="0"/>
                          <a:cs typeface="Arial" panose="020B0604020202020204" pitchFamily="34" charset="0"/>
                        </a:rPr>
                      </a:br>
                      <a:r>
                        <a:rPr lang="en-GB" sz="1000" dirty="0">
                          <a:latin typeface="Arial" panose="020B0604020202020204" pitchFamily="34" charset="0"/>
                          <a:cs typeface="Arial" panose="020B0604020202020204" pitchFamily="34" charset="0"/>
                        </a:rPr>
                        <a:t>(HHRH; OMIM#241530)</a:t>
                      </a:r>
                    </a:p>
                  </a:txBody>
                  <a:tcPr marL="55440" marR="55440" marT="46800" marB="46800" anchor="ctr"/>
                </a:tc>
                <a:tc>
                  <a:txBody>
                    <a:bodyPr/>
                    <a:lstStyle/>
                    <a:p>
                      <a:pPr algn="ctr">
                        <a:lnSpc>
                          <a:spcPct val="100000"/>
                        </a:lnSpc>
                      </a:pPr>
                      <a:r>
                        <a:rPr lang="en-GB" sz="1000" i="1" dirty="0">
                          <a:latin typeface="Arial" panose="020B0604020202020204" pitchFamily="34" charset="0"/>
                          <a:cs typeface="Arial" panose="020B0604020202020204" pitchFamily="34" charset="0"/>
                        </a:rPr>
                        <a:t>SLC34A3</a:t>
                      </a:r>
                      <a:br>
                        <a:rPr lang="en-GB" sz="1000" i="1" dirty="0">
                          <a:latin typeface="Arial" panose="020B0604020202020204" pitchFamily="34" charset="0"/>
                          <a:cs typeface="Arial" panose="020B0604020202020204" pitchFamily="34" charset="0"/>
                        </a:rPr>
                      </a:br>
                      <a:r>
                        <a:rPr lang="en-GB" sz="1000" i="0" dirty="0">
                          <a:latin typeface="Arial" panose="020B0604020202020204" pitchFamily="34" charset="0"/>
                          <a:cs typeface="Arial" panose="020B0604020202020204" pitchFamily="34" charset="0"/>
                        </a:rPr>
                        <a:t>(9q34.3)</a:t>
                      </a:r>
                    </a:p>
                  </a:txBody>
                  <a:tcPr marL="55440" marR="55440" marT="46800" marB="46800" anchor="ctr"/>
                </a:tc>
                <a:tc>
                  <a:txBody>
                    <a:bodyPr/>
                    <a:lstStyle/>
                    <a:p>
                      <a:pPr algn="ctr">
                        <a:lnSpc>
                          <a:spcPct val="100000"/>
                        </a:lnSpc>
                      </a:pPr>
                      <a:r>
                        <a:rPr lang="en-GB" sz="1000" dirty="0">
                          <a:latin typeface="Arial" panose="020B0604020202020204" pitchFamily="34" charset="0"/>
                          <a:cs typeface="Arial" panose="020B0604020202020204" pitchFamily="34" charset="0"/>
                        </a:rPr>
                        <a:t>N</a:t>
                      </a:r>
                    </a:p>
                  </a:txBody>
                  <a:tcPr marL="55440" marR="55440" marT="46800" marB="468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a:t>
                      </a:r>
                    </a:p>
                  </a:txBody>
                  <a:tcPr marL="55440" marR="55440" marT="46800" marB="468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a:t>
                      </a:r>
                    </a:p>
                  </a:txBody>
                  <a:tcPr marL="55440" marR="55440" marT="46800" marB="468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N, ↑</a:t>
                      </a:r>
                    </a:p>
                  </a:txBody>
                  <a:tcPr marL="55440" marR="55440" marT="46800" marB="46800" anchor="ctr"/>
                </a:tc>
                <a:tc>
                  <a:txBody>
                    <a:bodyPr/>
                    <a:lstStyle/>
                    <a:p>
                      <a:pPr algn="ctr">
                        <a:lnSpc>
                          <a:spcPct val="100000"/>
                        </a:lnSpc>
                      </a:pPr>
                      <a:r>
                        <a:rPr lang="en-GB" sz="1000" dirty="0">
                          <a:latin typeface="Arial" panose="020B0604020202020204" pitchFamily="34" charset="0"/>
                          <a:cs typeface="Arial" panose="020B0604020202020204" pitchFamily="34" charset="0"/>
                        </a:rPr>
                        <a:t>↑</a:t>
                      </a:r>
                    </a:p>
                  </a:txBody>
                  <a:tcPr marL="55440" marR="55440" marT="46800" marB="46800" anchor="ctr"/>
                </a:tc>
                <a:tc>
                  <a:txBody>
                    <a:bodyPr/>
                    <a:lstStyle/>
                    <a:p>
                      <a:pPr algn="ctr">
                        <a:lnSpc>
                          <a:spcPct val="100000"/>
                        </a:lnSpc>
                      </a:pPr>
                      <a:r>
                        <a:rPr lang="en-GB" sz="1000" dirty="0">
                          <a:latin typeface="Arial" panose="020B0604020202020204" pitchFamily="34" charset="0"/>
                          <a:cs typeface="Arial" panose="020B0604020202020204" pitchFamily="34" charset="0"/>
                        </a:rPr>
                        <a:t>↓</a:t>
                      </a:r>
                    </a:p>
                  </a:txBody>
                  <a:tcPr marL="55440" marR="55440" marT="46800" marB="468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a:t>
                      </a:r>
                    </a:p>
                  </a:txBody>
                  <a:tcPr marL="55440" marR="55440" marT="46800" marB="468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Low</a:t>
                      </a:r>
                      <a:br>
                        <a:rPr lang="en-GB" sz="1000" dirty="0">
                          <a:latin typeface="Arial" panose="020B0604020202020204" pitchFamily="34" charset="0"/>
                          <a:cs typeface="Arial" panose="020B0604020202020204" pitchFamily="34" charset="0"/>
                        </a:rPr>
                      </a:br>
                      <a:r>
                        <a:rPr lang="en-GB" sz="1000" dirty="0">
                          <a:latin typeface="Arial" panose="020B0604020202020204" pitchFamily="34" charset="0"/>
                          <a:cs typeface="Arial" panose="020B0604020202020204" pitchFamily="34" charset="0"/>
                        </a:rPr>
                        <a:t>N, ↓</a:t>
                      </a:r>
                      <a:endParaRPr lang="en-GB" sz="1000" baseline="30000" dirty="0">
                        <a:latin typeface="Arial" panose="020B0604020202020204" pitchFamily="34" charset="0"/>
                        <a:cs typeface="Arial" panose="020B0604020202020204" pitchFamily="34" charset="0"/>
                      </a:endParaRPr>
                    </a:p>
                  </a:txBody>
                  <a:tcPr marL="55440" marR="55440" marT="46800" marB="46800" anchor="ctr"/>
                </a:tc>
                <a:tc>
                  <a:txBody>
                    <a:bodyPr/>
                    <a:lstStyle/>
                    <a:p>
                      <a:pPr algn="ctr">
                        <a:lnSpc>
                          <a:spcPct val="100000"/>
                        </a:lnSpc>
                      </a:pPr>
                      <a:r>
                        <a:rPr lang="en-GB" sz="1000" dirty="0">
                          <a:latin typeface="Arial" panose="020B0604020202020204" pitchFamily="34" charset="0"/>
                          <a:cs typeface="Arial" panose="020B0604020202020204" pitchFamily="34" charset="0"/>
                        </a:rPr>
                        <a:t>N</a:t>
                      </a:r>
                    </a:p>
                  </a:txBody>
                  <a:tcPr marL="55440" marR="55440" marT="46800" marB="468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a:t>
                      </a:r>
                    </a:p>
                    <a:p>
                      <a:pPr algn="ctr">
                        <a:lnSpc>
                          <a:spcPct val="100000"/>
                        </a:lnSpc>
                      </a:pPr>
                      <a:endParaRPr lang="en-GB" sz="1000" baseline="30000" dirty="0">
                        <a:latin typeface="Arial" panose="020B0604020202020204" pitchFamily="34" charset="0"/>
                        <a:cs typeface="Arial" panose="020B0604020202020204" pitchFamily="34" charset="0"/>
                      </a:endParaRPr>
                    </a:p>
                  </a:txBody>
                  <a:tcPr marL="55440" marR="55440" marT="46800" marB="46800" anchor="ctr"/>
                </a:tc>
                <a:tc>
                  <a:txBody>
                    <a:bodyPr/>
                    <a:lstStyle/>
                    <a:p>
                      <a:pPr algn="ctr">
                        <a:lnSpc>
                          <a:spcPct val="100000"/>
                        </a:lnSpc>
                      </a:pPr>
                      <a:r>
                        <a:rPr lang="en-GB" sz="1000" dirty="0">
                          <a:latin typeface="Arial" panose="020B0604020202020204" pitchFamily="34" charset="0"/>
                          <a:cs typeface="Arial" panose="020B0604020202020204" pitchFamily="34" charset="0"/>
                        </a:rPr>
                        <a:t>Loss of function of NaPi2c in the proximal tubule</a:t>
                      </a:r>
                    </a:p>
                  </a:txBody>
                  <a:tcPr marL="55440" marR="55440" marT="46800" marB="46800" anchor="ctr"/>
                </a:tc>
                <a:extLst>
                  <a:ext uri="{0D108BD9-81ED-4DB2-BD59-A6C34878D82A}">
                    <a16:rowId xmlns:a16="http://schemas.microsoft.com/office/drawing/2014/main" val="3137858852"/>
                  </a:ext>
                </a:extLst>
              </a:tr>
              <a:tr h="0">
                <a:tc>
                  <a:txBody>
                    <a:bodyPr/>
                    <a:lstStyle/>
                    <a:p>
                      <a:pPr>
                        <a:lnSpc>
                          <a:spcPct val="100000"/>
                        </a:lnSpc>
                      </a:pPr>
                      <a:r>
                        <a:rPr lang="en-GB" sz="1000" dirty="0">
                          <a:latin typeface="Arial" panose="020B0604020202020204" pitchFamily="34" charset="0"/>
                          <a:cs typeface="Arial" panose="020B0604020202020204" pitchFamily="34" charset="0"/>
                        </a:rPr>
                        <a:t>X-linked recessive hypophosphataemic rickets (OMIM#300554)</a:t>
                      </a:r>
                    </a:p>
                  </a:txBody>
                  <a:tcPr marL="55440" marR="55440" marT="46800" marB="46800" anchor="ctr"/>
                </a:tc>
                <a:tc>
                  <a:txBody>
                    <a:bodyPr/>
                    <a:lstStyle/>
                    <a:p>
                      <a:pPr algn="ctr">
                        <a:lnSpc>
                          <a:spcPct val="100000"/>
                        </a:lnSpc>
                      </a:pPr>
                      <a:r>
                        <a:rPr lang="en-GB" sz="1000" i="1" dirty="0">
                          <a:latin typeface="Arial" panose="020B0604020202020204" pitchFamily="34" charset="0"/>
                          <a:cs typeface="Arial" panose="020B0604020202020204" pitchFamily="34" charset="0"/>
                        </a:rPr>
                        <a:t>CLCN5</a:t>
                      </a:r>
                      <a:br>
                        <a:rPr lang="en-GB" sz="1000" i="1" dirty="0">
                          <a:latin typeface="Arial" panose="020B0604020202020204" pitchFamily="34" charset="0"/>
                          <a:cs typeface="Arial" panose="020B0604020202020204" pitchFamily="34" charset="0"/>
                        </a:rPr>
                      </a:br>
                      <a:r>
                        <a:rPr lang="en-GB" sz="1000" i="0" dirty="0">
                          <a:latin typeface="Arial" panose="020B0604020202020204" pitchFamily="34" charset="0"/>
                          <a:cs typeface="Arial" panose="020B0604020202020204" pitchFamily="34" charset="0"/>
                        </a:rPr>
                        <a:t>(Xp11.23)</a:t>
                      </a:r>
                    </a:p>
                  </a:txBody>
                  <a:tcPr marL="55440" marR="55440" marT="46800" marB="46800" anchor="ctr"/>
                </a:tc>
                <a:tc>
                  <a:txBody>
                    <a:bodyPr/>
                    <a:lstStyle/>
                    <a:p>
                      <a:pPr algn="ctr">
                        <a:lnSpc>
                          <a:spcPct val="100000"/>
                        </a:lnSpc>
                      </a:pPr>
                      <a:r>
                        <a:rPr lang="en-GB" sz="1000" dirty="0">
                          <a:latin typeface="Arial" panose="020B0604020202020204" pitchFamily="34" charset="0"/>
                          <a:cs typeface="Arial" panose="020B0604020202020204" pitchFamily="34" charset="0"/>
                        </a:rPr>
                        <a:t>N</a:t>
                      </a:r>
                    </a:p>
                  </a:txBody>
                  <a:tcPr marL="55440" marR="55440" marT="46800" marB="468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a:t>
                      </a:r>
                    </a:p>
                  </a:txBody>
                  <a:tcPr marL="55440" marR="55440" marT="46800" marB="468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a:t>
                      </a:r>
                    </a:p>
                  </a:txBody>
                  <a:tcPr marL="55440" marR="55440" marT="46800" marB="468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N, ↑</a:t>
                      </a:r>
                    </a:p>
                  </a:txBody>
                  <a:tcPr marL="55440" marR="55440" marT="46800" marB="46800" anchor="ctr"/>
                </a:tc>
                <a:tc>
                  <a:txBody>
                    <a:bodyPr/>
                    <a:lstStyle/>
                    <a:p>
                      <a:pPr algn="ctr">
                        <a:lnSpc>
                          <a:spcPct val="100000"/>
                        </a:lnSpc>
                      </a:pPr>
                      <a:r>
                        <a:rPr lang="en-GB" sz="1000" dirty="0">
                          <a:latin typeface="Arial" panose="020B0604020202020204" pitchFamily="34" charset="0"/>
                          <a:cs typeface="Arial" panose="020B0604020202020204" pitchFamily="34" charset="0"/>
                        </a:rPr>
                        <a:t>↑</a:t>
                      </a:r>
                    </a:p>
                  </a:txBody>
                  <a:tcPr marL="55440" marR="55440" marT="46800" marB="46800" anchor="ctr"/>
                </a:tc>
                <a:tc>
                  <a:txBody>
                    <a:bodyPr/>
                    <a:lstStyle/>
                    <a:p>
                      <a:pPr algn="ctr">
                        <a:lnSpc>
                          <a:spcPct val="100000"/>
                        </a:lnSpc>
                      </a:pPr>
                      <a:r>
                        <a:rPr lang="en-GB" sz="1000" dirty="0">
                          <a:latin typeface="Arial" panose="020B0604020202020204" pitchFamily="34" charset="0"/>
                          <a:cs typeface="Arial" panose="020B0604020202020204" pitchFamily="34" charset="0"/>
                        </a:rPr>
                        <a:t>↓</a:t>
                      </a:r>
                    </a:p>
                  </a:txBody>
                  <a:tcPr marL="55440" marR="55440" marT="46800" marB="468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Varies</a:t>
                      </a:r>
                    </a:p>
                  </a:txBody>
                  <a:tcPr marL="55440" marR="55440" marT="46800" marB="468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Varies</a:t>
                      </a:r>
                      <a:endParaRPr lang="en-GB" sz="1000" baseline="30000" dirty="0">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000" dirty="0">
                        <a:latin typeface="Arial" panose="020B0604020202020204" pitchFamily="34" charset="0"/>
                        <a:cs typeface="Arial" panose="020B0604020202020204" pitchFamily="34" charset="0"/>
                      </a:endParaRPr>
                    </a:p>
                  </a:txBody>
                  <a:tcPr marL="55440" marR="55440" marT="46800" marB="46800" anchor="ctr"/>
                </a:tc>
                <a:tc>
                  <a:txBody>
                    <a:bodyPr/>
                    <a:lstStyle/>
                    <a:p>
                      <a:pPr algn="ctr">
                        <a:lnSpc>
                          <a:spcPct val="100000"/>
                        </a:lnSpc>
                      </a:pPr>
                      <a:r>
                        <a:rPr lang="en-GB" sz="1000" dirty="0">
                          <a:latin typeface="Arial" panose="020B0604020202020204" pitchFamily="34" charset="0"/>
                          <a:cs typeface="Arial" panose="020B0604020202020204" pitchFamily="34" charset="0"/>
                        </a:rPr>
                        <a:t>N</a:t>
                      </a:r>
                    </a:p>
                  </a:txBody>
                  <a:tcPr marL="55440" marR="55440" marT="46800" marB="468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a:t>
                      </a:r>
                    </a:p>
                  </a:txBody>
                  <a:tcPr marL="55440" marR="55440" marT="46800" marB="46800" anchor="ctr"/>
                </a:tc>
                <a:tc>
                  <a:txBody>
                    <a:bodyPr/>
                    <a:lstStyle/>
                    <a:p>
                      <a:pPr algn="ctr">
                        <a:lnSpc>
                          <a:spcPct val="100000"/>
                        </a:lnSpc>
                      </a:pPr>
                      <a:r>
                        <a:rPr lang="en-GB" sz="1000" dirty="0">
                          <a:latin typeface="Arial" panose="020B0604020202020204" pitchFamily="34" charset="0"/>
                          <a:cs typeface="Arial" panose="020B0604020202020204" pitchFamily="34" charset="0"/>
                        </a:rPr>
                        <a:t>Loss of function of CLCN5 in the proximal tubule</a:t>
                      </a:r>
                      <a:endParaRPr lang="en-GB" sz="1000" spc="-40" baseline="0" dirty="0">
                        <a:latin typeface="Arial" panose="020B0604020202020204" pitchFamily="34" charset="0"/>
                        <a:cs typeface="Arial" panose="020B0604020202020204" pitchFamily="34" charset="0"/>
                      </a:endParaRPr>
                    </a:p>
                  </a:txBody>
                  <a:tcPr marL="55440" marR="55440" marT="46800" marB="46800" anchor="ctr"/>
                </a:tc>
                <a:extLst>
                  <a:ext uri="{0D108BD9-81ED-4DB2-BD59-A6C34878D82A}">
                    <a16:rowId xmlns:a16="http://schemas.microsoft.com/office/drawing/2014/main" val="572454270"/>
                  </a:ext>
                </a:extLst>
              </a:tr>
              <a:tr h="0">
                <a:tc>
                  <a:txBody>
                    <a:bodyPr/>
                    <a:lstStyle/>
                    <a:p>
                      <a:pPr>
                        <a:lnSpc>
                          <a:spcPct val="100000"/>
                        </a:lnSpc>
                      </a:pPr>
                      <a:r>
                        <a:rPr lang="en-GB" sz="1000" dirty="0">
                          <a:latin typeface="Arial" panose="020B0604020202020204" pitchFamily="34" charset="0"/>
                          <a:cs typeface="Arial" panose="020B0604020202020204" pitchFamily="34" charset="0"/>
                        </a:rPr>
                        <a:t>Hypophosphataemia and nephrocalcinosis (NPHLOP1; OMIM#612286) and Fanconi reno-tubular syndrome 2 (FRTS2; OMIM#613388)</a:t>
                      </a:r>
                    </a:p>
                  </a:txBody>
                  <a:tcPr marL="55440" marR="55440" marT="46800" marB="46800" anchor="ctr"/>
                </a:tc>
                <a:tc>
                  <a:txBody>
                    <a:bodyPr/>
                    <a:lstStyle/>
                    <a:p>
                      <a:pPr algn="ctr">
                        <a:lnSpc>
                          <a:spcPct val="100000"/>
                        </a:lnSpc>
                      </a:pPr>
                      <a:r>
                        <a:rPr lang="en-GB" sz="1000" i="1" dirty="0">
                          <a:latin typeface="Arial" panose="020B0604020202020204" pitchFamily="34" charset="0"/>
                          <a:cs typeface="Arial" panose="020B0604020202020204" pitchFamily="34" charset="0"/>
                        </a:rPr>
                        <a:t>SLC34A1</a:t>
                      </a:r>
                      <a:br>
                        <a:rPr lang="en-GB" sz="1000" i="1" dirty="0">
                          <a:latin typeface="Arial" panose="020B0604020202020204" pitchFamily="34" charset="0"/>
                          <a:cs typeface="Arial" panose="020B0604020202020204" pitchFamily="34" charset="0"/>
                        </a:rPr>
                      </a:br>
                      <a:r>
                        <a:rPr lang="en-GB" sz="1000" i="0" dirty="0">
                          <a:latin typeface="Arial" panose="020B0604020202020204" pitchFamily="34" charset="0"/>
                          <a:cs typeface="Arial" panose="020B0604020202020204" pitchFamily="34" charset="0"/>
                        </a:rPr>
                        <a:t>(5q35.3)</a:t>
                      </a:r>
                    </a:p>
                  </a:txBody>
                  <a:tcPr marL="55440" marR="55440" marT="46800" marB="46800" anchor="ctr"/>
                </a:tc>
                <a:tc>
                  <a:txBody>
                    <a:bodyPr/>
                    <a:lstStyle/>
                    <a:p>
                      <a:pPr algn="ctr">
                        <a:lnSpc>
                          <a:spcPct val="100000"/>
                        </a:lnSpc>
                      </a:pPr>
                      <a:r>
                        <a:rPr lang="en-GB" sz="1000" dirty="0">
                          <a:latin typeface="Arial" panose="020B0604020202020204" pitchFamily="34" charset="0"/>
                          <a:cs typeface="Arial" panose="020B0604020202020204" pitchFamily="34" charset="0"/>
                        </a:rPr>
                        <a:t>N</a:t>
                      </a:r>
                    </a:p>
                  </a:txBody>
                  <a:tcPr marL="55440" marR="55440" marT="46800" marB="468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a:t>
                      </a:r>
                    </a:p>
                  </a:txBody>
                  <a:tcPr marL="55440" marR="55440" marT="46800" marB="468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a:t>
                      </a:r>
                    </a:p>
                  </a:txBody>
                  <a:tcPr marL="55440" marR="55440" marT="46800" marB="468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a:t>
                      </a:r>
                    </a:p>
                  </a:txBody>
                  <a:tcPr marL="55440" marR="55440" marT="46800" marB="46800" anchor="ctr"/>
                </a:tc>
                <a:tc>
                  <a:txBody>
                    <a:bodyPr/>
                    <a:lstStyle/>
                    <a:p>
                      <a:pPr algn="ctr">
                        <a:lnSpc>
                          <a:spcPct val="100000"/>
                        </a:lnSpc>
                      </a:pPr>
                      <a:r>
                        <a:rPr lang="en-GB" sz="1000" dirty="0">
                          <a:latin typeface="Arial" panose="020B0604020202020204" pitchFamily="34" charset="0"/>
                          <a:cs typeface="Arial" panose="020B0604020202020204" pitchFamily="34" charset="0"/>
                        </a:rPr>
                        <a:t>↑</a:t>
                      </a:r>
                    </a:p>
                  </a:txBody>
                  <a:tcPr marL="55440" marR="55440" marT="46800" marB="46800" anchor="ctr"/>
                </a:tc>
                <a:tc>
                  <a:txBody>
                    <a:bodyPr/>
                    <a:lstStyle/>
                    <a:p>
                      <a:pPr algn="ctr">
                        <a:lnSpc>
                          <a:spcPct val="100000"/>
                        </a:lnSpc>
                      </a:pPr>
                      <a:r>
                        <a:rPr lang="en-GB" sz="1000" dirty="0">
                          <a:latin typeface="Arial" panose="020B0604020202020204" pitchFamily="34" charset="0"/>
                          <a:cs typeface="Arial" panose="020B0604020202020204" pitchFamily="34" charset="0"/>
                        </a:rPr>
                        <a:t>↓</a:t>
                      </a:r>
                    </a:p>
                  </a:txBody>
                  <a:tcPr marL="55440" marR="55440" marT="46800" marB="468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a:t>
                      </a:r>
                    </a:p>
                  </a:txBody>
                  <a:tcPr marL="55440" marR="55440" marT="46800" marB="468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Varies</a:t>
                      </a:r>
                      <a:endParaRPr lang="en-GB" sz="1000" baseline="30000" dirty="0">
                        <a:latin typeface="Arial" panose="020B0604020202020204" pitchFamily="34" charset="0"/>
                        <a:cs typeface="Arial" panose="020B0604020202020204" pitchFamily="34" charset="0"/>
                      </a:endParaRPr>
                    </a:p>
                  </a:txBody>
                  <a:tcPr marL="55440" marR="55440" marT="46800" marB="46800" anchor="ctr"/>
                </a:tc>
                <a:tc>
                  <a:txBody>
                    <a:bodyPr/>
                    <a:lstStyle/>
                    <a:p>
                      <a:pPr algn="ctr">
                        <a:lnSpc>
                          <a:spcPct val="100000"/>
                        </a:lnSpc>
                      </a:pPr>
                      <a:r>
                        <a:rPr lang="en-GB" sz="1000" dirty="0">
                          <a:latin typeface="Arial" panose="020B0604020202020204" pitchFamily="34" charset="0"/>
                          <a:cs typeface="Arial" panose="020B0604020202020204" pitchFamily="34" charset="0"/>
                        </a:rPr>
                        <a:t>N</a:t>
                      </a:r>
                    </a:p>
                  </a:txBody>
                  <a:tcPr marL="55440" marR="55440" marT="46800" marB="468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a:t>
                      </a:r>
                    </a:p>
                  </a:txBody>
                  <a:tcPr marL="55440" marR="55440" marT="46800" marB="46800" anchor="ctr"/>
                </a:tc>
                <a:tc>
                  <a:txBody>
                    <a:bodyPr/>
                    <a:lstStyle/>
                    <a:p>
                      <a:pPr algn="ctr">
                        <a:lnSpc>
                          <a:spcPct val="100000"/>
                        </a:lnSpc>
                      </a:pPr>
                      <a:r>
                        <a:rPr lang="en-GB" sz="1000" dirty="0">
                          <a:latin typeface="Arial" panose="020B0604020202020204" pitchFamily="34" charset="0"/>
                          <a:cs typeface="Arial" panose="020B0604020202020204" pitchFamily="34" charset="0"/>
                        </a:rPr>
                        <a:t>Loss of function of NaPi2a in the proximal tubule</a:t>
                      </a:r>
                    </a:p>
                  </a:txBody>
                  <a:tcPr marL="55440" marR="55440" marT="46800" marB="46800" anchor="ctr"/>
                </a:tc>
                <a:extLst>
                  <a:ext uri="{0D108BD9-81ED-4DB2-BD59-A6C34878D82A}">
                    <a16:rowId xmlns:a16="http://schemas.microsoft.com/office/drawing/2014/main" val="2918060175"/>
                  </a:ext>
                </a:extLst>
              </a:tr>
              <a:tr h="0">
                <a:tc>
                  <a:txBody>
                    <a:bodyPr/>
                    <a:lstStyle/>
                    <a:p>
                      <a:pPr>
                        <a:lnSpc>
                          <a:spcPct val="100000"/>
                        </a:lnSpc>
                      </a:pPr>
                      <a:r>
                        <a:rPr lang="en-GB" sz="1000" dirty="0">
                          <a:latin typeface="Arial" panose="020B0604020202020204" pitchFamily="34" charset="0"/>
                          <a:cs typeface="Arial" panose="020B0604020202020204" pitchFamily="34" charset="0"/>
                        </a:rPr>
                        <a:t>Cystinosis (OMIM#219800) and other hereditary forms of Fanconi syndrome</a:t>
                      </a:r>
                    </a:p>
                  </a:txBody>
                  <a:tcPr marL="55440" marR="55440" marT="46800" marB="46800" anchor="ctr"/>
                </a:tc>
                <a:tc>
                  <a:txBody>
                    <a:bodyPr/>
                    <a:lstStyle/>
                    <a:p>
                      <a:pPr algn="ctr">
                        <a:lnSpc>
                          <a:spcPct val="100000"/>
                        </a:lnSpc>
                      </a:pPr>
                      <a:r>
                        <a:rPr lang="en-GB" sz="1000" i="1" dirty="0">
                          <a:latin typeface="Arial" panose="020B0604020202020204" pitchFamily="34" charset="0"/>
                          <a:cs typeface="Arial" panose="020B0604020202020204" pitchFamily="34" charset="0"/>
                        </a:rPr>
                        <a:t>CTNS</a:t>
                      </a:r>
                      <a:br>
                        <a:rPr lang="en-GB" sz="1000" i="1" dirty="0">
                          <a:latin typeface="Arial" panose="020B0604020202020204" pitchFamily="34" charset="0"/>
                          <a:cs typeface="Arial" panose="020B0604020202020204" pitchFamily="34" charset="0"/>
                        </a:rPr>
                      </a:br>
                      <a:r>
                        <a:rPr lang="en-GB" sz="1000" i="0" dirty="0">
                          <a:latin typeface="Arial" panose="020B0604020202020204" pitchFamily="34" charset="0"/>
                          <a:cs typeface="Arial" panose="020B0604020202020204" pitchFamily="34" charset="0"/>
                        </a:rPr>
                        <a:t>(17p13.2)</a:t>
                      </a:r>
                    </a:p>
                  </a:txBody>
                  <a:tcPr marL="55440" marR="55440" marT="46800" marB="46800" anchor="ctr"/>
                </a:tc>
                <a:tc>
                  <a:txBody>
                    <a:bodyPr/>
                    <a:lstStyle/>
                    <a:p>
                      <a:pPr algn="ctr">
                        <a:lnSpc>
                          <a:spcPct val="100000"/>
                        </a:lnSpc>
                      </a:pPr>
                      <a:r>
                        <a:rPr lang="en-GB" sz="1000" dirty="0">
                          <a:latin typeface="Arial" panose="020B0604020202020204" pitchFamily="34" charset="0"/>
                          <a:cs typeface="Arial" panose="020B0604020202020204" pitchFamily="34" charset="0"/>
                        </a:rPr>
                        <a:t>N, ↓</a:t>
                      </a:r>
                    </a:p>
                  </a:txBody>
                  <a:tcPr marL="55440" marR="55440" marT="46800" marB="468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a:t>
                      </a:r>
                    </a:p>
                  </a:txBody>
                  <a:tcPr marL="55440" marR="55440" marT="46800" marB="468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a:t>
                      </a:r>
                    </a:p>
                  </a:txBody>
                  <a:tcPr marL="55440" marR="55440" marT="46800" marB="468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N, ↑</a:t>
                      </a:r>
                    </a:p>
                  </a:txBody>
                  <a:tcPr marL="55440" marR="55440" marT="46800" marB="46800" anchor="ctr"/>
                </a:tc>
                <a:tc>
                  <a:txBody>
                    <a:bodyPr/>
                    <a:lstStyle/>
                    <a:p>
                      <a:pPr algn="ctr">
                        <a:lnSpc>
                          <a:spcPct val="100000"/>
                        </a:lnSpc>
                      </a:pPr>
                      <a:r>
                        <a:rPr lang="en-GB" sz="1000" dirty="0">
                          <a:latin typeface="Arial" panose="020B0604020202020204" pitchFamily="34" charset="0"/>
                          <a:cs typeface="Arial" panose="020B0604020202020204" pitchFamily="34" charset="0"/>
                        </a:rPr>
                        <a:t>↑</a:t>
                      </a:r>
                    </a:p>
                  </a:txBody>
                  <a:tcPr marL="55440" marR="55440" marT="46800" marB="46800" anchor="ctr"/>
                </a:tc>
                <a:tc>
                  <a:txBody>
                    <a:bodyPr/>
                    <a:lstStyle/>
                    <a:p>
                      <a:pPr algn="ctr">
                        <a:lnSpc>
                          <a:spcPct val="100000"/>
                        </a:lnSpc>
                      </a:pPr>
                      <a:r>
                        <a:rPr lang="en-GB" sz="1000" dirty="0">
                          <a:latin typeface="Arial" panose="020B0604020202020204" pitchFamily="34" charset="0"/>
                          <a:cs typeface="Arial" panose="020B0604020202020204" pitchFamily="34" charset="0"/>
                        </a:rPr>
                        <a:t>N, ↓</a:t>
                      </a:r>
                    </a:p>
                  </a:txBody>
                  <a:tcPr marL="55440" marR="55440" marT="46800" marB="468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N, ↑</a:t>
                      </a:r>
                      <a:r>
                        <a:rPr lang="en-GB" sz="1000" baseline="30000" dirty="0">
                          <a:latin typeface="Arial" panose="020B0604020202020204" pitchFamily="34" charset="0"/>
                          <a:cs typeface="Arial" panose="020B0604020202020204" pitchFamily="34" charset="0"/>
                        </a:rPr>
                        <a:t>b</a:t>
                      </a:r>
                    </a:p>
                  </a:txBody>
                  <a:tcPr marL="55440" marR="55440" marT="46800" marB="468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N, ↑</a:t>
                      </a:r>
                      <a:r>
                        <a:rPr lang="en-GB" sz="1000" baseline="30000" dirty="0">
                          <a:latin typeface="Arial" panose="020B0604020202020204" pitchFamily="34" charset="0"/>
                          <a:cs typeface="Arial" panose="020B0604020202020204" pitchFamily="34" charset="0"/>
                        </a:rPr>
                        <a:t>b</a:t>
                      </a:r>
                    </a:p>
                  </a:txBody>
                  <a:tcPr marL="55440" marR="55440" marT="46800" marB="46800" anchor="ctr"/>
                </a:tc>
                <a:tc>
                  <a:txBody>
                    <a:bodyPr/>
                    <a:lstStyle/>
                    <a:p>
                      <a:pPr algn="ctr">
                        <a:lnSpc>
                          <a:spcPct val="100000"/>
                        </a:lnSpc>
                      </a:pPr>
                      <a:r>
                        <a:rPr lang="en-GB" sz="1000" dirty="0">
                          <a:latin typeface="Arial" panose="020B0604020202020204" pitchFamily="34" charset="0"/>
                          <a:cs typeface="Arial" panose="020B0604020202020204" pitchFamily="34" charset="0"/>
                        </a:rPr>
                        <a:t>N</a:t>
                      </a:r>
                    </a:p>
                  </a:txBody>
                  <a:tcPr marL="55440" marR="55440" marT="46800" marB="468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N</a:t>
                      </a:r>
                      <a:r>
                        <a:rPr lang="en-GB" sz="1000" baseline="30000" dirty="0">
                          <a:latin typeface="Arial" panose="020B0604020202020204" pitchFamily="34" charset="0"/>
                          <a:cs typeface="Arial" panose="020B0604020202020204" pitchFamily="34" charset="0"/>
                        </a:rPr>
                        <a:t>c</a:t>
                      </a:r>
                    </a:p>
                  </a:txBody>
                  <a:tcPr marL="55440" marR="55440" marT="46800" marB="46800" anchor="ctr"/>
                </a:tc>
                <a:tc>
                  <a:txBody>
                    <a:bodyPr/>
                    <a:lstStyle/>
                    <a:p>
                      <a:pPr algn="ctr">
                        <a:lnSpc>
                          <a:spcPct val="100000"/>
                        </a:lnSpc>
                      </a:pPr>
                      <a:r>
                        <a:rPr lang="en-GB" sz="1000" dirty="0">
                          <a:latin typeface="Arial" panose="020B0604020202020204" pitchFamily="34" charset="0"/>
                          <a:cs typeface="Arial" panose="020B0604020202020204" pitchFamily="34" charset="0"/>
                        </a:rPr>
                        <a:t>Cysteine accumulation in the proximal tubule</a:t>
                      </a:r>
                    </a:p>
                  </a:txBody>
                  <a:tcPr marL="55440" marR="55440" marT="46800" marB="46800" anchor="ctr"/>
                </a:tc>
                <a:extLst>
                  <a:ext uri="{0D108BD9-81ED-4DB2-BD59-A6C34878D82A}">
                    <a16:rowId xmlns:a16="http://schemas.microsoft.com/office/drawing/2014/main" val="2573168079"/>
                  </a:ext>
                </a:extLst>
              </a:tr>
              <a:tr h="0">
                <a:tc>
                  <a:txBody>
                    <a:bodyPr/>
                    <a:lstStyle/>
                    <a:p>
                      <a:pPr>
                        <a:lnSpc>
                          <a:spcPct val="100000"/>
                        </a:lnSpc>
                      </a:pPr>
                      <a:r>
                        <a:rPr lang="en-GB" sz="1000" dirty="0">
                          <a:latin typeface="Arial" panose="020B0604020202020204" pitchFamily="34" charset="0"/>
                          <a:cs typeface="Arial" panose="020B0604020202020204" pitchFamily="34" charset="0"/>
                        </a:rPr>
                        <a:t>Iatrongenic proximal tubulopathy</a:t>
                      </a:r>
                    </a:p>
                  </a:txBody>
                  <a:tcPr marL="55440" marR="55440" marT="46800" marB="46800" anchor="ctr"/>
                </a:tc>
                <a:tc>
                  <a:txBody>
                    <a:bodyPr/>
                    <a:lstStyle/>
                    <a:p>
                      <a:pPr algn="ctr">
                        <a:lnSpc>
                          <a:spcPct val="100000"/>
                        </a:lnSpc>
                      </a:pPr>
                      <a:r>
                        <a:rPr lang="en-GB" sz="1000" i="0" dirty="0">
                          <a:latin typeface="Arial" panose="020B0604020202020204" pitchFamily="34" charset="0"/>
                          <a:cs typeface="Arial" panose="020B0604020202020204" pitchFamily="34" charset="0"/>
                        </a:rPr>
                        <a:t>NA</a:t>
                      </a:r>
                    </a:p>
                  </a:txBody>
                  <a:tcPr marL="55440" marR="55440" marT="46800" marB="46800" anchor="ctr"/>
                </a:tc>
                <a:tc>
                  <a:txBody>
                    <a:bodyPr/>
                    <a:lstStyle/>
                    <a:p>
                      <a:pPr algn="ctr">
                        <a:lnSpc>
                          <a:spcPct val="100000"/>
                        </a:lnSpc>
                      </a:pPr>
                      <a:r>
                        <a:rPr lang="en-GB" sz="1000" dirty="0">
                          <a:latin typeface="Arial" panose="020B0604020202020204" pitchFamily="34" charset="0"/>
                          <a:cs typeface="Arial" panose="020B0604020202020204" pitchFamily="34" charset="0"/>
                        </a:rPr>
                        <a:t>N</a:t>
                      </a:r>
                    </a:p>
                  </a:txBody>
                  <a:tcPr marL="55440" marR="55440" marT="46800" marB="468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a:t>
                      </a:r>
                    </a:p>
                  </a:txBody>
                  <a:tcPr marL="55440" marR="55440" marT="46800" marB="468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a:t>
                      </a:r>
                    </a:p>
                  </a:txBody>
                  <a:tcPr marL="55440" marR="55440" marT="46800" marB="468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Varies</a:t>
                      </a:r>
                    </a:p>
                  </a:txBody>
                  <a:tcPr marL="55440" marR="55440" marT="46800" marB="468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a:t>
                      </a:r>
                    </a:p>
                  </a:txBody>
                  <a:tcPr marL="55440" marR="55440" marT="46800" marB="46800" anchor="ctr"/>
                </a:tc>
                <a:tc>
                  <a:txBody>
                    <a:bodyPr/>
                    <a:lstStyle/>
                    <a:p>
                      <a:pPr algn="ctr">
                        <a:lnSpc>
                          <a:spcPct val="100000"/>
                        </a:lnSpc>
                      </a:pPr>
                      <a:r>
                        <a:rPr lang="en-GB" sz="1000" dirty="0">
                          <a:latin typeface="Arial" panose="020B0604020202020204" pitchFamily="34" charset="0"/>
                          <a:cs typeface="Arial" panose="020B0604020202020204" pitchFamily="34" charset="0"/>
                        </a:rPr>
                        <a:t>↓</a:t>
                      </a:r>
                    </a:p>
                  </a:txBody>
                  <a:tcPr marL="55440" marR="55440" marT="46800" marB="468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a:t>
                      </a:r>
                    </a:p>
                  </a:txBody>
                  <a:tcPr marL="55440" marR="55440" marT="46800" marB="468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Varies</a:t>
                      </a:r>
                      <a:endParaRPr lang="en-GB" sz="1000" baseline="30000" dirty="0">
                        <a:latin typeface="Arial" panose="020B0604020202020204" pitchFamily="34" charset="0"/>
                        <a:cs typeface="Arial" panose="020B0604020202020204" pitchFamily="34" charset="0"/>
                      </a:endParaRPr>
                    </a:p>
                  </a:txBody>
                  <a:tcPr marL="55440" marR="55440" marT="46800" marB="46800" anchor="ctr"/>
                </a:tc>
                <a:tc>
                  <a:txBody>
                    <a:bodyPr/>
                    <a:lstStyle/>
                    <a:p>
                      <a:pPr algn="ctr">
                        <a:lnSpc>
                          <a:spcPct val="100000"/>
                        </a:lnSpc>
                      </a:pPr>
                      <a:r>
                        <a:rPr lang="en-GB" sz="1000" dirty="0">
                          <a:latin typeface="Arial" panose="020B0604020202020204" pitchFamily="34" charset="0"/>
                          <a:cs typeface="Arial" panose="020B0604020202020204" pitchFamily="34" charset="0"/>
                        </a:rPr>
                        <a:t>N</a:t>
                      </a:r>
                    </a:p>
                  </a:txBody>
                  <a:tcPr marL="55440" marR="55440" marT="46800" marB="468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a:t>
                      </a:r>
                    </a:p>
                  </a:txBody>
                  <a:tcPr marL="55440" marR="55440" marT="46800" marB="46800" anchor="ctr"/>
                </a:tc>
                <a:tc>
                  <a:txBody>
                    <a:bodyPr/>
                    <a:lstStyle/>
                    <a:p>
                      <a:pPr algn="ctr">
                        <a:lnSpc>
                          <a:spcPct val="100000"/>
                        </a:lnSpc>
                      </a:pPr>
                      <a:r>
                        <a:rPr lang="en-GB" sz="1000" dirty="0">
                          <a:latin typeface="Arial" panose="020B0604020202020204" pitchFamily="34" charset="0"/>
                          <a:cs typeface="Arial" panose="020B0604020202020204" pitchFamily="34" charset="0"/>
                        </a:rPr>
                        <a:t>Drug toxicity</a:t>
                      </a:r>
                    </a:p>
                  </a:txBody>
                  <a:tcPr marL="55440" marR="55440" marT="46800" marB="46800" anchor="ctr"/>
                </a:tc>
                <a:extLst>
                  <a:ext uri="{0D108BD9-81ED-4DB2-BD59-A6C34878D82A}">
                    <a16:rowId xmlns:a16="http://schemas.microsoft.com/office/drawing/2014/main" val="158108772"/>
                  </a:ext>
                </a:extLst>
              </a:tr>
            </a:tbl>
          </a:graphicData>
        </a:graphic>
      </p:graphicFrame>
    </p:spTree>
    <p:extLst>
      <p:ext uri="{BB962C8B-B14F-4D97-AF65-F5344CB8AC3E}">
        <p14:creationId xmlns:p14="http://schemas.microsoft.com/office/powerpoint/2010/main" val="3579357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514" name="Gruppo 2">
            <a:extLst>
              <a:ext uri="{FF2B5EF4-FFF2-40B4-BE49-F238E27FC236}">
                <a16:creationId xmlns:a16="http://schemas.microsoft.com/office/drawing/2014/main" id="{23F59CEE-4580-A248-8F5C-5C7C1F3C772C}"/>
              </a:ext>
            </a:extLst>
          </p:cNvPr>
          <p:cNvGrpSpPr>
            <a:grpSpLocks/>
          </p:cNvGrpSpPr>
          <p:nvPr/>
        </p:nvGrpSpPr>
        <p:grpSpPr bwMode="auto">
          <a:xfrm>
            <a:off x="365125" y="365125"/>
            <a:ext cx="11328400" cy="695325"/>
            <a:chOff x="364973" y="6974"/>
            <a:chExt cx="11328963" cy="695987"/>
          </a:xfrm>
        </p:grpSpPr>
        <p:pic>
          <p:nvPicPr>
            <p:cNvPr id="64517" name="Immagine 3">
              <a:extLst>
                <a:ext uri="{FF2B5EF4-FFF2-40B4-BE49-F238E27FC236}">
                  <a16:creationId xmlns:a16="http://schemas.microsoft.com/office/drawing/2014/main" id="{3EDB0562-B8C5-D348-91A7-F2BFBE5F3AB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961591" y="6974"/>
              <a:ext cx="732345" cy="69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8" name="Immagine 4">
              <a:extLst>
                <a:ext uri="{FF2B5EF4-FFF2-40B4-BE49-F238E27FC236}">
                  <a16:creationId xmlns:a16="http://schemas.microsoft.com/office/drawing/2014/main" id="{43DB706B-D749-E344-8299-A98273A113D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4973" y="6974"/>
              <a:ext cx="732345" cy="69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4515" name="CasellaDiTesto 5">
            <a:extLst>
              <a:ext uri="{FF2B5EF4-FFF2-40B4-BE49-F238E27FC236}">
                <a16:creationId xmlns:a16="http://schemas.microsoft.com/office/drawing/2014/main" id="{58A22916-500A-D347-B182-91E9F07A6E24}"/>
              </a:ext>
            </a:extLst>
          </p:cNvPr>
          <p:cNvSpPr txBox="1">
            <a:spLocks noChangeArrowheads="1"/>
          </p:cNvSpPr>
          <p:nvPr/>
        </p:nvSpPr>
        <p:spPr bwMode="auto">
          <a:xfrm>
            <a:off x="609600" y="3429000"/>
            <a:ext cx="105156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Tx/>
              <a:buBlip>
                <a:blip r:embed="rId5"/>
              </a:buBlip>
            </a:pPr>
            <a:r>
              <a:rPr lang="en-GB" altLang="en-US" dirty="0">
                <a:solidFill>
                  <a:srgbClr val="000000"/>
                </a:solidFill>
                <a:ea typeface="Arial Narrow" panose="020B0604020202020204" pitchFamily="34" charset="0"/>
                <a:cs typeface="Arial" panose="020B0604020202020204" pitchFamily="34" charset="0"/>
              </a:rPr>
              <a:t>Skeletal deformities in childhood and repeated unexplained fractures in later life are clues to rare bone disorders</a:t>
            </a:r>
          </a:p>
          <a:p>
            <a:pPr eaLnBrk="1" hangingPunct="1">
              <a:buFontTx/>
              <a:buBlip>
                <a:blip r:embed="rId5"/>
              </a:buBlip>
            </a:pPr>
            <a:endParaRPr lang="en-GB" altLang="en-US" dirty="0">
              <a:solidFill>
                <a:srgbClr val="000000"/>
              </a:solidFill>
              <a:ea typeface="Arial Narrow" panose="020B0604020202020204" pitchFamily="34" charset="0"/>
              <a:cs typeface="Arial" panose="020B0604020202020204" pitchFamily="34" charset="0"/>
            </a:endParaRPr>
          </a:p>
          <a:p>
            <a:pPr eaLnBrk="1" hangingPunct="1">
              <a:buFontTx/>
              <a:buBlip>
                <a:blip r:embed="rId5"/>
              </a:buBlip>
            </a:pPr>
            <a:r>
              <a:rPr lang="en-GB" altLang="en-US" dirty="0">
                <a:solidFill>
                  <a:srgbClr val="000000"/>
                </a:solidFill>
                <a:ea typeface="Arial Narrow" panose="020B0604020202020204" pitchFamily="34" charset="0"/>
                <a:cs typeface="Arial" panose="020B0604020202020204" pitchFamily="34" charset="0"/>
              </a:rPr>
              <a:t>It is important to be aware of the clues to find the ‘missing link’ and refer the patient as early as possible for specialist investigation</a:t>
            </a:r>
          </a:p>
        </p:txBody>
      </p:sp>
      <p:sp>
        <p:nvSpPr>
          <p:cNvPr id="64516" name="Rettangolo 1">
            <a:extLst>
              <a:ext uri="{FF2B5EF4-FFF2-40B4-BE49-F238E27FC236}">
                <a16:creationId xmlns:a16="http://schemas.microsoft.com/office/drawing/2014/main" id="{E59AD5AA-437B-0648-B972-3E3C023423D9}"/>
              </a:ext>
            </a:extLst>
          </p:cNvPr>
          <p:cNvSpPr>
            <a:spLocks noChangeArrowheads="1"/>
          </p:cNvSpPr>
          <p:nvPr/>
        </p:nvSpPr>
        <p:spPr bwMode="auto">
          <a:xfrm>
            <a:off x="160338" y="1849438"/>
            <a:ext cx="11666537"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sz="2800" b="1" dirty="0">
                <a:solidFill>
                  <a:srgbClr val="617B9F"/>
                </a:solidFill>
                <a:latin typeface="Arial Narrow" panose="020B0604020202020204" pitchFamily="34" charset="0"/>
                <a:ea typeface="Arial Narrow" panose="020B0604020202020204" pitchFamily="34" charset="0"/>
                <a:cs typeface="Arial Narrow" panose="020B0604020202020204" pitchFamily="34" charset="0"/>
              </a:rPr>
              <a:t>A MISSING LINK: UNDERSTANDING X-LINKED HYPOPHOSPHATAEMIA </a:t>
            </a:r>
          </a:p>
          <a:p>
            <a:pPr algn="ctr" eaLnBrk="1" hangingPunct="1"/>
            <a:r>
              <a:rPr lang="en-GB" altLang="en-US" sz="2800" b="1" dirty="0">
                <a:solidFill>
                  <a:srgbClr val="617B9F"/>
                </a:solidFill>
                <a:latin typeface="Arial Narrow" panose="020B0604020202020204" pitchFamily="34" charset="0"/>
                <a:ea typeface="Arial Narrow" panose="020B0604020202020204" pitchFamily="34" charset="0"/>
                <a:cs typeface="Arial Narrow" panose="020B0604020202020204" pitchFamily="34" charset="0"/>
              </a:rPr>
              <a:t>AND FGF23-MEDIATED OSTEOMALACIA</a:t>
            </a:r>
          </a:p>
        </p:txBody>
      </p:sp>
      <p:sp>
        <p:nvSpPr>
          <p:cNvPr id="7" name="TextBox 130">
            <a:extLst>
              <a:ext uri="{FF2B5EF4-FFF2-40B4-BE49-F238E27FC236}">
                <a16:creationId xmlns:a16="http://schemas.microsoft.com/office/drawing/2014/main" id="{6DCB04EF-E861-C058-C0DB-7BE83592A50F}"/>
              </a:ext>
            </a:extLst>
          </p:cNvPr>
          <p:cNvSpPr txBox="1">
            <a:spLocks noChangeArrowheads="1"/>
          </p:cNvSpPr>
          <p:nvPr/>
        </p:nvSpPr>
        <p:spPr bwMode="auto">
          <a:xfrm>
            <a:off x="220472" y="6552339"/>
            <a:ext cx="116459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nchorCtr="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sz="1200" dirty="0">
                <a:solidFill>
                  <a:srgbClr val="44546A"/>
                </a:solidFill>
                <a:cs typeface="Arial" panose="020B0604020202020204" pitchFamily="34" charset="0"/>
              </a:rPr>
              <a:t>FGF23, fibroblast growth factor 23</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CasellaDiTesto 4">
            <a:extLst>
              <a:ext uri="{FF2B5EF4-FFF2-40B4-BE49-F238E27FC236}">
                <a16:creationId xmlns:a16="http://schemas.microsoft.com/office/drawing/2014/main" id="{2F6763D1-D0A7-A84A-9974-D411912B9D5C}"/>
              </a:ext>
            </a:extLst>
          </p:cNvPr>
          <p:cNvSpPr txBox="1">
            <a:spLocks noChangeArrowheads="1"/>
          </p:cNvSpPr>
          <p:nvPr/>
        </p:nvSpPr>
        <p:spPr bwMode="auto">
          <a:xfrm>
            <a:off x="1343025" y="457200"/>
            <a:ext cx="9259888"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80000"/>
              </a:lnSpc>
            </a:pPr>
            <a:r>
              <a:rPr lang="en-GB" altLang="en-US" sz="2800" b="1" dirty="0">
                <a:solidFill>
                  <a:srgbClr val="617B9F"/>
                </a:solidFill>
                <a:latin typeface="Arial Narrow" panose="020B0604020202020204" pitchFamily="34" charset="0"/>
                <a:ea typeface="MS PGothic" panose="020B0600070205080204" pitchFamily="34" charset="-128"/>
                <a:cs typeface="Arial Narrow" panose="020B0604020202020204" pitchFamily="34" charset="0"/>
              </a:rPr>
              <a:t>HYPOPHOSPHATAEMIC CONDITIONS WITH RENAL TUBULAR PHOSPHATE WASTING DUE TO ELEVATED FGF23 LEVELS/SIGNALING</a:t>
            </a:r>
          </a:p>
        </p:txBody>
      </p:sp>
      <p:grpSp>
        <p:nvGrpSpPr>
          <p:cNvPr id="65540" name="Gruppo 6">
            <a:extLst>
              <a:ext uri="{FF2B5EF4-FFF2-40B4-BE49-F238E27FC236}">
                <a16:creationId xmlns:a16="http://schemas.microsoft.com/office/drawing/2014/main" id="{6A603723-396F-2849-BF1E-0C330BCFD49A}"/>
              </a:ext>
            </a:extLst>
          </p:cNvPr>
          <p:cNvGrpSpPr>
            <a:grpSpLocks/>
          </p:cNvGrpSpPr>
          <p:nvPr/>
        </p:nvGrpSpPr>
        <p:grpSpPr bwMode="auto">
          <a:xfrm>
            <a:off x="365125" y="365125"/>
            <a:ext cx="11328400" cy="695325"/>
            <a:chOff x="364973" y="6974"/>
            <a:chExt cx="11328963" cy="695987"/>
          </a:xfrm>
        </p:grpSpPr>
        <p:pic>
          <p:nvPicPr>
            <p:cNvPr id="65544" name="Immagine 7">
              <a:extLst>
                <a:ext uri="{FF2B5EF4-FFF2-40B4-BE49-F238E27FC236}">
                  <a16:creationId xmlns:a16="http://schemas.microsoft.com/office/drawing/2014/main" id="{4D9D97F2-3C4F-C042-80E9-D8570FB316D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961591" y="6974"/>
              <a:ext cx="732345" cy="69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5" name="Immagine 8">
              <a:extLst>
                <a:ext uri="{FF2B5EF4-FFF2-40B4-BE49-F238E27FC236}">
                  <a16:creationId xmlns:a16="http://schemas.microsoft.com/office/drawing/2014/main" id="{4D47F35D-DF5F-6641-873B-700BCEA567B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4973" y="6974"/>
              <a:ext cx="732345" cy="69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TextBox 130">
            <a:extLst>
              <a:ext uri="{FF2B5EF4-FFF2-40B4-BE49-F238E27FC236}">
                <a16:creationId xmlns:a16="http://schemas.microsoft.com/office/drawing/2014/main" id="{C27620BE-13CD-A44E-B600-BC9447C51A60}"/>
              </a:ext>
            </a:extLst>
          </p:cNvPr>
          <p:cNvSpPr txBox="1">
            <a:spLocks noChangeArrowheads="1"/>
          </p:cNvSpPr>
          <p:nvPr/>
        </p:nvSpPr>
        <p:spPr bwMode="auto">
          <a:xfrm>
            <a:off x="220472" y="6429228"/>
            <a:ext cx="116459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nchorCtr="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en-US" sz="1000" dirty="0">
                <a:solidFill>
                  <a:schemeClr val="tx2"/>
                </a:solidFill>
                <a:cs typeface="Arial" panose="020B0604020202020204" pitchFamily="34" charset="0"/>
              </a:rPr>
              <a:t>FGF23, fibroblast growth factor 23; TIO, </a:t>
            </a:r>
            <a:r>
              <a:rPr lang="en-GB" sz="1000" dirty="0">
                <a:solidFill>
                  <a:schemeClr val="tx2"/>
                </a:solidFill>
                <a:cs typeface="Arial" panose="020B0604020202020204" pitchFamily="34" charset="0"/>
              </a:rPr>
              <a:t>tumour induced osteomalacia; </a:t>
            </a:r>
            <a:r>
              <a:rPr lang="en-GB" altLang="en-US" sz="1000" dirty="0">
                <a:solidFill>
                  <a:schemeClr val="tx2"/>
                </a:solidFill>
                <a:cs typeface="Arial" panose="020B0604020202020204" pitchFamily="34" charset="0"/>
              </a:rPr>
              <a:t>XLH, X-linked hypophosphataemia</a:t>
            </a:r>
          </a:p>
          <a:p>
            <a:pPr>
              <a:spcAft>
                <a:spcPts val="300"/>
              </a:spcAft>
            </a:pPr>
            <a:r>
              <a:rPr lang="en-GB" altLang="en-US" sz="1000" dirty="0">
                <a:solidFill>
                  <a:schemeClr val="tx2"/>
                </a:solidFill>
                <a:cs typeface="Arial" panose="020B0604020202020204" pitchFamily="34" charset="0"/>
              </a:rPr>
              <a:t>Adapted from: Haffner D, et al. Nat Rev Nephrol. 2019;15:435-55</a:t>
            </a:r>
          </a:p>
        </p:txBody>
      </p:sp>
      <p:graphicFrame>
        <p:nvGraphicFramePr>
          <p:cNvPr id="2" name="Table 1">
            <a:extLst>
              <a:ext uri="{FF2B5EF4-FFF2-40B4-BE49-F238E27FC236}">
                <a16:creationId xmlns:a16="http://schemas.microsoft.com/office/drawing/2014/main" id="{ABD1440F-1514-C445-957A-504D246A6A5F}"/>
              </a:ext>
            </a:extLst>
          </p:cNvPr>
          <p:cNvGraphicFramePr>
            <a:graphicFrameLocks noGrp="1"/>
          </p:cNvGraphicFramePr>
          <p:nvPr>
            <p:extLst>
              <p:ext uri="{D42A27DB-BD31-4B8C-83A1-F6EECF244321}">
                <p14:modId xmlns:p14="http://schemas.microsoft.com/office/powerpoint/2010/main" val="3226529611"/>
              </p:ext>
            </p:extLst>
          </p:nvPr>
        </p:nvGraphicFramePr>
        <p:xfrm>
          <a:off x="2032001" y="1648232"/>
          <a:ext cx="8127999" cy="4721616"/>
        </p:xfrm>
        <a:graphic>
          <a:graphicData uri="http://schemas.openxmlformats.org/drawingml/2006/table">
            <a:tbl>
              <a:tblPr firstRow="1" bandRow="1">
                <a:tableStyleId>{6E25E649-3F16-4E02-A733-19D2CDBF48F0}</a:tableStyleId>
              </a:tblPr>
              <a:tblGrid>
                <a:gridCol w="3703960">
                  <a:extLst>
                    <a:ext uri="{9D8B030D-6E8A-4147-A177-3AD203B41FA5}">
                      <a16:colId xmlns:a16="http://schemas.microsoft.com/office/drawing/2014/main" val="281638328"/>
                    </a:ext>
                  </a:extLst>
                </a:gridCol>
                <a:gridCol w="1714706">
                  <a:extLst>
                    <a:ext uri="{9D8B030D-6E8A-4147-A177-3AD203B41FA5}">
                      <a16:colId xmlns:a16="http://schemas.microsoft.com/office/drawing/2014/main" val="1291211231"/>
                    </a:ext>
                  </a:extLst>
                </a:gridCol>
                <a:gridCol w="2709333">
                  <a:extLst>
                    <a:ext uri="{9D8B030D-6E8A-4147-A177-3AD203B41FA5}">
                      <a16:colId xmlns:a16="http://schemas.microsoft.com/office/drawing/2014/main" val="33641244"/>
                    </a:ext>
                  </a:extLst>
                </a:gridCol>
              </a:tblGrid>
              <a:tr h="0">
                <a:tc>
                  <a:txBody>
                    <a:bodyPr/>
                    <a:lstStyle/>
                    <a:p>
                      <a:pPr>
                        <a:lnSpc>
                          <a:spcPct val="90000"/>
                        </a:lnSpc>
                      </a:pPr>
                      <a:r>
                        <a:rPr lang="en-GB" sz="1200" noProof="0" dirty="0">
                          <a:latin typeface="Arial" panose="020B0604020202020204" pitchFamily="34" charset="0"/>
                          <a:cs typeface="Arial" panose="020B0604020202020204" pitchFamily="34" charset="0"/>
                        </a:rPr>
                        <a:t>Disorder (abbreviation; OMIM#)</a:t>
                      </a:r>
                    </a:p>
                  </a:txBody>
                  <a:tcPr marT="36000" marB="36000" anchor="ctr">
                    <a:solidFill>
                      <a:schemeClr val="accent1"/>
                    </a:solidFill>
                  </a:tcPr>
                </a:tc>
                <a:tc>
                  <a:txBody>
                    <a:bodyPr/>
                    <a:lstStyle/>
                    <a:p>
                      <a:pPr algn="ctr">
                        <a:lnSpc>
                          <a:spcPct val="90000"/>
                        </a:lnSpc>
                      </a:pPr>
                      <a:r>
                        <a:rPr lang="en-GB" sz="1200" noProof="0" dirty="0">
                          <a:latin typeface="Arial" panose="020B0604020202020204" pitchFamily="34" charset="0"/>
                          <a:cs typeface="Arial" panose="020B0604020202020204" pitchFamily="34" charset="0"/>
                        </a:rPr>
                        <a:t>Gene/location</a:t>
                      </a:r>
                    </a:p>
                  </a:txBody>
                  <a:tcPr marT="36000" marB="36000" anchor="ctr">
                    <a:solidFill>
                      <a:schemeClr val="accent1"/>
                    </a:solidFill>
                  </a:tcPr>
                </a:tc>
                <a:tc>
                  <a:txBody>
                    <a:bodyPr/>
                    <a:lstStyle/>
                    <a:p>
                      <a:pPr algn="ctr">
                        <a:lnSpc>
                          <a:spcPct val="90000"/>
                        </a:lnSpc>
                      </a:pPr>
                      <a:r>
                        <a:rPr lang="en-GB" sz="1200" noProof="0" dirty="0">
                          <a:latin typeface="Arial" panose="020B0604020202020204" pitchFamily="34" charset="0"/>
                          <a:cs typeface="Arial" panose="020B0604020202020204" pitchFamily="34" charset="0"/>
                        </a:rPr>
                        <a:t>Pathogenesis</a:t>
                      </a:r>
                    </a:p>
                  </a:txBody>
                  <a:tcPr marT="36000" marB="36000" anchor="ctr">
                    <a:solidFill>
                      <a:schemeClr val="accent1"/>
                    </a:solidFill>
                  </a:tcPr>
                </a:tc>
                <a:extLst>
                  <a:ext uri="{0D108BD9-81ED-4DB2-BD59-A6C34878D82A}">
                    <a16:rowId xmlns:a16="http://schemas.microsoft.com/office/drawing/2014/main" val="420337755"/>
                  </a:ext>
                </a:extLst>
              </a:tr>
              <a:tr h="0">
                <a:tc gridSpan="3">
                  <a:txBody>
                    <a:bodyPr/>
                    <a:lstStyle/>
                    <a:p>
                      <a:pPr algn="l">
                        <a:lnSpc>
                          <a:spcPct val="90000"/>
                        </a:lnSpc>
                      </a:pPr>
                      <a:r>
                        <a:rPr lang="en-GB" sz="1200" b="1" noProof="0" dirty="0">
                          <a:latin typeface="Arial" panose="020B0604020202020204" pitchFamily="34" charset="0"/>
                          <a:cs typeface="Arial" panose="020B0604020202020204" pitchFamily="34" charset="0"/>
                        </a:rPr>
                        <a:t>Congenital</a:t>
                      </a:r>
                    </a:p>
                  </a:txBody>
                  <a:tcPr marT="36000" marB="36000" anchor="ctr"/>
                </a:tc>
                <a:tc hMerge="1">
                  <a:txBody>
                    <a:bodyPr/>
                    <a:lstStyle/>
                    <a:p>
                      <a:pPr>
                        <a:lnSpc>
                          <a:spcPct val="90000"/>
                        </a:lnSpc>
                      </a:pPr>
                      <a:endParaRPr lang="en-GB" sz="1200" dirty="0"/>
                    </a:p>
                  </a:txBody>
                  <a:tcPr/>
                </a:tc>
                <a:tc hMerge="1">
                  <a:txBody>
                    <a:bodyPr/>
                    <a:lstStyle/>
                    <a:p>
                      <a:pPr>
                        <a:lnSpc>
                          <a:spcPct val="90000"/>
                        </a:lnSpc>
                      </a:pPr>
                      <a:endParaRPr lang="en-GB" sz="1200" dirty="0"/>
                    </a:p>
                  </a:txBody>
                  <a:tcPr/>
                </a:tc>
                <a:extLst>
                  <a:ext uri="{0D108BD9-81ED-4DB2-BD59-A6C34878D82A}">
                    <a16:rowId xmlns:a16="http://schemas.microsoft.com/office/drawing/2014/main" val="392677354"/>
                  </a:ext>
                </a:extLst>
              </a:tr>
              <a:tr h="0">
                <a:tc>
                  <a:txBody>
                    <a:bodyPr/>
                    <a:lstStyle/>
                    <a:p>
                      <a:pPr>
                        <a:lnSpc>
                          <a:spcPct val="90000"/>
                        </a:lnSpc>
                      </a:pPr>
                      <a:r>
                        <a:rPr lang="en-GB" sz="1200" noProof="0" dirty="0">
                          <a:latin typeface="Arial" panose="020B0604020202020204" pitchFamily="34" charset="0"/>
                          <a:cs typeface="Arial" panose="020B0604020202020204" pitchFamily="34" charset="0"/>
                        </a:rPr>
                        <a:t>XLH (OMIM#307800)</a:t>
                      </a:r>
                    </a:p>
                  </a:txBody>
                  <a:tcPr marT="36000" marB="36000" anchor="ctr"/>
                </a:tc>
                <a:tc>
                  <a:txBody>
                    <a:bodyPr/>
                    <a:lstStyle/>
                    <a:p>
                      <a:pPr algn="ctr">
                        <a:lnSpc>
                          <a:spcPct val="90000"/>
                        </a:lnSpc>
                      </a:pPr>
                      <a:r>
                        <a:rPr lang="en-GB" sz="1200" i="1" noProof="0" dirty="0">
                          <a:latin typeface="Arial" panose="020B0604020202020204" pitchFamily="34" charset="0"/>
                          <a:cs typeface="Arial" panose="020B0604020202020204" pitchFamily="34" charset="0"/>
                        </a:rPr>
                        <a:t>PHEX/Xp22.1</a:t>
                      </a:r>
                    </a:p>
                  </a:txBody>
                  <a:tcPr marT="36000" marB="36000" anchor="ctr"/>
                </a:tc>
                <a:tc>
                  <a:txBody>
                    <a:bodyPr/>
                    <a:lstStyle/>
                    <a:p>
                      <a:pPr algn="ctr">
                        <a:lnSpc>
                          <a:spcPct val="90000"/>
                        </a:lnSpc>
                      </a:pPr>
                      <a:r>
                        <a:rPr lang="en-GB" sz="1200" noProof="0" dirty="0">
                          <a:latin typeface="Arial" panose="020B0604020202020204" pitchFamily="34" charset="0"/>
                          <a:cs typeface="Arial" panose="020B0604020202020204" pitchFamily="34" charset="0"/>
                        </a:rPr>
                        <a:t>↑ FGF23 expression in bone and impaired FGF23 cleavage</a:t>
                      </a:r>
                    </a:p>
                  </a:txBody>
                  <a:tcPr marT="36000" marB="36000" anchor="ctr"/>
                </a:tc>
                <a:extLst>
                  <a:ext uri="{0D108BD9-81ED-4DB2-BD59-A6C34878D82A}">
                    <a16:rowId xmlns:a16="http://schemas.microsoft.com/office/drawing/2014/main" val="1210071709"/>
                  </a:ext>
                </a:extLst>
              </a:tr>
              <a:tr h="0">
                <a:tc>
                  <a:txBody>
                    <a:bodyPr/>
                    <a:lstStyle/>
                    <a:p>
                      <a:pPr>
                        <a:lnSpc>
                          <a:spcPct val="90000"/>
                        </a:lnSpc>
                      </a:pPr>
                      <a:r>
                        <a:rPr lang="en-GB" sz="1200" noProof="0" dirty="0">
                          <a:latin typeface="Arial" panose="020B0604020202020204" pitchFamily="34" charset="0"/>
                          <a:cs typeface="Arial" panose="020B0604020202020204" pitchFamily="34" charset="0"/>
                        </a:rPr>
                        <a:t>Autosomal dominant hypophosphataemic rickets </a:t>
                      </a:r>
                      <a:br>
                        <a:rPr lang="en-GB" sz="1200" noProof="0" dirty="0">
                          <a:latin typeface="Arial" panose="020B0604020202020204" pitchFamily="34" charset="0"/>
                          <a:cs typeface="Arial" panose="020B0604020202020204" pitchFamily="34" charset="0"/>
                        </a:rPr>
                      </a:br>
                      <a:r>
                        <a:rPr lang="en-GB" sz="1200" noProof="0" dirty="0">
                          <a:latin typeface="Arial" panose="020B0604020202020204" pitchFamily="34" charset="0"/>
                          <a:cs typeface="Arial" panose="020B0604020202020204" pitchFamily="34" charset="0"/>
                        </a:rPr>
                        <a:t>(ADHR; OMIM#193100)</a:t>
                      </a:r>
                    </a:p>
                  </a:txBody>
                  <a:tcPr marT="36000" marB="36000" anchor="ctr"/>
                </a:tc>
                <a:tc>
                  <a:txBody>
                    <a:bodyPr/>
                    <a:lstStyle/>
                    <a:p>
                      <a:pPr algn="ctr">
                        <a:lnSpc>
                          <a:spcPct val="90000"/>
                        </a:lnSpc>
                      </a:pPr>
                      <a:r>
                        <a:rPr lang="en-GB" sz="1200" i="1" noProof="0" dirty="0">
                          <a:latin typeface="Arial" panose="020B0604020202020204" pitchFamily="34" charset="0"/>
                          <a:cs typeface="Arial" panose="020B0604020202020204" pitchFamily="34" charset="0"/>
                        </a:rPr>
                        <a:t>FGF23/12p13.3</a:t>
                      </a:r>
                    </a:p>
                  </a:txBody>
                  <a:tcPr marT="36000" marB="36000" anchor="ctr"/>
                </a:tc>
                <a:tc>
                  <a:txBody>
                    <a:bodyPr/>
                    <a:lstStyle/>
                    <a:p>
                      <a:pPr algn="ctr">
                        <a:lnSpc>
                          <a:spcPct val="90000"/>
                        </a:lnSpc>
                      </a:pPr>
                      <a:r>
                        <a:rPr lang="en-GB" sz="1200" noProof="0" dirty="0">
                          <a:latin typeface="Arial" panose="020B0604020202020204" pitchFamily="34" charset="0"/>
                          <a:cs typeface="Arial" panose="020B0604020202020204" pitchFamily="34" charset="0"/>
                        </a:rPr>
                        <a:t>FGF23 protein resistant to degradation</a:t>
                      </a:r>
                    </a:p>
                  </a:txBody>
                  <a:tcPr marT="36000" marB="36000" anchor="ctr"/>
                </a:tc>
                <a:extLst>
                  <a:ext uri="{0D108BD9-81ED-4DB2-BD59-A6C34878D82A}">
                    <a16:rowId xmlns:a16="http://schemas.microsoft.com/office/drawing/2014/main" val="2994579768"/>
                  </a:ext>
                </a:extLst>
              </a:tr>
              <a:tr h="0">
                <a:tc>
                  <a:txBody>
                    <a:bodyPr/>
                    <a:lstStyle/>
                    <a:p>
                      <a:pPr>
                        <a:lnSpc>
                          <a:spcPct val="90000"/>
                        </a:lnSpc>
                      </a:pPr>
                      <a:r>
                        <a:rPr lang="en-GB" sz="1200" noProof="0" dirty="0">
                          <a:latin typeface="Arial" panose="020B0604020202020204" pitchFamily="34" charset="0"/>
                          <a:cs typeface="Arial" panose="020B0604020202020204" pitchFamily="34" charset="0"/>
                        </a:rPr>
                        <a:t>Autosomal recessive hypophosphataemic rickets 1</a:t>
                      </a:r>
                      <a:br>
                        <a:rPr lang="en-GB" sz="1200" noProof="0" dirty="0">
                          <a:latin typeface="Arial" panose="020B0604020202020204" pitchFamily="34" charset="0"/>
                          <a:cs typeface="Arial" panose="020B0604020202020204" pitchFamily="34" charset="0"/>
                        </a:rPr>
                      </a:br>
                      <a:r>
                        <a:rPr lang="en-GB" sz="1200" noProof="0" dirty="0">
                          <a:latin typeface="Arial" panose="020B0604020202020204" pitchFamily="34" charset="0"/>
                          <a:cs typeface="Arial" panose="020B0604020202020204" pitchFamily="34" charset="0"/>
                        </a:rPr>
                        <a:t>(ARHR1; OMIM#241520)</a:t>
                      </a:r>
                    </a:p>
                  </a:txBody>
                  <a:tcPr marT="36000" marB="36000" anchor="ctr"/>
                </a:tc>
                <a:tc>
                  <a:txBody>
                    <a:bodyPr/>
                    <a:lstStyle/>
                    <a:p>
                      <a:pPr algn="ctr">
                        <a:lnSpc>
                          <a:spcPct val="90000"/>
                        </a:lnSpc>
                      </a:pPr>
                      <a:r>
                        <a:rPr lang="en-GB" sz="1200" i="1" noProof="0" dirty="0">
                          <a:latin typeface="Arial" panose="020B0604020202020204" pitchFamily="34" charset="0"/>
                          <a:cs typeface="Arial" panose="020B0604020202020204" pitchFamily="34" charset="0"/>
                        </a:rPr>
                        <a:t>DMP1/4q22.1</a:t>
                      </a:r>
                    </a:p>
                  </a:txBody>
                  <a:tcPr marT="36000" marB="36000" anchor="ctr"/>
                </a:tc>
                <a:tc>
                  <a:txBody>
                    <a:bodyPr/>
                    <a:lstStyle/>
                    <a:p>
                      <a:pPr algn="ctr">
                        <a:lnSpc>
                          <a:spcPct val="90000"/>
                        </a:lnSpc>
                      </a:pPr>
                      <a:r>
                        <a:rPr lang="en-GB" sz="1200" noProof="0" dirty="0">
                          <a:latin typeface="Arial" panose="020B0604020202020204" pitchFamily="34" charset="0"/>
                          <a:cs typeface="Arial" panose="020B0604020202020204" pitchFamily="34" charset="0"/>
                        </a:rPr>
                        <a:t>↑ FGF23 expression in bone</a:t>
                      </a:r>
                    </a:p>
                  </a:txBody>
                  <a:tcPr marT="36000" marB="36000" anchor="ctr"/>
                </a:tc>
                <a:extLst>
                  <a:ext uri="{0D108BD9-81ED-4DB2-BD59-A6C34878D82A}">
                    <a16:rowId xmlns:a16="http://schemas.microsoft.com/office/drawing/2014/main" val="2980367036"/>
                  </a:ext>
                </a:extLst>
              </a:tr>
              <a:tr h="0">
                <a:tc>
                  <a:txBody>
                    <a:bodyPr/>
                    <a:lstStyle/>
                    <a:p>
                      <a:pPr>
                        <a:lnSpc>
                          <a:spcPct val="90000"/>
                        </a:lnSpc>
                      </a:pPr>
                      <a:r>
                        <a:rPr lang="en-GB" sz="1200" noProof="0" dirty="0">
                          <a:latin typeface="Arial" panose="020B0604020202020204" pitchFamily="34" charset="0"/>
                          <a:cs typeface="Arial" panose="020B0604020202020204" pitchFamily="34" charset="0"/>
                        </a:rPr>
                        <a:t>Autosomal recessive hypophosphataemic rickets 2</a:t>
                      </a:r>
                      <a:br>
                        <a:rPr lang="en-GB" sz="1200" noProof="0" dirty="0">
                          <a:latin typeface="Arial" panose="020B0604020202020204" pitchFamily="34" charset="0"/>
                          <a:cs typeface="Arial" panose="020B0604020202020204" pitchFamily="34" charset="0"/>
                        </a:rPr>
                      </a:br>
                      <a:r>
                        <a:rPr lang="en-GB" sz="1200" noProof="0" dirty="0">
                          <a:latin typeface="Arial" panose="020B0604020202020204" pitchFamily="34" charset="0"/>
                          <a:cs typeface="Arial" panose="020B0604020202020204" pitchFamily="34" charset="0"/>
                        </a:rPr>
                        <a:t>(ARHR2; OMIM#613312)</a:t>
                      </a:r>
                    </a:p>
                  </a:txBody>
                  <a:tcPr marT="36000" marB="36000" anchor="ctr"/>
                </a:tc>
                <a:tc>
                  <a:txBody>
                    <a:bodyPr/>
                    <a:lstStyle/>
                    <a:p>
                      <a:pPr algn="ctr">
                        <a:lnSpc>
                          <a:spcPct val="90000"/>
                        </a:lnSpc>
                      </a:pPr>
                      <a:r>
                        <a:rPr lang="en-GB" sz="1200" i="1" noProof="0" dirty="0">
                          <a:latin typeface="Arial" panose="020B0604020202020204" pitchFamily="34" charset="0"/>
                          <a:cs typeface="Arial" panose="020B0604020202020204" pitchFamily="34" charset="0"/>
                        </a:rPr>
                        <a:t>ENPP1/6q23.2</a:t>
                      </a:r>
                    </a:p>
                  </a:txBody>
                  <a:tcPr marT="36000" marB="36000" anchor="ct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GB" sz="1200" noProof="0" dirty="0">
                          <a:latin typeface="Arial" panose="020B0604020202020204" pitchFamily="34" charset="0"/>
                          <a:cs typeface="Arial" panose="020B0604020202020204" pitchFamily="34" charset="0"/>
                        </a:rPr>
                        <a:t>↑ FGF23 expression in bone</a:t>
                      </a:r>
                    </a:p>
                  </a:txBody>
                  <a:tcPr marT="36000" marB="36000" anchor="ctr"/>
                </a:tc>
                <a:extLst>
                  <a:ext uri="{0D108BD9-81ED-4DB2-BD59-A6C34878D82A}">
                    <a16:rowId xmlns:a16="http://schemas.microsoft.com/office/drawing/2014/main" val="1648861920"/>
                  </a:ext>
                </a:extLst>
              </a:tr>
              <a:tr h="0">
                <a:tc>
                  <a:txBody>
                    <a:bodyPr/>
                    <a:lstStyle/>
                    <a:p>
                      <a:pPr>
                        <a:lnSpc>
                          <a:spcPct val="90000"/>
                        </a:lnSpc>
                      </a:pPr>
                      <a:r>
                        <a:rPr lang="en-GB" sz="1200" noProof="0" dirty="0">
                          <a:latin typeface="Arial" panose="020B0604020202020204" pitchFamily="34" charset="0"/>
                          <a:cs typeface="Arial" panose="020B0604020202020204" pitchFamily="34" charset="0"/>
                        </a:rPr>
                        <a:t>Raine syndrome associated</a:t>
                      </a:r>
                      <a:br>
                        <a:rPr lang="en-GB" sz="1200" noProof="0" dirty="0">
                          <a:latin typeface="Arial" panose="020B0604020202020204" pitchFamily="34" charset="0"/>
                          <a:cs typeface="Arial" panose="020B0604020202020204" pitchFamily="34" charset="0"/>
                        </a:rPr>
                      </a:br>
                      <a:r>
                        <a:rPr lang="en-GB" sz="1200" noProof="0" dirty="0">
                          <a:latin typeface="Arial" panose="020B0604020202020204" pitchFamily="34" charset="0"/>
                          <a:cs typeface="Arial" panose="020B0604020202020204" pitchFamily="34" charset="0"/>
                        </a:rPr>
                        <a:t>(ARHR3; OMIM#259775)</a:t>
                      </a:r>
                    </a:p>
                  </a:txBody>
                  <a:tcPr marT="36000" marB="36000" anchor="ctr"/>
                </a:tc>
                <a:tc>
                  <a:txBody>
                    <a:bodyPr/>
                    <a:lstStyle/>
                    <a:p>
                      <a:pPr algn="ctr">
                        <a:lnSpc>
                          <a:spcPct val="90000"/>
                        </a:lnSpc>
                      </a:pPr>
                      <a:r>
                        <a:rPr lang="en-GB" sz="1200" i="1" noProof="0" dirty="0">
                          <a:latin typeface="Arial" panose="020B0604020202020204" pitchFamily="34" charset="0"/>
                          <a:cs typeface="Arial" panose="020B0604020202020204" pitchFamily="34" charset="0"/>
                        </a:rPr>
                        <a:t>FAM20C/7q22.3</a:t>
                      </a:r>
                    </a:p>
                  </a:txBody>
                  <a:tcPr marT="36000" marB="36000" anchor="ct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GB" sz="1200" noProof="0" dirty="0">
                          <a:latin typeface="Arial" panose="020B0604020202020204" pitchFamily="34" charset="0"/>
                          <a:cs typeface="Arial" panose="020B0604020202020204" pitchFamily="34" charset="0"/>
                        </a:rPr>
                        <a:t>↑ FGF23 expression in bone</a:t>
                      </a:r>
                    </a:p>
                  </a:txBody>
                  <a:tcPr marT="36000" marB="36000" anchor="ctr"/>
                </a:tc>
                <a:extLst>
                  <a:ext uri="{0D108BD9-81ED-4DB2-BD59-A6C34878D82A}">
                    <a16:rowId xmlns:a16="http://schemas.microsoft.com/office/drawing/2014/main" val="465580515"/>
                  </a:ext>
                </a:extLst>
              </a:tr>
              <a:tr h="0">
                <a:tc>
                  <a:txBody>
                    <a:bodyPr/>
                    <a:lstStyle/>
                    <a:p>
                      <a:pPr>
                        <a:lnSpc>
                          <a:spcPct val="90000"/>
                        </a:lnSpc>
                      </a:pPr>
                      <a:r>
                        <a:rPr lang="en-GB" sz="1200" noProof="0" dirty="0">
                          <a:latin typeface="Arial" panose="020B0604020202020204" pitchFamily="34" charset="0"/>
                          <a:cs typeface="Arial" panose="020B0604020202020204" pitchFamily="34" charset="0"/>
                        </a:rPr>
                        <a:t>Fibrous dysplasia</a:t>
                      </a:r>
                      <a:br>
                        <a:rPr lang="en-GB" sz="1200" noProof="0" dirty="0">
                          <a:latin typeface="Arial" panose="020B0604020202020204" pitchFamily="34" charset="0"/>
                          <a:cs typeface="Arial" panose="020B0604020202020204" pitchFamily="34" charset="0"/>
                        </a:rPr>
                      </a:br>
                      <a:r>
                        <a:rPr lang="en-GB" sz="1200" noProof="0" dirty="0">
                          <a:latin typeface="Arial" panose="020B0604020202020204" pitchFamily="34" charset="0"/>
                          <a:cs typeface="Arial" panose="020B0604020202020204" pitchFamily="34" charset="0"/>
                        </a:rPr>
                        <a:t>(FD; OMIM#174800)</a:t>
                      </a:r>
                    </a:p>
                  </a:txBody>
                  <a:tcPr marT="36000" marB="36000" anchor="ctr"/>
                </a:tc>
                <a:tc>
                  <a:txBody>
                    <a:bodyPr/>
                    <a:lstStyle/>
                    <a:p>
                      <a:pPr algn="ctr">
                        <a:lnSpc>
                          <a:spcPct val="90000"/>
                        </a:lnSpc>
                      </a:pPr>
                      <a:r>
                        <a:rPr lang="en-GB" sz="1200" i="1" noProof="0" dirty="0">
                          <a:latin typeface="Arial" panose="020B0604020202020204" pitchFamily="34" charset="0"/>
                          <a:cs typeface="Arial" panose="020B0604020202020204" pitchFamily="34" charset="0"/>
                        </a:rPr>
                        <a:t>GNAS/20q13.3</a:t>
                      </a:r>
                    </a:p>
                  </a:txBody>
                  <a:tcPr marT="36000" marB="36000" anchor="ct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GB" sz="1200" noProof="0" dirty="0">
                          <a:latin typeface="Arial" panose="020B0604020202020204" pitchFamily="34" charset="0"/>
                          <a:cs typeface="Arial" panose="020B0604020202020204" pitchFamily="34" charset="0"/>
                        </a:rPr>
                        <a:t>↑ FGF23 expression in bone</a:t>
                      </a:r>
                    </a:p>
                  </a:txBody>
                  <a:tcPr marT="36000" marB="36000" anchor="ctr"/>
                </a:tc>
                <a:extLst>
                  <a:ext uri="{0D108BD9-81ED-4DB2-BD59-A6C34878D82A}">
                    <a16:rowId xmlns:a16="http://schemas.microsoft.com/office/drawing/2014/main" val="157130046"/>
                  </a:ext>
                </a:extLst>
              </a:tr>
              <a:tr h="0">
                <a:tc>
                  <a:txBody>
                    <a:bodyPr/>
                    <a:lstStyle/>
                    <a:p>
                      <a:pPr>
                        <a:lnSpc>
                          <a:spcPct val="90000"/>
                        </a:lnSpc>
                      </a:pPr>
                      <a:r>
                        <a:rPr lang="en-GB" sz="1200" noProof="0" dirty="0">
                          <a:latin typeface="Arial" panose="020B0604020202020204" pitchFamily="34" charset="0"/>
                          <a:cs typeface="Arial" panose="020B0604020202020204" pitchFamily="34" charset="0"/>
                        </a:rPr>
                        <a:t>Cutaneous skeletal hypophosphataemia syndrome</a:t>
                      </a:r>
                      <a:br>
                        <a:rPr lang="en-GB" sz="1200" noProof="0" dirty="0">
                          <a:latin typeface="Arial" panose="020B0604020202020204" pitchFamily="34" charset="0"/>
                          <a:cs typeface="Arial" panose="020B0604020202020204" pitchFamily="34" charset="0"/>
                        </a:rPr>
                      </a:br>
                      <a:r>
                        <a:rPr lang="en-GB" sz="1200" noProof="0" dirty="0">
                          <a:latin typeface="Arial" panose="020B0604020202020204" pitchFamily="34" charset="0"/>
                          <a:cs typeface="Arial" panose="020B0604020202020204" pitchFamily="34" charset="0"/>
                        </a:rPr>
                        <a:t>(SFM; OMIM#163200)</a:t>
                      </a:r>
                    </a:p>
                  </a:txBody>
                  <a:tcPr marT="36000" marB="36000" anchor="ctr"/>
                </a:tc>
                <a:tc>
                  <a:txBody>
                    <a:bodyPr/>
                    <a:lstStyle/>
                    <a:p>
                      <a:pPr algn="ctr">
                        <a:lnSpc>
                          <a:spcPct val="90000"/>
                        </a:lnSpc>
                      </a:pPr>
                      <a:r>
                        <a:rPr lang="en-GB" sz="1200" i="1" noProof="0" dirty="0">
                          <a:latin typeface="Arial" panose="020B0604020202020204" pitchFamily="34" charset="0"/>
                          <a:cs typeface="Arial" panose="020B0604020202020204" pitchFamily="34" charset="0"/>
                        </a:rPr>
                        <a:t>RAS/1p13.2</a:t>
                      </a:r>
                    </a:p>
                  </a:txBody>
                  <a:tcPr marT="36000" marB="36000" anchor="ct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GB" sz="1200" noProof="0" dirty="0">
                          <a:latin typeface="Arial" panose="020B0604020202020204" pitchFamily="34" charset="0"/>
                          <a:cs typeface="Arial" panose="020B0604020202020204" pitchFamily="34" charset="0"/>
                        </a:rPr>
                        <a:t>?</a:t>
                      </a:r>
                    </a:p>
                  </a:txBody>
                  <a:tcPr marT="36000" marB="36000" anchor="ctr"/>
                </a:tc>
                <a:extLst>
                  <a:ext uri="{0D108BD9-81ED-4DB2-BD59-A6C34878D82A}">
                    <a16:rowId xmlns:a16="http://schemas.microsoft.com/office/drawing/2014/main" val="1637168928"/>
                  </a:ext>
                </a:extLst>
              </a:tr>
              <a:tr h="0">
                <a:tc>
                  <a:txBody>
                    <a:bodyPr/>
                    <a:lstStyle/>
                    <a:p>
                      <a:pPr>
                        <a:lnSpc>
                          <a:spcPct val="90000"/>
                        </a:lnSpc>
                      </a:pPr>
                      <a:r>
                        <a:rPr lang="en-GB" sz="1200" noProof="0" dirty="0">
                          <a:latin typeface="Arial" panose="020B0604020202020204" pitchFamily="34" charset="0"/>
                          <a:cs typeface="Arial" panose="020B0604020202020204" pitchFamily="34" charset="0"/>
                        </a:rPr>
                        <a:t>Osteoglophonic dysplasia (OGD; OMIM#166250)</a:t>
                      </a:r>
                    </a:p>
                  </a:txBody>
                  <a:tcPr marT="36000" marB="36000" anchor="ctr"/>
                </a:tc>
                <a:tc>
                  <a:txBody>
                    <a:bodyPr/>
                    <a:lstStyle/>
                    <a:p>
                      <a:pPr algn="ctr">
                        <a:lnSpc>
                          <a:spcPct val="90000"/>
                        </a:lnSpc>
                      </a:pPr>
                      <a:r>
                        <a:rPr lang="en-GB" sz="1200" i="1" noProof="0" dirty="0">
                          <a:latin typeface="Arial" panose="020B0604020202020204" pitchFamily="34" charset="0"/>
                          <a:cs typeface="Arial" panose="020B0604020202020204" pitchFamily="34" charset="0"/>
                        </a:rPr>
                        <a:t>FGFR1/8p11.23</a:t>
                      </a:r>
                    </a:p>
                  </a:txBody>
                  <a:tcPr marT="36000" marB="36000" anchor="ct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GB" sz="1200" noProof="0" dirty="0">
                          <a:latin typeface="Arial" panose="020B0604020202020204" pitchFamily="34" charset="0"/>
                          <a:cs typeface="Arial" panose="020B0604020202020204" pitchFamily="34" charset="0"/>
                        </a:rPr>
                        <a:t>↑ FGF23 expression in bone</a:t>
                      </a:r>
                    </a:p>
                  </a:txBody>
                  <a:tcPr marT="36000" marB="36000" anchor="ctr"/>
                </a:tc>
                <a:extLst>
                  <a:ext uri="{0D108BD9-81ED-4DB2-BD59-A6C34878D82A}">
                    <a16:rowId xmlns:a16="http://schemas.microsoft.com/office/drawing/2014/main" val="2978246616"/>
                  </a:ext>
                </a:extLst>
              </a:tr>
              <a:tr h="0">
                <a:tc>
                  <a:txBody>
                    <a:bodyPr/>
                    <a:lstStyle/>
                    <a:p>
                      <a:pPr>
                        <a:lnSpc>
                          <a:spcPct val="90000"/>
                        </a:lnSpc>
                      </a:pPr>
                      <a:r>
                        <a:rPr lang="en-GB" sz="1200" noProof="0" dirty="0">
                          <a:latin typeface="Arial" panose="020B0604020202020204" pitchFamily="34" charset="0"/>
                          <a:cs typeface="Arial" panose="020B0604020202020204" pitchFamily="34" charset="0"/>
                        </a:rPr>
                        <a:t>Hypophosphataemic rickets and hyperparathyroidism</a:t>
                      </a:r>
                      <a:br>
                        <a:rPr lang="en-GB" sz="1200" noProof="0" dirty="0">
                          <a:latin typeface="Arial" panose="020B0604020202020204" pitchFamily="34" charset="0"/>
                          <a:cs typeface="Arial" panose="020B0604020202020204" pitchFamily="34" charset="0"/>
                        </a:rPr>
                      </a:br>
                      <a:r>
                        <a:rPr lang="en-GB" sz="1200" noProof="0" dirty="0">
                          <a:latin typeface="Arial" panose="020B0604020202020204" pitchFamily="34" charset="0"/>
                          <a:cs typeface="Arial" panose="020B0604020202020204" pitchFamily="34" charset="0"/>
                        </a:rPr>
                        <a:t>(OMIM#612089)</a:t>
                      </a:r>
                    </a:p>
                  </a:txBody>
                  <a:tcPr marT="36000" marB="36000" anchor="ctr"/>
                </a:tc>
                <a:tc>
                  <a:txBody>
                    <a:bodyPr/>
                    <a:lstStyle/>
                    <a:p>
                      <a:pPr algn="ctr">
                        <a:lnSpc>
                          <a:spcPct val="90000"/>
                        </a:lnSpc>
                      </a:pPr>
                      <a:r>
                        <a:rPr lang="en-GB" sz="1200" i="1" noProof="0" dirty="0">
                          <a:latin typeface="Arial" panose="020B0604020202020204" pitchFamily="34" charset="0"/>
                          <a:cs typeface="Arial" panose="020B0604020202020204" pitchFamily="34" charset="0"/>
                        </a:rPr>
                        <a:t>KLOTHO/13q13.1</a:t>
                      </a:r>
                    </a:p>
                  </a:txBody>
                  <a:tcPr marT="36000" marB="36000" anchor="ct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GB" sz="1200" noProof="0" dirty="0">
                          <a:latin typeface="Arial" panose="020B0604020202020204" pitchFamily="34" charset="0"/>
                          <a:cs typeface="Arial" panose="020B0604020202020204" pitchFamily="34" charset="0"/>
                        </a:rPr>
                        <a:t>Unknown; translocation of the </a:t>
                      </a:r>
                      <a:br>
                        <a:rPr lang="en-GB" sz="1200" noProof="0" dirty="0">
                          <a:latin typeface="Arial" panose="020B0604020202020204" pitchFamily="34" charset="0"/>
                          <a:cs typeface="Arial" panose="020B0604020202020204" pitchFamily="34" charset="0"/>
                        </a:rPr>
                      </a:br>
                      <a:r>
                        <a:rPr lang="en-GB" sz="1200" noProof="0" dirty="0">
                          <a:latin typeface="Arial" panose="020B0604020202020204" pitchFamily="34" charset="0"/>
                          <a:cs typeface="Arial" panose="020B0604020202020204" pitchFamily="34" charset="0"/>
                        </a:rPr>
                        <a:t>KLOTHO promoter</a:t>
                      </a:r>
                    </a:p>
                  </a:txBody>
                  <a:tcPr marT="36000" marB="36000" anchor="ctr"/>
                </a:tc>
                <a:extLst>
                  <a:ext uri="{0D108BD9-81ED-4DB2-BD59-A6C34878D82A}">
                    <a16:rowId xmlns:a16="http://schemas.microsoft.com/office/drawing/2014/main" val="1883031523"/>
                  </a:ext>
                </a:extLst>
              </a:tr>
              <a:tr h="0">
                <a:tc gridSpan="3">
                  <a:txBody>
                    <a:bodyPr/>
                    <a:lstStyle/>
                    <a:p>
                      <a:pPr algn="l">
                        <a:lnSpc>
                          <a:spcPct val="90000"/>
                        </a:lnSpc>
                      </a:pPr>
                      <a:r>
                        <a:rPr lang="en-GB" sz="1200" b="1" i="1" noProof="0" dirty="0">
                          <a:latin typeface="Arial" panose="020B0604020202020204" pitchFamily="34" charset="0"/>
                          <a:cs typeface="Arial" panose="020B0604020202020204" pitchFamily="34" charset="0"/>
                        </a:rPr>
                        <a:t>Acquired</a:t>
                      </a:r>
                    </a:p>
                  </a:txBody>
                  <a:tcPr marT="36000" marB="36000" anchor="ctr"/>
                </a:tc>
                <a:tc hMerge="1">
                  <a:txBody>
                    <a:bodyPr/>
                    <a:lstStyle/>
                    <a:p>
                      <a:pPr>
                        <a:lnSpc>
                          <a:spcPct val="90000"/>
                        </a:lnSpc>
                      </a:pPr>
                      <a:endParaRPr lang="en-GB" sz="1200" i="1" dirty="0"/>
                    </a:p>
                  </a:txBody>
                  <a:tcPr/>
                </a:tc>
                <a:tc hMerge="1">
                  <a:txBody>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lang="en-GB" sz="1200" dirty="0"/>
                    </a:p>
                  </a:txBody>
                  <a:tcPr/>
                </a:tc>
                <a:extLst>
                  <a:ext uri="{0D108BD9-81ED-4DB2-BD59-A6C34878D82A}">
                    <a16:rowId xmlns:a16="http://schemas.microsoft.com/office/drawing/2014/main" val="3481301520"/>
                  </a:ext>
                </a:extLst>
              </a:tr>
              <a:tr h="0">
                <a:tc>
                  <a:txBody>
                    <a:bodyPr/>
                    <a:lstStyle/>
                    <a:p>
                      <a:pPr>
                        <a:lnSpc>
                          <a:spcPct val="90000"/>
                        </a:lnSpc>
                      </a:pPr>
                      <a:r>
                        <a:rPr lang="en-GB" sz="1200" noProof="0" dirty="0">
                          <a:latin typeface="Arial" panose="020B0604020202020204" pitchFamily="34" charset="0"/>
                          <a:cs typeface="Arial" panose="020B0604020202020204" pitchFamily="34" charset="0"/>
                        </a:rPr>
                        <a:t>TIO</a:t>
                      </a:r>
                    </a:p>
                  </a:txBody>
                  <a:tcPr marT="36000" marB="36000" anchor="ctr"/>
                </a:tc>
                <a:tc>
                  <a:txBody>
                    <a:bodyPr/>
                    <a:lstStyle/>
                    <a:p>
                      <a:pPr algn="ctr">
                        <a:lnSpc>
                          <a:spcPct val="90000"/>
                        </a:lnSpc>
                      </a:pPr>
                      <a:r>
                        <a:rPr lang="en-GB" sz="1200" i="1" noProof="0" dirty="0">
                          <a:latin typeface="Arial" panose="020B0604020202020204" pitchFamily="34" charset="0"/>
                          <a:cs typeface="Arial" panose="020B0604020202020204" pitchFamily="34" charset="0"/>
                        </a:rPr>
                        <a:t>NA</a:t>
                      </a:r>
                    </a:p>
                  </a:txBody>
                  <a:tcPr marT="36000" marB="36000" anchor="ctr"/>
                </a:tc>
                <a:tc>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GB" sz="1200" noProof="0" dirty="0">
                          <a:latin typeface="Arial" panose="020B0604020202020204" pitchFamily="34" charset="0"/>
                          <a:cs typeface="Arial" panose="020B0604020202020204" pitchFamily="34" charset="0"/>
                        </a:rPr>
                        <a:t>↑ FGF23 and other phosphatonins expression in the tumour</a:t>
                      </a:r>
                    </a:p>
                  </a:txBody>
                  <a:tcPr marT="36000" marB="36000" anchor="ctr"/>
                </a:tc>
                <a:extLst>
                  <a:ext uri="{0D108BD9-81ED-4DB2-BD59-A6C34878D82A}">
                    <a16:rowId xmlns:a16="http://schemas.microsoft.com/office/drawing/2014/main" val="661776017"/>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CasellaDiTesto 4">
            <a:extLst>
              <a:ext uri="{FF2B5EF4-FFF2-40B4-BE49-F238E27FC236}">
                <a16:creationId xmlns:a16="http://schemas.microsoft.com/office/drawing/2014/main" id="{3E61A88C-749A-5A4F-A360-8639B7720A8F}"/>
              </a:ext>
            </a:extLst>
          </p:cNvPr>
          <p:cNvSpPr txBox="1">
            <a:spLocks noChangeArrowheads="1"/>
          </p:cNvSpPr>
          <p:nvPr/>
        </p:nvSpPr>
        <p:spPr bwMode="auto">
          <a:xfrm>
            <a:off x="301799" y="3246438"/>
            <a:ext cx="5781675"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Tx/>
              <a:buBlip>
                <a:blip r:embed="rId3"/>
              </a:buBlip>
            </a:pPr>
            <a:r>
              <a:rPr lang="en-GB" altLang="en-US" dirty="0">
                <a:solidFill>
                  <a:srgbClr val="000000"/>
                </a:solidFill>
                <a:ea typeface="Arial Narrow" panose="020B0604020202020204" pitchFamily="34" charset="0"/>
                <a:cs typeface="Arial" panose="020B0604020202020204" pitchFamily="34" charset="0"/>
              </a:rPr>
              <a:t>Rare paraneoplastic syndrome with overproduction </a:t>
            </a:r>
            <a:br>
              <a:rPr lang="en-GB" altLang="en-US" dirty="0">
                <a:solidFill>
                  <a:srgbClr val="000000"/>
                </a:solidFill>
                <a:ea typeface="Arial Narrow" panose="020B0604020202020204" pitchFamily="34" charset="0"/>
                <a:cs typeface="Arial" panose="020B0604020202020204" pitchFamily="34" charset="0"/>
              </a:rPr>
            </a:br>
            <a:r>
              <a:rPr lang="en-GB" altLang="en-US" dirty="0">
                <a:solidFill>
                  <a:srgbClr val="000000"/>
                </a:solidFill>
                <a:ea typeface="Arial Narrow" panose="020B0604020202020204" pitchFamily="34" charset="0"/>
                <a:cs typeface="Arial" panose="020B0604020202020204" pitchFamily="34" charset="0"/>
              </a:rPr>
              <a:t>of phosphaturic hormones, as FGF23, by tumours </a:t>
            </a:r>
            <a:br>
              <a:rPr lang="en-GB" altLang="en-US" dirty="0">
                <a:solidFill>
                  <a:srgbClr val="000000"/>
                </a:solidFill>
                <a:ea typeface="Arial Narrow" panose="020B0604020202020204" pitchFamily="34" charset="0"/>
                <a:cs typeface="Arial" panose="020B0604020202020204" pitchFamily="34" charset="0"/>
              </a:rPr>
            </a:br>
            <a:r>
              <a:rPr lang="en-GB" altLang="en-US" dirty="0">
                <a:solidFill>
                  <a:srgbClr val="000000"/>
                </a:solidFill>
                <a:ea typeface="Arial Narrow" panose="020B0604020202020204" pitchFamily="34" charset="0"/>
                <a:cs typeface="Arial" panose="020B0604020202020204" pitchFamily="34" charset="0"/>
              </a:rPr>
              <a:t>(the majority are mesenchymal in nature)</a:t>
            </a:r>
          </a:p>
          <a:p>
            <a:pPr eaLnBrk="1" hangingPunct="1">
              <a:buFontTx/>
              <a:buBlip>
                <a:blip r:embed="rId3"/>
              </a:buBlip>
            </a:pPr>
            <a:endParaRPr lang="en-GB" altLang="en-US" dirty="0">
              <a:solidFill>
                <a:srgbClr val="000000"/>
              </a:solidFill>
              <a:ea typeface="Arial Narrow" panose="020B0604020202020204" pitchFamily="34" charset="0"/>
              <a:cs typeface="Arial" panose="020B0604020202020204" pitchFamily="34" charset="0"/>
            </a:endParaRPr>
          </a:p>
          <a:p>
            <a:pPr eaLnBrk="1" hangingPunct="1">
              <a:buFontTx/>
              <a:buBlip>
                <a:blip r:embed="rId3"/>
              </a:buBlip>
            </a:pPr>
            <a:r>
              <a:rPr lang="en-GB" altLang="en-US" dirty="0">
                <a:solidFill>
                  <a:srgbClr val="000000"/>
                </a:solidFill>
                <a:ea typeface="Arial Narrow" panose="020B0604020202020204" pitchFamily="34" charset="0"/>
                <a:cs typeface="Arial" panose="020B0604020202020204" pitchFamily="34" charset="0"/>
              </a:rPr>
              <a:t>The disorder is usually described in adults, and an algorithm for its management has been published</a:t>
            </a:r>
          </a:p>
        </p:txBody>
      </p:sp>
      <p:grpSp>
        <p:nvGrpSpPr>
          <p:cNvPr id="67588" name="Gruppo 6">
            <a:extLst>
              <a:ext uri="{FF2B5EF4-FFF2-40B4-BE49-F238E27FC236}">
                <a16:creationId xmlns:a16="http://schemas.microsoft.com/office/drawing/2014/main" id="{378B8076-BAB2-7846-AE46-E7B7B1E64C91}"/>
              </a:ext>
            </a:extLst>
          </p:cNvPr>
          <p:cNvGrpSpPr>
            <a:grpSpLocks/>
          </p:cNvGrpSpPr>
          <p:nvPr/>
        </p:nvGrpSpPr>
        <p:grpSpPr bwMode="auto">
          <a:xfrm>
            <a:off x="365125" y="365125"/>
            <a:ext cx="11328400" cy="695325"/>
            <a:chOff x="364973" y="6974"/>
            <a:chExt cx="11328963" cy="695987"/>
          </a:xfrm>
        </p:grpSpPr>
        <p:pic>
          <p:nvPicPr>
            <p:cNvPr id="67592" name="Immagine 7">
              <a:extLst>
                <a:ext uri="{FF2B5EF4-FFF2-40B4-BE49-F238E27FC236}">
                  <a16:creationId xmlns:a16="http://schemas.microsoft.com/office/drawing/2014/main" id="{F85474C5-A8F2-7847-99DE-DABBE43921A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961591" y="6974"/>
              <a:ext cx="732345" cy="69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3" name="Immagine 8">
              <a:extLst>
                <a:ext uri="{FF2B5EF4-FFF2-40B4-BE49-F238E27FC236}">
                  <a16:creationId xmlns:a16="http://schemas.microsoft.com/office/drawing/2014/main" id="{28C816A9-0AA7-2C46-8BF6-F1D494DFAFB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64973" y="6974"/>
              <a:ext cx="732345" cy="69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7589" name="Rettangolo 2">
            <a:extLst>
              <a:ext uri="{FF2B5EF4-FFF2-40B4-BE49-F238E27FC236}">
                <a16:creationId xmlns:a16="http://schemas.microsoft.com/office/drawing/2014/main" id="{30679A31-CEC4-8048-998E-363ECB6E3125}"/>
              </a:ext>
            </a:extLst>
          </p:cNvPr>
          <p:cNvSpPr>
            <a:spLocks noChangeArrowheads="1"/>
          </p:cNvSpPr>
          <p:nvPr/>
        </p:nvSpPr>
        <p:spPr bwMode="auto">
          <a:xfrm>
            <a:off x="301799" y="2473325"/>
            <a:ext cx="615155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sz="2800" b="1" dirty="0">
                <a:solidFill>
                  <a:srgbClr val="617B9F"/>
                </a:solidFill>
                <a:latin typeface="Arial Narrow" panose="020B0604020202020204" pitchFamily="34" charset="0"/>
                <a:ea typeface="Arial Narrow" panose="020B0604020202020204" pitchFamily="34" charset="0"/>
                <a:cs typeface="Arial Narrow" panose="020B0604020202020204" pitchFamily="34" charset="0"/>
              </a:rPr>
              <a:t>TUMOUR-INDUCED OSTEOMALACIA (TIO)</a:t>
            </a:r>
            <a:endParaRPr lang="en-GB" altLang="en-US" sz="2800" dirty="0">
              <a:solidFill>
                <a:srgbClr val="000000"/>
              </a:solidFill>
              <a:latin typeface="Calibri" panose="020F0502020204030204" pitchFamily="34" charset="0"/>
            </a:endParaRPr>
          </a:p>
        </p:txBody>
      </p:sp>
      <p:sp>
        <p:nvSpPr>
          <p:cNvPr id="10" name="TextBox 130">
            <a:extLst>
              <a:ext uri="{FF2B5EF4-FFF2-40B4-BE49-F238E27FC236}">
                <a16:creationId xmlns:a16="http://schemas.microsoft.com/office/drawing/2014/main" id="{33EB1976-C8A1-C441-AE65-C36F9B5B1D45}"/>
              </a:ext>
            </a:extLst>
          </p:cNvPr>
          <p:cNvSpPr txBox="1">
            <a:spLocks noChangeArrowheads="1"/>
          </p:cNvSpPr>
          <p:nvPr/>
        </p:nvSpPr>
        <p:spPr bwMode="auto">
          <a:xfrm>
            <a:off x="220472" y="6367673"/>
            <a:ext cx="116459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nchorCtr="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en-US" sz="1200" dirty="0">
                <a:solidFill>
                  <a:schemeClr val="tx2"/>
                </a:solidFill>
                <a:ea typeface="MS PGothic" panose="020B0600070205080204" pitchFamily="34" charset="-128"/>
                <a:cs typeface="Arial" panose="020B0604020202020204" pitchFamily="34" charset="0"/>
              </a:rPr>
              <a:t>FGF23, fibroblast growth factor 23</a:t>
            </a:r>
          </a:p>
          <a:p>
            <a:r>
              <a:rPr lang="en-GB" altLang="en-US" sz="1200" dirty="0">
                <a:solidFill>
                  <a:schemeClr val="tx2"/>
                </a:solidFill>
                <a:ea typeface="MS PGothic" panose="020B0600070205080204" pitchFamily="34" charset="-128"/>
                <a:cs typeface="Arial" panose="020B0604020202020204" pitchFamily="34" charset="0"/>
              </a:rPr>
              <a:t>Adapted from: Minisola S, et al. Nat Rev Disease Primers. 2017;3:17044</a:t>
            </a:r>
          </a:p>
        </p:txBody>
      </p:sp>
      <p:cxnSp>
        <p:nvCxnSpPr>
          <p:cNvPr id="4" name="Straight Connector 3">
            <a:extLst>
              <a:ext uri="{FF2B5EF4-FFF2-40B4-BE49-F238E27FC236}">
                <a16:creationId xmlns:a16="http://schemas.microsoft.com/office/drawing/2014/main" id="{DD3AF6B9-E025-4340-9049-CA4E3532B76B}"/>
              </a:ext>
            </a:extLst>
          </p:cNvPr>
          <p:cNvCxnSpPr/>
          <p:nvPr/>
        </p:nvCxnSpPr>
        <p:spPr>
          <a:xfrm>
            <a:off x="9097528" y="687243"/>
            <a:ext cx="0" cy="267416"/>
          </a:xfrm>
          <a:prstGeom prst="line">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Rounded Rectangle 22">
            <a:extLst>
              <a:ext uri="{FF2B5EF4-FFF2-40B4-BE49-F238E27FC236}">
                <a16:creationId xmlns:a16="http://schemas.microsoft.com/office/drawing/2014/main" id="{F56D7024-9EF5-4446-82F5-8C51D60A4823}"/>
              </a:ext>
            </a:extLst>
          </p:cNvPr>
          <p:cNvSpPr/>
          <p:nvPr/>
        </p:nvSpPr>
        <p:spPr>
          <a:xfrm>
            <a:off x="8341444" y="593377"/>
            <a:ext cx="1512168" cy="219600"/>
          </a:xfrm>
          <a:prstGeom prst="roundRect">
            <a:avLst>
              <a:gd name="adj" fmla="val 29677"/>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algn="ctr"/>
            <a:r>
              <a:rPr lang="en-GB" sz="1000" b="1" dirty="0">
                <a:solidFill>
                  <a:schemeClr val="tx1"/>
                </a:solidFill>
                <a:latin typeface="Arial" panose="020B0604020202020204" pitchFamily="34" charset="0"/>
                <a:cs typeface="Arial" panose="020B0604020202020204" pitchFamily="34" charset="0"/>
              </a:rPr>
              <a:t>Hypophosphataemia</a:t>
            </a:r>
          </a:p>
        </p:txBody>
      </p:sp>
      <p:cxnSp>
        <p:nvCxnSpPr>
          <p:cNvPr id="26" name="Straight Connector 25">
            <a:extLst>
              <a:ext uri="{FF2B5EF4-FFF2-40B4-BE49-F238E27FC236}">
                <a16:creationId xmlns:a16="http://schemas.microsoft.com/office/drawing/2014/main" id="{78E7271E-0F7B-284E-BEF4-DF17DCAE71E4}"/>
              </a:ext>
            </a:extLst>
          </p:cNvPr>
          <p:cNvCxnSpPr>
            <a:cxnSpLocks/>
          </p:cNvCxnSpPr>
          <p:nvPr/>
        </p:nvCxnSpPr>
        <p:spPr>
          <a:xfrm>
            <a:off x="7864709" y="1590675"/>
            <a:ext cx="0" cy="164084"/>
          </a:xfrm>
          <a:prstGeom prst="line">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98D89C1-F575-6E42-96D5-C72781042154}"/>
              </a:ext>
            </a:extLst>
          </p:cNvPr>
          <p:cNvCxnSpPr/>
          <p:nvPr/>
        </p:nvCxnSpPr>
        <p:spPr>
          <a:xfrm>
            <a:off x="9097528" y="1341293"/>
            <a:ext cx="0" cy="267416"/>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1C21FBE-F231-2A4F-AF31-C57E49DA446E}"/>
              </a:ext>
            </a:extLst>
          </p:cNvPr>
          <p:cNvCxnSpPr>
            <a:cxnSpLocks/>
          </p:cNvCxnSpPr>
          <p:nvPr/>
        </p:nvCxnSpPr>
        <p:spPr>
          <a:xfrm flipH="1">
            <a:off x="7854827" y="1598826"/>
            <a:ext cx="2470273" cy="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52C50C3-E426-2F45-B0ED-94FAE0DEEED8}"/>
              </a:ext>
            </a:extLst>
          </p:cNvPr>
          <p:cNvCxnSpPr>
            <a:cxnSpLocks/>
          </p:cNvCxnSpPr>
          <p:nvPr/>
        </p:nvCxnSpPr>
        <p:spPr>
          <a:xfrm>
            <a:off x="10322159" y="1590675"/>
            <a:ext cx="0" cy="164084"/>
          </a:xfrm>
          <a:prstGeom prst="line">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Rounded Rectangle 19">
            <a:extLst>
              <a:ext uri="{FF2B5EF4-FFF2-40B4-BE49-F238E27FC236}">
                <a16:creationId xmlns:a16="http://schemas.microsoft.com/office/drawing/2014/main" id="{37DA02A3-BB2D-0B48-9B1D-81FD59F1B51E}"/>
              </a:ext>
            </a:extLst>
          </p:cNvPr>
          <p:cNvSpPr/>
          <p:nvPr/>
        </p:nvSpPr>
        <p:spPr>
          <a:xfrm>
            <a:off x="8341444" y="964852"/>
            <a:ext cx="1512168" cy="534615"/>
          </a:xfrm>
          <a:prstGeom prst="roundRect">
            <a:avLst>
              <a:gd name="adj" fmla="val 12327"/>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marL="88900" indent="-88900">
              <a:buFont typeface="Arial" panose="020B0604020202020204" pitchFamily="34" charset="0"/>
              <a:buChar char="•"/>
            </a:pPr>
            <a:r>
              <a:rPr lang="en-GB" sz="1000" dirty="0">
                <a:solidFill>
                  <a:schemeClr val="tx1"/>
                </a:solidFill>
                <a:latin typeface="Arial" panose="020B0604020202020204" pitchFamily="34" charset="0"/>
                <a:cs typeface="Arial" panose="020B0604020202020204" pitchFamily="34" charset="0"/>
              </a:rPr>
              <a:t>Clinical history</a:t>
            </a:r>
          </a:p>
          <a:p>
            <a:pPr marL="88900" indent="-88900">
              <a:buFont typeface="Arial" panose="020B0604020202020204" pitchFamily="34" charset="0"/>
              <a:buChar char="•"/>
            </a:pPr>
            <a:r>
              <a:rPr lang="en-GB" sz="1000" dirty="0">
                <a:solidFill>
                  <a:schemeClr val="tx1"/>
                </a:solidFill>
                <a:latin typeface="Arial" panose="020B0604020202020204" pitchFamily="34" charset="0"/>
                <a:cs typeface="Arial" panose="020B0604020202020204" pitchFamily="34" charset="0"/>
              </a:rPr>
              <a:t>Physical examination</a:t>
            </a:r>
          </a:p>
          <a:p>
            <a:pPr marL="88900" indent="-88900">
              <a:buFont typeface="Arial" panose="020B0604020202020204" pitchFamily="34" charset="0"/>
              <a:buChar char="•"/>
            </a:pPr>
            <a:r>
              <a:rPr lang="en-GB" sz="1000" dirty="0">
                <a:solidFill>
                  <a:schemeClr val="tx1"/>
                </a:solidFill>
                <a:latin typeface="Arial" panose="020B0604020202020204" pitchFamily="34" charset="0"/>
                <a:cs typeface="Arial" panose="020B0604020202020204" pitchFamily="34" charset="0"/>
              </a:rPr>
              <a:t>Laboratory evaluation</a:t>
            </a:r>
          </a:p>
        </p:txBody>
      </p:sp>
      <p:cxnSp>
        <p:nvCxnSpPr>
          <p:cNvPr id="36" name="Straight Connector 35">
            <a:extLst>
              <a:ext uri="{FF2B5EF4-FFF2-40B4-BE49-F238E27FC236}">
                <a16:creationId xmlns:a16="http://schemas.microsoft.com/office/drawing/2014/main" id="{7C57624F-3671-C641-8CD3-093CB46A1D1A}"/>
              </a:ext>
            </a:extLst>
          </p:cNvPr>
          <p:cNvCxnSpPr>
            <a:cxnSpLocks/>
          </p:cNvCxnSpPr>
          <p:nvPr/>
        </p:nvCxnSpPr>
        <p:spPr>
          <a:xfrm>
            <a:off x="10322159" y="2114550"/>
            <a:ext cx="0" cy="164084"/>
          </a:xfrm>
          <a:prstGeom prst="line">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Rounded Rectangle 20">
            <a:extLst>
              <a:ext uri="{FF2B5EF4-FFF2-40B4-BE49-F238E27FC236}">
                <a16:creationId xmlns:a16="http://schemas.microsoft.com/office/drawing/2014/main" id="{F58C6D03-E37A-5A41-B90C-84E55DE36DA0}"/>
              </a:ext>
            </a:extLst>
          </p:cNvPr>
          <p:cNvSpPr/>
          <p:nvPr/>
        </p:nvSpPr>
        <p:spPr>
          <a:xfrm>
            <a:off x="9210377" y="1764556"/>
            <a:ext cx="2231136" cy="376032"/>
          </a:xfrm>
          <a:prstGeom prst="roundRect">
            <a:avLst>
              <a:gd name="adj" fmla="val 28825"/>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algn="ctr"/>
            <a:r>
              <a:rPr lang="en-GB" sz="1000" dirty="0">
                <a:solidFill>
                  <a:schemeClr val="tx1"/>
                </a:solidFill>
                <a:latin typeface="Arial" panose="020B0604020202020204" pitchFamily="34" charset="0"/>
                <a:cs typeface="Arial" panose="020B0604020202020204" pitchFamily="34" charset="0"/>
              </a:rPr>
              <a:t>No family history of inherited</a:t>
            </a:r>
            <a:br>
              <a:rPr lang="en-GB" sz="1000" dirty="0">
                <a:solidFill>
                  <a:schemeClr val="tx1"/>
                </a:solidFill>
                <a:latin typeface="Arial" panose="020B0604020202020204" pitchFamily="34" charset="0"/>
                <a:cs typeface="Arial" panose="020B0604020202020204" pitchFamily="34" charset="0"/>
              </a:rPr>
            </a:br>
            <a:r>
              <a:rPr lang="en-GB" sz="1000" dirty="0">
                <a:solidFill>
                  <a:schemeClr val="tx1"/>
                </a:solidFill>
                <a:latin typeface="Arial" panose="020B0604020202020204" pitchFamily="34" charset="0"/>
                <a:cs typeface="Arial" panose="020B0604020202020204" pitchFamily="34" charset="0"/>
              </a:rPr>
              <a:t>phosphate disorder</a:t>
            </a:r>
          </a:p>
        </p:txBody>
      </p:sp>
      <p:cxnSp>
        <p:nvCxnSpPr>
          <p:cNvPr id="35" name="Straight Connector 34">
            <a:extLst>
              <a:ext uri="{FF2B5EF4-FFF2-40B4-BE49-F238E27FC236}">
                <a16:creationId xmlns:a16="http://schemas.microsoft.com/office/drawing/2014/main" id="{75BADB25-C0A9-714B-BC3E-7EFD44A2FE6C}"/>
              </a:ext>
            </a:extLst>
          </p:cNvPr>
          <p:cNvCxnSpPr>
            <a:cxnSpLocks/>
          </p:cNvCxnSpPr>
          <p:nvPr/>
        </p:nvCxnSpPr>
        <p:spPr>
          <a:xfrm>
            <a:off x="7864709" y="1984375"/>
            <a:ext cx="0" cy="1053084"/>
          </a:xfrm>
          <a:prstGeom prst="line">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550E3310-6182-984E-BBCD-57343CC8CAE2}"/>
              </a:ext>
            </a:extLst>
          </p:cNvPr>
          <p:cNvGrpSpPr/>
          <p:nvPr/>
        </p:nvGrpSpPr>
        <p:grpSpPr>
          <a:xfrm>
            <a:off x="9232900" y="3388742"/>
            <a:ext cx="1092201" cy="315467"/>
            <a:chOff x="9232900" y="3388742"/>
            <a:chExt cx="1092201" cy="315467"/>
          </a:xfrm>
          <a:solidFill>
            <a:schemeClr val="accent6">
              <a:lumMod val="40000"/>
              <a:lumOff val="60000"/>
            </a:schemeClr>
          </a:solidFill>
        </p:grpSpPr>
        <p:cxnSp>
          <p:nvCxnSpPr>
            <p:cNvPr id="39" name="Straight Connector 38">
              <a:extLst>
                <a:ext uri="{FF2B5EF4-FFF2-40B4-BE49-F238E27FC236}">
                  <a16:creationId xmlns:a16="http://schemas.microsoft.com/office/drawing/2014/main" id="{21AD28CF-CD29-2040-A466-C79F34CB7C7D}"/>
                </a:ext>
              </a:extLst>
            </p:cNvPr>
            <p:cNvCxnSpPr>
              <a:cxnSpLocks/>
            </p:cNvCxnSpPr>
            <p:nvPr/>
          </p:nvCxnSpPr>
          <p:spPr>
            <a:xfrm>
              <a:off x="10322159" y="3388742"/>
              <a:ext cx="0" cy="164084"/>
            </a:xfrm>
            <a:prstGeom prst="line">
              <a:avLst/>
            </a:prstGeom>
            <a:grpFill/>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B2D3832-538D-5341-9004-114EB776C797}"/>
                </a:ext>
              </a:extLst>
            </p:cNvPr>
            <p:cNvCxnSpPr>
              <a:cxnSpLocks/>
            </p:cNvCxnSpPr>
            <p:nvPr/>
          </p:nvCxnSpPr>
          <p:spPr>
            <a:xfrm flipH="1">
              <a:off x="9232900" y="3541926"/>
              <a:ext cx="1092201" cy="0"/>
            </a:xfrm>
            <a:prstGeom prst="line">
              <a:avLst/>
            </a:prstGeom>
            <a:grpFill/>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01D884A7-136C-584C-892B-F7D4845C3567}"/>
                </a:ext>
              </a:extLst>
            </p:cNvPr>
            <p:cNvCxnSpPr>
              <a:cxnSpLocks/>
            </p:cNvCxnSpPr>
            <p:nvPr/>
          </p:nvCxnSpPr>
          <p:spPr>
            <a:xfrm>
              <a:off x="9242659" y="3540125"/>
              <a:ext cx="0" cy="164084"/>
            </a:xfrm>
            <a:prstGeom prst="line">
              <a:avLst/>
            </a:prstGeom>
            <a:grpFill/>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394D7175-C54F-9449-B2B7-76F0B16DBD6A}"/>
              </a:ext>
            </a:extLst>
          </p:cNvPr>
          <p:cNvGrpSpPr/>
          <p:nvPr/>
        </p:nvGrpSpPr>
        <p:grpSpPr>
          <a:xfrm>
            <a:off x="7858125" y="3385567"/>
            <a:ext cx="1092201" cy="318642"/>
            <a:chOff x="7858125" y="3385567"/>
            <a:chExt cx="1092201" cy="318642"/>
          </a:xfrm>
          <a:solidFill>
            <a:schemeClr val="accent6">
              <a:lumMod val="40000"/>
              <a:lumOff val="60000"/>
            </a:schemeClr>
          </a:solidFill>
        </p:grpSpPr>
        <p:cxnSp>
          <p:nvCxnSpPr>
            <p:cNvPr id="38" name="Straight Connector 37">
              <a:extLst>
                <a:ext uri="{FF2B5EF4-FFF2-40B4-BE49-F238E27FC236}">
                  <a16:creationId xmlns:a16="http://schemas.microsoft.com/office/drawing/2014/main" id="{FECCCC41-C238-F042-918E-C2C0E67CFD5C}"/>
                </a:ext>
              </a:extLst>
            </p:cNvPr>
            <p:cNvCxnSpPr>
              <a:cxnSpLocks/>
            </p:cNvCxnSpPr>
            <p:nvPr/>
          </p:nvCxnSpPr>
          <p:spPr>
            <a:xfrm>
              <a:off x="7864709" y="3385567"/>
              <a:ext cx="0" cy="164084"/>
            </a:xfrm>
            <a:prstGeom prst="line">
              <a:avLst/>
            </a:prstGeom>
            <a:grpFill/>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5E15363A-9B3D-204F-BEFA-CFE40722F5BB}"/>
                </a:ext>
              </a:extLst>
            </p:cNvPr>
            <p:cNvCxnSpPr>
              <a:cxnSpLocks/>
            </p:cNvCxnSpPr>
            <p:nvPr/>
          </p:nvCxnSpPr>
          <p:spPr>
            <a:xfrm flipH="1">
              <a:off x="7858125" y="3541926"/>
              <a:ext cx="1092201" cy="0"/>
            </a:xfrm>
            <a:prstGeom prst="line">
              <a:avLst/>
            </a:prstGeom>
            <a:grpFill/>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352689D-575B-DF43-9C95-34BA7FEB081B}"/>
                </a:ext>
              </a:extLst>
            </p:cNvPr>
            <p:cNvCxnSpPr>
              <a:cxnSpLocks/>
            </p:cNvCxnSpPr>
            <p:nvPr/>
          </p:nvCxnSpPr>
          <p:spPr>
            <a:xfrm>
              <a:off x="8941034" y="3540125"/>
              <a:ext cx="0" cy="164084"/>
            </a:xfrm>
            <a:prstGeom prst="line">
              <a:avLst/>
            </a:prstGeom>
            <a:grpFill/>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47" name="Straight Connector 46">
            <a:extLst>
              <a:ext uri="{FF2B5EF4-FFF2-40B4-BE49-F238E27FC236}">
                <a16:creationId xmlns:a16="http://schemas.microsoft.com/office/drawing/2014/main" id="{2331A955-733E-164A-A051-7D398DCBFF88}"/>
              </a:ext>
            </a:extLst>
          </p:cNvPr>
          <p:cNvCxnSpPr/>
          <p:nvPr/>
        </p:nvCxnSpPr>
        <p:spPr>
          <a:xfrm>
            <a:off x="9096609" y="3786043"/>
            <a:ext cx="0" cy="267416"/>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B67CBACF-1090-9549-8908-FD91864B2802}"/>
              </a:ext>
            </a:extLst>
          </p:cNvPr>
          <p:cNvCxnSpPr>
            <a:cxnSpLocks/>
          </p:cNvCxnSpPr>
          <p:nvPr/>
        </p:nvCxnSpPr>
        <p:spPr>
          <a:xfrm flipH="1">
            <a:off x="7854827" y="4049926"/>
            <a:ext cx="2470273" cy="0"/>
          </a:xfrm>
          <a:prstGeom prst="line">
            <a:avLst/>
          </a:prstGeom>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9" name="Rounded Rectangle 18">
            <a:extLst>
              <a:ext uri="{FF2B5EF4-FFF2-40B4-BE49-F238E27FC236}">
                <a16:creationId xmlns:a16="http://schemas.microsoft.com/office/drawing/2014/main" id="{F851BE4C-3D3A-8549-ACFD-1BCEB8D82E40}"/>
              </a:ext>
            </a:extLst>
          </p:cNvPr>
          <p:cNvSpPr/>
          <p:nvPr/>
        </p:nvSpPr>
        <p:spPr>
          <a:xfrm>
            <a:off x="8300054" y="3729442"/>
            <a:ext cx="1586848" cy="219496"/>
          </a:xfrm>
          <a:prstGeom prst="roundRect">
            <a:avLst>
              <a:gd name="adj" fmla="val 28825"/>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000" b="1" dirty="0">
                <a:solidFill>
                  <a:schemeClr val="tx1"/>
                </a:solidFill>
                <a:latin typeface="Arial" panose="020B0604020202020204" pitchFamily="34" charset="0"/>
                <a:cs typeface="Arial" panose="020B0604020202020204" pitchFamily="34" charset="0"/>
              </a:rPr>
              <a:t>Measure levels of FGF23</a:t>
            </a:r>
          </a:p>
        </p:txBody>
      </p:sp>
      <p:cxnSp>
        <p:nvCxnSpPr>
          <p:cNvPr id="49" name="Straight Connector 48">
            <a:extLst>
              <a:ext uri="{FF2B5EF4-FFF2-40B4-BE49-F238E27FC236}">
                <a16:creationId xmlns:a16="http://schemas.microsoft.com/office/drawing/2014/main" id="{960DD020-8BCA-384B-9703-B00023EAB8B3}"/>
              </a:ext>
            </a:extLst>
          </p:cNvPr>
          <p:cNvCxnSpPr>
            <a:cxnSpLocks/>
          </p:cNvCxnSpPr>
          <p:nvPr/>
        </p:nvCxnSpPr>
        <p:spPr>
          <a:xfrm>
            <a:off x="7864709" y="4051300"/>
            <a:ext cx="0" cy="164084"/>
          </a:xfrm>
          <a:prstGeom prst="line">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15E79AE-3CC9-B640-A678-F1FFE6420DBD}"/>
              </a:ext>
            </a:extLst>
          </p:cNvPr>
          <p:cNvCxnSpPr>
            <a:cxnSpLocks/>
          </p:cNvCxnSpPr>
          <p:nvPr/>
        </p:nvCxnSpPr>
        <p:spPr>
          <a:xfrm>
            <a:off x="10322159" y="4051300"/>
            <a:ext cx="0" cy="164084"/>
          </a:xfrm>
          <a:prstGeom prst="line">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95DD58D3-C225-5447-940D-A839A2361B5E}"/>
              </a:ext>
            </a:extLst>
          </p:cNvPr>
          <p:cNvGrpSpPr/>
          <p:nvPr/>
        </p:nvGrpSpPr>
        <p:grpSpPr>
          <a:xfrm>
            <a:off x="9232900" y="5169917"/>
            <a:ext cx="1092201" cy="315467"/>
            <a:chOff x="9232900" y="3388742"/>
            <a:chExt cx="1092201" cy="315467"/>
          </a:xfrm>
          <a:solidFill>
            <a:schemeClr val="accent6">
              <a:lumMod val="40000"/>
              <a:lumOff val="60000"/>
            </a:schemeClr>
          </a:solidFill>
        </p:grpSpPr>
        <p:cxnSp>
          <p:nvCxnSpPr>
            <p:cNvPr id="52" name="Straight Connector 51">
              <a:extLst>
                <a:ext uri="{FF2B5EF4-FFF2-40B4-BE49-F238E27FC236}">
                  <a16:creationId xmlns:a16="http://schemas.microsoft.com/office/drawing/2014/main" id="{AA0236E8-DF5E-9D43-8013-D5778DC14A2A}"/>
                </a:ext>
              </a:extLst>
            </p:cNvPr>
            <p:cNvCxnSpPr>
              <a:cxnSpLocks/>
            </p:cNvCxnSpPr>
            <p:nvPr/>
          </p:nvCxnSpPr>
          <p:spPr>
            <a:xfrm>
              <a:off x="10322159" y="3388742"/>
              <a:ext cx="0" cy="164084"/>
            </a:xfrm>
            <a:prstGeom prst="line">
              <a:avLst/>
            </a:prstGeom>
            <a:grpFill/>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FF455D98-5CBA-EC4F-8593-A225FE94A53C}"/>
                </a:ext>
              </a:extLst>
            </p:cNvPr>
            <p:cNvCxnSpPr>
              <a:cxnSpLocks/>
            </p:cNvCxnSpPr>
            <p:nvPr/>
          </p:nvCxnSpPr>
          <p:spPr>
            <a:xfrm flipH="1">
              <a:off x="9232900" y="3541926"/>
              <a:ext cx="1092201" cy="0"/>
            </a:xfrm>
            <a:prstGeom prst="line">
              <a:avLst/>
            </a:prstGeom>
            <a:grpFill/>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7D4A39F7-7CFA-584D-BF7E-5298C3371242}"/>
                </a:ext>
              </a:extLst>
            </p:cNvPr>
            <p:cNvCxnSpPr>
              <a:cxnSpLocks/>
            </p:cNvCxnSpPr>
            <p:nvPr/>
          </p:nvCxnSpPr>
          <p:spPr>
            <a:xfrm>
              <a:off x="9242659" y="3540125"/>
              <a:ext cx="0" cy="164084"/>
            </a:xfrm>
            <a:prstGeom prst="line">
              <a:avLst/>
            </a:prstGeom>
            <a:grpFill/>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4483CE4C-9811-A54A-AF63-2F3C9A3EEB55}"/>
              </a:ext>
            </a:extLst>
          </p:cNvPr>
          <p:cNvGrpSpPr/>
          <p:nvPr/>
        </p:nvGrpSpPr>
        <p:grpSpPr>
          <a:xfrm>
            <a:off x="7858125" y="4829175"/>
            <a:ext cx="1092201" cy="656209"/>
            <a:chOff x="7858125" y="3048000"/>
            <a:chExt cx="1092201" cy="656209"/>
          </a:xfrm>
          <a:solidFill>
            <a:schemeClr val="accent6">
              <a:lumMod val="40000"/>
              <a:lumOff val="60000"/>
            </a:schemeClr>
          </a:solidFill>
        </p:grpSpPr>
        <p:cxnSp>
          <p:nvCxnSpPr>
            <p:cNvPr id="56" name="Straight Connector 55">
              <a:extLst>
                <a:ext uri="{FF2B5EF4-FFF2-40B4-BE49-F238E27FC236}">
                  <a16:creationId xmlns:a16="http://schemas.microsoft.com/office/drawing/2014/main" id="{EF2E9666-3D2F-A241-9C04-51AFFAD6EADB}"/>
                </a:ext>
              </a:extLst>
            </p:cNvPr>
            <p:cNvCxnSpPr>
              <a:cxnSpLocks/>
            </p:cNvCxnSpPr>
            <p:nvPr/>
          </p:nvCxnSpPr>
          <p:spPr>
            <a:xfrm>
              <a:off x="7864709" y="3048000"/>
              <a:ext cx="0" cy="504826"/>
            </a:xfrm>
            <a:prstGeom prst="line">
              <a:avLst/>
            </a:prstGeom>
            <a:grpFill/>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11E3A8B5-BA65-CA43-8A1D-93EC08CCEA42}"/>
                </a:ext>
              </a:extLst>
            </p:cNvPr>
            <p:cNvCxnSpPr>
              <a:cxnSpLocks/>
            </p:cNvCxnSpPr>
            <p:nvPr/>
          </p:nvCxnSpPr>
          <p:spPr>
            <a:xfrm flipH="1">
              <a:off x="7858125" y="3541926"/>
              <a:ext cx="1092201" cy="0"/>
            </a:xfrm>
            <a:prstGeom prst="line">
              <a:avLst/>
            </a:prstGeom>
            <a:grpFill/>
            <a:ln w="190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F67ACA1E-F408-5E43-9398-E4B6144F13C6}"/>
                </a:ext>
              </a:extLst>
            </p:cNvPr>
            <p:cNvCxnSpPr>
              <a:cxnSpLocks/>
            </p:cNvCxnSpPr>
            <p:nvPr/>
          </p:nvCxnSpPr>
          <p:spPr>
            <a:xfrm>
              <a:off x="8941034" y="3540125"/>
              <a:ext cx="0" cy="164084"/>
            </a:xfrm>
            <a:prstGeom prst="line">
              <a:avLst/>
            </a:prstGeom>
            <a:grpFill/>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6" name="Rounded Rectangle 15">
            <a:extLst>
              <a:ext uri="{FF2B5EF4-FFF2-40B4-BE49-F238E27FC236}">
                <a16:creationId xmlns:a16="http://schemas.microsoft.com/office/drawing/2014/main" id="{8973F1E2-909E-5D49-B8F6-51823C15C142}"/>
              </a:ext>
            </a:extLst>
          </p:cNvPr>
          <p:cNvSpPr/>
          <p:nvPr/>
        </p:nvSpPr>
        <p:spPr>
          <a:xfrm>
            <a:off x="6648552" y="4221088"/>
            <a:ext cx="2340000" cy="720080"/>
          </a:xfrm>
          <a:prstGeom prst="roundRect">
            <a:avLst>
              <a:gd name="adj" fmla="val 16059"/>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r>
              <a:rPr lang="en-GB" sz="1000" b="1" dirty="0">
                <a:solidFill>
                  <a:schemeClr val="tx1"/>
                </a:solidFill>
                <a:latin typeface="Arial" panose="020B0604020202020204" pitchFamily="34" charset="0"/>
                <a:cs typeface="Arial" panose="020B0604020202020204" pitchFamily="34" charset="0"/>
              </a:rPr>
              <a:t>Normal values:</a:t>
            </a:r>
          </a:p>
          <a:p>
            <a:pPr marL="88900" indent="-88900">
              <a:buFont typeface="Arial" panose="020B0604020202020204" pitchFamily="34" charset="0"/>
              <a:buChar char="•"/>
            </a:pPr>
            <a:r>
              <a:rPr lang="en-GB" sz="1000" dirty="0">
                <a:solidFill>
                  <a:schemeClr val="tx1"/>
                </a:solidFill>
                <a:latin typeface="Arial" panose="020B0604020202020204" pitchFamily="34" charset="0"/>
                <a:cs typeface="Arial" panose="020B0604020202020204" pitchFamily="34" charset="0"/>
              </a:rPr>
              <a:t>Exclude hereditary forms of FGF23-independent renal phosphate wasting</a:t>
            </a:r>
          </a:p>
          <a:p>
            <a:pPr marL="88900" indent="-88900">
              <a:buFont typeface="Arial" panose="020B0604020202020204" pitchFamily="34" charset="0"/>
              <a:buChar char="•"/>
            </a:pPr>
            <a:r>
              <a:rPr lang="en-GB" sz="1000" dirty="0">
                <a:solidFill>
                  <a:schemeClr val="tx1"/>
                </a:solidFill>
                <a:latin typeface="Arial" panose="020B0604020202020204" pitchFamily="34" charset="0"/>
                <a:cs typeface="Arial" panose="020B0604020202020204" pitchFamily="34" charset="0"/>
              </a:rPr>
              <a:t>Exclude Fanconi syndrome</a:t>
            </a:r>
          </a:p>
        </p:txBody>
      </p:sp>
      <p:sp>
        <p:nvSpPr>
          <p:cNvPr id="17" name="Rounded Rectangle 16">
            <a:extLst>
              <a:ext uri="{FF2B5EF4-FFF2-40B4-BE49-F238E27FC236}">
                <a16:creationId xmlns:a16="http://schemas.microsoft.com/office/drawing/2014/main" id="{5A017093-4C46-E24E-B977-E4A0F879C71D}"/>
              </a:ext>
            </a:extLst>
          </p:cNvPr>
          <p:cNvSpPr/>
          <p:nvPr/>
        </p:nvSpPr>
        <p:spPr>
          <a:xfrm>
            <a:off x="9210377" y="4221088"/>
            <a:ext cx="2530552" cy="1008112"/>
          </a:xfrm>
          <a:prstGeom prst="roundRect">
            <a:avLst>
              <a:gd name="adj" fmla="val 11965"/>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r>
              <a:rPr lang="en-GB" sz="1000" b="1" dirty="0">
                <a:solidFill>
                  <a:schemeClr val="tx1"/>
                </a:solidFill>
                <a:latin typeface="Arial" panose="020B0604020202020204" pitchFamily="34" charset="0"/>
                <a:cs typeface="Arial" panose="020B0604020202020204" pitchFamily="34" charset="0"/>
              </a:rPr>
              <a:t>Increased values:</a:t>
            </a:r>
          </a:p>
          <a:p>
            <a:pPr marL="88900" indent="-88900">
              <a:buFont typeface="Arial" panose="020B0604020202020204" pitchFamily="34" charset="0"/>
              <a:buChar char="•"/>
            </a:pPr>
            <a:r>
              <a:rPr lang="en-GB" sz="1000" dirty="0">
                <a:solidFill>
                  <a:schemeClr val="tx1"/>
                </a:solidFill>
                <a:latin typeface="Arial" panose="020B0604020202020204" pitchFamily="34" charset="0"/>
                <a:cs typeface="Arial" panose="020B0604020202020204" pitchFamily="34" charset="0"/>
              </a:rPr>
              <a:t>Exclude hereditary forms of FGF23-dependent renal phosphate wasting</a:t>
            </a:r>
          </a:p>
          <a:p>
            <a:pPr marL="88900" indent="-88900">
              <a:buFont typeface="Arial" panose="020B0604020202020204" pitchFamily="34" charset="0"/>
              <a:buChar char="•"/>
            </a:pPr>
            <a:r>
              <a:rPr lang="en-GB" sz="1000" dirty="0">
                <a:solidFill>
                  <a:schemeClr val="tx1"/>
                </a:solidFill>
                <a:latin typeface="Arial" panose="020B0604020202020204" pitchFamily="34" charset="0"/>
                <a:cs typeface="Arial" panose="020B0604020202020204" pitchFamily="34" charset="0"/>
              </a:rPr>
              <a:t>Exclude McCune-Albright syndrome or fibrous dysplasia and cutaneous skeletal hypophosphataemia syndrome</a:t>
            </a:r>
          </a:p>
        </p:txBody>
      </p:sp>
      <p:cxnSp>
        <p:nvCxnSpPr>
          <p:cNvPr id="61" name="Straight Connector 60">
            <a:extLst>
              <a:ext uri="{FF2B5EF4-FFF2-40B4-BE49-F238E27FC236}">
                <a16:creationId xmlns:a16="http://schemas.microsoft.com/office/drawing/2014/main" id="{A0C0406E-6161-784F-9FA7-40C2A96BA7C3}"/>
              </a:ext>
            </a:extLst>
          </p:cNvPr>
          <p:cNvCxnSpPr>
            <a:cxnSpLocks/>
          </p:cNvCxnSpPr>
          <p:nvPr/>
        </p:nvCxnSpPr>
        <p:spPr>
          <a:xfrm>
            <a:off x="9096609" y="5673725"/>
            <a:ext cx="0" cy="164084"/>
          </a:xfrm>
          <a:prstGeom prst="line">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39FAC1BA-CA46-884D-AB74-38723B303A0C}"/>
              </a:ext>
            </a:extLst>
          </p:cNvPr>
          <p:cNvCxnSpPr>
            <a:cxnSpLocks/>
          </p:cNvCxnSpPr>
          <p:nvPr/>
        </p:nvCxnSpPr>
        <p:spPr>
          <a:xfrm>
            <a:off x="9096609" y="6032500"/>
            <a:ext cx="0" cy="164084"/>
          </a:xfrm>
          <a:prstGeom prst="line">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Rounded Rectangle 12">
            <a:extLst>
              <a:ext uri="{FF2B5EF4-FFF2-40B4-BE49-F238E27FC236}">
                <a16:creationId xmlns:a16="http://schemas.microsoft.com/office/drawing/2014/main" id="{FBC6CA44-3640-E745-AE7E-3B2E262E4983}"/>
              </a:ext>
            </a:extLst>
          </p:cNvPr>
          <p:cNvSpPr/>
          <p:nvPr/>
        </p:nvSpPr>
        <p:spPr>
          <a:xfrm>
            <a:off x="8319104" y="6199592"/>
            <a:ext cx="1586848" cy="219496"/>
          </a:xfrm>
          <a:prstGeom prst="roundRect">
            <a:avLst>
              <a:gd name="adj" fmla="val 28825"/>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algn="ctr"/>
            <a:r>
              <a:rPr lang="en-GB" sz="1000" b="1" dirty="0">
                <a:solidFill>
                  <a:schemeClr val="tx1"/>
                </a:solidFill>
                <a:latin typeface="Arial" panose="020B0604020202020204" pitchFamily="34" charset="0"/>
                <a:cs typeface="Arial" panose="020B0604020202020204" pitchFamily="34" charset="0"/>
              </a:rPr>
              <a:t>Recovery</a:t>
            </a:r>
          </a:p>
        </p:txBody>
      </p:sp>
      <p:sp>
        <p:nvSpPr>
          <p:cNvPr id="14" name="Rounded Rectangle 13">
            <a:extLst>
              <a:ext uri="{FF2B5EF4-FFF2-40B4-BE49-F238E27FC236}">
                <a16:creationId xmlns:a16="http://schemas.microsoft.com/office/drawing/2014/main" id="{522C70DA-C919-D642-BC2E-00E1485ABCCA}"/>
              </a:ext>
            </a:extLst>
          </p:cNvPr>
          <p:cNvSpPr/>
          <p:nvPr/>
        </p:nvSpPr>
        <p:spPr>
          <a:xfrm>
            <a:off x="8319104" y="5842976"/>
            <a:ext cx="1586848" cy="219496"/>
          </a:xfrm>
          <a:prstGeom prst="roundRect">
            <a:avLst>
              <a:gd name="adj" fmla="val 28825"/>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algn="ctr"/>
            <a:r>
              <a:rPr lang="en-GB" sz="1000" dirty="0">
                <a:solidFill>
                  <a:schemeClr val="tx1"/>
                </a:solidFill>
                <a:latin typeface="Arial" panose="020B0604020202020204" pitchFamily="34" charset="0"/>
                <a:cs typeface="Arial" panose="020B0604020202020204" pitchFamily="34" charset="0"/>
              </a:rPr>
              <a:t>Removal of the tumour</a:t>
            </a:r>
          </a:p>
        </p:txBody>
      </p:sp>
      <p:sp>
        <p:nvSpPr>
          <p:cNvPr id="15" name="Rounded Rectangle 14">
            <a:extLst>
              <a:ext uri="{FF2B5EF4-FFF2-40B4-BE49-F238E27FC236}">
                <a16:creationId xmlns:a16="http://schemas.microsoft.com/office/drawing/2014/main" id="{5A8C1E75-DF4C-4D44-B0F0-4453FA94944A}"/>
              </a:ext>
            </a:extLst>
          </p:cNvPr>
          <p:cNvSpPr/>
          <p:nvPr/>
        </p:nvSpPr>
        <p:spPr>
          <a:xfrm>
            <a:off x="8319104" y="5486360"/>
            <a:ext cx="1586848" cy="219496"/>
          </a:xfrm>
          <a:prstGeom prst="roundRect">
            <a:avLst>
              <a:gd name="adj" fmla="val 28825"/>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algn="ctr"/>
            <a:r>
              <a:rPr lang="en-GB" sz="1000" dirty="0">
                <a:solidFill>
                  <a:schemeClr val="tx1"/>
                </a:solidFill>
                <a:latin typeface="Arial" panose="020B0604020202020204" pitchFamily="34" charset="0"/>
                <a:cs typeface="Arial" panose="020B0604020202020204" pitchFamily="34" charset="0"/>
              </a:rPr>
              <a:t>Search for occult tumour</a:t>
            </a:r>
          </a:p>
        </p:txBody>
      </p:sp>
      <p:sp>
        <p:nvSpPr>
          <p:cNvPr id="2" name="Rounded Rectangle 1">
            <a:extLst>
              <a:ext uri="{FF2B5EF4-FFF2-40B4-BE49-F238E27FC236}">
                <a16:creationId xmlns:a16="http://schemas.microsoft.com/office/drawing/2014/main" id="{3061F591-E9A5-BF49-98DF-DB2D841B7B9B}"/>
              </a:ext>
            </a:extLst>
          </p:cNvPr>
          <p:cNvSpPr/>
          <p:nvPr/>
        </p:nvSpPr>
        <p:spPr>
          <a:xfrm>
            <a:off x="6757416" y="1754520"/>
            <a:ext cx="2231136" cy="376032"/>
          </a:xfrm>
          <a:prstGeom prst="roundRect">
            <a:avLst>
              <a:gd name="adj" fmla="val 28825"/>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algn="ctr"/>
            <a:r>
              <a:rPr lang="en-GB" sz="1000" dirty="0">
                <a:solidFill>
                  <a:schemeClr val="tx1"/>
                </a:solidFill>
                <a:latin typeface="Arial" panose="020B0604020202020204" pitchFamily="34" charset="0"/>
                <a:cs typeface="Arial" panose="020B0604020202020204" pitchFamily="34" charset="0"/>
              </a:rPr>
              <a:t>Family history of inherited</a:t>
            </a:r>
            <a:br>
              <a:rPr lang="en-GB" sz="1000" dirty="0">
                <a:solidFill>
                  <a:schemeClr val="tx1"/>
                </a:solidFill>
                <a:latin typeface="Arial" panose="020B0604020202020204" pitchFamily="34" charset="0"/>
                <a:cs typeface="Arial" panose="020B0604020202020204" pitchFamily="34" charset="0"/>
              </a:rPr>
            </a:br>
            <a:r>
              <a:rPr lang="en-GB" sz="1000" dirty="0">
                <a:solidFill>
                  <a:schemeClr val="tx1"/>
                </a:solidFill>
                <a:latin typeface="Arial" panose="020B0604020202020204" pitchFamily="34" charset="0"/>
                <a:cs typeface="Arial" panose="020B0604020202020204" pitchFamily="34" charset="0"/>
              </a:rPr>
              <a:t>phosphate disorder</a:t>
            </a:r>
          </a:p>
        </p:txBody>
      </p:sp>
      <p:sp>
        <p:nvSpPr>
          <p:cNvPr id="12" name="Rounded Rectangle 11">
            <a:extLst>
              <a:ext uri="{FF2B5EF4-FFF2-40B4-BE49-F238E27FC236}">
                <a16:creationId xmlns:a16="http://schemas.microsoft.com/office/drawing/2014/main" id="{5876CA35-BBEE-834C-8035-AB9AFF416414}"/>
              </a:ext>
            </a:extLst>
          </p:cNvPr>
          <p:cNvSpPr/>
          <p:nvPr/>
        </p:nvSpPr>
        <p:spPr>
          <a:xfrm>
            <a:off x="6757416" y="3033893"/>
            <a:ext cx="2231136" cy="376032"/>
          </a:xfrm>
          <a:prstGeom prst="roundRect">
            <a:avLst>
              <a:gd name="adj" fmla="val 28825"/>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algn="ctr"/>
            <a:r>
              <a:rPr lang="en-GB" sz="1000" dirty="0">
                <a:solidFill>
                  <a:schemeClr val="tx1"/>
                </a:solidFill>
                <a:latin typeface="Arial" panose="020B0604020202020204" pitchFamily="34" charset="0"/>
                <a:cs typeface="Arial" panose="020B0604020202020204" pitchFamily="34" charset="0"/>
              </a:rPr>
              <a:t>Consider genetic disorders of impaired tubular reabsorption</a:t>
            </a:r>
          </a:p>
        </p:txBody>
      </p:sp>
      <p:sp>
        <p:nvSpPr>
          <p:cNvPr id="33" name="Rounded Rectangle 32">
            <a:extLst>
              <a:ext uri="{FF2B5EF4-FFF2-40B4-BE49-F238E27FC236}">
                <a16:creationId xmlns:a16="http://schemas.microsoft.com/office/drawing/2014/main" id="{6F9D46ED-3B64-C349-A64E-1233FA3CE6B4}"/>
              </a:ext>
            </a:extLst>
          </p:cNvPr>
          <p:cNvSpPr/>
          <p:nvPr/>
        </p:nvSpPr>
        <p:spPr>
          <a:xfrm>
            <a:off x="9210377" y="2276871"/>
            <a:ext cx="2530552" cy="1133053"/>
          </a:xfrm>
          <a:prstGeom prst="roundRect">
            <a:avLst>
              <a:gd name="adj" fmla="val 10564"/>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r>
              <a:rPr lang="en-GB" sz="1000" b="1" dirty="0">
                <a:solidFill>
                  <a:schemeClr val="tx1"/>
                </a:solidFill>
                <a:latin typeface="Arial" panose="020B0604020202020204" pitchFamily="34" charset="0"/>
                <a:cs typeface="Arial" panose="020B0604020202020204" pitchFamily="34" charset="0"/>
              </a:rPr>
              <a:t>Exclude:</a:t>
            </a:r>
          </a:p>
          <a:p>
            <a:pPr marL="88900" indent="-88900">
              <a:buFont typeface="Arial" panose="020B0604020202020204" pitchFamily="34" charset="0"/>
              <a:buChar char="•"/>
            </a:pPr>
            <a:r>
              <a:rPr lang="en-GB" sz="1000" dirty="0">
                <a:solidFill>
                  <a:schemeClr val="tx1"/>
                </a:solidFill>
                <a:latin typeface="Arial" panose="020B0604020202020204" pitchFamily="34" charset="0"/>
                <a:cs typeface="Arial" panose="020B0604020202020204" pitchFamily="34" charset="0"/>
              </a:rPr>
              <a:t>Vitamin D and mineral deficiency</a:t>
            </a:r>
          </a:p>
          <a:p>
            <a:pPr marL="88900" indent="-88900">
              <a:buFont typeface="Arial" panose="020B0604020202020204" pitchFamily="34" charset="0"/>
              <a:buChar char="•"/>
            </a:pPr>
            <a:r>
              <a:rPr lang="en-GB" sz="1000" dirty="0">
                <a:solidFill>
                  <a:schemeClr val="tx1"/>
                </a:solidFill>
                <a:latin typeface="Arial" panose="020B0604020202020204" pitchFamily="34" charset="0"/>
                <a:cs typeface="Arial" panose="020B0604020202020204" pitchFamily="34" charset="0"/>
              </a:rPr>
              <a:t>Malabsorption syndrome</a:t>
            </a:r>
          </a:p>
          <a:p>
            <a:pPr marL="88900" indent="-88900">
              <a:buFont typeface="Arial" panose="020B0604020202020204" pitchFamily="34" charset="0"/>
              <a:buChar char="•"/>
            </a:pPr>
            <a:r>
              <a:rPr lang="en-GB" sz="1000" dirty="0">
                <a:solidFill>
                  <a:schemeClr val="tx1"/>
                </a:solidFill>
                <a:latin typeface="Arial" panose="020B0604020202020204" pitchFamily="34" charset="0"/>
                <a:cs typeface="Arial" panose="020B0604020202020204" pitchFamily="34" charset="0"/>
              </a:rPr>
              <a:t>Primary hyperparathyroidism</a:t>
            </a:r>
          </a:p>
          <a:p>
            <a:pPr marL="88900" indent="-88900">
              <a:buFont typeface="Arial" panose="020B0604020202020204" pitchFamily="34" charset="0"/>
              <a:buChar char="•"/>
            </a:pPr>
            <a:r>
              <a:rPr lang="en-GB" sz="1000" dirty="0">
                <a:solidFill>
                  <a:schemeClr val="tx1"/>
                </a:solidFill>
                <a:latin typeface="Arial" panose="020B0604020202020204" pitchFamily="34" charset="0"/>
                <a:cs typeface="Arial" panose="020B0604020202020204" pitchFamily="34" charset="0"/>
              </a:rPr>
              <a:t>Other causes (such as nutritional phosphate deficiencies, medications </a:t>
            </a:r>
            <a:br>
              <a:rPr lang="en-GB" sz="1000" dirty="0">
                <a:solidFill>
                  <a:schemeClr val="tx1"/>
                </a:solidFill>
                <a:latin typeface="Arial" panose="020B0604020202020204" pitchFamily="34" charset="0"/>
                <a:cs typeface="Arial" panose="020B0604020202020204" pitchFamily="34" charset="0"/>
              </a:rPr>
            </a:br>
            <a:r>
              <a:rPr lang="en-GB" sz="1000" dirty="0">
                <a:solidFill>
                  <a:schemeClr val="tx1"/>
                </a:solidFill>
                <a:latin typeface="Arial" panose="020B0604020202020204" pitchFamily="34" charset="0"/>
                <a:cs typeface="Arial" panose="020B0604020202020204" pitchFamily="34" charset="0"/>
              </a:rPr>
              <a:t>and heavy metals)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C2B3F-934B-3ADE-E882-939FFA1E149B}"/>
              </a:ext>
            </a:extLst>
          </p:cNvPr>
          <p:cNvSpPr>
            <a:spLocks noGrp="1"/>
          </p:cNvSpPr>
          <p:nvPr>
            <p:ph type="title"/>
          </p:nvPr>
        </p:nvSpPr>
        <p:spPr>
          <a:xfrm>
            <a:off x="1055440" y="75539"/>
            <a:ext cx="10515600" cy="905190"/>
          </a:xfrm>
        </p:spPr>
        <p:txBody>
          <a:bodyPr/>
          <a:lstStyle/>
          <a:p>
            <a:r>
              <a:rPr lang="en-GB" sz="2800" b="1" cap="all" dirty="0">
                <a:solidFill>
                  <a:srgbClr val="617B9F"/>
                </a:solidFill>
                <a:latin typeface="Arial Narrow" panose="020B0604020202020204" pitchFamily="34" charset="0"/>
                <a:ea typeface="MS PGothic" panose="020B0600070205080204" pitchFamily="34" charset="-128"/>
              </a:rPr>
              <a:t>Misdiagnosis: TIO masquerading as XLH</a:t>
            </a:r>
          </a:p>
        </p:txBody>
      </p:sp>
      <p:sp>
        <p:nvSpPr>
          <p:cNvPr id="3" name="Content Placeholder 2">
            <a:extLst>
              <a:ext uri="{FF2B5EF4-FFF2-40B4-BE49-F238E27FC236}">
                <a16:creationId xmlns:a16="http://schemas.microsoft.com/office/drawing/2014/main" id="{3778E8FD-0B53-7402-948D-74960EBB4C56}"/>
              </a:ext>
            </a:extLst>
          </p:cNvPr>
          <p:cNvSpPr>
            <a:spLocks noGrp="1"/>
          </p:cNvSpPr>
          <p:nvPr>
            <p:ph idx="1"/>
          </p:nvPr>
        </p:nvSpPr>
        <p:spPr>
          <a:xfrm>
            <a:off x="476944" y="980729"/>
            <a:ext cx="10515600" cy="4351338"/>
          </a:xfrm>
        </p:spPr>
        <p:txBody>
          <a:bodyPr/>
          <a:lstStyle/>
          <a:p>
            <a:pPr marL="285750" indent="-285750">
              <a:spcBef>
                <a:spcPct val="0"/>
              </a:spcBef>
              <a:spcAft>
                <a:spcPts val="1200"/>
              </a:spcAft>
              <a:buBlip>
                <a:blip r:embed="rId3"/>
              </a:buBlip>
              <a:tabLst>
                <a:tab pos="431800" algn="l"/>
              </a:tabLst>
            </a:pPr>
            <a:r>
              <a:rPr lang="en-GB" sz="2000" dirty="0">
                <a:solidFill>
                  <a:srgbClr val="000000"/>
                </a:solidFill>
                <a:latin typeface="Arial" panose="020B0604020202020204" pitchFamily="34" charset="0"/>
                <a:cs typeface="Arial" panose="020B0604020202020204" pitchFamily="34" charset="0"/>
              </a:rPr>
              <a:t>41-year-old female. Prior diagnosis of </a:t>
            </a:r>
            <a:r>
              <a:rPr lang="en-GB" sz="2000" dirty="0" err="1">
                <a:solidFill>
                  <a:srgbClr val="000000"/>
                </a:solidFill>
                <a:latin typeface="Arial" panose="020B0604020202020204" pitchFamily="34" charset="0"/>
                <a:cs typeface="Arial" panose="020B0604020202020204" pitchFamily="34" charset="0"/>
              </a:rPr>
              <a:t>hypophoshataemic</a:t>
            </a:r>
            <a:r>
              <a:rPr lang="en-GB" sz="2000" dirty="0">
                <a:solidFill>
                  <a:srgbClr val="000000"/>
                </a:solidFill>
                <a:latin typeface="Arial" panose="020B0604020202020204" pitchFamily="34" charset="0"/>
                <a:cs typeface="Arial" panose="020B0604020202020204" pitchFamily="34" charset="0"/>
              </a:rPr>
              <a:t> rickets</a:t>
            </a:r>
          </a:p>
          <a:p>
            <a:pPr marL="742950" lvl="2" indent="-285750">
              <a:spcBef>
                <a:spcPct val="0"/>
              </a:spcBef>
              <a:spcAft>
                <a:spcPts val="1200"/>
              </a:spcAft>
              <a:buBlip>
                <a:blip r:embed="rId3"/>
              </a:buBlip>
              <a:tabLst>
                <a:tab pos="431800" algn="l"/>
              </a:tabLst>
            </a:pPr>
            <a:r>
              <a:rPr lang="en-GB" sz="1600" dirty="0">
                <a:solidFill>
                  <a:srgbClr val="000000"/>
                </a:solidFill>
                <a:latin typeface="Arial" panose="020B0604020202020204" pitchFamily="34" charset="0"/>
                <a:cs typeface="Arial" panose="020B0604020202020204" pitchFamily="34" charset="0"/>
              </a:rPr>
              <a:t>26-year history of low phosphorus, bone pain, proximal muscle weakness, gait abnormalities, multiple traumatic and insufficiency fractures</a:t>
            </a:r>
          </a:p>
          <a:p>
            <a:pPr marL="742950" lvl="2" indent="-285750">
              <a:spcBef>
                <a:spcPct val="0"/>
              </a:spcBef>
              <a:spcAft>
                <a:spcPts val="1200"/>
              </a:spcAft>
              <a:buBlip>
                <a:blip r:embed="rId3"/>
              </a:buBlip>
              <a:tabLst>
                <a:tab pos="431800" algn="l"/>
              </a:tabLst>
            </a:pPr>
            <a:r>
              <a:rPr lang="en-GB" sz="1600" dirty="0">
                <a:solidFill>
                  <a:srgbClr val="000000"/>
                </a:solidFill>
                <a:latin typeface="Arial" panose="020B0604020202020204" pitchFamily="34" charset="0"/>
                <a:cs typeface="Arial" panose="020B0604020202020204" pitchFamily="34" charset="0"/>
              </a:rPr>
              <a:t>Lost all secondary teeth. No family history of low phosphorus </a:t>
            </a:r>
          </a:p>
          <a:p>
            <a:pPr marL="742950" lvl="2" indent="-285750">
              <a:spcBef>
                <a:spcPct val="0"/>
              </a:spcBef>
              <a:spcAft>
                <a:spcPts val="1200"/>
              </a:spcAft>
              <a:buBlip>
                <a:blip r:embed="rId3"/>
              </a:buBlip>
              <a:tabLst>
                <a:tab pos="431800" algn="l"/>
              </a:tabLst>
            </a:pPr>
            <a:r>
              <a:rPr lang="en-GB" sz="1600" dirty="0">
                <a:solidFill>
                  <a:srgbClr val="000000"/>
                </a:solidFill>
                <a:latin typeface="Arial" panose="020B0604020202020204" pitchFamily="34" charset="0"/>
                <a:cs typeface="Arial" panose="020B0604020202020204" pitchFamily="34" charset="0"/>
              </a:rPr>
              <a:t>Maximum height 5’2’’ but presented at 4’8’’ due to progressive spine deformities</a:t>
            </a:r>
          </a:p>
          <a:p>
            <a:pPr marL="742950" lvl="2" indent="-285750">
              <a:spcBef>
                <a:spcPct val="0"/>
              </a:spcBef>
              <a:spcAft>
                <a:spcPts val="1200"/>
              </a:spcAft>
              <a:buBlip>
                <a:blip r:embed="rId3"/>
              </a:buBlip>
              <a:tabLst>
                <a:tab pos="431800" algn="l"/>
              </a:tabLst>
            </a:pPr>
            <a:r>
              <a:rPr lang="en-US" sz="1600" dirty="0">
                <a:solidFill>
                  <a:srgbClr val="000000"/>
                </a:solidFill>
                <a:latin typeface="Arial" panose="020B0604020202020204" pitchFamily="34" charset="0"/>
                <a:cs typeface="Arial" panose="020B0604020202020204" pitchFamily="34" charset="0"/>
              </a:rPr>
              <a:t>Developed progressive gait abnormalities and decreased hip strength</a:t>
            </a:r>
          </a:p>
          <a:p>
            <a:pPr marL="742950" lvl="2" indent="-285750">
              <a:spcBef>
                <a:spcPct val="0"/>
              </a:spcBef>
              <a:spcAft>
                <a:spcPts val="1200"/>
              </a:spcAft>
              <a:buBlip>
                <a:blip r:embed="rId3"/>
              </a:buBlip>
              <a:tabLst>
                <a:tab pos="431800" algn="l"/>
              </a:tabLst>
            </a:pPr>
            <a:r>
              <a:rPr lang="en-US" sz="1600" dirty="0">
                <a:solidFill>
                  <a:srgbClr val="000000"/>
                </a:solidFill>
                <a:latin typeface="Arial" panose="020B0604020202020204" pitchFamily="34" charset="0"/>
                <a:cs typeface="Arial" panose="020B0604020202020204" pitchFamily="34" charset="0"/>
              </a:rPr>
              <a:t>Sustained bilateral hip fractures and small fractures throughout her spine despite intermittent treatment with conventional therapy with phosphorus supplements and calcitriol during her teens and 20’s</a:t>
            </a:r>
            <a:endParaRPr lang="en-GB" sz="1600" dirty="0">
              <a:solidFill>
                <a:srgbClr val="000000"/>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EB84CE0B-0B6A-F3BC-174E-1E07D441C53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11624" y="3789040"/>
            <a:ext cx="6540388" cy="2613210"/>
          </a:xfrm>
          <a:prstGeom prst="rect">
            <a:avLst/>
          </a:prstGeom>
        </p:spPr>
      </p:pic>
      <p:sp>
        <p:nvSpPr>
          <p:cNvPr id="6" name="TextBox 5">
            <a:extLst>
              <a:ext uri="{FF2B5EF4-FFF2-40B4-BE49-F238E27FC236}">
                <a16:creationId xmlns:a16="http://schemas.microsoft.com/office/drawing/2014/main" id="{B8E57D57-FFBF-FFD0-3C75-58A3F9B78E22}"/>
              </a:ext>
            </a:extLst>
          </p:cNvPr>
          <p:cNvSpPr txBox="1"/>
          <p:nvPr/>
        </p:nvSpPr>
        <p:spPr>
          <a:xfrm>
            <a:off x="476944" y="6505462"/>
            <a:ext cx="3374642" cy="276999"/>
          </a:xfrm>
          <a:prstGeom prst="rect">
            <a:avLst/>
          </a:prstGeom>
          <a:noFill/>
        </p:spPr>
        <p:txBody>
          <a:bodyPr wrap="none" rtlCol="0">
            <a:spAutoFit/>
          </a:bodyPr>
          <a:lstStyle/>
          <a:p>
            <a:r>
              <a:rPr lang="en-GB" sz="1200" dirty="0" err="1">
                <a:solidFill>
                  <a:schemeClr val="tx2"/>
                </a:solidFill>
                <a:ea typeface="MS PGothic" panose="020B0600070205080204" pitchFamily="34" charset="-128"/>
                <a:cs typeface="Arial" panose="020B0604020202020204" pitchFamily="34" charset="0"/>
              </a:rPr>
              <a:t>Colazo</a:t>
            </a:r>
            <a:r>
              <a:rPr lang="en-GB" sz="1200" dirty="0">
                <a:solidFill>
                  <a:schemeClr val="tx2"/>
                </a:solidFill>
                <a:ea typeface="MS PGothic" panose="020B0600070205080204" pitchFamily="34" charset="-128"/>
                <a:cs typeface="Arial" panose="020B0604020202020204" pitchFamily="34" charset="0"/>
              </a:rPr>
              <a:t> J, et al. </a:t>
            </a:r>
            <a:r>
              <a:rPr lang="en-US" sz="1200" dirty="0">
                <a:solidFill>
                  <a:schemeClr val="tx2"/>
                </a:solidFill>
                <a:ea typeface="MS PGothic" panose="020B0600070205080204" pitchFamily="34" charset="-128"/>
                <a:cs typeface="Arial" panose="020B0604020202020204" pitchFamily="34" charset="0"/>
              </a:rPr>
              <a:t>Bone Reports 2021; 14:100744</a:t>
            </a:r>
            <a:endParaRPr lang="en-GB" sz="1200" dirty="0">
              <a:solidFill>
                <a:schemeClr val="tx2"/>
              </a:solidFill>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17277766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C2B3F-934B-3ADE-E882-939FFA1E149B}"/>
              </a:ext>
            </a:extLst>
          </p:cNvPr>
          <p:cNvSpPr>
            <a:spLocks noGrp="1"/>
          </p:cNvSpPr>
          <p:nvPr>
            <p:ph type="title"/>
          </p:nvPr>
        </p:nvSpPr>
        <p:spPr>
          <a:xfrm>
            <a:off x="1055440" y="75539"/>
            <a:ext cx="10515600" cy="905190"/>
          </a:xfrm>
        </p:spPr>
        <p:txBody>
          <a:bodyPr/>
          <a:lstStyle/>
          <a:p>
            <a:r>
              <a:rPr lang="en-GB" sz="2800" b="1" cap="all" dirty="0">
                <a:solidFill>
                  <a:srgbClr val="617B9F"/>
                </a:solidFill>
                <a:latin typeface="Arial Narrow" panose="020B0604020202020204" pitchFamily="34" charset="0"/>
                <a:ea typeface="MS PGothic" panose="020B0600070205080204" pitchFamily="34" charset="-128"/>
              </a:rPr>
              <a:t>misdiagnosis– TIO masquerading as XLH</a:t>
            </a:r>
          </a:p>
        </p:txBody>
      </p:sp>
      <p:sp>
        <p:nvSpPr>
          <p:cNvPr id="3" name="Content Placeholder 2">
            <a:extLst>
              <a:ext uri="{FF2B5EF4-FFF2-40B4-BE49-F238E27FC236}">
                <a16:creationId xmlns:a16="http://schemas.microsoft.com/office/drawing/2014/main" id="{3778E8FD-0B53-7402-948D-74960EBB4C56}"/>
              </a:ext>
            </a:extLst>
          </p:cNvPr>
          <p:cNvSpPr>
            <a:spLocks noGrp="1"/>
          </p:cNvSpPr>
          <p:nvPr>
            <p:ph idx="1"/>
          </p:nvPr>
        </p:nvSpPr>
        <p:spPr>
          <a:xfrm>
            <a:off x="476944" y="980728"/>
            <a:ext cx="6267128" cy="5040559"/>
          </a:xfrm>
        </p:spPr>
        <p:txBody>
          <a:bodyPr/>
          <a:lstStyle/>
          <a:p>
            <a:pPr marL="742950" lvl="2" indent="-285750">
              <a:spcBef>
                <a:spcPct val="0"/>
              </a:spcBef>
              <a:spcAft>
                <a:spcPts val="1200"/>
              </a:spcAft>
              <a:buBlip>
                <a:blip r:embed="rId3"/>
              </a:buBlip>
              <a:tabLst>
                <a:tab pos="431800" algn="l"/>
              </a:tabLst>
            </a:pPr>
            <a:r>
              <a:rPr lang="en-US" sz="1600" dirty="0">
                <a:solidFill>
                  <a:srgbClr val="000000"/>
                </a:solidFill>
                <a:latin typeface="Arial" panose="020B0604020202020204" pitchFamily="34" charset="0"/>
                <a:cs typeface="Arial" panose="020B0604020202020204" pitchFamily="34" charset="0"/>
              </a:rPr>
              <a:t>Patient deteriorated further over 10 years requiring stability rods and screws in her femurs and hips and surgery following a traumatic left humerus fracture. </a:t>
            </a:r>
          </a:p>
          <a:p>
            <a:pPr marL="742950" lvl="2" indent="-285750">
              <a:spcBef>
                <a:spcPct val="0"/>
              </a:spcBef>
              <a:spcAft>
                <a:spcPts val="1200"/>
              </a:spcAft>
              <a:buBlip>
                <a:blip r:embed="rId3"/>
              </a:buBlip>
              <a:tabLst>
                <a:tab pos="431800" algn="l"/>
              </a:tabLst>
            </a:pPr>
            <a:r>
              <a:rPr lang="en-US" sz="1600" dirty="0">
                <a:solidFill>
                  <a:srgbClr val="000000"/>
                </a:solidFill>
                <a:latin typeface="Arial" panose="020B0604020202020204" pitchFamily="34" charset="0"/>
                <a:cs typeface="Arial" panose="020B0604020202020204" pitchFamily="34" charset="0"/>
              </a:rPr>
              <a:t>Patient was eventually confined to a wheelchair</a:t>
            </a:r>
          </a:p>
          <a:p>
            <a:pPr marL="742950" lvl="2" indent="-285750">
              <a:spcBef>
                <a:spcPct val="0"/>
              </a:spcBef>
              <a:spcAft>
                <a:spcPts val="1200"/>
              </a:spcAft>
              <a:buBlip>
                <a:blip r:embed="rId3"/>
              </a:buBlip>
              <a:tabLst>
                <a:tab pos="431800" algn="l"/>
              </a:tabLst>
            </a:pPr>
            <a:r>
              <a:rPr lang="en-US" sz="1600" dirty="0">
                <a:solidFill>
                  <a:srgbClr val="000000"/>
                </a:solidFill>
                <a:latin typeface="Arial" panose="020B0604020202020204" pitchFamily="34" charset="0"/>
                <a:cs typeface="Arial" panose="020B0604020202020204" pitchFamily="34" charset="0"/>
              </a:rPr>
              <a:t>Reevaluation of her history resulted in a diagnosis of XLH</a:t>
            </a:r>
          </a:p>
          <a:p>
            <a:pPr marL="742950" lvl="2" indent="-285750">
              <a:spcBef>
                <a:spcPct val="0"/>
              </a:spcBef>
              <a:spcAft>
                <a:spcPts val="1200"/>
              </a:spcAft>
              <a:buBlip>
                <a:blip r:embed="rId3"/>
              </a:buBlip>
              <a:tabLst>
                <a:tab pos="431800" algn="l"/>
              </a:tabLst>
            </a:pPr>
            <a:r>
              <a:rPr lang="en-US" sz="1600" dirty="0">
                <a:solidFill>
                  <a:srgbClr val="000000"/>
                </a:solidFill>
                <a:latin typeface="Arial" panose="020B0604020202020204" pitchFamily="34" charset="0"/>
                <a:cs typeface="Arial" panose="020B0604020202020204" pitchFamily="34" charset="0"/>
              </a:rPr>
              <a:t>DXA revealed normal bone density in spine and significantly lower than expected density in the forearm</a:t>
            </a:r>
          </a:p>
          <a:p>
            <a:pPr marL="742950" lvl="2" indent="-285750">
              <a:spcBef>
                <a:spcPct val="0"/>
              </a:spcBef>
              <a:spcAft>
                <a:spcPts val="1200"/>
              </a:spcAft>
              <a:buBlip>
                <a:blip r:embed="rId3"/>
              </a:buBlip>
              <a:tabLst>
                <a:tab pos="431800" algn="l"/>
              </a:tabLst>
            </a:pPr>
            <a:r>
              <a:rPr lang="en-US" sz="1600" dirty="0">
                <a:solidFill>
                  <a:srgbClr val="000000"/>
                </a:solidFill>
                <a:latin typeface="Arial" panose="020B0604020202020204" pitchFamily="34" charset="0"/>
                <a:cs typeface="Arial" panose="020B0604020202020204" pitchFamily="34" charset="0"/>
              </a:rPr>
              <a:t>Renal ultrasound showed a 4-mm non-obstructing calculus in the lower pole of the right kidney, indicating nephrolithiasis, a well-documented complication of long-term phosphorus and calcitriol therapy</a:t>
            </a:r>
          </a:p>
          <a:p>
            <a:pPr marL="742950" lvl="2" indent="-285750">
              <a:spcBef>
                <a:spcPct val="0"/>
              </a:spcBef>
              <a:spcAft>
                <a:spcPts val="1200"/>
              </a:spcAft>
              <a:buBlip>
                <a:blip r:embed="rId3"/>
              </a:buBlip>
              <a:tabLst>
                <a:tab pos="431800" algn="l"/>
              </a:tabLst>
            </a:pPr>
            <a:r>
              <a:rPr lang="en-GB" sz="1600" dirty="0">
                <a:solidFill>
                  <a:srgbClr val="000000"/>
                </a:solidFill>
                <a:latin typeface="Arial" panose="020B0604020202020204" pitchFamily="34" charset="0"/>
                <a:cs typeface="Arial" panose="020B0604020202020204" pitchFamily="34" charset="0"/>
              </a:rPr>
              <a:t>A 13-gene </a:t>
            </a:r>
            <a:r>
              <a:rPr lang="en-GB" sz="1600" dirty="0" err="1">
                <a:solidFill>
                  <a:srgbClr val="000000"/>
                </a:solidFill>
                <a:latin typeface="Arial" panose="020B0604020202020204" pitchFamily="34" charset="0"/>
                <a:cs typeface="Arial" panose="020B0604020202020204" pitchFamily="34" charset="0"/>
              </a:rPr>
              <a:t>Invitae</a:t>
            </a:r>
            <a:r>
              <a:rPr lang="en-GB" sz="1600" dirty="0">
                <a:solidFill>
                  <a:srgbClr val="000000"/>
                </a:solidFill>
                <a:latin typeface="Arial" panose="020B0604020202020204" pitchFamily="34" charset="0"/>
                <a:cs typeface="Arial" panose="020B0604020202020204" pitchFamily="34" charset="0"/>
              </a:rPr>
              <a:t> hypophosphatemia panel was performed to adjudicate her clinical diagnosis of XLH. No pathogenic variants were detected. Medical team suspected TIO not XLH </a:t>
            </a:r>
            <a:endParaRPr lang="en-US" sz="1600" dirty="0">
              <a:solidFill>
                <a:srgbClr val="000000"/>
              </a:solidFill>
              <a:latin typeface="Arial" panose="020B0604020202020204" pitchFamily="34" charset="0"/>
              <a:cs typeface="Arial" panose="020B0604020202020204" pitchFamily="34" charset="0"/>
            </a:endParaRPr>
          </a:p>
          <a:p>
            <a:pPr marL="742950" lvl="2" indent="-285750">
              <a:spcBef>
                <a:spcPct val="0"/>
              </a:spcBef>
              <a:spcAft>
                <a:spcPts val="1200"/>
              </a:spcAft>
              <a:buBlip>
                <a:blip r:embed="rId3"/>
              </a:buBlip>
              <a:tabLst>
                <a:tab pos="431800" algn="l"/>
              </a:tabLst>
            </a:pPr>
            <a:r>
              <a:rPr lang="en-US" sz="1600" dirty="0">
                <a:solidFill>
                  <a:srgbClr val="000000"/>
                </a:solidFill>
                <a:latin typeface="Arial" panose="020B0604020202020204" pitchFamily="34" charset="0"/>
                <a:cs typeface="Arial" panose="020B0604020202020204" pitchFamily="34" charset="0"/>
              </a:rPr>
              <a:t>Suspected TIO was further confirmed with a combined 68Ga-DOTATATE PET/CT scan</a:t>
            </a:r>
          </a:p>
        </p:txBody>
      </p:sp>
      <p:pic>
        <p:nvPicPr>
          <p:cNvPr id="2050" name="Picture 2">
            <a:extLst>
              <a:ext uri="{FF2B5EF4-FFF2-40B4-BE49-F238E27FC236}">
                <a16:creationId xmlns:a16="http://schemas.microsoft.com/office/drawing/2014/main" id="{475AE4F3-2C40-CFA7-C1C6-8343D25B634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392144" y="766961"/>
            <a:ext cx="4583832" cy="565452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A0BD1BC-C1CB-D994-853E-10BB506DFF38}"/>
              </a:ext>
            </a:extLst>
          </p:cNvPr>
          <p:cNvSpPr txBox="1"/>
          <p:nvPr/>
        </p:nvSpPr>
        <p:spPr>
          <a:xfrm>
            <a:off x="119336" y="6421488"/>
            <a:ext cx="12034064" cy="461665"/>
          </a:xfrm>
          <a:prstGeom prst="rect">
            <a:avLst/>
          </a:prstGeom>
          <a:noFill/>
        </p:spPr>
        <p:txBody>
          <a:bodyPr wrap="none" rtlCol="0">
            <a:spAutoFit/>
          </a:bodyPr>
          <a:lstStyle/>
          <a:p>
            <a:r>
              <a:rPr lang="en-GB" sz="1200" dirty="0">
                <a:solidFill>
                  <a:schemeClr val="tx2"/>
                </a:solidFill>
                <a:ea typeface="MS PGothic" panose="020B0600070205080204" pitchFamily="34" charset="-128"/>
                <a:cs typeface="Arial" panose="020B0604020202020204" pitchFamily="34" charset="0"/>
              </a:rPr>
              <a:t>CT, computed tomography; DXA, Dual-energy X-ray absorptiometry; PET, positron emission tomograph; TIO, tumour induced </a:t>
            </a:r>
            <a:r>
              <a:rPr lang="en-GB" sz="1200" dirty="0" err="1">
                <a:solidFill>
                  <a:schemeClr val="tx2"/>
                </a:solidFill>
                <a:ea typeface="MS PGothic" panose="020B0600070205080204" pitchFamily="34" charset="-128"/>
                <a:cs typeface="Arial" panose="020B0604020202020204" pitchFamily="34" charset="0"/>
              </a:rPr>
              <a:t>osteomalacia</a:t>
            </a:r>
            <a:r>
              <a:rPr lang="en-GB" sz="1200" dirty="0">
                <a:solidFill>
                  <a:schemeClr val="tx2"/>
                </a:solidFill>
                <a:ea typeface="MS PGothic" panose="020B0600070205080204" pitchFamily="34" charset="-128"/>
                <a:cs typeface="Arial" panose="020B0604020202020204" pitchFamily="34" charset="0"/>
              </a:rPr>
              <a:t>; XLH, X-linked </a:t>
            </a:r>
            <a:r>
              <a:rPr lang="en-GB" sz="1200" dirty="0" err="1">
                <a:solidFill>
                  <a:schemeClr val="tx2"/>
                </a:solidFill>
                <a:ea typeface="MS PGothic" panose="020B0600070205080204" pitchFamily="34" charset="-128"/>
                <a:cs typeface="Arial" panose="020B0604020202020204" pitchFamily="34" charset="0"/>
              </a:rPr>
              <a:t>hypophosphataemia</a:t>
            </a:r>
            <a:endParaRPr lang="en-GB" sz="1200" dirty="0">
              <a:solidFill>
                <a:schemeClr val="tx2"/>
              </a:solidFill>
              <a:ea typeface="MS PGothic" panose="020B0600070205080204" pitchFamily="34" charset="-128"/>
              <a:cs typeface="Arial" panose="020B0604020202020204" pitchFamily="34" charset="0"/>
            </a:endParaRPr>
          </a:p>
          <a:p>
            <a:r>
              <a:rPr lang="en-GB" sz="1200" dirty="0" err="1">
                <a:solidFill>
                  <a:schemeClr val="tx2"/>
                </a:solidFill>
                <a:ea typeface="MS PGothic" panose="020B0600070205080204" pitchFamily="34" charset="-128"/>
                <a:cs typeface="Arial" panose="020B0604020202020204" pitchFamily="34" charset="0"/>
              </a:rPr>
              <a:t>Colazo</a:t>
            </a:r>
            <a:r>
              <a:rPr lang="en-GB" sz="1200" dirty="0">
                <a:solidFill>
                  <a:schemeClr val="tx2"/>
                </a:solidFill>
                <a:ea typeface="MS PGothic" panose="020B0600070205080204" pitchFamily="34" charset="-128"/>
                <a:cs typeface="Arial" panose="020B0604020202020204" pitchFamily="34" charset="0"/>
              </a:rPr>
              <a:t> J, et al. </a:t>
            </a:r>
            <a:r>
              <a:rPr lang="en-US" sz="1200" dirty="0">
                <a:solidFill>
                  <a:schemeClr val="tx2"/>
                </a:solidFill>
                <a:ea typeface="MS PGothic" panose="020B0600070205080204" pitchFamily="34" charset="-128"/>
                <a:cs typeface="Arial" panose="020B0604020202020204" pitchFamily="34" charset="0"/>
              </a:rPr>
              <a:t>Bone Reports 2021; 14:100744</a:t>
            </a:r>
            <a:endParaRPr lang="en-GB" sz="1200" dirty="0">
              <a:solidFill>
                <a:schemeClr val="tx2"/>
              </a:solidFill>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4995836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0A13C6-2273-F84A-ACE3-4872BA4188A8}"/>
              </a:ext>
            </a:extLst>
          </p:cNvPr>
          <p:cNvSpPr>
            <a:spLocks noGrp="1"/>
          </p:cNvSpPr>
          <p:nvPr>
            <p:ph type="title"/>
          </p:nvPr>
        </p:nvSpPr>
        <p:spPr/>
        <p:txBody>
          <a:bodyPr/>
          <a:lstStyle/>
          <a:p>
            <a:r>
              <a:rPr lang="en-GB" dirty="0"/>
              <a:t>expert Faculty</a:t>
            </a:r>
          </a:p>
        </p:txBody>
      </p:sp>
      <p:pic>
        <p:nvPicPr>
          <p:cNvPr id="4" name="Content Placeholder 3">
            <a:extLst>
              <a:ext uri="{FF2B5EF4-FFF2-40B4-BE49-F238E27FC236}">
                <a16:creationId xmlns:a16="http://schemas.microsoft.com/office/drawing/2014/main" id="{77829A71-A090-FDB5-7DFB-52637F27F92D}"/>
              </a:ext>
            </a:extLst>
          </p:cNvPr>
          <p:cNvPicPr>
            <a:picLocks noGrp="1" noChangeAspect="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1883846" y="2072230"/>
            <a:ext cx="1754763" cy="1754763"/>
          </a:xfrm>
        </p:spPr>
      </p:pic>
      <p:sp>
        <p:nvSpPr>
          <p:cNvPr id="29699" name="Tijdelijke aanduiding voor dianummer 3">
            <a:extLst>
              <a:ext uri="{FF2B5EF4-FFF2-40B4-BE49-F238E27FC236}">
                <a16:creationId xmlns:a16="http://schemas.microsoft.com/office/drawing/2014/main" id="{F4375FCA-B386-F841-B562-BA105EA9570F}"/>
              </a:ext>
            </a:extLst>
          </p:cNvPr>
          <p:cNvSpPr>
            <a:spLocks noGrp="1" noChangeArrowheads="1"/>
          </p:cNvSpPr>
          <p:nvPr>
            <p:ph type="sldNum" sz="quarter" idx="16"/>
          </p:nvPr>
        </p:nvSpPr>
        <p:spPr/>
        <p:txBody>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2396A7EB-0758-3946-B3CA-E54B55C9E501}" type="slidenum">
              <a:rPr lang="en-GB" altLang="en-US" smtClean="0"/>
              <a:pPr/>
              <a:t>4</a:t>
            </a:fld>
            <a:endParaRPr lang="en-GB" altLang="en-US" dirty="0"/>
          </a:p>
        </p:txBody>
      </p:sp>
      <p:sp>
        <p:nvSpPr>
          <p:cNvPr id="7" name="Rechthoek 10">
            <a:extLst>
              <a:ext uri="{FF2B5EF4-FFF2-40B4-BE49-F238E27FC236}">
                <a16:creationId xmlns:a16="http://schemas.microsoft.com/office/drawing/2014/main" id="{D0ED2F18-9860-3241-A89B-AB652F2596DB}"/>
              </a:ext>
            </a:extLst>
          </p:cNvPr>
          <p:cNvSpPr/>
          <p:nvPr/>
        </p:nvSpPr>
        <p:spPr bwMode="auto">
          <a:xfrm>
            <a:off x="1485900" y="1910880"/>
            <a:ext cx="2700338" cy="2735263"/>
          </a:xfrm>
          <a:prstGeom prst="rect">
            <a:avLst/>
          </a:prstGeom>
          <a:noFill/>
          <a:ln w="19050" cmpd="sng">
            <a:solidFill>
              <a:schemeClr val="accent1"/>
            </a:solidFill>
          </a:ln>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a:lstStyle/>
          <a:p>
            <a:pPr defTabSz="457200" eaLnBrk="1" fontAlgn="auto" hangingPunct="1">
              <a:spcBef>
                <a:spcPts val="0"/>
              </a:spcBef>
              <a:spcAft>
                <a:spcPts val="0"/>
              </a:spcAft>
              <a:defRPr/>
            </a:pPr>
            <a:endParaRPr lang="en-GB" dirty="0">
              <a:solidFill>
                <a:srgbClr val="000000">
                  <a:hueOff val="0"/>
                  <a:satOff val="0"/>
                  <a:lumOff val="0"/>
                  <a:alphaOff val="0"/>
                </a:srgbClr>
              </a:solidFill>
              <a:latin typeface="Arial" panose="020B0604020202020204" pitchFamily="34" charset="0"/>
              <a:cs typeface="Arial" panose="020B0604020202020204" pitchFamily="34" charset="0"/>
            </a:endParaRPr>
          </a:p>
        </p:txBody>
      </p:sp>
      <p:sp>
        <p:nvSpPr>
          <p:cNvPr id="8" name="Vrije vorm 12">
            <a:extLst>
              <a:ext uri="{FF2B5EF4-FFF2-40B4-BE49-F238E27FC236}">
                <a16:creationId xmlns:a16="http://schemas.microsoft.com/office/drawing/2014/main" id="{5002A99E-EC86-2643-A1EA-5335574A3488}"/>
              </a:ext>
            </a:extLst>
          </p:cNvPr>
          <p:cNvSpPr/>
          <p:nvPr/>
        </p:nvSpPr>
        <p:spPr bwMode="auto">
          <a:xfrm>
            <a:off x="1485900" y="4185769"/>
            <a:ext cx="2700338" cy="460376"/>
          </a:xfrm>
          <a:custGeom>
            <a:avLst/>
            <a:gdLst>
              <a:gd name="connsiteX0" fmla="*/ 0 w 2152851"/>
              <a:gd name="connsiteY0" fmla="*/ 0 h 478388"/>
              <a:gd name="connsiteX1" fmla="*/ 2152851 w 2152851"/>
              <a:gd name="connsiteY1" fmla="*/ 0 h 478388"/>
              <a:gd name="connsiteX2" fmla="*/ 2152851 w 2152851"/>
              <a:gd name="connsiteY2" fmla="*/ 478388 h 478388"/>
              <a:gd name="connsiteX3" fmla="*/ 0 w 2152851"/>
              <a:gd name="connsiteY3" fmla="*/ 478388 h 478388"/>
              <a:gd name="connsiteX4" fmla="*/ 0 w 2152851"/>
              <a:gd name="connsiteY4" fmla="*/ 0 h 478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851" h="478388">
                <a:moveTo>
                  <a:pt x="0" y="0"/>
                </a:moveTo>
                <a:lnTo>
                  <a:pt x="2152851" y="0"/>
                </a:lnTo>
                <a:lnTo>
                  <a:pt x="2152851" y="478388"/>
                </a:lnTo>
                <a:lnTo>
                  <a:pt x="0" y="478388"/>
                </a:lnTo>
                <a:lnTo>
                  <a:pt x="0" y="0"/>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45720" rIns="45720" spcCol="1270" anchor="ctr"/>
          <a:lstStyle/>
          <a:p>
            <a:pPr algn="ctr" defTabSz="457200" eaLnBrk="1" fontAlgn="auto" hangingPunct="1">
              <a:spcBef>
                <a:spcPts val="0"/>
              </a:spcBef>
              <a:spcAft>
                <a:spcPts val="0"/>
              </a:spcAft>
              <a:defRPr/>
            </a:pPr>
            <a:r>
              <a:rPr lang="en-GB" sz="1100" b="1" dirty="0">
                <a:solidFill>
                  <a:srgbClr val="FFFFFF"/>
                </a:solidFill>
                <a:latin typeface="Arial" panose="020B0604020202020204" pitchFamily="34" charset="0"/>
                <a:cs typeface="Arial" panose="020B0604020202020204" pitchFamily="34" charset="0"/>
              </a:rPr>
              <a:t>London, United Kingdom</a:t>
            </a:r>
            <a:endParaRPr lang="en-GB" sz="1100" b="1" spc="-10" dirty="0">
              <a:solidFill>
                <a:srgbClr val="FFFFFF"/>
              </a:solidFill>
              <a:latin typeface="Arial" panose="020B0604020202020204" pitchFamily="34" charset="0"/>
              <a:cs typeface="Arial" panose="020B0604020202020204" pitchFamily="34" charset="0"/>
            </a:endParaRPr>
          </a:p>
        </p:txBody>
      </p:sp>
      <p:sp>
        <p:nvSpPr>
          <p:cNvPr id="9" name="Vrije vorm 13">
            <a:extLst>
              <a:ext uri="{FF2B5EF4-FFF2-40B4-BE49-F238E27FC236}">
                <a16:creationId xmlns:a16="http://schemas.microsoft.com/office/drawing/2014/main" id="{E78D9B3F-3190-C545-B16E-14B473189FD3}"/>
              </a:ext>
            </a:extLst>
          </p:cNvPr>
          <p:cNvSpPr/>
          <p:nvPr/>
        </p:nvSpPr>
        <p:spPr bwMode="auto">
          <a:xfrm>
            <a:off x="1598613" y="3868091"/>
            <a:ext cx="2474912" cy="280987"/>
          </a:xfrm>
          <a:custGeom>
            <a:avLst/>
            <a:gdLst>
              <a:gd name="connsiteX0" fmla="*/ 0 w 2152851"/>
              <a:gd name="connsiteY0" fmla="*/ 0 h 281440"/>
              <a:gd name="connsiteX1" fmla="*/ 2152851 w 2152851"/>
              <a:gd name="connsiteY1" fmla="*/ 0 h 281440"/>
              <a:gd name="connsiteX2" fmla="*/ 2152851 w 2152851"/>
              <a:gd name="connsiteY2" fmla="*/ 281440 h 281440"/>
              <a:gd name="connsiteX3" fmla="*/ 0 w 2152851"/>
              <a:gd name="connsiteY3" fmla="*/ 281440 h 281440"/>
              <a:gd name="connsiteX4" fmla="*/ 0 w 2152851"/>
              <a:gd name="connsiteY4" fmla="*/ 0 h 281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851" h="281440">
                <a:moveTo>
                  <a:pt x="0" y="0"/>
                </a:moveTo>
                <a:lnTo>
                  <a:pt x="2152851" y="0"/>
                </a:lnTo>
                <a:lnTo>
                  <a:pt x="2152851" y="281440"/>
                </a:lnTo>
                <a:lnTo>
                  <a:pt x="0" y="2814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49530" tIns="49530" rIns="49530" bIns="49530" spcCol="1270" anchor="ctr"/>
          <a:lstStyle/>
          <a:p>
            <a:pPr algn="ctr" defTabSz="577850" eaLnBrk="1" fontAlgn="auto" hangingPunct="1">
              <a:lnSpc>
                <a:spcPct val="90000"/>
              </a:lnSpc>
              <a:spcAft>
                <a:spcPct val="35000"/>
              </a:spcAft>
              <a:defRPr/>
            </a:pPr>
            <a:r>
              <a:rPr lang="en-GB" sz="1300" b="1" dirty="0">
                <a:solidFill>
                  <a:srgbClr val="000000">
                    <a:hueOff val="0"/>
                    <a:satOff val="0"/>
                    <a:lumOff val="0"/>
                    <a:alphaOff val="0"/>
                  </a:srgbClr>
                </a:solidFill>
                <a:latin typeface="Arial" panose="020B0604020202020204" pitchFamily="34" charset="0"/>
                <a:cs typeface="Arial" panose="020B0604020202020204" pitchFamily="34" charset="0"/>
              </a:rPr>
              <a:t>Richard Keen</a:t>
            </a:r>
          </a:p>
        </p:txBody>
      </p:sp>
      <p:grpSp>
        <p:nvGrpSpPr>
          <p:cNvPr id="29701" name="Group 14">
            <a:extLst>
              <a:ext uri="{FF2B5EF4-FFF2-40B4-BE49-F238E27FC236}">
                <a16:creationId xmlns:a16="http://schemas.microsoft.com/office/drawing/2014/main" id="{88C36026-03BB-3B40-8E2D-E7D328CFA258}"/>
              </a:ext>
            </a:extLst>
          </p:cNvPr>
          <p:cNvGrpSpPr>
            <a:grpSpLocks/>
          </p:cNvGrpSpPr>
          <p:nvPr/>
        </p:nvGrpSpPr>
        <p:grpSpPr bwMode="auto">
          <a:xfrm>
            <a:off x="4835525" y="1910880"/>
            <a:ext cx="2700338" cy="2735263"/>
            <a:chOff x="5048016" y="2876563"/>
            <a:chExt cx="2700000" cy="2736018"/>
          </a:xfrm>
        </p:grpSpPr>
        <p:sp>
          <p:nvSpPr>
            <p:cNvPr id="12" name="Rechthoek 15">
              <a:extLst>
                <a:ext uri="{FF2B5EF4-FFF2-40B4-BE49-F238E27FC236}">
                  <a16:creationId xmlns:a16="http://schemas.microsoft.com/office/drawing/2014/main" id="{216048C4-9B1B-6B4E-90B8-7B91E31509C2}"/>
                </a:ext>
              </a:extLst>
            </p:cNvPr>
            <p:cNvSpPr/>
            <p:nvPr/>
          </p:nvSpPr>
          <p:spPr>
            <a:xfrm>
              <a:off x="5048016" y="2876563"/>
              <a:ext cx="2700000" cy="2736018"/>
            </a:xfrm>
            <a:prstGeom prst="rect">
              <a:avLst/>
            </a:prstGeom>
            <a:ln w="19050" cmpd="sng">
              <a:solidFill>
                <a:schemeClr val="accent1"/>
              </a:solidFill>
            </a:ln>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sp>
        <p:sp>
          <p:nvSpPr>
            <p:cNvPr id="13" name="Vrije vorm 17">
              <a:extLst>
                <a:ext uri="{FF2B5EF4-FFF2-40B4-BE49-F238E27FC236}">
                  <a16:creationId xmlns:a16="http://schemas.microsoft.com/office/drawing/2014/main" id="{DE4FA15D-4F0F-9A49-B784-A19C0A5AF0F8}"/>
                </a:ext>
              </a:extLst>
            </p:cNvPr>
            <p:cNvSpPr/>
            <p:nvPr/>
          </p:nvSpPr>
          <p:spPr>
            <a:xfrm>
              <a:off x="5048016" y="5152079"/>
              <a:ext cx="2700000" cy="460502"/>
            </a:xfrm>
            <a:custGeom>
              <a:avLst/>
              <a:gdLst>
                <a:gd name="connsiteX0" fmla="*/ 0 w 2152851"/>
                <a:gd name="connsiteY0" fmla="*/ 0 h 478388"/>
                <a:gd name="connsiteX1" fmla="*/ 2152851 w 2152851"/>
                <a:gd name="connsiteY1" fmla="*/ 0 h 478388"/>
                <a:gd name="connsiteX2" fmla="*/ 2152851 w 2152851"/>
                <a:gd name="connsiteY2" fmla="*/ 478388 h 478388"/>
                <a:gd name="connsiteX3" fmla="*/ 0 w 2152851"/>
                <a:gd name="connsiteY3" fmla="*/ 478388 h 478388"/>
                <a:gd name="connsiteX4" fmla="*/ 0 w 2152851"/>
                <a:gd name="connsiteY4" fmla="*/ 0 h 478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851" h="478388">
                  <a:moveTo>
                    <a:pt x="0" y="0"/>
                  </a:moveTo>
                  <a:lnTo>
                    <a:pt x="2152851" y="0"/>
                  </a:lnTo>
                  <a:lnTo>
                    <a:pt x="2152851" y="478388"/>
                  </a:lnTo>
                  <a:lnTo>
                    <a:pt x="0" y="478388"/>
                  </a:lnTo>
                  <a:lnTo>
                    <a:pt x="0" y="0"/>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45720" rIns="45720" spcCol="1270" anchor="ctr"/>
            <a:lstStyle/>
            <a:p>
              <a:pPr algn="ctr" defTabSz="457200" eaLnBrk="1" fontAlgn="auto" hangingPunct="1">
                <a:lnSpc>
                  <a:spcPct val="107000"/>
                </a:lnSpc>
                <a:spcBef>
                  <a:spcPts val="0"/>
                </a:spcBef>
                <a:spcAft>
                  <a:spcPts val="800"/>
                </a:spcAft>
                <a:defRPr/>
              </a:pPr>
              <a:r>
                <a:rPr lang="en-US" sz="1100" b="1" dirty="0">
                  <a:solidFill>
                    <a:srgbClr val="FFFFFF"/>
                  </a:solidFill>
                  <a:latin typeface="Arial" panose="020B0604020202020204" pitchFamily="34" charset="0"/>
                  <a:cs typeface="Arial" panose="020B0604020202020204" pitchFamily="34" charset="0"/>
                </a:rPr>
                <a:t>Florence, Italy</a:t>
              </a:r>
              <a:endParaRPr lang="en-GB" sz="1100" b="1" dirty="0">
                <a:solidFill>
                  <a:srgbClr val="FFFFFF"/>
                </a:solidFill>
                <a:latin typeface="Arial" panose="020B0604020202020204" pitchFamily="34" charset="0"/>
                <a:cs typeface="Arial" panose="020B0604020202020204" pitchFamily="34" charset="0"/>
              </a:endParaRPr>
            </a:p>
          </p:txBody>
        </p:sp>
        <p:sp>
          <p:nvSpPr>
            <p:cNvPr id="14" name="Vrije vorm 18">
              <a:extLst>
                <a:ext uri="{FF2B5EF4-FFF2-40B4-BE49-F238E27FC236}">
                  <a16:creationId xmlns:a16="http://schemas.microsoft.com/office/drawing/2014/main" id="{C439D986-3ED5-1B43-BEDA-2D8E7E631F7A}"/>
                </a:ext>
              </a:extLst>
            </p:cNvPr>
            <p:cNvSpPr/>
            <p:nvPr/>
          </p:nvSpPr>
          <p:spPr>
            <a:xfrm>
              <a:off x="5281350" y="4834315"/>
              <a:ext cx="2233332" cy="281066"/>
            </a:xfrm>
            <a:custGeom>
              <a:avLst/>
              <a:gdLst>
                <a:gd name="connsiteX0" fmla="*/ 0 w 2152851"/>
                <a:gd name="connsiteY0" fmla="*/ 0 h 281440"/>
                <a:gd name="connsiteX1" fmla="*/ 2152851 w 2152851"/>
                <a:gd name="connsiteY1" fmla="*/ 0 h 281440"/>
                <a:gd name="connsiteX2" fmla="*/ 2152851 w 2152851"/>
                <a:gd name="connsiteY2" fmla="*/ 281440 h 281440"/>
                <a:gd name="connsiteX3" fmla="*/ 0 w 2152851"/>
                <a:gd name="connsiteY3" fmla="*/ 281440 h 281440"/>
                <a:gd name="connsiteX4" fmla="*/ 0 w 2152851"/>
                <a:gd name="connsiteY4" fmla="*/ 0 h 281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851" h="281440">
                  <a:moveTo>
                    <a:pt x="0" y="0"/>
                  </a:moveTo>
                  <a:lnTo>
                    <a:pt x="2152851" y="0"/>
                  </a:lnTo>
                  <a:lnTo>
                    <a:pt x="2152851" y="281440"/>
                  </a:lnTo>
                  <a:lnTo>
                    <a:pt x="0" y="2814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49530" tIns="49530" rIns="49530" bIns="49530" spcCol="1270" anchor="ctr"/>
            <a:lstStyle/>
            <a:p>
              <a:pPr algn="ctr" defTabSz="577850" eaLnBrk="1" fontAlgn="auto" hangingPunct="1">
                <a:lnSpc>
                  <a:spcPct val="90000"/>
                </a:lnSpc>
                <a:spcAft>
                  <a:spcPct val="35000"/>
                </a:spcAft>
                <a:defRPr/>
              </a:pPr>
              <a:r>
                <a:rPr lang="en-GB" sz="1300" b="1" dirty="0">
                  <a:solidFill>
                    <a:srgbClr val="000000">
                      <a:hueOff val="0"/>
                      <a:satOff val="0"/>
                      <a:lumOff val="0"/>
                      <a:alphaOff val="0"/>
                    </a:srgbClr>
                  </a:solidFill>
                  <a:latin typeface="Arial" panose="020B0604020202020204" pitchFamily="34" charset="0"/>
                  <a:cs typeface="Arial" panose="020B0604020202020204" pitchFamily="34" charset="0"/>
                </a:rPr>
                <a:t>Maria Luisa Brandi</a:t>
              </a:r>
              <a:endParaRPr lang="nl-NL" sz="1300" b="1" dirty="0">
                <a:solidFill>
                  <a:srgbClr val="000000">
                    <a:hueOff val="0"/>
                    <a:satOff val="0"/>
                    <a:lumOff val="0"/>
                    <a:alphaOff val="0"/>
                  </a:srgbClr>
                </a:solidFill>
                <a:latin typeface="Arial" panose="020B0604020202020204" pitchFamily="34" charset="0"/>
                <a:cs typeface="Arial" panose="020B0604020202020204" pitchFamily="34" charset="0"/>
              </a:endParaRPr>
            </a:p>
          </p:txBody>
        </p:sp>
      </p:grpSp>
      <p:grpSp>
        <p:nvGrpSpPr>
          <p:cNvPr id="29702" name="Group 19">
            <a:extLst>
              <a:ext uri="{FF2B5EF4-FFF2-40B4-BE49-F238E27FC236}">
                <a16:creationId xmlns:a16="http://schemas.microsoft.com/office/drawing/2014/main" id="{2EF48213-8AC1-C74D-B832-5BE3E10272CD}"/>
              </a:ext>
            </a:extLst>
          </p:cNvPr>
          <p:cNvGrpSpPr>
            <a:grpSpLocks/>
          </p:cNvGrpSpPr>
          <p:nvPr/>
        </p:nvGrpSpPr>
        <p:grpSpPr bwMode="auto">
          <a:xfrm>
            <a:off x="8185150" y="1910880"/>
            <a:ext cx="2700338" cy="2735983"/>
            <a:chOff x="8220536" y="1936725"/>
            <a:chExt cx="2700000" cy="2736721"/>
          </a:xfrm>
        </p:grpSpPr>
        <p:sp>
          <p:nvSpPr>
            <p:cNvPr id="17" name="Rechthoek 19">
              <a:extLst>
                <a:ext uri="{FF2B5EF4-FFF2-40B4-BE49-F238E27FC236}">
                  <a16:creationId xmlns:a16="http://schemas.microsoft.com/office/drawing/2014/main" id="{C5AAE403-BA51-4F43-A70E-ED5C1BDDDA30}"/>
                </a:ext>
              </a:extLst>
            </p:cNvPr>
            <p:cNvSpPr/>
            <p:nvPr/>
          </p:nvSpPr>
          <p:spPr>
            <a:xfrm>
              <a:off x="8220536" y="1936725"/>
              <a:ext cx="2700000" cy="2736000"/>
            </a:xfrm>
            <a:prstGeom prst="rect">
              <a:avLst/>
            </a:prstGeom>
            <a:ln w="19050" cmpd="sng">
              <a:solidFill>
                <a:schemeClr val="accent1"/>
              </a:solidFill>
            </a:ln>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sp>
        <p:sp>
          <p:nvSpPr>
            <p:cNvPr id="18" name="Vrije vorm 23">
              <a:extLst>
                <a:ext uri="{FF2B5EF4-FFF2-40B4-BE49-F238E27FC236}">
                  <a16:creationId xmlns:a16="http://schemas.microsoft.com/office/drawing/2014/main" id="{DF9F23F1-7B81-C149-96F5-06C6B4891761}"/>
                </a:ext>
              </a:extLst>
            </p:cNvPr>
            <p:cNvSpPr/>
            <p:nvPr/>
          </p:nvSpPr>
          <p:spPr>
            <a:xfrm>
              <a:off x="8220536" y="4212947"/>
              <a:ext cx="2700000" cy="460499"/>
            </a:xfrm>
            <a:custGeom>
              <a:avLst/>
              <a:gdLst>
                <a:gd name="connsiteX0" fmla="*/ 0 w 2152851"/>
                <a:gd name="connsiteY0" fmla="*/ 0 h 478388"/>
                <a:gd name="connsiteX1" fmla="*/ 2152851 w 2152851"/>
                <a:gd name="connsiteY1" fmla="*/ 0 h 478388"/>
                <a:gd name="connsiteX2" fmla="*/ 2152851 w 2152851"/>
                <a:gd name="connsiteY2" fmla="*/ 478388 h 478388"/>
                <a:gd name="connsiteX3" fmla="*/ 0 w 2152851"/>
                <a:gd name="connsiteY3" fmla="*/ 478388 h 478388"/>
                <a:gd name="connsiteX4" fmla="*/ 0 w 2152851"/>
                <a:gd name="connsiteY4" fmla="*/ 0 h 478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851" h="478388">
                  <a:moveTo>
                    <a:pt x="0" y="0"/>
                  </a:moveTo>
                  <a:lnTo>
                    <a:pt x="2152851" y="0"/>
                  </a:lnTo>
                  <a:lnTo>
                    <a:pt x="2152851" y="478388"/>
                  </a:lnTo>
                  <a:lnTo>
                    <a:pt x="0" y="478388"/>
                  </a:lnTo>
                  <a:lnTo>
                    <a:pt x="0" y="0"/>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45720" rIns="45720" spcCol="1270" anchor="ctr"/>
            <a:lstStyle/>
            <a:p>
              <a:pPr algn="ctr" defTabSz="457200" eaLnBrk="1" fontAlgn="auto" hangingPunct="1">
                <a:lnSpc>
                  <a:spcPct val="107000"/>
                </a:lnSpc>
                <a:spcBef>
                  <a:spcPts val="0"/>
                </a:spcBef>
                <a:spcAft>
                  <a:spcPts val="800"/>
                </a:spcAft>
                <a:defRPr/>
              </a:pPr>
              <a:r>
                <a:rPr lang="en-US" sz="1100" b="1" dirty="0">
                  <a:solidFill>
                    <a:srgbClr val="FFFFFF"/>
                  </a:solidFill>
                  <a:latin typeface="Arial" panose="020B0604020202020204" pitchFamily="34" charset="0"/>
                  <a:cs typeface="Arial" panose="020B0604020202020204" pitchFamily="34" charset="0"/>
                </a:rPr>
                <a:t>Würzburg, Germany</a:t>
              </a:r>
              <a:endParaRPr lang="en-GB" sz="1100" b="1" dirty="0">
                <a:solidFill>
                  <a:srgbClr val="FFFFFF"/>
                </a:solidFill>
                <a:latin typeface="Arial" panose="020B0604020202020204" pitchFamily="34" charset="0"/>
                <a:cs typeface="Arial" panose="020B0604020202020204" pitchFamily="34" charset="0"/>
              </a:endParaRPr>
            </a:p>
          </p:txBody>
        </p:sp>
        <p:sp>
          <p:nvSpPr>
            <p:cNvPr id="19" name="Vrije vorm 24">
              <a:extLst>
                <a:ext uri="{FF2B5EF4-FFF2-40B4-BE49-F238E27FC236}">
                  <a16:creationId xmlns:a16="http://schemas.microsoft.com/office/drawing/2014/main" id="{019A02C6-51D6-A042-9DCB-5170C79ECD92}"/>
                </a:ext>
              </a:extLst>
            </p:cNvPr>
            <p:cNvSpPr/>
            <p:nvPr/>
          </p:nvSpPr>
          <p:spPr>
            <a:xfrm>
              <a:off x="8371330" y="3894466"/>
              <a:ext cx="2398412" cy="281063"/>
            </a:xfrm>
            <a:custGeom>
              <a:avLst/>
              <a:gdLst>
                <a:gd name="connsiteX0" fmla="*/ 0 w 2152851"/>
                <a:gd name="connsiteY0" fmla="*/ 0 h 281440"/>
                <a:gd name="connsiteX1" fmla="*/ 2152851 w 2152851"/>
                <a:gd name="connsiteY1" fmla="*/ 0 h 281440"/>
                <a:gd name="connsiteX2" fmla="*/ 2152851 w 2152851"/>
                <a:gd name="connsiteY2" fmla="*/ 281440 h 281440"/>
                <a:gd name="connsiteX3" fmla="*/ 0 w 2152851"/>
                <a:gd name="connsiteY3" fmla="*/ 281440 h 281440"/>
                <a:gd name="connsiteX4" fmla="*/ 0 w 2152851"/>
                <a:gd name="connsiteY4" fmla="*/ 0 h 281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851" h="281440">
                  <a:moveTo>
                    <a:pt x="0" y="0"/>
                  </a:moveTo>
                  <a:lnTo>
                    <a:pt x="2152851" y="0"/>
                  </a:lnTo>
                  <a:lnTo>
                    <a:pt x="2152851" y="281440"/>
                  </a:lnTo>
                  <a:lnTo>
                    <a:pt x="0" y="2814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49530" tIns="49530" rIns="49530" bIns="49530" spcCol="1270" anchor="ctr"/>
            <a:lstStyle/>
            <a:p>
              <a:pPr algn="ctr" defTabSz="577850" eaLnBrk="1" fontAlgn="auto" hangingPunct="1">
                <a:lnSpc>
                  <a:spcPct val="90000"/>
                </a:lnSpc>
                <a:spcAft>
                  <a:spcPct val="35000"/>
                </a:spcAft>
                <a:defRPr/>
              </a:pPr>
              <a:r>
                <a:rPr lang="en-GB" sz="1300" b="1" dirty="0">
                  <a:solidFill>
                    <a:srgbClr val="000000">
                      <a:hueOff val="0"/>
                      <a:satOff val="0"/>
                      <a:lumOff val="0"/>
                      <a:alphaOff val="0"/>
                    </a:srgbClr>
                  </a:solidFill>
                  <a:latin typeface="Arial" panose="020B0604020202020204" pitchFamily="34" charset="0"/>
                  <a:cs typeface="Arial" panose="020B0604020202020204" pitchFamily="34" charset="0"/>
                </a:rPr>
                <a:t>Lothar Seefried</a:t>
              </a:r>
              <a:endParaRPr lang="nl-NL" sz="1300" b="1" dirty="0">
                <a:solidFill>
                  <a:srgbClr val="000000">
                    <a:hueOff val="0"/>
                    <a:satOff val="0"/>
                    <a:lumOff val="0"/>
                    <a:alphaOff val="0"/>
                  </a:srgbClr>
                </a:solidFill>
                <a:latin typeface="Arial" panose="020B0604020202020204" pitchFamily="34" charset="0"/>
                <a:cs typeface="Arial" panose="020B0604020202020204" pitchFamily="34" charset="0"/>
              </a:endParaRPr>
            </a:p>
          </p:txBody>
        </p:sp>
      </p:grpSp>
      <p:pic>
        <p:nvPicPr>
          <p:cNvPr id="10" name="Picture 9">
            <a:extLst>
              <a:ext uri="{FF2B5EF4-FFF2-40B4-BE49-F238E27FC236}">
                <a16:creationId xmlns:a16="http://schemas.microsoft.com/office/drawing/2014/main" id="{9CD7CEF7-653C-3F40-E09C-863493C7A48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28047" y="2073659"/>
            <a:ext cx="1715294" cy="1715294"/>
          </a:xfrm>
          <a:prstGeom prst="rect">
            <a:avLst/>
          </a:prstGeom>
        </p:spPr>
      </p:pic>
      <p:pic>
        <p:nvPicPr>
          <p:cNvPr id="15" name="Picture 14">
            <a:extLst>
              <a:ext uri="{FF2B5EF4-FFF2-40B4-BE49-F238E27FC236}">
                <a16:creationId xmlns:a16="http://schemas.microsoft.com/office/drawing/2014/main" id="{4D9DADB0-A77E-5481-1CFC-4C071D0018C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677672" y="2079193"/>
            <a:ext cx="1715294" cy="171529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C2B3F-934B-3ADE-E882-939FFA1E149B}"/>
              </a:ext>
            </a:extLst>
          </p:cNvPr>
          <p:cNvSpPr>
            <a:spLocks noGrp="1"/>
          </p:cNvSpPr>
          <p:nvPr>
            <p:ph type="title"/>
          </p:nvPr>
        </p:nvSpPr>
        <p:spPr>
          <a:xfrm>
            <a:off x="1055440" y="75539"/>
            <a:ext cx="10515600" cy="905190"/>
          </a:xfrm>
        </p:spPr>
        <p:txBody>
          <a:bodyPr/>
          <a:lstStyle/>
          <a:p>
            <a:r>
              <a:rPr lang="en-GB" sz="2800" b="1" cap="all" dirty="0">
                <a:solidFill>
                  <a:srgbClr val="617B9F"/>
                </a:solidFill>
                <a:latin typeface="Arial Narrow" panose="020B0604020202020204" pitchFamily="34" charset="0"/>
                <a:ea typeface="MS PGothic" panose="020B0600070205080204" pitchFamily="34" charset="-128"/>
              </a:rPr>
              <a:t>misdiagnosis– TIO masquerading as XLH</a:t>
            </a:r>
          </a:p>
        </p:txBody>
      </p:sp>
      <p:sp>
        <p:nvSpPr>
          <p:cNvPr id="3" name="Content Placeholder 2">
            <a:extLst>
              <a:ext uri="{FF2B5EF4-FFF2-40B4-BE49-F238E27FC236}">
                <a16:creationId xmlns:a16="http://schemas.microsoft.com/office/drawing/2014/main" id="{3778E8FD-0B53-7402-948D-74960EBB4C56}"/>
              </a:ext>
            </a:extLst>
          </p:cNvPr>
          <p:cNvSpPr>
            <a:spLocks noGrp="1"/>
          </p:cNvSpPr>
          <p:nvPr>
            <p:ph idx="1"/>
          </p:nvPr>
        </p:nvSpPr>
        <p:spPr>
          <a:xfrm>
            <a:off x="476944" y="980728"/>
            <a:ext cx="6267128" cy="5040559"/>
          </a:xfrm>
        </p:spPr>
        <p:txBody>
          <a:bodyPr/>
          <a:lstStyle/>
          <a:p>
            <a:pPr marL="742950" lvl="2" indent="-285750">
              <a:spcBef>
                <a:spcPct val="0"/>
              </a:spcBef>
              <a:spcAft>
                <a:spcPts val="1200"/>
              </a:spcAft>
              <a:buBlip>
                <a:blip r:embed="rId3"/>
              </a:buBlip>
              <a:tabLst>
                <a:tab pos="431800" algn="l"/>
              </a:tabLst>
            </a:pPr>
            <a:r>
              <a:rPr lang="en-US" sz="1600" dirty="0">
                <a:solidFill>
                  <a:srgbClr val="000000"/>
                </a:solidFill>
                <a:latin typeface="Arial" panose="020B0604020202020204" pitchFamily="34" charset="0"/>
                <a:cs typeface="Arial" panose="020B0604020202020204" pitchFamily="34" charset="0"/>
              </a:rPr>
              <a:t>Patient deteriorated further over 10 years requiring stability rods and screws in her femurs and hips and surgery following a traumatic left humerus fracture. </a:t>
            </a:r>
          </a:p>
          <a:p>
            <a:pPr marL="742950" lvl="2" indent="-285750">
              <a:spcBef>
                <a:spcPct val="0"/>
              </a:spcBef>
              <a:spcAft>
                <a:spcPts val="1200"/>
              </a:spcAft>
              <a:buBlip>
                <a:blip r:embed="rId3"/>
              </a:buBlip>
              <a:tabLst>
                <a:tab pos="431800" algn="l"/>
              </a:tabLst>
            </a:pPr>
            <a:r>
              <a:rPr lang="en-US" sz="1600" dirty="0">
                <a:solidFill>
                  <a:srgbClr val="000000"/>
                </a:solidFill>
                <a:latin typeface="Arial" panose="020B0604020202020204" pitchFamily="34" charset="0"/>
                <a:cs typeface="Arial" panose="020B0604020202020204" pitchFamily="34" charset="0"/>
              </a:rPr>
              <a:t>Patient was eventually confined to a wheelchair</a:t>
            </a:r>
          </a:p>
          <a:p>
            <a:pPr marL="742950" lvl="2" indent="-285750">
              <a:spcBef>
                <a:spcPct val="0"/>
              </a:spcBef>
              <a:spcAft>
                <a:spcPts val="1200"/>
              </a:spcAft>
              <a:buBlip>
                <a:blip r:embed="rId3"/>
              </a:buBlip>
              <a:tabLst>
                <a:tab pos="431800" algn="l"/>
              </a:tabLst>
            </a:pPr>
            <a:r>
              <a:rPr lang="en-US" sz="1600" dirty="0">
                <a:solidFill>
                  <a:srgbClr val="000000"/>
                </a:solidFill>
                <a:latin typeface="Arial" panose="020B0604020202020204" pitchFamily="34" charset="0"/>
                <a:cs typeface="Arial" panose="020B0604020202020204" pitchFamily="34" charset="0"/>
              </a:rPr>
              <a:t>Reevaluation of her history resulted in a diagnosis of XLH</a:t>
            </a:r>
          </a:p>
          <a:p>
            <a:pPr marL="742950" lvl="2" indent="-285750">
              <a:spcBef>
                <a:spcPct val="0"/>
              </a:spcBef>
              <a:spcAft>
                <a:spcPts val="1200"/>
              </a:spcAft>
              <a:buBlip>
                <a:blip r:embed="rId3"/>
              </a:buBlip>
              <a:tabLst>
                <a:tab pos="431800" algn="l"/>
              </a:tabLst>
            </a:pPr>
            <a:r>
              <a:rPr lang="en-US" sz="1600" dirty="0">
                <a:solidFill>
                  <a:srgbClr val="000000"/>
                </a:solidFill>
                <a:latin typeface="Arial" panose="020B0604020202020204" pitchFamily="34" charset="0"/>
                <a:cs typeface="Arial" panose="020B0604020202020204" pitchFamily="34" charset="0"/>
              </a:rPr>
              <a:t>DXA revealed normal bone density in spine and significantly lower than expected density in the forearm</a:t>
            </a:r>
          </a:p>
          <a:p>
            <a:pPr marL="742950" lvl="2" indent="-285750">
              <a:spcBef>
                <a:spcPct val="0"/>
              </a:spcBef>
              <a:spcAft>
                <a:spcPts val="1200"/>
              </a:spcAft>
              <a:buBlip>
                <a:blip r:embed="rId3"/>
              </a:buBlip>
              <a:tabLst>
                <a:tab pos="431800" algn="l"/>
              </a:tabLst>
            </a:pPr>
            <a:r>
              <a:rPr lang="en-US" sz="1600" dirty="0">
                <a:solidFill>
                  <a:srgbClr val="000000"/>
                </a:solidFill>
                <a:latin typeface="Arial" panose="020B0604020202020204" pitchFamily="34" charset="0"/>
                <a:cs typeface="Arial" panose="020B0604020202020204" pitchFamily="34" charset="0"/>
              </a:rPr>
              <a:t>Renal ultrasound showed a 4-mm non-obstructing calculus in the lower pole of the right kidney, indicating nephrolithiasis, a well-documented complication of long-term phosphorus and calcitriol therapy</a:t>
            </a:r>
          </a:p>
          <a:p>
            <a:pPr marL="742950" lvl="2" indent="-285750">
              <a:spcBef>
                <a:spcPct val="0"/>
              </a:spcBef>
              <a:spcAft>
                <a:spcPts val="1200"/>
              </a:spcAft>
              <a:buBlip>
                <a:blip r:embed="rId3"/>
              </a:buBlip>
              <a:tabLst>
                <a:tab pos="431800" algn="l"/>
              </a:tabLst>
            </a:pPr>
            <a:r>
              <a:rPr lang="en-GB" sz="1600" dirty="0">
                <a:solidFill>
                  <a:srgbClr val="000000"/>
                </a:solidFill>
                <a:latin typeface="Arial" panose="020B0604020202020204" pitchFamily="34" charset="0"/>
                <a:cs typeface="Arial" panose="020B0604020202020204" pitchFamily="34" charset="0"/>
              </a:rPr>
              <a:t>A 13-gene </a:t>
            </a:r>
            <a:r>
              <a:rPr lang="en-GB" sz="1600" dirty="0" err="1">
                <a:solidFill>
                  <a:srgbClr val="000000"/>
                </a:solidFill>
                <a:latin typeface="Arial" panose="020B0604020202020204" pitchFamily="34" charset="0"/>
                <a:cs typeface="Arial" panose="020B0604020202020204" pitchFamily="34" charset="0"/>
              </a:rPr>
              <a:t>Invitae</a:t>
            </a:r>
            <a:r>
              <a:rPr lang="en-GB" sz="1600" dirty="0">
                <a:solidFill>
                  <a:srgbClr val="000000"/>
                </a:solidFill>
                <a:latin typeface="Arial" panose="020B0604020202020204" pitchFamily="34" charset="0"/>
                <a:cs typeface="Arial" panose="020B0604020202020204" pitchFamily="34" charset="0"/>
              </a:rPr>
              <a:t> hypophosphatemia panel was performed to adjudicate her clinical diagnosis of XLH. No pathogenic variants were detected. Medical team suspected TIO not XLH </a:t>
            </a:r>
            <a:endParaRPr lang="en-US" sz="1600" dirty="0">
              <a:solidFill>
                <a:srgbClr val="000000"/>
              </a:solidFill>
              <a:latin typeface="Arial" panose="020B0604020202020204" pitchFamily="34" charset="0"/>
              <a:cs typeface="Arial" panose="020B0604020202020204" pitchFamily="34" charset="0"/>
            </a:endParaRPr>
          </a:p>
          <a:p>
            <a:pPr marL="742950" lvl="2" indent="-285750">
              <a:spcBef>
                <a:spcPct val="0"/>
              </a:spcBef>
              <a:spcAft>
                <a:spcPts val="1200"/>
              </a:spcAft>
              <a:buBlip>
                <a:blip r:embed="rId3"/>
              </a:buBlip>
              <a:tabLst>
                <a:tab pos="431800" algn="l"/>
              </a:tabLst>
            </a:pPr>
            <a:r>
              <a:rPr lang="en-US" sz="1600" dirty="0">
                <a:solidFill>
                  <a:srgbClr val="000000"/>
                </a:solidFill>
                <a:latin typeface="Arial" panose="020B0604020202020204" pitchFamily="34" charset="0"/>
                <a:cs typeface="Arial" panose="020B0604020202020204" pitchFamily="34" charset="0"/>
              </a:rPr>
              <a:t>Suspected TIO was further confirmed with a combined 68Ga-DOTATATE PET/CT scan</a:t>
            </a:r>
          </a:p>
        </p:txBody>
      </p:sp>
      <p:pic>
        <p:nvPicPr>
          <p:cNvPr id="2050" name="Picture 2">
            <a:extLst>
              <a:ext uri="{FF2B5EF4-FFF2-40B4-BE49-F238E27FC236}">
                <a16:creationId xmlns:a16="http://schemas.microsoft.com/office/drawing/2014/main" id="{475AE4F3-2C40-CFA7-C1C6-8343D25B634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322568" y="766961"/>
            <a:ext cx="4583832" cy="565452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A974962-242D-0409-B000-94266AE875F7}"/>
              </a:ext>
            </a:extLst>
          </p:cNvPr>
          <p:cNvSpPr txBox="1"/>
          <p:nvPr/>
        </p:nvSpPr>
        <p:spPr>
          <a:xfrm rot="20680747">
            <a:off x="1004176" y="2539076"/>
            <a:ext cx="9935776" cy="948349"/>
          </a:xfrm>
          <a:prstGeom prst="rect">
            <a:avLst/>
          </a:prstGeom>
          <a:solidFill>
            <a:srgbClr val="C00000"/>
          </a:solidFill>
        </p:spPr>
        <p:txBody>
          <a:bodyPr wrap="square" rtlCol="0">
            <a:spAutoFit/>
          </a:bodyPr>
          <a:lstStyle/>
          <a:p>
            <a:pPr marL="285750" indent="-285750" algn="l">
              <a:buFont typeface="Arial" panose="020B0604020202020204" pitchFamily="34" charset="0"/>
              <a:buChar char="•"/>
            </a:pPr>
            <a:r>
              <a:rPr lang="en-US" dirty="0">
                <a:solidFill>
                  <a:schemeClr val="bg1"/>
                </a:solidFill>
                <a:latin typeface="NexusSerif"/>
              </a:rPr>
              <a:t>D</a:t>
            </a:r>
            <a:r>
              <a:rPr lang="en-US" b="0" i="0" dirty="0">
                <a:solidFill>
                  <a:schemeClr val="bg1"/>
                </a:solidFill>
                <a:effectLst/>
                <a:latin typeface="NexusSerif"/>
              </a:rPr>
              <a:t>emonstrates the utility of genetic testing in the diagnosis of phosphate wasting disorders</a:t>
            </a:r>
          </a:p>
          <a:p>
            <a:pPr marL="285750" indent="-285750" algn="l">
              <a:buFont typeface="Arial" panose="020B0604020202020204" pitchFamily="34" charset="0"/>
              <a:buChar char="•"/>
            </a:pPr>
            <a:r>
              <a:rPr lang="en-US" dirty="0">
                <a:solidFill>
                  <a:schemeClr val="bg1"/>
                </a:solidFill>
                <a:latin typeface="NexusSerif"/>
              </a:rPr>
              <a:t>Importance of </a:t>
            </a:r>
            <a:r>
              <a:rPr lang="en-US" b="0" i="0" dirty="0">
                <a:solidFill>
                  <a:schemeClr val="bg1"/>
                </a:solidFill>
                <a:effectLst/>
                <a:latin typeface="NexusSerif"/>
              </a:rPr>
              <a:t>personal and family histories</a:t>
            </a:r>
          </a:p>
          <a:p>
            <a:pPr marL="285750" indent="-285750" algn="l">
              <a:buFont typeface="Arial" panose="020B0604020202020204" pitchFamily="34" charset="0"/>
              <a:buChar char="•"/>
            </a:pPr>
            <a:r>
              <a:rPr lang="en-US" b="0" i="0" dirty="0">
                <a:solidFill>
                  <a:schemeClr val="bg1"/>
                </a:solidFill>
                <a:effectLst/>
                <a:latin typeface="NexusSerif"/>
              </a:rPr>
              <a:t>The pitfalls of using exclusively clinical criteria in diagnosing phosphate wasting disorders</a:t>
            </a:r>
            <a:endParaRPr lang="en-GB" dirty="0">
              <a:solidFill>
                <a:schemeClr val="bg1"/>
              </a:solidFill>
            </a:endParaRPr>
          </a:p>
        </p:txBody>
      </p:sp>
      <p:sp>
        <p:nvSpPr>
          <p:cNvPr id="10" name="TextBox 9">
            <a:extLst>
              <a:ext uri="{FF2B5EF4-FFF2-40B4-BE49-F238E27FC236}">
                <a16:creationId xmlns:a16="http://schemas.microsoft.com/office/drawing/2014/main" id="{086E6CF6-25DD-3AE7-22AA-6CC6F978D1D2}"/>
              </a:ext>
            </a:extLst>
          </p:cNvPr>
          <p:cNvSpPr txBox="1"/>
          <p:nvPr/>
        </p:nvSpPr>
        <p:spPr>
          <a:xfrm>
            <a:off x="119336" y="6421488"/>
            <a:ext cx="12034064" cy="461665"/>
          </a:xfrm>
          <a:prstGeom prst="rect">
            <a:avLst/>
          </a:prstGeom>
          <a:noFill/>
        </p:spPr>
        <p:txBody>
          <a:bodyPr wrap="none" rtlCol="0">
            <a:spAutoFit/>
          </a:bodyPr>
          <a:lstStyle/>
          <a:p>
            <a:r>
              <a:rPr lang="en-GB" sz="1200" dirty="0">
                <a:solidFill>
                  <a:schemeClr val="tx2"/>
                </a:solidFill>
                <a:ea typeface="MS PGothic" panose="020B0600070205080204" pitchFamily="34" charset="-128"/>
                <a:cs typeface="Arial" panose="020B0604020202020204" pitchFamily="34" charset="0"/>
              </a:rPr>
              <a:t>CT, computed tomography; DXA, Dual-energy X-ray absorptiometry; PET, positron emission tomograph; TIO, tumour induced </a:t>
            </a:r>
            <a:r>
              <a:rPr lang="en-GB" sz="1200" dirty="0" err="1">
                <a:solidFill>
                  <a:schemeClr val="tx2"/>
                </a:solidFill>
                <a:ea typeface="MS PGothic" panose="020B0600070205080204" pitchFamily="34" charset="-128"/>
                <a:cs typeface="Arial" panose="020B0604020202020204" pitchFamily="34" charset="0"/>
              </a:rPr>
              <a:t>osteomalacia</a:t>
            </a:r>
            <a:r>
              <a:rPr lang="en-GB" sz="1200" dirty="0">
                <a:solidFill>
                  <a:schemeClr val="tx2"/>
                </a:solidFill>
                <a:ea typeface="MS PGothic" panose="020B0600070205080204" pitchFamily="34" charset="-128"/>
                <a:cs typeface="Arial" panose="020B0604020202020204" pitchFamily="34" charset="0"/>
              </a:rPr>
              <a:t>; XLH, X-linked </a:t>
            </a:r>
            <a:r>
              <a:rPr lang="en-GB" sz="1200" dirty="0" err="1">
                <a:solidFill>
                  <a:schemeClr val="tx2"/>
                </a:solidFill>
                <a:ea typeface="MS PGothic" panose="020B0600070205080204" pitchFamily="34" charset="-128"/>
                <a:cs typeface="Arial" panose="020B0604020202020204" pitchFamily="34" charset="0"/>
              </a:rPr>
              <a:t>hypophosphataemia</a:t>
            </a:r>
            <a:endParaRPr lang="en-GB" sz="1200" dirty="0">
              <a:solidFill>
                <a:schemeClr val="tx2"/>
              </a:solidFill>
              <a:ea typeface="MS PGothic" panose="020B0600070205080204" pitchFamily="34" charset="-128"/>
              <a:cs typeface="Arial" panose="020B0604020202020204" pitchFamily="34" charset="0"/>
            </a:endParaRPr>
          </a:p>
          <a:p>
            <a:r>
              <a:rPr lang="en-GB" sz="1200" dirty="0" err="1">
                <a:solidFill>
                  <a:schemeClr val="tx2"/>
                </a:solidFill>
                <a:ea typeface="MS PGothic" panose="020B0600070205080204" pitchFamily="34" charset="-128"/>
                <a:cs typeface="Arial" panose="020B0604020202020204" pitchFamily="34" charset="0"/>
              </a:rPr>
              <a:t>Colazo</a:t>
            </a:r>
            <a:r>
              <a:rPr lang="en-GB" sz="1200" dirty="0">
                <a:solidFill>
                  <a:schemeClr val="tx2"/>
                </a:solidFill>
                <a:ea typeface="MS PGothic" panose="020B0600070205080204" pitchFamily="34" charset="-128"/>
                <a:cs typeface="Arial" panose="020B0604020202020204" pitchFamily="34" charset="0"/>
              </a:rPr>
              <a:t> J, et al. </a:t>
            </a:r>
            <a:r>
              <a:rPr lang="en-US" sz="1200" dirty="0">
                <a:solidFill>
                  <a:schemeClr val="tx2"/>
                </a:solidFill>
                <a:ea typeface="MS PGothic" panose="020B0600070205080204" pitchFamily="34" charset="-128"/>
                <a:cs typeface="Arial" panose="020B0604020202020204" pitchFamily="34" charset="0"/>
              </a:rPr>
              <a:t>Bone Reports 2021; 14:100744</a:t>
            </a:r>
            <a:endParaRPr lang="en-GB" sz="1200" dirty="0">
              <a:solidFill>
                <a:schemeClr val="tx2"/>
              </a:solidFill>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32162924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9634" name="Gruppo 2">
            <a:extLst>
              <a:ext uri="{FF2B5EF4-FFF2-40B4-BE49-F238E27FC236}">
                <a16:creationId xmlns:a16="http://schemas.microsoft.com/office/drawing/2014/main" id="{7007573A-2F40-6F49-8005-2FE7234A7272}"/>
              </a:ext>
            </a:extLst>
          </p:cNvPr>
          <p:cNvGrpSpPr>
            <a:grpSpLocks/>
          </p:cNvGrpSpPr>
          <p:nvPr/>
        </p:nvGrpSpPr>
        <p:grpSpPr bwMode="auto">
          <a:xfrm>
            <a:off x="365125" y="365125"/>
            <a:ext cx="11328400" cy="695325"/>
            <a:chOff x="364973" y="6974"/>
            <a:chExt cx="11328963" cy="695987"/>
          </a:xfrm>
        </p:grpSpPr>
        <p:pic>
          <p:nvPicPr>
            <p:cNvPr id="69640" name="Immagine 3">
              <a:extLst>
                <a:ext uri="{FF2B5EF4-FFF2-40B4-BE49-F238E27FC236}">
                  <a16:creationId xmlns:a16="http://schemas.microsoft.com/office/drawing/2014/main" id="{DA0E493E-0410-1541-8FF4-52BC0AC5A53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961591" y="6974"/>
              <a:ext cx="732345" cy="69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1" name="Immagine 4">
              <a:extLst>
                <a:ext uri="{FF2B5EF4-FFF2-40B4-BE49-F238E27FC236}">
                  <a16:creationId xmlns:a16="http://schemas.microsoft.com/office/drawing/2014/main" id="{3E9169A8-E213-F549-B089-C83EBBEB081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4973" y="6974"/>
              <a:ext cx="732345" cy="69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CasellaDiTesto 5">
            <a:extLst>
              <a:ext uri="{FF2B5EF4-FFF2-40B4-BE49-F238E27FC236}">
                <a16:creationId xmlns:a16="http://schemas.microsoft.com/office/drawing/2014/main" id="{235254A8-A375-0442-B8C2-FE7F3595D43B}"/>
              </a:ext>
            </a:extLst>
          </p:cNvPr>
          <p:cNvSpPr txBox="1"/>
          <p:nvPr/>
        </p:nvSpPr>
        <p:spPr>
          <a:xfrm>
            <a:off x="693738" y="2462213"/>
            <a:ext cx="10510837" cy="2062103"/>
          </a:xfrm>
          <a:prstGeom prst="rect">
            <a:avLst/>
          </a:prstGeom>
          <a:noFill/>
        </p:spPr>
        <p:txBody>
          <a:bodyPr>
            <a:spAutoFit/>
          </a:bodyPr>
          <a:lstStyle>
            <a:lvl1pPr marL="358775" indent="-342900">
              <a:tabLst>
                <a:tab pos="431800" algn="l"/>
              </a:tabLst>
              <a:defRPr>
                <a:solidFill>
                  <a:schemeClr val="tx1"/>
                </a:solidFill>
                <a:latin typeface="Arial" panose="020B0604020202020204" pitchFamily="34" charset="0"/>
              </a:defRPr>
            </a:lvl1pPr>
            <a:lvl2pPr marL="742950" indent="-285750">
              <a:tabLst>
                <a:tab pos="431800" algn="l"/>
              </a:tabLst>
              <a:defRPr>
                <a:solidFill>
                  <a:schemeClr val="tx1"/>
                </a:solidFill>
                <a:latin typeface="Arial" panose="020B0604020202020204" pitchFamily="34" charset="0"/>
              </a:defRPr>
            </a:lvl2pPr>
            <a:lvl3pPr marL="1143000" indent="-228600">
              <a:tabLst>
                <a:tab pos="431800" algn="l"/>
              </a:tabLst>
              <a:defRPr>
                <a:solidFill>
                  <a:schemeClr val="tx1"/>
                </a:solidFill>
                <a:latin typeface="Arial" panose="020B0604020202020204" pitchFamily="34" charset="0"/>
              </a:defRPr>
            </a:lvl3pPr>
            <a:lvl4pPr marL="1600200" indent="-228600">
              <a:tabLst>
                <a:tab pos="431800" algn="l"/>
              </a:tabLst>
              <a:defRPr>
                <a:solidFill>
                  <a:schemeClr val="tx1"/>
                </a:solidFill>
                <a:latin typeface="Arial" panose="020B0604020202020204" pitchFamily="34" charset="0"/>
              </a:defRPr>
            </a:lvl4pPr>
            <a:lvl5pPr marL="2057400" indent="-228600">
              <a:tabLst>
                <a:tab pos="431800"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431800"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431800"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431800"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431800" algn="l"/>
              </a:tabLst>
              <a:defRPr>
                <a:solidFill>
                  <a:schemeClr val="tx1"/>
                </a:solidFill>
                <a:latin typeface="Arial" panose="020B0604020202020204" pitchFamily="34" charset="0"/>
              </a:defRPr>
            </a:lvl9pPr>
          </a:lstStyle>
          <a:p>
            <a:pPr eaLnBrk="1" hangingPunct="1">
              <a:spcAft>
                <a:spcPts val="600"/>
              </a:spcAft>
              <a:buFontTx/>
              <a:buBlip>
                <a:blip r:embed="rId5"/>
              </a:buBlip>
            </a:pPr>
            <a:r>
              <a:rPr lang="en-GB" altLang="en-US" dirty="0">
                <a:solidFill>
                  <a:srgbClr val="000000"/>
                </a:solidFill>
                <a:ea typeface="Arial Narrow" panose="020B0604020202020204" pitchFamily="34" charset="0"/>
                <a:cs typeface="Arial" panose="020B0604020202020204" pitchFamily="34" charset="0"/>
              </a:rPr>
              <a:t>Intact and C-terminal FGF23 concentrations are important in the diagnosis of hypo- and hyperphosphataemic diseases</a:t>
            </a:r>
          </a:p>
          <a:p>
            <a:pPr eaLnBrk="1" hangingPunct="1">
              <a:spcAft>
                <a:spcPts val="600"/>
              </a:spcAft>
              <a:buFontTx/>
              <a:buBlip>
                <a:blip r:embed="rId5"/>
              </a:buBlip>
            </a:pPr>
            <a:r>
              <a:rPr lang="en-GB" altLang="en-US" dirty="0">
                <a:solidFill>
                  <a:srgbClr val="000000"/>
                </a:solidFill>
                <a:ea typeface="Arial Narrow" panose="020B0604020202020204" pitchFamily="34" charset="0"/>
                <a:cs typeface="Arial" panose="020B0604020202020204" pitchFamily="34" charset="0"/>
              </a:rPr>
              <a:t>FGF23 is stable when stored at 4°C and 22°C for 48 hours</a:t>
            </a:r>
          </a:p>
          <a:p>
            <a:pPr eaLnBrk="1" hangingPunct="1">
              <a:spcAft>
                <a:spcPts val="600"/>
              </a:spcAft>
              <a:buFontTx/>
              <a:buBlip>
                <a:blip r:embed="rId5"/>
              </a:buBlip>
            </a:pPr>
            <a:r>
              <a:rPr lang="en-GB" altLang="en-US" dirty="0">
                <a:solidFill>
                  <a:srgbClr val="000000"/>
                </a:solidFill>
                <a:ea typeface="Arial Narrow" panose="020B0604020202020204" pitchFamily="34" charset="0"/>
                <a:cs typeface="Arial" panose="020B0604020202020204" pitchFamily="34" charset="0"/>
              </a:rPr>
              <a:t>FGF23 is stable </a:t>
            </a:r>
            <a:r>
              <a:rPr lang="en-GB" altLang="en-US" dirty="0">
                <a:solidFill>
                  <a:srgbClr val="000000"/>
                </a:solidFill>
                <a:cs typeface="Arial" panose="020B0604020202020204" pitchFamily="34" charset="0"/>
              </a:rPr>
              <a:t>under five freeze</a:t>
            </a:r>
            <a:r>
              <a:rPr lang="en-GB" dirty="0">
                <a:solidFill>
                  <a:srgbClr val="000000"/>
                </a:solidFill>
                <a:cs typeface="Arial" panose="020B0604020202020204" pitchFamily="34" charset="0"/>
              </a:rPr>
              <a:t>–</a:t>
            </a:r>
            <a:r>
              <a:rPr lang="en-GB" altLang="en-US" dirty="0">
                <a:solidFill>
                  <a:srgbClr val="000000"/>
                </a:solidFill>
                <a:cs typeface="Arial" panose="020B0604020202020204" pitchFamily="34" charset="0"/>
              </a:rPr>
              <a:t>thaw </a:t>
            </a:r>
            <a:r>
              <a:rPr lang="en-GB" altLang="en-US" dirty="0">
                <a:solidFill>
                  <a:srgbClr val="000000"/>
                </a:solidFill>
                <a:ea typeface="Arial Narrow" panose="020B0604020202020204" pitchFamily="34" charset="0"/>
                <a:cs typeface="Arial" panose="020B0604020202020204" pitchFamily="34" charset="0"/>
              </a:rPr>
              <a:t>cycles</a:t>
            </a:r>
          </a:p>
          <a:p>
            <a:pPr eaLnBrk="1" hangingPunct="1">
              <a:spcAft>
                <a:spcPts val="600"/>
              </a:spcAft>
              <a:buFontTx/>
              <a:buBlip>
                <a:blip r:embed="rId5"/>
              </a:buBlip>
            </a:pPr>
            <a:r>
              <a:rPr lang="en-GB" altLang="en-US" dirty="0">
                <a:solidFill>
                  <a:srgbClr val="000000"/>
                </a:solidFill>
                <a:ea typeface="Arial Narrow" panose="020B0604020202020204" pitchFamily="34" charset="0"/>
                <a:cs typeface="Arial" panose="020B0604020202020204" pitchFamily="34" charset="0"/>
              </a:rPr>
              <a:t>Long-term storage at −80°C induces some variability</a:t>
            </a:r>
          </a:p>
          <a:p>
            <a:pPr eaLnBrk="1" hangingPunct="1">
              <a:spcAft>
                <a:spcPts val="600"/>
              </a:spcAft>
              <a:buFontTx/>
              <a:buBlip>
                <a:blip r:embed="rId5"/>
              </a:buBlip>
            </a:pPr>
            <a:r>
              <a:rPr lang="en-GB" altLang="en-US" dirty="0">
                <a:solidFill>
                  <a:srgbClr val="000000"/>
                </a:solidFill>
                <a:ea typeface="Arial Narrow" panose="020B0604020202020204" pitchFamily="34" charset="0"/>
                <a:cs typeface="Arial" panose="020B0604020202020204" pitchFamily="34" charset="0"/>
              </a:rPr>
              <a:t>Available assays do not give superimposable data</a:t>
            </a:r>
          </a:p>
        </p:txBody>
      </p:sp>
      <p:sp>
        <p:nvSpPr>
          <p:cNvPr id="7" name="Rettangolo con angoli arrotondati 6">
            <a:extLst>
              <a:ext uri="{FF2B5EF4-FFF2-40B4-BE49-F238E27FC236}">
                <a16:creationId xmlns:a16="http://schemas.microsoft.com/office/drawing/2014/main" id="{A52471C9-7C69-D94A-8A74-2639B2EFB474}"/>
              </a:ext>
            </a:extLst>
          </p:cNvPr>
          <p:cNvSpPr/>
          <p:nvPr/>
        </p:nvSpPr>
        <p:spPr>
          <a:xfrm>
            <a:off x="3492500" y="4832350"/>
            <a:ext cx="5207000" cy="1081088"/>
          </a:xfrm>
          <a:prstGeom prst="roundRect">
            <a:avLst/>
          </a:prstGeom>
          <a:solidFill>
            <a:srgbClr val="617B9F"/>
          </a:solidFill>
          <a:ln w="571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solidFill>
                <a:prstClr val="white"/>
              </a:solidFill>
              <a:highlight>
                <a:srgbClr val="617B9F"/>
              </a:highlight>
            </a:endParaRPr>
          </a:p>
        </p:txBody>
      </p:sp>
      <p:sp>
        <p:nvSpPr>
          <p:cNvPr id="69637" name="CasellaDiTesto 7">
            <a:extLst>
              <a:ext uri="{FF2B5EF4-FFF2-40B4-BE49-F238E27FC236}">
                <a16:creationId xmlns:a16="http://schemas.microsoft.com/office/drawing/2014/main" id="{7426C48A-56A0-8847-87A7-952E176157E7}"/>
              </a:ext>
            </a:extLst>
          </p:cNvPr>
          <p:cNvSpPr txBox="1">
            <a:spLocks noChangeArrowheads="1"/>
          </p:cNvSpPr>
          <p:nvPr/>
        </p:nvSpPr>
        <p:spPr bwMode="auto">
          <a:xfrm>
            <a:off x="3684588" y="5018088"/>
            <a:ext cx="48228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b="1" dirty="0">
                <a:solidFill>
                  <a:srgbClr val="F2F2F2"/>
                </a:solidFill>
                <a:ea typeface="Arial Narrow" panose="020B0604020202020204" pitchFamily="34" charset="0"/>
                <a:cs typeface="Arial" panose="020B0604020202020204" pitchFamily="34" charset="0"/>
              </a:rPr>
              <a:t>Sample type, handling, and choice of </a:t>
            </a:r>
          </a:p>
          <a:p>
            <a:pPr algn="ctr" eaLnBrk="1" hangingPunct="1"/>
            <a:r>
              <a:rPr lang="en-GB" altLang="en-US" b="1" dirty="0">
                <a:solidFill>
                  <a:srgbClr val="F2F2F2"/>
                </a:solidFill>
                <a:ea typeface="Arial Narrow" panose="020B0604020202020204" pitchFamily="34" charset="0"/>
                <a:cs typeface="Arial" panose="020B0604020202020204" pitchFamily="34" charset="0"/>
              </a:rPr>
              <a:t>assay are factors that affect FGF23 levels</a:t>
            </a:r>
          </a:p>
        </p:txBody>
      </p:sp>
      <p:sp>
        <p:nvSpPr>
          <p:cNvPr id="10" name="Rettangolo 9">
            <a:extLst>
              <a:ext uri="{FF2B5EF4-FFF2-40B4-BE49-F238E27FC236}">
                <a16:creationId xmlns:a16="http://schemas.microsoft.com/office/drawing/2014/main" id="{E07FB007-8AA4-F24E-BFEC-EA381829B524}"/>
              </a:ext>
            </a:extLst>
          </p:cNvPr>
          <p:cNvSpPr/>
          <p:nvPr/>
        </p:nvSpPr>
        <p:spPr>
          <a:xfrm>
            <a:off x="3055938" y="454533"/>
            <a:ext cx="6080125" cy="523875"/>
          </a:xfrm>
          <a:prstGeom prst="rect">
            <a:avLst/>
          </a:prstGeom>
        </p:spPr>
        <p:txBody>
          <a:bodyPr wrap="none">
            <a:spAutoFit/>
          </a:bodyPr>
          <a:lstStyle/>
          <a:p>
            <a:pPr eaLnBrk="1" fontAlgn="auto" hangingPunct="1">
              <a:spcBef>
                <a:spcPts val="0"/>
              </a:spcBef>
              <a:spcAft>
                <a:spcPts val="0"/>
              </a:spcAft>
              <a:defRPr/>
            </a:pPr>
            <a:r>
              <a:rPr lang="en-GB" sz="2800" b="1" cap="all" dirty="0">
                <a:solidFill>
                  <a:srgbClr val="617B9F"/>
                </a:solidFill>
                <a:latin typeface="Arial Narrow" panose="020B0604020202020204" pitchFamily="34" charset="0"/>
                <a:cs typeface="Arial Narrow" panose="020B0604020202020204" pitchFamily="34" charset="0"/>
              </a:rPr>
              <a:t>Limits in the Measurement of FGF23</a:t>
            </a:r>
            <a:endParaRPr lang="en-GB" sz="2800" dirty="0">
              <a:solidFill>
                <a:prstClr val="black"/>
              </a:solidFill>
              <a:latin typeface="Calibri" panose="020F0502020204030204"/>
            </a:endParaRPr>
          </a:p>
        </p:txBody>
      </p:sp>
      <p:sp>
        <p:nvSpPr>
          <p:cNvPr id="12" name="TextBox 130">
            <a:extLst>
              <a:ext uri="{FF2B5EF4-FFF2-40B4-BE49-F238E27FC236}">
                <a16:creationId xmlns:a16="http://schemas.microsoft.com/office/drawing/2014/main" id="{CA01ECB6-25E8-E642-AA0A-DB72B5AEC864}"/>
              </a:ext>
            </a:extLst>
          </p:cNvPr>
          <p:cNvSpPr txBox="1">
            <a:spLocks noChangeArrowheads="1"/>
          </p:cNvSpPr>
          <p:nvPr/>
        </p:nvSpPr>
        <p:spPr bwMode="auto">
          <a:xfrm>
            <a:off x="220472" y="6367673"/>
            <a:ext cx="116459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nchorCtr="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GB" altLang="en-US" sz="1200" dirty="0">
                <a:solidFill>
                  <a:schemeClr val="tx2"/>
                </a:solidFill>
                <a:ea typeface="MS PGothic" panose="020B0600070205080204" pitchFamily="34" charset="-128"/>
                <a:cs typeface="Arial" panose="020B0604020202020204" pitchFamily="34" charset="0"/>
              </a:rPr>
              <a:t>FGF23, fibroblast growth factor 23</a:t>
            </a:r>
          </a:p>
          <a:p>
            <a:pPr>
              <a:defRPr/>
            </a:pPr>
            <a:r>
              <a:rPr lang="en-GB" altLang="it-IT" sz="1200" dirty="0">
                <a:solidFill>
                  <a:schemeClr val="tx2"/>
                </a:solidFill>
                <a:cs typeface="Arial" panose="020B0604020202020204" pitchFamily="34" charset="0"/>
              </a:rPr>
              <a:t>El-Maouche D, et al. Osteoporos Int. 2016;27:2345-53</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658" name="Gruppo 2">
            <a:extLst>
              <a:ext uri="{FF2B5EF4-FFF2-40B4-BE49-F238E27FC236}">
                <a16:creationId xmlns:a16="http://schemas.microsoft.com/office/drawing/2014/main" id="{92A6D5AA-7E1D-D44D-B13A-D1BB29A8A12B}"/>
              </a:ext>
            </a:extLst>
          </p:cNvPr>
          <p:cNvGrpSpPr>
            <a:grpSpLocks/>
          </p:cNvGrpSpPr>
          <p:nvPr/>
        </p:nvGrpSpPr>
        <p:grpSpPr bwMode="auto">
          <a:xfrm>
            <a:off x="365125" y="365125"/>
            <a:ext cx="11328400" cy="695325"/>
            <a:chOff x="364973" y="6974"/>
            <a:chExt cx="11328963" cy="695987"/>
          </a:xfrm>
        </p:grpSpPr>
        <p:pic>
          <p:nvPicPr>
            <p:cNvPr id="70662" name="Immagine 3">
              <a:extLst>
                <a:ext uri="{FF2B5EF4-FFF2-40B4-BE49-F238E27FC236}">
                  <a16:creationId xmlns:a16="http://schemas.microsoft.com/office/drawing/2014/main" id="{A21BE1AF-DF69-DA45-A881-4A92010D6B3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961591" y="6974"/>
              <a:ext cx="732345" cy="69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3" name="Immagine 4">
              <a:extLst>
                <a:ext uri="{FF2B5EF4-FFF2-40B4-BE49-F238E27FC236}">
                  <a16:creationId xmlns:a16="http://schemas.microsoft.com/office/drawing/2014/main" id="{45DDE631-345B-9047-AFAB-E3A05DE2FA5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4973" y="6974"/>
              <a:ext cx="732345" cy="69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Rettangolo 9">
            <a:extLst>
              <a:ext uri="{FF2B5EF4-FFF2-40B4-BE49-F238E27FC236}">
                <a16:creationId xmlns:a16="http://schemas.microsoft.com/office/drawing/2014/main" id="{FA4EAC37-4EA2-CB4E-8368-8F0CC5CEEE69}"/>
              </a:ext>
            </a:extLst>
          </p:cNvPr>
          <p:cNvSpPr/>
          <p:nvPr/>
        </p:nvSpPr>
        <p:spPr>
          <a:xfrm>
            <a:off x="4125913" y="458280"/>
            <a:ext cx="3573462" cy="522287"/>
          </a:xfrm>
          <a:prstGeom prst="rect">
            <a:avLst/>
          </a:prstGeom>
        </p:spPr>
        <p:txBody>
          <a:bodyPr wrap="none">
            <a:spAutoFit/>
          </a:bodyPr>
          <a:lstStyle/>
          <a:p>
            <a:pPr algn="ctr" eaLnBrk="1" fontAlgn="auto" hangingPunct="1">
              <a:spcBef>
                <a:spcPts val="0"/>
              </a:spcBef>
              <a:spcAft>
                <a:spcPts val="0"/>
              </a:spcAft>
              <a:defRPr/>
            </a:pPr>
            <a:r>
              <a:rPr lang="en-GB" sz="2800" b="1" cap="all" dirty="0">
                <a:solidFill>
                  <a:srgbClr val="617B9F"/>
                </a:solidFill>
                <a:latin typeface="Arial Narrow" panose="020B0604020202020204" pitchFamily="34" charset="0"/>
                <a:cs typeface="Arial Narrow" panose="020B0604020202020204" pitchFamily="34" charset="0"/>
              </a:rPr>
              <a:t>KEY SUMMARY POINTS</a:t>
            </a:r>
            <a:endParaRPr lang="en-GB" sz="2800" dirty="0">
              <a:solidFill>
                <a:prstClr val="black"/>
              </a:solidFill>
              <a:latin typeface="Calibri" panose="020F0502020204030204"/>
            </a:endParaRPr>
          </a:p>
        </p:txBody>
      </p:sp>
      <p:sp>
        <p:nvSpPr>
          <p:cNvPr id="70660" name="Rettangolo 1">
            <a:extLst>
              <a:ext uri="{FF2B5EF4-FFF2-40B4-BE49-F238E27FC236}">
                <a16:creationId xmlns:a16="http://schemas.microsoft.com/office/drawing/2014/main" id="{BEDBB90D-34E6-D841-A239-939320DE7A0E}"/>
              </a:ext>
            </a:extLst>
          </p:cNvPr>
          <p:cNvSpPr>
            <a:spLocks noChangeArrowheads="1"/>
          </p:cNvSpPr>
          <p:nvPr/>
        </p:nvSpPr>
        <p:spPr bwMode="auto">
          <a:xfrm>
            <a:off x="1327150" y="2616264"/>
            <a:ext cx="9170988"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tabLst>
                <a:tab pos="431800" algn="l"/>
              </a:tabLst>
              <a:defRPr>
                <a:solidFill>
                  <a:schemeClr val="tx1"/>
                </a:solidFill>
                <a:latin typeface="Arial" panose="020B0604020202020204" pitchFamily="34" charset="0"/>
              </a:defRPr>
            </a:lvl1pPr>
            <a:lvl2pPr marL="742950" indent="-285750">
              <a:tabLst>
                <a:tab pos="431800" algn="l"/>
              </a:tabLst>
              <a:defRPr>
                <a:solidFill>
                  <a:schemeClr val="tx1"/>
                </a:solidFill>
                <a:latin typeface="Arial" panose="020B0604020202020204" pitchFamily="34" charset="0"/>
              </a:defRPr>
            </a:lvl2pPr>
            <a:lvl3pPr marL="1143000" indent="-228600">
              <a:tabLst>
                <a:tab pos="431800" algn="l"/>
              </a:tabLst>
              <a:defRPr>
                <a:solidFill>
                  <a:schemeClr val="tx1"/>
                </a:solidFill>
                <a:latin typeface="Arial" panose="020B0604020202020204" pitchFamily="34" charset="0"/>
              </a:defRPr>
            </a:lvl3pPr>
            <a:lvl4pPr marL="1600200" indent="-228600">
              <a:tabLst>
                <a:tab pos="431800" algn="l"/>
              </a:tabLst>
              <a:defRPr>
                <a:solidFill>
                  <a:schemeClr val="tx1"/>
                </a:solidFill>
                <a:latin typeface="Arial" panose="020B0604020202020204" pitchFamily="34" charset="0"/>
              </a:defRPr>
            </a:lvl4pPr>
            <a:lvl5pPr marL="2057400" indent="-228600">
              <a:tabLst>
                <a:tab pos="431800"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431800"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431800"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431800"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431800" algn="l"/>
              </a:tabLst>
              <a:defRPr>
                <a:solidFill>
                  <a:schemeClr val="tx1"/>
                </a:solidFill>
                <a:latin typeface="Arial" panose="020B0604020202020204" pitchFamily="34" charset="0"/>
              </a:defRPr>
            </a:lvl9pPr>
          </a:lstStyle>
          <a:p>
            <a:pPr eaLnBrk="1" hangingPunct="1">
              <a:spcAft>
                <a:spcPts val="1200"/>
              </a:spcAft>
              <a:buFontTx/>
              <a:buBlip>
                <a:blip r:embed="rId5"/>
              </a:buBlip>
            </a:pPr>
            <a:r>
              <a:rPr lang="en-GB" altLang="en-US" dirty="0">
                <a:solidFill>
                  <a:srgbClr val="000000"/>
                </a:solidFill>
                <a:ea typeface="Arial Narrow" panose="020B0604020202020204" pitchFamily="34" charset="0"/>
                <a:cs typeface="Arial" panose="020B0604020202020204" pitchFamily="34" charset="0"/>
              </a:rPr>
              <a:t>FGF23 plays a central role in the mechanisms involved in disorders linked to phosphate wasting</a:t>
            </a:r>
          </a:p>
          <a:p>
            <a:pPr eaLnBrk="1" hangingPunct="1">
              <a:spcAft>
                <a:spcPts val="1200"/>
              </a:spcAft>
              <a:buFontTx/>
              <a:buBlip>
                <a:blip r:embed="rId5"/>
              </a:buBlip>
            </a:pPr>
            <a:r>
              <a:rPr lang="en-GB" altLang="en-US" dirty="0">
                <a:solidFill>
                  <a:srgbClr val="000000"/>
                </a:solidFill>
                <a:ea typeface="Arial Narrow" panose="020B0604020202020204" pitchFamily="34" charset="0"/>
                <a:cs typeface="Arial" panose="020B0604020202020204" pitchFamily="34" charset="0"/>
              </a:rPr>
              <a:t>Differential diagnosis of FGF23-related rickets/osteomalacia should be incorporated in the educational background of the endocrinologist</a:t>
            </a:r>
          </a:p>
          <a:p>
            <a:pPr eaLnBrk="1" hangingPunct="1">
              <a:spcAft>
                <a:spcPts val="1200"/>
              </a:spcAft>
              <a:buFontTx/>
              <a:buBlip>
                <a:blip r:embed="rId5"/>
              </a:buBlip>
            </a:pPr>
            <a:r>
              <a:rPr lang="en-GB" altLang="en-US" dirty="0">
                <a:solidFill>
                  <a:srgbClr val="000000"/>
                </a:solidFill>
                <a:ea typeface="Arial Narrow" panose="020B0604020202020204" pitchFamily="34" charset="0"/>
                <a:cs typeface="Arial" panose="020B0604020202020204" pitchFamily="34" charset="0"/>
              </a:rPr>
              <a:t>The bone doctor is a central figure in the management of these patients</a:t>
            </a:r>
          </a:p>
        </p:txBody>
      </p:sp>
      <p:sp>
        <p:nvSpPr>
          <p:cNvPr id="8" name="TextBox 130">
            <a:extLst>
              <a:ext uri="{FF2B5EF4-FFF2-40B4-BE49-F238E27FC236}">
                <a16:creationId xmlns:a16="http://schemas.microsoft.com/office/drawing/2014/main" id="{7B1056E3-EBA4-0B42-8093-4F4F53FCC8AA}"/>
              </a:ext>
            </a:extLst>
          </p:cNvPr>
          <p:cNvSpPr txBox="1">
            <a:spLocks noChangeArrowheads="1"/>
          </p:cNvSpPr>
          <p:nvPr/>
        </p:nvSpPr>
        <p:spPr bwMode="auto">
          <a:xfrm>
            <a:off x="220472" y="6552339"/>
            <a:ext cx="116459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nchorCtr="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en-US" sz="1200" dirty="0">
                <a:solidFill>
                  <a:schemeClr val="tx2"/>
                </a:solidFill>
                <a:cs typeface="Arial" panose="020B0604020202020204" pitchFamily="34" charset="0"/>
              </a:rPr>
              <a:t>FGF23, fibroblast growth factor 23</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p:cNvSpPr>
            <a:spLocks noGrp="1"/>
          </p:cNvSpPr>
          <p:nvPr>
            <p:ph type="subTitle" sz="quarter" idx="4294967295"/>
          </p:nvPr>
        </p:nvSpPr>
        <p:spPr>
          <a:xfrm>
            <a:off x="3719736" y="4941168"/>
            <a:ext cx="4572508" cy="504056"/>
          </a:xfrm>
          <a:prstGeom prst="rect">
            <a:avLst/>
          </a:prstGeom>
        </p:spPr>
        <p:txBody>
          <a:bodyPr/>
          <a:lstStyle/>
          <a:p>
            <a:pPr marL="0" indent="0" algn="ctr">
              <a:buNone/>
            </a:pPr>
            <a:r>
              <a:rPr lang="en-GB" sz="3600" dirty="0">
                <a:latin typeface="Calibri" pitchFamily="34" charset="0"/>
                <a:cs typeface="Calibri" pitchFamily="34" charset="0"/>
              </a:rPr>
              <a:t>Lothar Seefried</a:t>
            </a:r>
          </a:p>
        </p:txBody>
      </p:sp>
      <p:sp>
        <p:nvSpPr>
          <p:cNvPr id="2" name="Titel 1"/>
          <p:cNvSpPr>
            <a:spLocks noGrp="1"/>
          </p:cNvSpPr>
          <p:nvPr>
            <p:ph type="ctrTitle" sz="quarter" idx="4294967295"/>
          </p:nvPr>
        </p:nvSpPr>
        <p:spPr>
          <a:xfrm>
            <a:off x="1143000" y="2717185"/>
            <a:ext cx="9664700" cy="788015"/>
          </a:xfrm>
          <a:prstGeom prst="rect">
            <a:avLst/>
          </a:prstGeom>
        </p:spPr>
        <p:txBody>
          <a:bodyPr/>
          <a:lstStyle/>
          <a:p>
            <a:pPr algn="ctr"/>
            <a:r>
              <a:rPr lang="en-GB" sz="6000" dirty="0">
                <a:latin typeface="Calibri" panose="020F0502020204030204" pitchFamily="34" charset="0"/>
                <a:cs typeface="Calibri" panose="020F0502020204030204" pitchFamily="34" charset="0"/>
              </a:rPr>
              <a:t>HYPOPHOSPHATASIA</a:t>
            </a:r>
          </a:p>
        </p:txBody>
      </p:sp>
    </p:spTree>
    <p:extLst>
      <p:ext uri="{BB962C8B-B14F-4D97-AF65-F5344CB8AC3E}">
        <p14:creationId xmlns:p14="http://schemas.microsoft.com/office/powerpoint/2010/main" val="1318261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587388" y="1435279"/>
            <a:ext cx="11017224" cy="127727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en-GB" sz="1800" b="1" i="0" u="sng" strike="noStrike" kern="1200" cap="none" spc="0" normalizeH="0" baseline="0" noProof="0" dirty="0">
                <a:ln>
                  <a:noFill/>
                </a:ln>
                <a:solidFill>
                  <a:prstClr val="black"/>
                </a:solidFill>
                <a:effectLst/>
                <a:uLnTx/>
                <a:uFillTx/>
                <a:latin typeface="Calibri"/>
                <a:ea typeface="Calibri" pitchFamily="34" charset="0"/>
                <a:cs typeface="1890Ece28ArialUnicodeLight"/>
              </a:rPr>
              <a:t>Disclosures:</a:t>
            </a:r>
          </a:p>
          <a:p>
            <a:pPr algn="just"/>
            <a:r>
              <a:rPr lang="en-GB" sz="1800" dirty="0">
                <a:solidFill>
                  <a:srgbClr val="000000"/>
                </a:solidFill>
                <a:effectLst/>
                <a:latin typeface="Calibri" panose="020F0502020204030204" pitchFamily="34" charset="0"/>
                <a:ea typeface="Calibri" panose="020F0502020204030204" pitchFamily="34" charset="0"/>
              </a:rPr>
              <a:t>Honoraria</a:t>
            </a:r>
            <a:r>
              <a:rPr lang="en-GB" sz="1800" dirty="0">
                <a:effectLst/>
                <a:latin typeface="Calibri" panose="020F0502020204030204" pitchFamily="34" charset="0"/>
                <a:ea typeface="Calibri" panose="020F0502020204030204" pitchFamily="34" charset="0"/>
              </a:rPr>
              <a:t> for lectures and advice: AstraZeneca/Alexion, Amgen, </a:t>
            </a:r>
            <a:r>
              <a:rPr lang="en-GB" sz="1800" dirty="0" err="1">
                <a:effectLst/>
                <a:latin typeface="Calibri" panose="020F0502020204030204" pitchFamily="34" charset="0"/>
                <a:ea typeface="Calibri" panose="020F0502020204030204" pitchFamily="34" charset="0"/>
              </a:rPr>
              <a:t>Chiesi</a:t>
            </a:r>
            <a:r>
              <a:rPr lang="en-GB" sz="1800" dirty="0">
                <a:effectLst/>
                <a:latin typeface="Calibri" panose="020F0502020204030204" pitchFamily="34" charset="0"/>
                <a:ea typeface="Calibri" panose="020F0502020204030204" pitchFamily="34" charset="0"/>
              </a:rPr>
              <a:t>, GlaxoSmithKline, Ipsen, Kyowa Kirin, </a:t>
            </a:r>
            <a:r>
              <a:rPr lang="en-GB" sz="1800" dirty="0" err="1">
                <a:effectLst/>
                <a:latin typeface="Calibri" panose="020F0502020204030204" pitchFamily="34" charset="0"/>
                <a:ea typeface="Calibri" panose="020F0502020204030204" pitchFamily="34" charset="0"/>
              </a:rPr>
              <a:t>medi</a:t>
            </a:r>
            <a:r>
              <a:rPr lang="en-GB" sz="1800" dirty="0">
                <a:effectLst/>
                <a:latin typeface="Calibri" panose="020F0502020204030204" pitchFamily="34" charset="0"/>
                <a:ea typeface="Calibri" panose="020F0502020204030204" pitchFamily="34" charset="0"/>
              </a:rPr>
              <a:t>, STADA, </a:t>
            </a:r>
            <a:r>
              <a:rPr lang="en-GB" sz="1800" dirty="0" err="1">
                <a:effectLst/>
                <a:latin typeface="Calibri" panose="020F0502020204030204" pitchFamily="34" charset="0"/>
                <a:ea typeface="Calibri" panose="020F0502020204030204" pitchFamily="34" charset="0"/>
              </a:rPr>
              <a:t>Theramx</a:t>
            </a:r>
            <a:r>
              <a:rPr lang="en-GB" sz="1800" dirty="0">
                <a:effectLst/>
                <a:latin typeface="Calibri" panose="020F0502020204030204" pitchFamily="34" charset="0"/>
                <a:ea typeface="Calibri" panose="020F0502020204030204" pitchFamily="34" charset="0"/>
              </a:rPr>
              <a:t> and UCB.</a:t>
            </a:r>
          </a:p>
          <a:p>
            <a:pPr algn="just"/>
            <a:r>
              <a:rPr lang="en-GB" sz="1800" dirty="0">
                <a:solidFill>
                  <a:srgbClr val="000000"/>
                </a:solidFill>
                <a:effectLst/>
                <a:latin typeface="Calibri" panose="020F0502020204030204" pitchFamily="34" charset="0"/>
                <a:ea typeface="Calibri" panose="020F0502020204030204" pitchFamily="34" charset="0"/>
              </a:rPr>
              <a:t>Support </a:t>
            </a:r>
            <a:r>
              <a:rPr lang="en-GB" sz="1800" dirty="0">
                <a:effectLst/>
                <a:latin typeface="Calibri" panose="020F0502020204030204" pitchFamily="34" charset="0"/>
                <a:ea typeface="Calibri" panose="020F0502020204030204" pitchFamily="34" charset="0"/>
              </a:rPr>
              <a:t>for scientific projects: AstraZeneca/Alexion, Kyowa Kirin and Novartis. </a:t>
            </a:r>
          </a:p>
        </p:txBody>
      </p:sp>
    </p:spTree>
    <p:extLst>
      <p:ext uri="{BB962C8B-B14F-4D97-AF65-F5344CB8AC3E}">
        <p14:creationId xmlns:p14="http://schemas.microsoft.com/office/powerpoint/2010/main" val="3024643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17667" y="313492"/>
            <a:ext cx="10719744" cy="584775"/>
          </a:xfrm>
          <a:prstGeom prst="rect">
            <a:avLst/>
          </a:prstGeom>
          <a:solidFill>
            <a:schemeClr val="accent6">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dirty="0">
                <a:ln>
                  <a:noFill/>
                </a:ln>
                <a:solidFill>
                  <a:prstClr val="black"/>
                </a:solidFill>
                <a:effectLst/>
                <a:uLnTx/>
                <a:uFillTx/>
                <a:latin typeface="Calibri" panose="020F0502020204030204"/>
                <a:ea typeface="+mn-ea"/>
                <a:cs typeface="Calibri" pitchFamily="34" charset="0"/>
              </a:rPr>
              <a:t>Genetic and Biochemical Background of HPP</a:t>
            </a:r>
          </a:p>
        </p:txBody>
      </p:sp>
      <p:sp>
        <p:nvSpPr>
          <p:cNvPr id="3" name="Rechteck 2"/>
          <p:cNvSpPr/>
          <p:nvPr/>
        </p:nvSpPr>
        <p:spPr>
          <a:xfrm>
            <a:off x="204856" y="1021074"/>
            <a:ext cx="5904656"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dirty="0">
                <a:ln>
                  <a:noFill/>
                </a:ln>
                <a:solidFill>
                  <a:prstClr val="black"/>
                </a:solidFill>
                <a:effectLst/>
                <a:uLnTx/>
                <a:uFillTx/>
                <a:latin typeface="Calibri" panose="020F0502020204030204"/>
                <a:ea typeface="+mn-ea"/>
                <a:cs typeface="Calibri" pitchFamily="34" charset="0"/>
              </a:rPr>
              <a:t>ALPL-Gene, Chromosome 1p36.12 (OMIM 171760)</a:t>
            </a:r>
          </a:p>
        </p:txBody>
      </p:sp>
      <p:pic>
        <p:nvPicPr>
          <p:cNvPr id="4098" name="Picture 2"/>
          <p:cNvPicPr>
            <a:picLocks noChangeAspect="1" noChangeArrowheads="1"/>
          </p:cNvPicPr>
          <p:nvPr/>
        </p:nvPicPr>
        <p:blipFill>
          <a:blip r:embed="rId3" cstate="print"/>
          <a:srcRect/>
          <a:stretch>
            <a:fillRect/>
          </a:stretch>
        </p:blipFill>
        <p:spPr bwMode="auto">
          <a:xfrm rot="5400000">
            <a:off x="7948746" y="2990545"/>
            <a:ext cx="6796144" cy="849518"/>
          </a:xfrm>
          <a:prstGeom prst="rect">
            <a:avLst/>
          </a:prstGeom>
          <a:noFill/>
          <a:ln w="9525">
            <a:noFill/>
            <a:miter lim="800000"/>
            <a:headEnd/>
            <a:tailEnd/>
          </a:ln>
        </p:spPr>
      </p:pic>
      <p:sp>
        <p:nvSpPr>
          <p:cNvPr id="6" name="Textfeld 5"/>
          <p:cNvSpPr txBox="1"/>
          <p:nvPr/>
        </p:nvSpPr>
        <p:spPr>
          <a:xfrm>
            <a:off x="204856" y="1452768"/>
            <a:ext cx="5616705" cy="369332"/>
          </a:xfrm>
          <a:prstGeom prst="rect">
            <a:avLst/>
          </a:prstGeom>
          <a:solidFill>
            <a:schemeClr val="accent3">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dirty="0">
                <a:ln>
                  <a:noFill/>
                </a:ln>
                <a:solidFill>
                  <a:prstClr val="black"/>
                </a:solidFill>
                <a:effectLst/>
                <a:uLnTx/>
                <a:uFillTx/>
                <a:latin typeface="Calibri" panose="020F0502020204030204"/>
                <a:ea typeface="+mn-ea"/>
                <a:cs typeface="Calibri" pitchFamily="34" charset="0"/>
              </a:rPr>
              <a:t>Length 50kb, 12 Exons Reference cDNA: NM_000478.4 </a:t>
            </a:r>
          </a:p>
        </p:txBody>
      </p:sp>
      <p:sp>
        <p:nvSpPr>
          <p:cNvPr id="8" name="Ellipse 7"/>
          <p:cNvSpPr/>
          <p:nvPr/>
        </p:nvSpPr>
        <p:spPr>
          <a:xfrm>
            <a:off x="10850051" y="332656"/>
            <a:ext cx="864096" cy="72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white"/>
              </a:solidFill>
              <a:effectLst/>
              <a:uLnTx/>
              <a:uFillTx/>
              <a:latin typeface="Calibri" panose="020F0502020204030204"/>
              <a:ea typeface="+mn-ea"/>
              <a:cs typeface="+mn-cs"/>
            </a:endParaRPr>
          </a:p>
        </p:txBody>
      </p:sp>
      <p:sp>
        <p:nvSpPr>
          <p:cNvPr id="12" name="Rectangle 1">
            <a:extLst>
              <a:ext uri="{FF2B5EF4-FFF2-40B4-BE49-F238E27FC236}">
                <a16:creationId xmlns:a16="http://schemas.microsoft.com/office/drawing/2014/main" id="{288A7960-F3A3-8544-A280-3E5A7CBC5874}"/>
              </a:ext>
            </a:extLst>
          </p:cNvPr>
          <p:cNvSpPr>
            <a:spLocks noChangeArrowheads="1"/>
          </p:cNvSpPr>
          <p:nvPr/>
        </p:nvSpPr>
        <p:spPr bwMode="auto">
          <a:xfrm>
            <a:off x="232015" y="4744764"/>
            <a:ext cx="2113155" cy="1636563"/>
          </a:xfrm>
          <a:prstGeom prst="rect">
            <a:avLst/>
          </a:prstGeom>
          <a:solidFill>
            <a:schemeClr val="accent5">
              <a:lumMod val="40000"/>
              <a:lumOff val="60000"/>
            </a:schemeClr>
          </a:soli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marL="0" marR="0" lvl="0" indent="0" defTabSz="914400" rtl="0" eaLnBrk="1" fontAlgn="base" latinLnBrk="0" hangingPunct="1">
              <a:lnSpc>
                <a:spcPct val="100000"/>
              </a:lnSpc>
              <a:spcBef>
                <a:spcPct val="0"/>
              </a:spcBef>
              <a:spcAft>
                <a:spcPts val="600"/>
              </a:spcAft>
              <a:buClrTx/>
              <a:buSzTx/>
              <a:buFontTx/>
              <a:buNone/>
              <a:tabLst/>
              <a:defRPr/>
            </a:pPr>
            <a:r>
              <a:rPr kumimoji="0" lang="en-US" sz="1600" b="0" i="0" u="none" strike="noStrike" kern="1200" cap="none" spc="0" normalizeH="0" baseline="0" dirty="0">
                <a:ln>
                  <a:noFill/>
                </a:ln>
                <a:solidFill>
                  <a:prstClr val="black"/>
                </a:solidFill>
                <a:effectLst/>
                <a:uLnTx/>
                <a:uFillTx/>
                <a:latin typeface="Calibri" panose="020F0502020204030204"/>
                <a:ea typeface="Times New Roman" pitchFamily="18" charset="0"/>
                <a:cs typeface="Calibri" pitchFamily="34" charset="0"/>
              </a:rPr>
              <a:t>Currently (2022): </a:t>
            </a:r>
          </a:p>
          <a:p>
            <a:pPr marL="285750" marR="0" lvl="0" indent="-285750" defTabSz="914400" rtl="0" eaLnBrk="1" fontAlgn="base" latinLnBrk="0" hangingPunct="1">
              <a:lnSpc>
                <a:spcPct val="100000"/>
              </a:lnSpc>
              <a:spcBef>
                <a:spcPct val="0"/>
              </a:spcBef>
              <a:spcAft>
                <a:spcPts val="600"/>
              </a:spcAft>
              <a:buClrTx/>
              <a:buSzTx/>
              <a:buFont typeface="Wingdings" panose="05000000000000000000" pitchFamily="2" charset="2"/>
              <a:buChar char="§"/>
              <a:tabLst/>
              <a:defRPr/>
            </a:pPr>
            <a:r>
              <a:rPr kumimoji="0" lang="en-US" sz="1600" b="0" i="0" u="none" strike="noStrike" kern="1200" cap="none" spc="0" normalizeH="0" baseline="0" dirty="0">
                <a:ln>
                  <a:noFill/>
                </a:ln>
                <a:solidFill>
                  <a:prstClr val="black"/>
                </a:solidFill>
                <a:effectLst/>
                <a:uLnTx/>
                <a:uFillTx/>
                <a:latin typeface="Calibri" panose="020F0502020204030204"/>
                <a:ea typeface="Times New Roman" pitchFamily="18" charset="0"/>
                <a:cs typeface="Calibri" pitchFamily="34" charset="0"/>
              </a:rPr>
              <a:t>&gt;</a:t>
            </a:r>
            <a:r>
              <a:rPr kumimoji="0" lang="en-US" sz="1600" b="0" i="0" u="none" strike="noStrike" kern="1200" cap="none" spc="0" normalizeH="0" dirty="0">
                <a:ln>
                  <a:noFill/>
                </a:ln>
                <a:solidFill>
                  <a:prstClr val="black"/>
                </a:solidFill>
                <a:effectLst/>
                <a:uLnTx/>
                <a:uFillTx/>
                <a:latin typeface="Calibri" panose="020F0502020204030204"/>
                <a:ea typeface="Times New Roman" pitchFamily="18" charset="0"/>
                <a:cs typeface="Calibri" pitchFamily="34" charset="0"/>
              </a:rPr>
              <a:t> </a:t>
            </a:r>
            <a:r>
              <a:rPr kumimoji="0" lang="en-US" sz="1600" b="0" i="0" u="none" strike="noStrike" kern="1200" cap="none" spc="0" normalizeH="0" baseline="0" dirty="0">
                <a:ln>
                  <a:noFill/>
                </a:ln>
                <a:solidFill>
                  <a:prstClr val="black"/>
                </a:solidFill>
                <a:effectLst/>
                <a:uLnTx/>
                <a:uFillTx/>
                <a:latin typeface="Calibri" panose="020F0502020204030204"/>
                <a:ea typeface="Times New Roman" pitchFamily="18" charset="0"/>
                <a:cs typeface="Calibri" pitchFamily="34" charset="0"/>
              </a:rPr>
              <a:t>400 known genetic variants</a:t>
            </a:r>
          </a:p>
          <a:p>
            <a:pPr marL="285750" marR="0" lvl="0" indent="-285750" defTabSz="914400" rtl="0" eaLnBrk="1" fontAlgn="base" latinLnBrk="0" hangingPunct="1">
              <a:lnSpc>
                <a:spcPct val="100000"/>
              </a:lnSpc>
              <a:spcBef>
                <a:spcPct val="0"/>
              </a:spcBef>
              <a:spcAft>
                <a:spcPts val="600"/>
              </a:spcAft>
              <a:buClrTx/>
              <a:buSzTx/>
              <a:buFont typeface="Wingdings" panose="05000000000000000000" pitchFamily="2" charset="2"/>
              <a:buChar char="§"/>
              <a:tabLst/>
              <a:defRPr/>
            </a:pPr>
            <a:r>
              <a:rPr kumimoji="0" lang="en-US" sz="1600" b="0" i="0" u="none" strike="noStrike" kern="1200" cap="none" spc="0" normalizeH="0" baseline="0" dirty="0">
                <a:ln>
                  <a:noFill/>
                </a:ln>
                <a:solidFill>
                  <a:prstClr val="black"/>
                </a:solidFill>
                <a:effectLst/>
                <a:uLnTx/>
                <a:uFillTx/>
                <a:latin typeface="Calibri" panose="020F0502020204030204"/>
                <a:ea typeface="Times New Roman" pitchFamily="18" charset="0"/>
                <a:cs typeface="Calibri" pitchFamily="34" charset="0"/>
              </a:rPr>
              <a:t>Pathogenicity TBD</a:t>
            </a:r>
          </a:p>
        </p:txBody>
      </p:sp>
      <p:pic>
        <p:nvPicPr>
          <p:cNvPr id="14" name="Grafik 1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99261" y="1839320"/>
            <a:ext cx="5456386" cy="1041429"/>
          </a:xfrm>
          <a:prstGeom prst="rect">
            <a:avLst/>
          </a:prstGeom>
        </p:spPr>
      </p:pic>
      <p:sp>
        <p:nvSpPr>
          <p:cNvPr id="4" name="Rechteck 3"/>
          <p:cNvSpPr/>
          <p:nvPr/>
        </p:nvSpPr>
        <p:spPr>
          <a:xfrm>
            <a:off x="204857" y="2867934"/>
            <a:ext cx="5631852" cy="830997"/>
          </a:xfrm>
          <a:prstGeom prst="rect">
            <a:avLst/>
          </a:prstGeom>
          <a:solidFill>
            <a:schemeClr val="bg2">
              <a:lumMod val="90000"/>
            </a:schemeClr>
          </a:solid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dirty="0">
                <a:ln>
                  <a:noFill/>
                </a:ln>
                <a:solidFill>
                  <a:prstClr val="black"/>
                </a:solidFill>
                <a:effectLst/>
                <a:uLnTx/>
                <a:uFillTx/>
                <a:latin typeface="Calibri" panose="020F0502020204030204"/>
                <a:ea typeface="+mn-ea"/>
                <a:cs typeface="+mn-cs"/>
              </a:rPr>
              <a:t>Untranslated regions indicated by green </a:t>
            </a:r>
            <a:r>
              <a:rPr kumimoji="0" lang="en-US" sz="1600" b="0" i="0" u="none" strike="noStrike" kern="1200" cap="none" spc="0" normalizeH="0" baseline="0" dirty="0" err="1">
                <a:ln>
                  <a:noFill/>
                </a:ln>
                <a:solidFill>
                  <a:prstClr val="black"/>
                </a:solidFill>
                <a:effectLst/>
                <a:uLnTx/>
                <a:uFillTx/>
                <a:latin typeface="Calibri" panose="020F0502020204030204"/>
                <a:ea typeface="+mn-ea"/>
                <a:cs typeface="+mn-cs"/>
              </a:rPr>
              <a:t>colour</a:t>
            </a:r>
            <a:r>
              <a:rPr kumimoji="0" lang="en-US" sz="1600" b="0" i="0" u="none" strike="noStrike" kern="1200" cap="none" spc="0" normalizeH="0" baseline="0" dirty="0">
                <a:ln>
                  <a:noFill/>
                </a:ln>
                <a:solidFill>
                  <a:prstClr val="black"/>
                </a:solidFill>
                <a:effectLst/>
                <a:uLnTx/>
                <a:uFillTx/>
                <a:latin typeface="Calibri" panose="020F0502020204030204"/>
                <a:ea typeface="+mn-ea"/>
                <a:cs typeface="+mn-cs"/>
              </a:rPr>
              <a:t>. Signal peptide at amino terminus and hydrophobic stretch at the carboxyl terminus in exons 2 and 12, respectively, shown in yellow.</a:t>
            </a:r>
          </a:p>
        </p:txBody>
      </p:sp>
      <p:sp>
        <p:nvSpPr>
          <p:cNvPr id="18" name="Rechteck 17"/>
          <p:cNvSpPr/>
          <p:nvPr/>
        </p:nvSpPr>
        <p:spPr>
          <a:xfrm>
            <a:off x="204857" y="3793009"/>
            <a:ext cx="5641412" cy="830997"/>
          </a:xfrm>
          <a:prstGeom prst="rect">
            <a:avLst/>
          </a:prstGeom>
          <a:solidFill>
            <a:schemeClr val="accent6">
              <a:lumMod val="20000"/>
              <a:lumOff val="80000"/>
            </a:schemeClr>
          </a:solid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dirty="0">
                <a:ln>
                  <a:noFill/>
                </a:ln>
                <a:solidFill>
                  <a:prstClr val="black"/>
                </a:solidFill>
                <a:effectLst/>
                <a:uLnTx/>
                <a:uFillTx/>
                <a:latin typeface="Calibri" panose="020F0502020204030204"/>
                <a:ea typeface="+mn-ea"/>
                <a:cs typeface="+mn-cs"/>
              </a:rPr>
              <a:t>Post-translational modifications incl. five putative </a:t>
            </a:r>
            <a:r>
              <a:rPr kumimoji="0" lang="en-US" sz="1600" b="0" i="1" u="none" strike="noStrike" kern="1200" cap="none" spc="0" normalizeH="0" baseline="0" dirty="0">
                <a:ln>
                  <a:noFill/>
                </a:ln>
                <a:solidFill>
                  <a:prstClr val="black"/>
                </a:solidFill>
                <a:effectLst/>
                <a:uLnTx/>
                <a:uFillTx/>
                <a:latin typeface="Calibri" panose="020F0502020204030204"/>
                <a:ea typeface="+mn-ea"/>
                <a:cs typeface="+mn-cs"/>
              </a:rPr>
              <a:t>N</a:t>
            </a:r>
            <a:r>
              <a:rPr kumimoji="0" lang="en-US" sz="1600" b="0" i="0" u="none" strike="noStrike" kern="1200" cap="none" spc="0" normalizeH="0" baseline="0" dirty="0">
                <a:ln>
                  <a:noFill/>
                </a:ln>
                <a:solidFill>
                  <a:prstClr val="black"/>
                </a:solidFill>
                <a:effectLst/>
                <a:uLnTx/>
                <a:uFillTx/>
                <a:latin typeface="Calibri" panose="020F0502020204030204"/>
                <a:ea typeface="+mn-ea"/>
                <a:cs typeface="+mn-cs"/>
              </a:rPr>
              <a:t>-glycosylation sites (Asn140, Asn230, Asn271, Asn303, Asn430) and an undetermined </a:t>
            </a:r>
            <a:r>
              <a:rPr kumimoji="0" lang="en-US" sz="1600" b="0" i="1" u="none" strike="noStrike" kern="1200" cap="none" spc="0" normalizeH="0" baseline="0" dirty="0">
                <a:ln>
                  <a:noFill/>
                </a:ln>
                <a:solidFill>
                  <a:prstClr val="black"/>
                </a:solidFill>
                <a:effectLst/>
                <a:uLnTx/>
                <a:uFillTx/>
                <a:latin typeface="Calibri" panose="020F0502020204030204"/>
                <a:ea typeface="+mn-ea"/>
                <a:cs typeface="+mn-cs"/>
              </a:rPr>
              <a:t>O-</a:t>
            </a:r>
            <a:r>
              <a:rPr kumimoji="0" lang="en-US" sz="1600" b="0" i="0" u="none" strike="noStrike" kern="1200" cap="none" spc="0" normalizeH="0" baseline="0" dirty="0">
                <a:ln>
                  <a:noFill/>
                </a:ln>
                <a:solidFill>
                  <a:prstClr val="black"/>
                </a:solidFill>
                <a:effectLst/>
                <a:uLnTx/>
                <a:uFillTx/>
                <a:latin typeface="Calibri" panose="020F0502020204030204"/>
                <a:ea typeface="+mn-ea"/>
                <a:cs typeface="+mn-cs"/>
              </a:rPr>
              <a:t>glycosylation site.</a:t>
            </a:r>
          </a:p>
        </p:txBody>
      </p:sp>
      <p:sp>
        <p:nvSpPr>
          <p:cNvPr id="7" name="Rechteck 6"/>
          <p:cNvSpPr/>
          <p:nvPr/>
        </p:nvSpPr>
        <p:spPr>
          <a:xfrm>
            <a:off x="199311" y="6478722"/>
            <a:ext cx="8342317"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dirty="0">
                <a:ln>
                  <a:noFill/>
                </a:ln>
                <a:solidFill>
                  <a:prstClr val="black"/>
                </a:solidFill>
                <a:effectLst/>
                <a:uLnTx/>
                <a:uFillTx/>
                <a:latin typeface="Calibri" panose="020F0502020204030204" pitchFamily="34" charset="0"/>
                <a:cs typeface="Calibri" panose="020F0502020204030204" pitchFamily="34" charset="0"/>
              </a:rPr>
              <a:t>Mornet E, et al. Eur J Hum Genet. 202;29:289-99.</a:t>
            </a:r>
            <a:endParaRPr kumimoji="0" lang="en-US" sz="1000" b="0" i="0" u="none" strike="noStrike" kern="1200" cap="none" spc="0" normalizeH="0" baseline="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9" name="Grafik 8"/>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345170" y="4704392"/>
            <a:ext cx="8392241" cy="1823240"/>
          </a:xfrm>
          <a:prstGeom prst="rect">
            <a:avLst/>
          </a:prstGeom>
        </p:spPr>
      </p:pic>
      <p:pic>
        <p:nvPicPr>
          <p:cNvPr id="15" name="Picture 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966085" y="1050466"/>
            <a:ext cx="4771326" cy="3579725"/>
          </a:xfrm>
          <a:prstGeom prst="rect">
            <a:avLst/>
          </a:prstGeom>
          <a:noFill/>
          <a:ln w="9525">
            <a:noFill/>
            <a:miter lim="800000"/>
            <a:headEnd/>
            <a:tailEnd/>
          </a:ln>
        </p:spPr>
      </p:pic>
      <p:sp>
        <p:nvSpPr>
          <p:cNvPr id="16" name="Rechteck 15"/>
          <p:cNvSpPr/>
          <p:nvPr/>
        </p:nvSpPr>
        <p:spPr>
          <a:xfrm>
            <a:off x="5998112" y="4080087"/>
            <a:ext cx="1394031" cy="507821"/>
          </a:xfrm>
          <a:prstGeom prst="rect">
            <a:avLst/>
          </a:prstGeom>
        </p:spPr>
        <p:txBody>
          <a:bodyPr wrap="square" lIns="91431" tIns="45715" rIns="91431" bIns="45715">
            <a:spAutoFit/>
          </a:bodyPr>
          <a:lstStyle/>
          <a:p>
            <a:pPr lvl="0" eaLnBrk="1" fontAlgn="auto" hangingPunct="1">
              <a:spcBef>
                <a:spcPts val="0"/>
              </a:spcBef>
              <a:spcAft>
                <a:spcPts val="0"/>
              </a:spcAft>
              <a:defRPr/>
            </a:pPr>
            <a:r>
              <a:rPr lang="en-US" sz="900" dirty="0">
                <a:solidFill>
                  <a:prstClr val="white"/>
                </a:solidFill>
                <a:latin typeface="Calibri" panose="020F0502020204030204"/>
              </a:rPr>
              <a:t>Millán JL and Whyte MP. Calcif Tissue Int. 2016;98:398-416</a:t>
            </a:r>
            <a:endParaRPr kumimoji="0" lang="en-US" sz="900" b="0" i="0" u="none" strike="noStrike" kern="1200" cap="none" spc="0" normalizeH="0" baseline="0" dirty="0">
              <a:ln>
                <a:noFill/>
              </a:ln>
              <a:solidFill>
                <a:prstClr val="white"/>
              </a:solidFill>
              <a:effectLst/>
              <a:uLnTx/>
              <a:uFillTx/>
              <a:latin typeface="Calibri" panose="020F0502020204030204"/>
              <a:ea typeface="+mn-ea"/>
              <a:cs typeface="+mn-cs"/>
            </a:endParaRPr>
          </a:p>
        </p:txBody>
      </p:sp>
      <p:sp>
        <p:nvSpPr>
          <p:cNvPr id="19" name="Textfeld 18">
            <a:extLst>
              <a:ext uri="{FF2B5EF4-FFF2-40B4-BE49-F238E27FC236}">
                <a16:creationId xmlns:a16="http://schemas.microsoft.com/office/drawing/2014/main" id="{88C3384E-E492-E446-8C9E-801BA3DD8168}"/>
              </a:ext>
            </a:extLst>
          </p:cNvPr>
          <p:cNvSpPr txBox="1"/>
          <p:nvPr/>
        </p:nvSpPr>
        <p:spPr>
          <a:xfrm>
            <a:off x="9021922" y="2138225"/>
            <a:ext cx="105458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dirty="0">
                <a:ln>
                  <a:noFill/>
                </a:ln>
                <a:solidFill>
                  <a:prstClr val="white"/>
                </a:solidFill>
                <a:effectLst/>
                <a:uLnTx/>
                <a:uFillTx/>
                <a:latin typeface="Calibri" panose="020F0502020204030204"/>
                <a:ea typeface="+mn-ea"/>
                <a:cs typeface="+mn-cs"/>
              </a:rPr>
              <a:t>Active site</a:t>
            </a:r>
          </a:p>
        </p:txBody>
      </p:sp>
      <p:sp>
        <p:nvSpPr>
          <p:cNvPr id="21" name="Textfeld 20">
            <a:extLst>
              <a:ext uri="{FF2B5EF4-FFF2-40B4-BE49-F238E27FC236}">
                <a16:creationId xmlns:a16="http://schemas.microsoft.com/office/drawing/2014/main" id="{73A05A32-4F60-D845-B074-1950044763E7}"/>
              </a:ext>
            </a:extLst>
          </p:cNvPr>
          <p:cNvSpPr txBox="1"/>
          <p:nvPr/>
        </p:nvSpPr>
        <p:spPr>
          <a:xfrm>
            <a:off x="7618789" y="2892084"/>
            <a:ext cx="144917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dirty="0">
                <a:ln>
                  <a:noFill/>
                </a:ln>
                <a:solidFill>
                  <a:prstClr val="white"/>
                </a:solidFill>
                <a:effectLst/>
                <a:uLnTx/>
                <a:uFillTx/>
                <a:latin typeface="Calibri" panose="020F0502020204030204"/>
                <a:ea typeface="+mn-ea"/>
                <a:cs typeface="+mn-cs"/>
              </a:rPr>
              <a:t>Homodimeric interface</a:t>
            </a:r>
          </a:p>
        </p:txBody>
      </p:sp>
    </p:spTree>
    <p:extLst>
      <p:ext uri="{BB962C8B-B14F-4D97-AF65-F5344CB8AC3E}">
        <p14:creationId xmlns:p14="http://schemas.microsoft.com/office/powerpoint/2010/main" val="983117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Righ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left)">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4" grpId="0" animBg="1"/>
      <p:bldP spid="18" grpId="0" animBg="1"/>
      <p:bldP spid="16" grpId="0"/>
      <p:bldP spid="19" grpId="0"/>
      <p:bldP spid="2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191344" y="6514891"/>
            <a:ext cx="2358338"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dirty="0">
                <a:solidFill>
                  <a:srgbClr val="212121"/>
                </a:solidFill>
                <a:effectLst/>
                <a:latin typeface="Calibri" panose="020F0502020204030204" pitchFamily="34" charset="0"/>
                <a:cs typeface="Calibri" panose="020F0502020204030204" pitchFamily="34" charset="0"/>
              </a:rPr>
              <a:t>Tournis S, et al. J Clin Med. 2021;10:5676</a:t>
            </a:r>
            <a:endParaRPr kumimoji="0" lang="en-US" sz="1000" b="0" u="none" strike="noStrike" kern="1200" cap="none" spc="0" normalizeH="0" baseline="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3" name="Grafik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5440" y="476672"/>
            <a:ext cx="9658630" cy="6048672"/>
          </a:xfrm>
          <a:prstGeom prst="rect">
            <a:avLst/>
          </a:prstGeom>
        </p:spPr>
      </p:pic>
      <p:sp>
        <p:nvSpPr>
          <p:cNvPr id="4" name="Textfeld 3"/>
          <p:cNvSpPr txBox="1"/>
          <p:nvPr/>
        </p:nvSpPr>
        <p:spPr>
          <a:xfrm>
            <a:off x="0" y="219998"/>
            <a:ext cx="4680642" cy="369332"/>
          </a:xfrm>
          <a:prstGeom prst="rect">
            <a:avLst/>
          </a:prstGeom>
          <a:solidFill>
            <a:schemeClr val="accent6">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dirty="0">
                <a:ln>
                  <a:noFill/>
                </a:ln>
                <a:solidFill>
                  <a:prstClr val="black"/>
                </a:solidFill>
                <a:effectLst/>
                <a:uLnTx/>
                <a:uFillTx/>
                <a:latin typeface="Calibri" panose="020F0502020204030204"/>
                <a:ea typeface="+mn-ea"/>
                <a:cs typeface="+mn-cs"/>
              </a:rPr>
              <a:t>Pathophysiology of Hypophosphatasia</a:t>
            </a:r>
          </a:p>
        </p:txBody>
      </p:sp>
    </p:spTree>
    <p:extLst>
      <p:ext uri="{BB962C8B-B14F-4D97-AF65-F5344CB8AC3E}">
        <p14:creationId xmlns:p14="http://schemas.microsoft.com/office/powerpoint/2010/main" val="3779141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50"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5028" r="29030" b="50116"/>
          <a:stretch/>
        </p:blipFill>
        <p:spPr bwMode="auto">
          <a:xfrm>
            <a:off x="107116" y="3185443"/>
            <a:ext cx="3594413" cy="3608213"/>
          </a:xfrm>
          <a:prstGeom prst="rect">
            <a:avLst/>
          </a:prstGeom>
          <a:noFill/>
          <a:ln w="9525">
            <a:noFill/>
            <a:miter lim="800000"/>
            <a:headEnd/>
            <a:tailEnd/>
          </a:ln>
        </p:spPr>
      </p:pic>
      <p:pic>
        <p:nvPicPr>
          <p:cNvPr id="31748"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7116" y="780778"/>
            <a:ext cx="5375043" cy="2200310"/>
          </a:xfrm>
          <a:prstGeom prst="rect">
            <a:avLst/>
          </a:prstGeom>
          <a:noFill/>
          <a:ln w="9525">
            <a:noFill/>
            <a:miter lim="800000"/>
            <a:headEnd/>
            <a:tailEnd/>
          </a:ln>
        </p:spPr>
      </p:pic>
      <p:sp>
        <p:nvSpPr>
          <p:cNvPr id="8" name="Rechteck 7"/>
          <p:cNvSpPr/>
          <p:nvPr/>
        </p:nvSpPr>
        <p:spPr>
          <a:xfrm>
            <a:off x="0" y="183624"/>
            <a:ext cx="7783033" cy="523220"/>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dirty="0">
                <a:ln>
                  <a:noFill/>
                </a:ln>
                <a:solidFill>
                  <a:prstClr val="black"/>
                </a:solidFill>
                <a:effectLst/>
                <a:uLnTx/>
                <a:uFillTx/>
                <a:latin typeface="Calibri" panose="020F0502020204030204"/>
                <a:ea typeface="+mn-ea"/>
                <a:cs typeface="+mn-cs"/>
              </a:rPr>
              <a:t>Pediatric HPP</a:t>
            </a:r>
          </a:p>
        </p:txBody>
      </p:sp>
      <p:pic>
        <p:nvPicPr>
          <p:cNvPr id="10" name="Grafik 9">
            <a:extLst>
              <a:ext uri="{FF2B5EF4-FFF2-40B4-BE49-F238E27FC236}">
                <a16:creationId xmlns:a16="http://schemas.microsoft.com/office/drawing/2014/main" id="{D05B34A2-D462-6E42-BD10-00E11EBF6D2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659857" y="780778"/>
            <a:ext cx="2155397" cy="2200310"/>
          </a:xfrm>
          <a:prstGeom prst="rect">
            <a:avLst/>
          </a:prstGeom>
        </p:spPr>
      </p:pic>
      <p:pic>
        <p:nvPicPr>
          <p:cNvPr id="11" name="Picture 2"/>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5847908" y="3192274"/>
            <a:ext cx="1935125" cy="3601382"/>
          </a:xfrm>
          <a:prstGeom prst="rect">
            <a:avLst/>
          </a:prstGeom>
          <a:noFill/>
          <a:ln w="9525">
            <a:noFill/>
            <a:miter lim="800000"/>
            <a:headEnd/>
            <a:tailEnd/>
          </a:ln>
        </p:spPr>
      </p:pic>
      <p:pic>
        <p:nvPicPr>
          <p:cNvPr id="12" name="Picture 2060" descr="C:\Users\Gerald\Pictures\Alte Fotos\ich Baby 3.jpg"/>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3784873" y="3188858"/>
            <a:ext cx="1956391" cy="3601382"/>
          </a:xfrm>
          <a:prstGeom prst="rect">
            <a:avLst/>
          </a:prstGeom>
          <a:noFill/>
        </p:spPr>
      </p:pic>
      <p:grpSp>
        <p:nvGrpSpPr>
          <p:cNvPr id="14" name="Gruppieren 13"/>
          <p:cNvGrpSpPr/>
          <p:nvPr/>
        </p:nvGrpSpPr>
        <p:grpSpPr>
          <a:xfrm>
            <a:off x="7960731" y="58898"/>
            <a:ext cx="4188737" cy="6738175"/>
            <a:chOff x="1475655" y="-1"/>
            <a:chExt cx="5479309" cy="6858001"/>
          </a:xfrm>
        </p:grpSpPr>
        <p:pic>
          <p:nvPicPr>
            <p:cNvPr id="15" name="Grafik 14"/>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475655" y="-1"/>
              <a:ext cx="5479309" cy="6858001"/>
            </a:xfrm>
            <a:prstGeom prst="rect">
              <a:avLst/>
            </a:prstGeom>
          </p:spPr>
        </p:pic>
        <p:sp>
          <p:nvSpPr>
            <p:cNvPr id="16" name="Textfeld 15"/>
            <p:cNvSpPr txBox="1"/>
            <p:nvPr/>
          </p:nvSpPr>
          <p:spPr>
            <a:xfrm>
              <a:off x="4653285" y="6426713"/>
              <a:ext cx="2172737" cy="40722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000" b="0" dirty="0">
                  <a:solidFill>
                    <a:schemeClr val="bg1"/>
                  </a:solidFill>
                  <a:effectLst/>
                  <a:latin typeface="BlinkMacSystemFont"/>
                </a:rPr>
                <a:t>Whyte MP, et al. JCI Insight. 2016;1:e85971 </a:t>
              </a:r>
              <a:endParaRPr kumimoji="0" lang="en-US" sz="1000" b="0" u="none" strike="noStrike" kern="1200" cap="none" spc="0" normalizeH="0" baseline="0" dirty="0">
                <a:ln>
                  <a:noFill/>
                </a:ln>
                <a:solidFill>
                  <a:schemeClr val="bg1"/>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586575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uppierung 27"/>
          <p:cNvGrpSpPr/>
          <p:nvPr/>
        </p:nvGrpSpPr>
        <p:grpSpPr>
          <a:xfrm>
            <a:off x="4799856" y="44624"/>
            <a:ext cx="2304256" cy="6813376"/>
            <a:chOff x="2987824" y="44624"/>
            <a:chExt cx="2304256" cy="6813376"/>
          </a:xfrm>
        </p:grpSpPr>
        <p:sp>
          <p:nvSpPr>
            <p:cNvPr id="8" name="Freihandform 7"/>
            <p:cNvSpPr/>
            <p:nvPr/>
          </p:nvSpPr>
          <p:spPr>
            <a:xfrm>
              <a:off x="4355976" y="3501008"/>
              <a:ext cx="360040" cy="1296144"/>
            </a:xfrm>
            <a:custGeom>
              <a:avLst/>
              <a:gdLst>
                <a:gd name="connsiteX0" fmla="*/ 196891 w 1851855"/>
                <a:gd name="connsiteY0" fmla="*/ 622504 h 5523666"/>
                <a:gd name="connsiteX1" fmla="*/ 17282 w 1851855"/>
                <a:gd name="connsiteY1" fmla="*/ 455744 h 5523666"/>
                <a:gd name="connsiteX2" fmla="*/ 17282 w 1851855"/>
                <a:gd name="connsiteY2" fmla="*/ 276157 h 5523666"/>
                <a:gd name="connsiteX3" fmla="*/ 107086 w 1851855"/>
                <a:gd name="connsiteY3" fmla="*/ 45258 h 5523666"/>
                <a:gd name="connsiteX4" fmla="*/ 453474 w 1851855"/>
                <a:gd name="connsiteY4" fmla="*/ 6775 h 5523666"/>
                <a:gd name="connsiteX5" fmla="*/ 607424 w 1851855"/>
                <a:gd name="connsiteY5" fmla="*/ 135052 h 5523666"/>
                <a:gd name="connsiteX6" fmla="*/ 684400 w 1851855"/>
                <a:gd name="connsiteY6" fmla="*/ 288984 h 5523666"/>
                <a:gd name="connsiteX7" fmla="*/ 799862 w 1851855"/>
                <a:gd name="connsiteY7" fmla="*/ 455744 h 5523666"/>
                <a:gd name="connsiteX8" fmla="*/ 992300 w 1851855"/>
                <a:gd name="connsiteY8" fmla="*/ 699470 h 5523666"/>
                <a:gd name="connsiteX9" fmla="*/ 1325859 w 1851855"/>
                <a:gd name="connsiteY9" fmla="*/ 763609 h 5523666"/>
                <a:gd name="connsiteX10" fmla="*/ 1569613 w 1851855"/>
                <a:gd name="connsiteY10" fmla="*/ 699470 h 5523666"/>
                <a:gd name="connsiteX11" fmla="*/ 1672247 w 1851855"/>
                <a:gd name="connsiteY11" fmla="*/ 609677 h 5523666"/>
                <a:gd name="connsiteX12" fmla="*/ 1800538 w 1851855"/>
                <a:gd name="connsiteY12" fmla="*/ 660987 h 5523666"/>
                <a:gd name="connsiteX13" fmla="*/ 1851855 w 1851855"/>
                <a:gd name="connsiteY13" fmla="*/ 802092 h 5523666"/>
                <a:gd name="connsiteX14" fmla="*/ 1800538 w 1851855"/>
                <a:gd name="connsiteY14" fmla="*/ 1122784 h 5523666"/>
                <a:gd name="connsiteX15" fmla="*/ 1543955 w 1851855"/>
                <a:gd name="connsiteY15" fmla="*/ 1392165 h 5523666"/>
                <a:gd name="connsiteX16" fmla="*/ 1351517 w 1851855"/>
                <a:gd name="connsiteY16" fmla="*/ 1584580 h 5523666"/>
                <a:gd name="connsiteX17" fmla="*/ 1261713 w 1851855"/>
                <a:gd name="connsiteY17" fmla="*/ 2136171 h 5523666"/>
                <a:gd name="connsiteX18" fmla="*/ 1274542 w 1851855"/>
                <a:gd name="connsiteY18" fmla="*/ 2636450 h 5523666"/>
                <a:gd name="connsiteX19" fmla="*/ 1261713 w 1851855"/>
                <a:gd name="connsiteY19" fmla="*/ 3662665 h 5523666"/>
                <a:gd name="connsiteX20" fmla="*/ 1287371 w 1851855"/>
                <a:gd name="connsiteY20" fmla="*/ 4496464 h 5523666"/>
                <a:gd name="connsiteX21" fmla="*/ 1428492 w 1851855"/>
                <a:gd name="connsiteY21" fmla="*/ 4804329 h 5523666"/>
                <a:gd name="connsiteX22" fmla="*/ 1569613 w 1851855"/>
                <a:gd name="connsiteY22" fmla="*/ 5150676 h 5523666"/>
                <a:gd name="connsiteX23" fmla="*/ 1492638 w 1851855"/>
                <a:gd name="connsiteY23" fmla="*/ 5407230 h 5523666"/>
                <a:gd name="connsiteX24" fmla="*/ 1223225 w 1851855"/>
                <a:gd name="connsiteY24" fmla="*/ 5522679 h 5523666"/>
                <a:gd name="connsiteX25" fmla="*/ 1005129 w 1851855"/>
                <a:gd name="connsiteY25" fmla="*/ 5458541 h 5523666"/>
                <a:gd name="connsiteX26" fmla="*/ 864008 w 1851855"/>
                <a:gd name="connsiteY26" fmla="*/ 5381575 h 5523666"/>
                <a:gd name="connsiteX27" fmla="*/ 645912 w 1851855"/>
                <a:gd name="connsiteY27" fmla="*/ 5394402 h 5523666"/>
                <a:gd name="connsiteX28" fmla="*/ 491962 w 1851855"/>
                <a:gd name="connsiteY28" fmla="*/ 5458541 h 5523666"/>
                <a:gd name="connsiteX29" fmla="*/ 222549 w 1851855"/>
                <a:gd name="connsiteY29" fmla="*/ 5368747 h 5523666"/>
                <a:gd name="connsiteX30" fmla="*/ 158403 w 1851855"/>
                <a:gd name="connsiteY30" fmla="*/ 5048055 h 5523666"/>
                <a:gd name="connsiteX31" fmla="*/ 273866 w 1851855"/>
                <a:gd name="connsiteY31" fmla="*/ 4791501 h 5523666"/>
                <a:gd name="connsiteX32" fmla="*/ 594595 w 1851855"/>
                <a:gd name="connsiteY32" fmla="*/ 4496464 h 5523666"/>
                <a:gd name="connsiteX33" fmla="*/ 735716 w 1851855"/>
                <a:gd name="connsiteY33" fmla="*/ 4355360 h 5523666"/>
                <a:gd name="connsiteX34" fmla="*/ 812691 w 1851855"/>
                <a:gd name="connsiteY34" fmla="*/ 3919219 h 5523666"/>
                <a:gd name="connsiteX35" fmla="*/ 812691 w 1851855"/>
                <a:gd name="connsiteY35" fmla="*/ 3303490 h 5523666"/>
                <a:gd name="connsiteX36" fmla="*/ 812691 w 1851855"/>
                <a:gd name="connsiteY36" fmla="*/ 2739072 h 5523666"/>
                <a:gd name="connsiteX37" fmla="*/ 825521 w 1851855"/>
                <a:gd name="connsiteY37" fmla="*/ 2341414 h 5523666"/>
                <a:gd name="connsiteX38" fmla="*/ 812691 w 1851855"/>
                <a:gd name="connsiteY38" fmla="*/ 1635891 h 5523666"/>
                <a:gd name="connsiteX39" fmla="*/ 799862 w 1851855"/>
                <a:gd name="connsiteY39" fmla="*/ 1481959 h 5523666"/>
                <a:gd name="connsiteX40" fmla="*/ 787033 w 1851855"/>
                <a:gd name="connsiteY40" fmla="*/ 1263888 h 5523666"/>
                <a:gd name="connsiteX41" fmla="*/ 633083 w 1851855"/>
                <a:gd name="connsiteY41" fmla="*/ 943196 h 5523666"/>
                <a:gd name="connsiteX42" fmla="*/ 389328 w 1851855"/>
                <a:gd name="connsiteY42" fmla="*/ 699470 h 5523666"/>
                <a:gd name="connsiteX43" fmla="*/ 196891 w 1851855"/>
                <a:gd name="connsiteY43" fmla="*/ 622504 h 5523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851855" h="5523666">
                  <a:moveTo>
                    <a:pt x="196891" y="622504"/>
                  </a:moveTo>
                  <a:cubicBezTo>
                    <a:pt x="134883" y="581883"/>
                    <a:pt x="47217" y="513468"/>
                    <a:pt x="17282" y="455744"/>
                  </a:cubicBezTo>
                  <a:cubicBezTo>
                    <a:pt x="-12653" y="398020"/>
                    <a:pt x="2315" y="344571"/>
                    <a:pt x="17282" y="276157"/>
                  </a:cubicBezTo>
                  <a:cubicBezTo>
                    <a:pt x="32249" y="207743"/>
                    <a:pt x="34387" y="90155"/>
                    <a:pt x="107086" y="45258"/>
                  </a:cubicBezTo>
                  <a:cubicBezTo>
                    <a:pt x="179785" y="361"/>
                    <a:pt x="370084" y="-8191"/>
                    <a:pt x="453474" y="6775"/>
                  </a:cubicBezTo>
                  <a:cubicBezTo>
                    <a:pt x="536864" y="21741"/>
                    <a:pt x="568936" y="88017"/>
                    <a:pt x="607424" y="135052"/>
                  </a:cubicBezTo>
                  <a:cubicBezTo>
                    <a:pt x="645912" y="182087"/>
                    <a:pt x="652327" y="235535"/>
                    <a:pt x="684400" y="288984"/>
                  </a:cubicBezTo>
                  <a:cubicBezTo>
                    <a:pt x="716473" y="342433"/>
                    <a:pt x="748545" y="387330"/>
                    <a:pt x="799862" y="455744"/>
                  </a:cubicBezTo>
                  <a:cubicBezTo>
                    <a:pt x="851179" y="524158"/>
                    <a:pt x="904634" y="648159"/>
                    <a:pt x="992300" y="699470"/>
                  </a:cubicBezTo>
                  <a:cubicBezTo>
                    <a:pt x="1079966" y="750781"/>
                    <a:pt x="1229640" y="763609"/>
                    <a:pt x="1325859" y="763609"/>
                  </a:cubicBezTo>
                  <a:cubicBezTo>
                    <a:pt x="1422078" y="763609"/>
                    <a:pt x="1511882" y="725125"/>
                    <a:pt x="1569613" y="699470"/>
                  </a:cubicBezTo>
                  <a:cubicBezTo>
                    <a:pt x="1627344" y="673815"/>
                    <a:pt x="1633760" y="616091"/>
                    <a:pt x="1672247" y="609677"/>
                  </a:cubicBezTo>
                  <a:cubicBezTo>
                    <a:pt x="1710735" y="603263"/>
                    <a:pt x="1770603" y="628918"/>
                    <a:pt x="1800538" y="660987"/>
                  </a:cubicBezTo>
                  <a:cubicBezTo>
                    <a:pt x="1830473" y="693056"/>
                    <a:pt x="1851855" y="725126"/>
                    <a:pt x="1851855" y="802092"/>
                  </a:cubicBezTo>
                  <a:cubicBezTo>
                    <a:pt x="1851855" y="879058"/>
                    <a:pt x="1851855" y="1024439"/>
                    <a:pt x="1800538" y="1122784"/>
                  </a:cubicBezTo>
                  <a:cubicBezTo>
                    <a:pt x="1749221" y="1221129"/>
                    <a:pt x="1618792" y="1315199"/>
                    <a:pt x="1543955" y="1392165"/>
                  </a:cubicBezTo>
                  <a:cubicBezTo>
                    <a:pt x="1469118" y="1469131"/>
                    <a:pt x="1398557" y="1460579"/>
                    <a:pt x="1351517" y="1584580"/>
                  </a:cubicBezTo>
                  <a:cubicBezTo>
                    <a:pt x="1304477" y="1708581"/>
                    <a:pt x="1274542" y="1960859"/>
                    <a:pt x="1261713" y="2136171"/>
                  </a:cubicBezTo>
                  <a:cubicBezTo>
                    <a:pt x="1248884" y="2311483"/>
                    <a:pt x="1274542" y="2382034"/>
                    <a:pt x="1274542" y="2636450"/>
                  </a:cubicBezTo>
                  <a:cubicBezTo>
                    <a:pt x="1274542" y="2890866"/>
                    <a:pt x="1259575" y="3352663"/>
                    <a:pt x="1261713" y="3662665"/>
                  </a:cubicBezTo>
                  <a:cubicBezTo>
                    <a:pt x="1263851" y="3972667"/>
                    <a:pt x="1259575" y="4306187"/>
                    <a:pt x="1287371" y="4496464"/>
                  </a:cubicBezTo>
                  <a:cubicBezTo>
                    <a:pt x="1315168" y="4686741"/>
                    <a:pt x="1381452" y="4695294"/>
                    <a:pt x="1428492" y="4804329"/>
                  </a:cubicBezTo>
                  <a:cubicBezTo>
                    <a:pt x="1475532" y="4913364"/>
                    <a:pt x="1558922" y="5050193"/>
                    <a:pt x="1569613" y="5150676"/>
                  </a:cubicBezTo>
                  <a:cubicBezTo>
                    <a:pt x="1580304" y="5251160"/>
                    <a:pt x="1550369" y="5345230"/>
                    <a:pt x="1492638" y="5407230"/>
                  </a:cubicBezTo>
                  <a:cubicBezTo>
                    <a:pt x="1434907" y="5469231"/>
                    <a:pt x="1304476" y="5514127"/>
                    <a:pt x="1223225" y="5522679"/>
                  </a:cubicBezTo>
                  <a:cubicBezTo>
                    <a:pt x="1141974" y="5531231"/>
                    <a:pt x="1064998" y="5482058"/>
                    <a:pt x="1005129" y="5458541"/>
                  </a:cubicBezTo>
                  <a:cubicBezTo>
                    <a:pt x="945260" y="5435024"/>
                    <a:pt x="923878" y="5392265"/>
                    <a:pt x="864008" y="5381575"/>
                  </a:cubicBezTo>
                  <a:cubicBezTo>
                    <a:pt x="804139" y="5370885"/>
                    <a:pt x="707920" y="5381574"/>
                    <a:pt x="645912" y="5394402"/>
                  </a:cubicBezTo>
                  <a:cubicBezTo>
                    <a:pt x="583904" y="5407230"/>
                    <a:pt x="562522" y="5462817"/>
                    <a:pt x="491962" y="5458541"/>
                  </a:cubicBezTo>
                  <a:cubicBezTo>
                    <a:pt x="421402" y="5454265"/>
                    <a:pt x="278142" y="5437161"/>
                    <a:pt x="222549" y="5368747"/>
                  </a:cubicBezTo>
                  <a:cubicBezTo>
                    <a:pt x="166956" y="5300333"/>
                    <a:pt x="149850" y="5144263"/>
                    <a:pt x="158403" y="5048055"/>
                  </a:cubicBezTo>
                  <a:cubicBezTo>
                    <a:pt x="166956" y="4951847"/>
                    <a:pt x="201167" y="4883433"/>
                    <a:pt x="273866" y="4791501"/>
                  </a:cubicBezTo>
                  <a:cubicBezTo>
                    <a:pt x="346565" y="4699569"/>
                    <a:pt x="517620" y="4569154"/>
                    <a:pt x="594595" y="4496464"/>
                  </a:cubicBezTo>
                  <a:cubicBezTo>
                    <a:pt x="671570" y="4423774"/>
                    <a:pt x="699367" y="4451568"/>
                    <a:pt x="735716" y="4355360"/>
                  </a:cubicBezTo>
                  <a:cubicBezTo>
                    <a:pt x="772065" y="4259153"/>
                    <a:pt x="799862" y="4094531"/>
                    <a:pt x="812691" y="3919219"/>
                  </a:cubicBezTo>
                  <a:cubicBezTo>
                    <a:pt x="825520" y="3743907"/>
                    <a:pt x="812691" y="3303490"/>
                    <a:pt x="812691" y="3303490"/>
                  </a:cubicBezTo>
                  <a:cubicBezTo>
                    <a:pt x="812691" y="3106799"/>
                    <a:pt x="810553" y="2899418"/>
                    <a:pt x="812691" y="2739072"/>
                  </a:cubicBezTo>
                  <a:cubicBezTo>
                    <a:pt x="814829" y="2578726"/>
                    <a:pt x="825521" y="2525277"/>
                    <a:pt x="825521" y="2341414"/>
                  </a:cubicBezTo>
                  <a:cubicBezTo>
                    <a:pt x="825521" y="2157551"/>
                    <a:pt x="816967" y="1779133"/>
                    <a:pt x="812691" y="1635891"/>
                  </a:cubicBezTo>
                  <a:cubicBezTo>
                    <a:pt x="808415" y="1492649"/>
                    <a:pt x="804138" y="1543960"/>
                    <a:pt x="799862" y="1481959"/>
                  </a:cubicBezTo>
                  <a:cubicBezTo>
                    <a:pt x="795586" y="1419959"/>
                    <a:pt x="814829" y="1353682"/>
                    <a:pt x="787033" y="1263888"/>
                  </a:cubicBezTo>
                  <a:cubicBezTo>
                    <a:pt x="759237" y="1174094"/>
                    <a:pt x="699367" y="1037266"/>
                    <a:pt x="633083" y="943196"/>
                  </a:cubicBezTo>
                  <a:cubicBezTo>
                    <a:pt x="566799" y="849126"/>
                    <a:pt x="459889" y="755057"/>
                    <a:pt x="389328" y="699470"/>
                  </a:cubicBezTo>
                  <a:cubicBezTo>
                    <a:pt x="318767" y="643883"/>
                    <a:pt x="258899" y="663125"/>
                    <a:pt x="196891" y="622504"/>
                  </a:cubicBezTo>
                  <a:close/>
                </a:path>
              </a:pathLst>
            </a:custGeom>
            <a:solidFill>
              <a:srgbClr val="FAC090"/>
            </a:solidFill>
            <a:ln>
              <a:solidFill>
                <a:srgbClr val="FCD5B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dirty="0">
                <a:ln>
                  <a:noFill/>
                </a:ln>
                <a:solidFill>
                  <a:prstClr val="white"/>
                </a:solidFill>
                <a:effectLst/>
                <a:uLnTx/>
                <a:uFillTx/>
                <a:latin typeface="Calibri"/>
                <a:ea typeface="+mn-ea"/>
                <a:cs typeface="+mn-cs"/>
              </a:endParaRPr>
            </a:p>
          </p:txBody>
        </p:sp>
        <p:sp>
          <p:nvSpPr>
            <p:cNvPr id="9" name="Freihandform 8"/>
            <p:cNvSpPr/>
            <p:nvPr/>
          </p:nvSpPr>
          <p:spPr>
            <a:xfrm flipH="1">
              <a:off x="4788024" y="1388993"/>
              <a:ext cx="432048" cy="1535951"/>
            </a:xfrm>
            <a:custGeom>
              <a:avLst/>
              <a:gdLst>
                <a:gd name="connsiteX0" fmla="*/ 142258 w 360354"/>
                <a:gd name="connsiteY0" fmla="*/ 52672 h 1535951"/>
                <a:gd name="connsiteX1" fmla="*/ 193575 w 360354"/>
                <a:gd name="connsiteY1" fmla="*/ 39844 h 1535951"/>
                <a:gd name="connsiteX2" fmla="*/ 283379 w 360354"/>
                <a:gd name="connsiteY2" fmla="*/ 14189 h 1535951"/>
                <a:gd name="connsiteX3" fmla="*/ 360354 w 360354"/>
                <a:gd name="connsiteY3" fmla="*/ 129638 h 1535951"/>
                <a:gd name="connsiteX4" fmla="*/ 283379 w 360354"/>
                <a:gd name="connsiteY4" fmla="*/ 232259 h 1535951"/>
                <a:gd name="connsiteX5" fmla="*/ 244891 w 360354"/>
                <a:gd name="connsiteY5" fmla="*/ 270743 h 1535951"/>
                <a:gd name="connsiteX6" fmla="*/ 206404 w 360354"/>
                <a:gd name="connsiteY6" fmla="*/ 655573 h 1535951"/>
                <a:gd name="connsiteX7" fmla="*/ 129429 w 360354"/>
                <a:gd name="connsiteY7" fmla="*/ 1309785 h 1535951"/>
                <a:gd name="connsiteX8" fmla="*/ 129429 w 360354"/>
                <a:gd name="connsiteY8" fmla="*/ 1450889 h 1535951"/>
                <a:gd name="connsiteX9" fmla="*/ 52454 w 360354"/>
                <a:gd name="connsiteY9" fmla="*/ 1527855 h 1535951"/>
                <a:gd name="connsiteX10" fmla="*/ 13966 w 360354"/>
                <a:gd name="connsiteY10" fmla="*/ 1527855 h 1535951"/>
                <a:gd name="connsiteX11" fmla="*/ 1137 w 360354"/>
                <a:gd name="connsiteY11" fmla="*/ 1476545 h 1535951"/>
                <a:gd name="connsiteX12" fmla="*/ 39625 w 360354"/>
                <a:gd name="connsiteY12" fmla="*/ 1168680 h 1535951"/>
                <a:gd name="connsiteX13" fmla="*/ 129429 w 360354"/>
                <a:gd name="connsiteY13" fmla="*/ 681228 h 1535951"/>
                <a:gd name="connsiteX14" fmla="*/ 116600 w 360354"/>
                <a:gd name="connsiteY14" fmla="*/ 322053 h 1535951"/>
                <a:gd name="connsiteX15" fmla="*/ 90941 w 360354"/>
                <a:gd name="connsiteY15" fmla="*/ 103983 h 1535951"/>
                <a:gd name="connsiteX16" fmla="*/ 90941 w 360354"/>
                <a:gd name="connsiteY16" fmla="*/ 1361 h 1535951"/>
                <a:gd name="connsiteX17" fmla="*/ 142258 w 360354"/>
                <a:gd name="connsiteY17" fmla="*/ 52672 h 1535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0354" h="1535951">
                  <a:moveTo>
                    <a:pt x="142258" y="52672"/>
                  </a:moveTo>
                  <a:cubicBezTo>
                    <a:pt x="159364" y="59086"/>
                    <a:pt x="170055" y="46258"/>
                    <a:pt x="193575" y="39844"/>
                  </a:cubicBezTo>
                  <a:cubicBezTo>
                    <a:pt x="217095" y="33430"/>
                    <a:pt x="255582" y="-777"/>
                    <a:pt x="283379" y="14189"/>
                  </a:cubicBezTo>
                  <a:cubicBezTo>
                    <a:pt x="311176" y="29155"/>
                    <a:pt x="360354" y="93293"/>
                    <a:pt x="360354" y="129638"/>
                  </a:cubicBezTo>
                  <a:cubicBezTo>
                    <a:pt x="360354" y="165983"/>
                    <a:pt x="302623" y="208741"/>
                    <a:pt x="283379" y="232259"/>
                  </a:cubicBezTo>
                  <a:cubicBezTo>
                    <a:pt x="264135" y="255777"/>
                    <a:pt x="257720" y="200191"/>
                    <a:pt x="244891" y="270743"/>
                  </a:cubicBezTo>
                  <a:cubicBezTo>
                    <a:pt x="232062" y="341295"/>
                    <a:pt x="225648" y="482399"/>
                    <a:pt x="206404" y="655573"/>
                  </a:cubicBezTo>
                  <a:cubicBezTo>
                    <a:pt x="187160" y="828747"/>
                    <a:pt x="142258" y="1177232"/>
                    <a:pt x="129429" y="1309785"/>
                  </a:cubicBezTo>
                  <a:cubicBezTo>
                    <a:pt x="116600" y="1442338"/>
                    <a:pt x="142258" y="1414544"/>
                    <a:pt x="129429" y="1450889"/>
                  </a:cubicBezTo>
                  <a:cubicBezTo>
                    <a:pt x="116600" y="1487234"/>
                    <a:pt x="71698" y="1515027"/>
                    <a:pt x="52454" y="1527855"/>
                  </a:cubicBezTo>
                  <a:cubicBezTo>
                    <a:pt x="33210" y="1540683"/>
                    <a:pt x="22519" y="1536407"/>
                    <a:pt x="13966" y="1527855"/>
                  </a:cubicBezTo>
                  <a:cubicBezTo>
                    <a:pt x="5413" y="1519303"/>
                    <a:pt x="-3140" y="1536408"/>
                    <a:pt x="1137" y="1476545"/>
                  </a:cubicBezTo>
                  <a:cubicBezTo>
                    <a:pt x="5413" y="1416683"/>
                    <a:pt x="18243" y="1301233"/>
                    <a:pt x="39625" y="1168680"/>
                  </a:cubicBezTo>
                  <a:cubicBezTo>
                    <a:pt x="61007" y="1036127"/>
                    <a:pt x="116600" y="822332"/>
                    <a:pt x="129429" y="681228"/>
                  </a:cubicBezTo>
                  <a:cubicBezTo>
                    <a:pt x="142258" y="540124"/>
                    <a:pt x="123015" y="418260"/>
                    <a:pt x="116600" y="322053"/>
                  </a:cubicBezTo>
                  <a:cubicBezTo>
                    <a:pt x="110185" y="225846"/>
                    <a:pt x="95217" y="157432"/>
                    <a:pt x="90941" y="103983"/>
                  </a:cubicBezTo>
                  <a:cubicBezTo>
                    <a:pt x="86665" y="50534"/>
                    <a:pt x="80250" y="12051"/>
                    <a:pt x="90941" y="1361"/>
                  </a:cubicBezTo>
                  <a:cubicBezTo>
                    <a:pt x="101632" y="-9329"/>
                    <a:pt x="125152" y="46258"/>
                    <a:pt x="142258" y="52672"/>
                  </a:cubicBezTo>
                  <a:close/>
                </a:path>
              </a:pathLst>
            </a:custGeom>
            <a:solidFill>
              <a:srgbClr val="FAC090"/>
            </a:solidFill>
            <a:ln>
              <a:solidFill>
                <a:srgbClr val="FCD5B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dirty="0">
                <a:ln>
                  <a:noFill/>
                </a:ln>
                <a:solidFill>
                  <a:prstClr val="white"/>
                </a:solidFill>
                <a:effectLst/>
                <a:uLnTx/>
                <a:uFillTx/>
                <a:latin typeface="Calibri"/>
                <a:ea typeface="+mn-ea"/>
                <a:cs typeface="+mn-cs"/>
              </a:endParaRPr>
            </a:p>
          </p:txBody>
        </p:sp>
        <p:sp>
          <p:nvSpPr>
            <p:cNvPr id="10" name="Freihandform 9"/>
            <p:cNvSpPr/>
            <p:nvPr/>
          </p:nvSpPr>
          <p:spPr>
            <a:xfrm>
              <a:off x="2987824" y="44624"/>
              <a:ext cx="2304256" cy="6813376"/>
            </a:xfrm>
            <a:custGeom>
              <a:avLst/>
              <a:gdLst>
                <a:gd name="connsiteX0" fmla="*/ 831850 w 1598612"/>
                <a:gd name="connsiteY0" fmla="*/ 11112 h 5543550"/>
                <a:gd name="connsiteX1" fmla="*/ 679450 w 1598612"/>
                <a:gd name="connsiteY1" fmla="*/ 30162 h 5543550"/>
                <a:gd name="connsiteX2" fmla="*/ 555625 w 1598612"/>
                <a:gd name="connsiteY2" fmla="*/ 125412 h 5543550"/>
                <a:gd name="connsiteX3" fmla="*/ 498475 w 1598612"/>
                <a:gd name="connsiteY3" fmla="*/ 315912 h 5543550"/>
                <a:gd name="connsiteX4" fmla="*/ 546100 w 1598612"/>
                <a:gd name="connsiteY4" fmla="*/ 544512 h 5543550"/>
                <a:gd name="connsiteX5" fmla="*/ 593725 w 1598612"/>
                <a:gd name="connsiteY5" fmla="*/ 620712 h 5543550"/>
                <a:gd name="connsiteX6" fmla="*/ 622300 w 1598612"/>
                <a:gd name="connsiteY6" fmla="*/ 735012 h 5543550"/>
                <a:gd name="connsiteX7" fmla="*/ 536575 w 1598612"/>
                <a:gd name="connsiteY7" fmla="*/ 858837 h 5543550"/>
                <a:gd name="connsiteX8" fmla="*/ 346075 w 1598612"/>
                <a:gd name="connsiteY8" fmla="*/ 925512 h 5543550"/>
                <a:gd name="connsiteX9" fmla="*/ 146050 w 1598612"/>
                <a:gd name="connsiteY9" fmla="*/ 1096962 h 5543550"/>
                <a:gd name="connsiteX10" fmla="*/ 88900 w 1598612"/>
                <a:gd name="connsiteY10" fmla="*/ 1430337 h 5543550"/>
                <a:gd name="connsiteX11" fmla="*/ 107950 w 1598612"/>
                <a:gd name="connsiteY11" fmla="*/ 1754187 h 5543550"/>
                <a:gd name="connsiteX12" fmla="*/ 88900 w 1598612"/>
                <a:gd name="connsiteY12" fmla="*/ 2001837 h 5543550"/>
                <a:gd name="connsiteX13" fmla="*/ 41275 w 1598612"/>
                <a:gd name="connsiteY13" fmla="*/ 2211387 h 5543550"/>
                <a:gd name="connsiteX14" fmla="*/ 41275 w 1598612"/>
                <a:gd name="connsiteY14" fmla="*/ 2420937 h 5543550"/>
                <a:gd name="connsiteX15" fmla="*/ 22225 w 1598612"/>
                <a:gd name="connsiteY15" fmla="*/ 2592387 h 5543550"/>
                <a:gd name="connsiteX16" fmla="*/ 3175 w 1598612"/>
                <a:gd name="connsiteY16" fmla="*/ 2849562 h 5543550"/>
                <a:gd name="connsiteX17" fmla="*/ 41275 w 1598612"/>
                <a:gd name="connsiteY17" fmla="*/ 3078162 h 5543550"/>
                <a:gd name="connsiteX18" fmla="*/ 165100 w 1598612"/>
                <a:gd name="connsiteY18" fmla="*/ 3135312 h 5543550"/>
                <a:gd name="connsiteX19" fmla="*/ 241300 w 1598612"/>
                <a:gd name="connsiteY19" fmla="*/ 2982912 h 5543550"/>
                <a:gd name="connsiteX20" fmla="*/ 241300 w 1598612"/>
                <a:gd name="connsiteY20" fmla="*/ 2944812 h 5543550"/>
                <a:gd name="connsiteX21" fmla="*/ 184150 w 1598612"/>
                <a:gd name="connsiteY21" fmla="*/ 2725737 h 5543550"/>
                <a:gd name="connsiteX22" fmla="*/ 184150 w 1598612"/>
                <a:gd name="connsiteY22" fmla="*/ 2573337 h 5543550"/>
                <a:gd name="connsiteX23" fmla="*/ 260350 w 1598612"/>
                <a:gd name="connsiteY23" fmla="*/ 2344737 h 5543550"/>
                <a:gd name="connsiteX24" fmla="*/ 279400 w 1598612"/>
                <a:gd name="connsiteY24" fmla="*/ 2182812 h 5543550"/>
                <a:gd name="connsiteX25" fmla="*/ 317500 w 1598612"/>
                <a:gd name="connsiteY25" fmla="*/ 2011362 h 5543550"/>
                <a:gd name="connsiteX26" fmla="*/ 365125 w 1598612"/>
                <a:gd name="connsiteY26" fmla="*/ 1754187 h 5543550"/>
                <a:gd name="connsiteX27" fmla="*/ 346075 w 1598612"/>
                <a:gd name="connsiteY27" fmla="*/ 1420812 h 5543550"/>
                <a:gd name="connsiteX28" fmla="*/ 393700 w 1598612"/>
                <a:gd name="connsiteY28" fmla="*/ 1582737 h 5543550"/>
                <a:gd name="connsiteX29" fmla="*/ 412750 w 1598612"/>
                <a:gd name="connsiteY29" fmla="*/ 1849437 h 5543550"/>
                <a:gd name="connsiteX30" fmla="*/ 374650 w 1598612"/>
                <a:gd name="connsiteY30" fmla="*/ 2268537 h 5543550"/>
                <a:gd name="connsiteX31" fmla="*/ 317500 w 1598612"/>
                <a:gd name="connsiteY31" fmla="*/ 2582862 h 5543550"/>
                <a:gd name="connsiteX32" fmla="*/ 317500 w 1598612"/>
                <a:gd name="connsiteY32" fmla="*/ 2754312 h 5543550"/>
                <a:gd name="connsiteX33" fmla="*/ 307975 w 1598612"/>
                <a:gd name="connsiteY33" fmla="*/ 3144837 h 5543550"/>
                <a:gd name="connsiteX34" fmla="*/ 355600 w 1598612"/>
                <a:gd name="connsiteY34" fmla="*/ 3573462 h 5543550"/>
                <a:gd name="connsiteX35" fmla="*/ 393700 w 1598612"/>
                <a:gd name="connsiteY35" fmla="*/ 3802062 h 5543550"/>
                <a:gd name="connsiteX36" fmla="*/ 374650 w 1598612"/>
                <a:gd name="connsiteY36" fmla="*/ 4097337 h 5543550"/>
                <a:gd name="connsiteX37" fmla="*/ 384175 w 1598612"/>
                <a:gd name="connsiteY37" fmla="*/ 4449762 h 5543550"/>
                <a:gd name="connsiteX38" fmla="*/ 469900 w 1598612"/>
                <a:gd name="connsiteY38" fmla="*/ 4697412 h 5543550"/>
                <a:gd name="connsiteX39" fmla="*/ 517525 w 1598612"/>
                <a:gd name="connsiteY39" fmla="*/ 4945062 h 5543550"/>
                <a:gd name="connsiteX40" fmla="*/ 488950 w 1598612"/>
                <a:gd name="connsiteY40" fmla="*/ 5164137 h 5543550"/>
                <a:gd name="connsiteX41" fmla="*/ 403225 w 1598612"/>
                <a:gd name="connsiteY41" fmla="*/ 5383212 h 5543550"/>
                <a:gd name="connsiteX42" fmla="*/ 603250 w 1598612"/>
                <a:gd name="connsiteY42" fmla="*/ 5507037 h 5543550"/>
                <a:gd name="connsiteX43" fmla="*/ 641350 w 1598612"/>
                <a:gd name="connsiteY43" fmla="*/ 5507037 h 5543550"/>
                <a:gd name="connsiteX44" fmla="*/ 698500 w 1598612"/>
                <a:gd name="connsiteY44" fmla="*/ 5287962 h 5543550"/>
                <a:gd name="connsiteX45" fmla="*/ 727075 w 1598612"/>
                <a:gd name="connsiteY45" fmla="*/ 5030787 h 5543550"/>
                <a:gd name="connsiteX46" fmla="*/ 679450 w 1598612"/>
                <a:gd name="connsiteY46" fmla="*/ 4764087 h 5543550"/>
                <a:gd name="connsiteX47" fmla="*/ 717550 w 1598612"/>
                <a:gd name="connsiteY47" fmla="*/ 4440237 h 5543550"/>
                <a:gd name="connsiteX48" fmla="*/ 717550 w 1598612"/>
                <a:gd name="connsiteY48" fmla="*/ 4144962 h 5543550"/>
                <a:gd name="connsiteX49" fmla="*/ 688975 w 1598612"/>
                <a:gd name="connsiteY49" fmla="*/ 4030662 h 5543550"/>
                <a:gd name="connsiteX50" fmla="*/ 708025 w 1598612"/>
                <a:gd name="connsiteY50" fmla="*/ 3792537 h 5543550"/>
                <a:gd name="connsiteX51" fmla="*/ 755650 w 1598612"/>
                <a:gd name="connsiteY51" fmla="*/ 3449637 h 5543550"/>
                <a:gd name="connsiteX52" fmla="*/ 765175 w 1598612"/>
                <a:gd name="connsiteY52" fmla="*/ 3106737 h 5543550"/>
                <a:gd name="connsiteX53" fmla="*/ 793750 w 1598612"/>
                <a:gd name="connsiteY53" fmla="*/ 2954337 h 5543550"/>
                <a:gd name="connsiteX54" fmla="*/ 850900 w 1598612"/>
                <a:gd name="connsiteY54" fmla="*/ 2982912 h 5543550"/>
                <a:gd name="connsiteX55" fmla="*/ 869950 w 1598612"/>
                <a:gd name="connsiteY55" fmla="*/ 3287712 h 5543550"/>
                <a:gd name="connsiteX56" fmla="*/ 898525 w 1598612"/>
                <a:gd name="connsiteY56" fmla="*/ 3659187 h 5543550"/>
                <a:gd name="connsiteX57" fmla="*/ 927100 w 1598612"/>
                <a:gd name="connsiteY57" fmla="*/ 3944937 h 5543550"/>
                <a:gd name="connsiteX58" fmla="*/ 860425 w 1598612"/>
                <a:gd name="connsiteY58" fmla="*/ 4268787 h 5543550"/>
                <a:gd name="connsiteX59" fmla="*/ 898525 w 1598612"/>
                <a:gd name="connsiteY59" fmla="*/ 4725987 h 5543550"/>
                <a:gd name="connsiteX60" fmla="*/ 889000 w 1598612"/>
                <a:gd name="connsiteY60" fmla="*/ 5021262 h 5543550"/>
                <a:gd name="connsiteX61" fmla="*/ 869950 w 1598612"/>
                <a:gd name="connsiteY61" fmla="*/ 5230812 h 5543550"/>
                <a:gd name="connsiteX62" fmla="*/ 955675 w 1598612"/>
                <a:gd name="connsiteY62" fmla="*/ 5449887 h 5543550"/>
                <a:gd name="connsiteX63" fmla="*/ 1041400 w 1598612"/>
                <a:gd name="connsiteY63" fmla="*/ 5487987 h 5543550"/>
                <a:gd name="connsiteX64" fmla="*/ 1155700 w 1598612"/>
                <a:gd name="connsiteY64" fmla="*/ 5402262 h 5543550"/>
                <a:gd name="connsiteX65" fmla="*/ 1184275 w 1598612"/>
                <a:gd name="connsiteY65" fmla="*/ 5364162 h 5543550"/>
                <a:gd name="connsiteX66" fmla="*/ 1089025 w 1598612"/>
                <a:gd name="connsiteY66" fmla="*/ 5173662 h 5543550"/>
                <a:gd name="connsiteX67" fmla="*/ 1098550 w 1598612"/>
                <a:gd name="connsiteY67" fmla="*/ 4802187 h 5543550"/>
                <a:gd name="connsiteX68" fmla="*/ 1184275 w 1598612"/>
                <a:gd name="connsiteY68" fmla="*/ 4478337 h 5543550"/>
                <a:gd name="connsiteX69" fmla="*/ 1212850 w 1598612"/>
                <a:gd name="connsiteY69" fmla="*/ 4183062 h 5543550"/>
                <a:gd name="connsiteX70" fmla="*/ 1193800 w 1598612"/>
                <a:gd name="connsiteY70" fmla="*/ 3935412 h 5543550"/>
                <a:gd name="connsiteX71" fmla="*/ 1231900 w 1598612"/>
                <a:gd name="connsiteY71" fmla="*/ 3659187 h 5543550"/>
                <a:gd name="connsiteX72" fmla="*/ 1289050 w 1598612"/>
                <a:gd name="connsiteY72" fmla="*/ 3297237 h 5543550"/>
                <a:gd name="connsiteX73" fmla="*/ 1298575 w 1598612"/>
                <a:gd name="connsiteY73" fmla="*/ 2935287 h 5543550"/>
                <a:gd name="connsiteX74" fmla="*/ 1289050 w 1598612"/>
                <a:gd name="connsiteY74" fmla="*/ 2687637 h 5543550"/>
                <a:gd name="connsiteX75" fmla="*/ 1241425 w 1598612"/>
                <a:gd name="connsiteY75" fmla="*/ 2335212 h 5543550"/>
                <a:gd name="connsiteX76" fmla="*/ 1212850 w 1598612"/>
                <a:gd name="connsiteY76" fmla="*/ 2116137 h 5543550"/>
                <a:gd name="connsiteX77" fmla="*/ 1212850 w 1598612"/>
                <a:gd name="connsiteY77" fmla="*/ 1906587 h 5543550"/>
                <a:gd name="connsiteX78" fmla="*/ 1241425 w 1598612"/>
                <a:gd name="connsiteY78" fmla="*/ 1744662 h 5543550"/>
                <a:gd name="connsiteX79" fmla="*/ 1279525 w 1598612"/>
                <a:gd name="connsiteY79" fmla="*/ 2020887 h 5543550"/>
                <a:gd name="connsiteX80" fmla="*/ 1374775 w 1598612"/>
                <a:gd name="connsiteY80" fmla="*/ 2449512 h 5543550"/>
                <a:gd name="connsiteX81" fmla="*/ 1431925 w 1598612"/>
                <a:gd name="connsiteY81" fmla="*/ 2592387 h 5543550"/>
                <a:gd name="connsiteX82" fmla="*/ 1431925 w 1598612"/>
                <a:gd name="connsiteY82" fmla="*/ 2706687 h 5543550"/>
                <a:gd name="connsiteX83" fmla="*/ 1393825 w 1598612"/>
                <a:gd name="connsiteY83" fmla="*/ 2840037 h 5543550"/>
                <a:gd name="connsiteX84" fmla="*/ 1412875 w 1598612"/>
                <a:gd name="connsiteY84" fmla="*/ 3049587 h 5543550"/>
                <a:gd name="connsiteX85" fmla="*/ 1489075 w 1598612"/>
                <a:gd name="connsiteY85" fmla="*/ 3135312 h 5543550"/>
                <a:gd name="connsiteX86" fmla="*/ 1574800 w 1598612"/>
                <a:gd name="connsiteY86" fmla="*/ 2992437 h 5543550"/>
                <a:gd name="connsiteX87" fmla="*/ 1593850 w 1598612"/>
                <a:gd name="connsiteY87" fmla="*/ 2697162 h 5543550"/>
                <a:gd name="connsiteX88" fmla="*/ 1546225 w 1598612"/>
                <a:gd name="connsiteY88" fmla="*/ 2487612 h 5543550"/>
                <a:gd name="connsiteX89" fmla="*/ 1584325 w 1598612"/>
                <a:gd name="connsiteY89" fmla="*/ 2163762 h 5543550"/>
                <a:gd name="connsiteX90" fmla="*/ 1546225 w 1598612"/>
                <a:gd name="connsiteY90" fmla="*/ 1878012 h 5543550"/>
                <a:gd name="connsiteX91" fmla="*/ 1479550 w 1598612"/>
                <a:gd name="connsiteY91" fmla="*/ 1458912 h 5543550"/>
                <a:gd name="connsiteX92" fmla="*/ 1508125 w 1598612"/>
                <a:gd name="connsiteY92" fmla="*/ 1306512 h 5543550"/>
                <a:gd name="connsiteX93" fmla="*/ 1470025 w 1598612"/>
                <a:gd name="connsiteY93" fmla="*/ 1049337 h 5543550"/>
                <a:gd name="connsiteX94" fmla="*/ 1279525 w 1598612"/>
                <a:gd name="connsiteY94" fmla="*/ 877887 h 5543550"/>
                <a:gd name="connsiteX95" fmla="*/ 1108075 w 1598612"/>
                <a:gd name="connsiteY95" fmla="*/ 801687 h 5543550"/>
                <a:gd name="connsiteX96" fmla="*/ 1050925 w 1598612"/>
                <a:gd name="connsiteY96" fmla="*/ 715962 h 5543550"/>
                <a:gd name="connsiteX97" fmla="*/ 1050925 w 1598612"/>
                <a:gd name="connsiteY97" fmla="*/ 639762 h 5543550"/>
                <a:gd name="connsiteX98" fmla="*/ 1098550 w 1598612"/>
                <a:gd name="connsiteY98" fmla="*/ 430212 h 5543550"/>
                <a:gd name="connsiteX99" fmla="*/ 1060450 w 1598612"/>
                <a:gd name="connsiteY99" fmla="*/ 96837 h 5543550"/>
                <a:gd name="connsiteX100" fmla="*/ 831850 w 1598612"/>
                <a:gd name="connsiteY100" fmla="*/ 11112 h 554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1598612" h="5543550">
                  <a:moveTo>
                    <a:pt x="831850" y="11112"/>
                  </a:moveTo>
                  <a:cubicBezTo>
                    <a:pt x="768350" y="0"/>
                    <a:pt x="725487" y="11112"/>
                    <a:pt x="679450" y="30162"/>
                  </a:cubicBezTo>
                  <a:cubicBezTo>
                    <a:pt x="633413" y="49212"/>
                    <a:pt x="585787" y="77787"/>
                    <a:pt x="555625" y="125412"/>
                  </a:cubicBezTo>
                  <a:cubicBezTo>
                    <a:pt x="525463" y="173037"/>
                    <a:pt x="500063" y="246062"/>
                    <a:pt x="498475" y="315912"/>
                  </a:cubicBezTo>
                  <a:cubicBezTo>
                    <a:pt x="496888" y="385762"/>
                    <a:pt x="530225" y="493712"/>
                    <a:pt x="546100" y="544512"/>
                  </a:cubicBezTo>
                  <a:cubicBezTo>
                    <a:pt x="561975" y="595312"/>
                    <a:pt x="581025" y="588962"/>
                    <a:pt x="593725" y="620712"/>
                  </a:cubicBezTo>
                  <a:cubicBezTo>
                    <a:pt x="606425" y="652462"/>
                    <a:pt x="631825" y="695325"/>
                    <a:pt x="622300" y="735012"/>
                  </a:cubicBezTo>
                  <a:cubicBezTo>
                    <a:pt x="612775" y="774700"/>
                    <a:pt x="582612" y="827087"/>
                    <a:pt x="536575" y="858837"/>
                  </a:cubicBezTo>
                  <a:cubicBezTo>
                    <a:pt x="490538" y="890587"/>
                    <a:pt x="411162" y="885825"/>
                    <a:pt x="346075" y="925512"/>
                  </a:cubicBezTo>
                  <a:cubicBezTo>
                    <a:pt x="280988" y="965199"/>
                    <a:pt x="188912" y="1012825"/>
                    <a:pt x="146050" y="1096962"/>
                  </a:cubicBezTo>
                  <a:cubicBezTo>
                    <a:pt x="103188" y="1181099"/>
                    <a:pt x="95250" y="1320800"/>
                    <a:pt x="88900" y="1430337"/>
                  </a:cubicBezTo>
                  <a:cubicBezTo>
                    <a:pt x="82550" y="1539874"/>
                    <a:pt x="107950" y="1658937"/>
                    <a:pt x="107950" y="1754187"/>
                  </a:cubicBezTo>
                  <a:cubicBezTo>
                    <a:pt x="107950" y="1849437"/>
                    <a:pt x="100012" y="1925637"/>
                    <a:pt x="88900" y="2001837"/>
                  </a:cubicBezTo>
                  <a:cubicBezTo>
                    <a:pt x="77788" y="2078037"/>
                    <a:pt x="49212" y="2141537"/>
                    <a:pt x="41275" y="2211387"/>
                  </a:cubicBezTo>
                  <a:cubicBezTo>
                    <a:pt x="33338" y="2281237"/>
                    <a:pt x="44450" y="2357437"/>
                    <a:pt x="41275" y="2420937"/>
                  </a:cubicBezTo>
                  <a:cubicBezTo>
                    <a:pt x="38100" y="2484437"/>
                    <a:pt x="28575" y="2520950"/>
                    <a:pt x="22225" y="2592387"/>
                  </a:cubicBezTo>
                  <a:cubicBezTo>
                    <a:pt x="15875" y="2663824"/>
                    <a:pt x="0" y="2768600"/>
                    <a:pt x="3175" y="2849562"/>
                  </a:cubicBezTo>
                  <a:cubicBezTo>
                    <a:pt x="6350" y="2930524"/>
                    <a:pt x="14288" y="3030537"/>
                    <a:pt x="41275" y="3078162"/>
                  </a:cubicBezTo>
                  <a:cubicBezTo>
                    <a:pt x="68262" y="3125787"/>
                    <a:pt x="131763" y="3151187"/>
                    <a:pt x="165100" y="3135312"/>
                  </a:cubicBezTo>
                  <a:cubicBezTo>
                    <a:pt x="198437" y="3119437"/>
                    <a:pt x="228600" y="3014662"/>
                    <a:pt x="241300" y="2982912"/>
                  </a:cubicBezTo>
                  <a:cubicBezTo>
                    <a:pt x="254000" y="2951162"/>
                    <a:pt x="250825" y="2987674"/>
                    <a:pt x="241300" y="2944812"/>
                  </a:cubicBezTo>
                  <a:cubicBezTo>
                    <a:pt x="231775" y="2901950"/>
                    <a:pt x="193675" y="2787650"/>
                    <a:pt x="184150" y="2725737"/>
                  </a:cubicBezTo>
                  <a:cubicBezTo>
                    <a:pt x="174625" y="2663825"/>
                    <a:pt x="171450" y="2636837"/>
                    <a:pt x="184150" y="2573337"/>
                  </a:cubicBezTo>
                  <a:cubicBezTo>
                    <a:pt x="196850" y="2509837"/>
                    <a:pt x="244475" y="2409824"/>
                    <a:pt x="260350" y="2344737"/>
                  </a:cubicBezTo>
                  <a:cubicBezTo>
                    <a:pt x="276225" y="2279650"/>
                    <a:pt x="269875" y="2238374"/>
                    <a:pt x="279400" y="2182812"/>
                  </a:cubicBezTo>
                  <a:cubicBezTo>
                    <a:pt x="288925" y="2127250"/>
                    <a:pt x="303213" y="2082800"/>
                    <a:pt x="317500" y="2011362"/>
                  </a:cubicBezTo>
                  <a:cubicBezTo>
                    <a:pt x="331788" y="1939925"/>
                    <a:pt x="360363" y="1852612"/>
                    <a:pt x="365125" y="1754187"/>
                  </a:cubicBezTo>
                  <a:cubicBezTo>
                    <a:pt x="369887" y="1655762"/>
                    <a:pt x="341313" y="1449387"/>
                    <a:pt x="346075" y="1420812"/>
                  </a:cubicBezTo>
                  <a:cubicBezTo>
                    <a:pt x="350837" y="1392237"/>
                    <a:pt x="382587" y="1511299"/>
                    <a:pt x="393700" y="1582737"/>
                  </a:cubicBezTo>
                  <a:cubicBezTo>
                    <a:pt x="404813" y="1654175"/>
                    <a:pt x="415925" y="1735137"/>
                    <a:pt x="412750" y="1849437"/>
                  </a:cubicBezTo>
                  <a:cubicBezTo>
                    <a:pt x="409575" y="1963737"/>
                    <a:pt x="390525" y="2146300"/>
                    <a:pt x="374650" y="2268537"/>
                  </a:cubicBezTo>
                  <a:cubicBezTo>
                    <a:pt x="358775" y="2390774"/>
                    <a:pt x="327025" y="2501900"/>
                    <a:pt x="317500" y="2582862"/>
                  </a:cubicBezTo>
                  <a:cubicBezTo>
                    <a:pt x="307975" y="2663824"/>
                    <a:pt x="319087" y="2660650"/>
                    <a:pt x="317500" y="2754312"/>
                  </a:cubicBezTo>
                  <a:cubicBezTo>
                    <a:pt x="315913" y="2847974"/>
                    <a:pt x="301625" y="3008312"/>
                    <a:pt x="307975" y="3144837"/>
                  </a:cubicBezTo>
                  <a:cubicBezTo>
                    <a:pt x="314325" y="3281362"/>
                    <a:pt x="341313" y="3463925"/>
                    <a:pt x="355600" y="3573462"/>
                  </a:cubicBezTo>
                  <a:cubicBezTo>
                    <a:pt x="369887" y="3682999"/>
                    <a:pt x="390525" y="3714750"/>
                    <a:pt x="393700" y="3802062"/>
                  </a:cubicBezTo>
                  <a:cubicBezTo>
                    <a:pt x="396875" y="3889374"/>
                    <a:pt x="376238" y="3989387"/>
                    <a:pt x="374650" y="4097337"/>
                  </a:cubicBezTo>
                  <a:cubicBezTo>
                    <a:pt x="373063" y="4205287"/>
                    <a:pt x="368300" y="4349750"/>
                    <a:pt x="384175" y="4449762"/>
                  </a:cubicBezTo>
                  <a:cubicBezTo>
                    <a:pt x="400050" y="4549774"/>
                    <a:pt x="447675" y="4614862"/>
                    <a:pt x="469900" y="4697412"/>
                  </a:cubicBezTo>
                  <a:cubicBezTo>
                    <a:pt x="492125" y="4779962"/>
                    <a:pt x="514350" y="4867275"/>
                    <a:pt x="517525" y="4945062"/>
                  </a:cubicBezTo>
                  <a:cubicBezTo>
                    <a:pt x="520700" y="5022849"/>
                    <a:pt x="508000" y="5091112"/>
                    <a:pt x="488950" y="5164137"/>
                  </a:cubicBezTo>
                  <a:cubicBezTo>
                    <a:pt x="469900" y="5237162"/>
                    <a:pt x="384175" y="5326062"/>
                    <a:pt x="403225" y="5383212"/>
                  </a:cubicBezTo>
                  <a:cubicBezTo>
                    <a:pt x="422275" y="5440362"/>
                    <a:pt x="563563" y="5486400"/>
                    <a:pt x="603250" y="5507037"/>
                  </a:cubicBezTo>
                  <a:cubicBezTo>
                    <a:pt x="642938" y="5527675"/>
                    <a:pt x="625475" y="5543550"/>
                    <a:pt x="641350" y="5507037"/>
                  </a:cubicBezTo>
                  <a:cubicBezTo>
                    <a:pt x="657225" y="5470525"/>
                    <a:pt x="684213" y="5367337"/>
                    <a:pt x="698500" y="5287962"/>
                  </a:cubicBezTo>
                  <a:cubicBezTo>
                    <a:pt x="712787" y="5208587"/>
                    <a:pt x="730250" y="5118099"/>
                    <a:pt x="727075" y="5030787"/>
                  </a:cubicBezTo>
                  <a:cubicBezTo>
                    <a:pt x="723900" y="4943475"/>
                    <a:pt x="681038" y="4862512"/>
                    <a:pt x="679450" y="4764087"/>
                  </a:cubicBezTo>
                  <a:cubicBezTo>
                    <a:pt x="677863" y="4665662"/>
                    <a:pt x="711200" y="4543425"/>
                    <a:pt x="717550" y="4440237"/>
                  </a:cubicBezTo>
                  <a:cubicBezTo>
                    <a:pt x="723900" y="4337050"/>
                    <a:pt x="722312" y="4213224"/>
                    <a:pt x="717550" y="4144962"/>
                  </a:cubicBezTo>
                  <a:cubicBezTo>
                    <a:pt x="712788" y="4076700"/>
                    <a:pt x="690562" y="4089399"/>
                    <a:pt x="688975" y="4030662"/>
                  </a:cubicBezTo>
                  <a:cubicBezTo>
                    <a:pt x="687388" y="3971925"/>
                    <a:pt x="696913" y="3889374"/>
                    <a:pt x="708025" y="3792537"/>
                  </a:cubicBezTo>
                  <a:cubicBezTo>
                    <a:pt x="719137" y="3695700"/>
                    <a:pt x="746125" y="3563937"/>
                    <a:pt x="755650" y="3449637"/>
                  </a:cubicBezTo>
                  <a:cubicBezTo>
                    <a:pt x="765175" y="3335337"/>
                    <a:pt x="758825" y="3189287"/>
                    <a:pt x="765175" y="3106737"/>
                  </a:cubicBezTo>
                  <a:cubicBezTo>
                    <a:pt x="771525" y="3024187"/>
                    <a:pt x="779463" y="2974974"/>
                    <a:pt x="793750" y="2954337"/>
                  </a:cubicBezTo>
                  <a:cubicBezTo>
                    <a:pt x="808037" y="2933700"/>
                    <a:pt x="838200" y="2927349"/>
                    <a:pt x="850900" y="2982912"/>
                  </a:cubicBezTo>
                  <a:cubicBezTo>
                    <a:pt x="863600" y="3038475"/>
                    <a:pt x="862013" y="3175000"/>
                    <a:pt x="869950" y="3287712"/>
                  </a:cubicBezTo>
                  <a:cubicBezTo>
                    <a:pt x="877887" y="3400424"/>
                    <a:pt x="889000" y="3549650"/>
                    <a:pt x="898525" y="3659187"/>
                  </a:cubicBezTo>
                  <a:cubicBezTo>
                    <a:pt x="908050" y="3768724"/>
                    <a:pt x="933450" y="3843337"/>
                    <a:pt x="927100" y="3944937"/>
                  </a:cubicBezTo>
                  <a:cubicBezTo>
                    <a:pt x="920750" y="4046537"/>
                    <a:pt x="865188" y="4138612"/>
                    <a:pt x="860425" y="4268787"/>
                  </a:cubicBezTo>
                  <a:cubicBezTo>
                    <a:pt x="855663" y="4398962"/>
                    <a:pt x="893763" y="4600575"/>
                    <a:pt x="898525" y="4725987"/>
                  </a:cubicBezTo>
                  <a:cubicBezTo>
                    <a:pt x="903287" y="4851399"/>
                    <a:pt x="893762" y="4937125"/>
                    <a:pt x="889000" y="5021262"/>
                  </a:cubicBezTo>
                  <a:cubicBezTo>
                    <a:pt x="884238" y="5105399"/>
                    <a:pt x="858837" y="5159374"/>
                    <a:pt x="869950" y="5230812"/>
                  </a:cubicBezTo>
                  <a:cubicBezTo>
                    <a:pt x="881063" y="5302250"/>
                    <a:pt x="927100" y="5407025"/>
                    <a:pt x="955675" y="5449887"/>
                  </a:cubicBezTo>
                  <a:cubicBezTo>
                    <a:pt x="984250" y="5492749"/>
                    <a:pt x="1008063" y="5495924"/>
                    <a:pt x="1041400" y="5487987"/>
                  </a:cubicBezTo>
                  <a:cubicBezTo>
                    <a:pt x="1074737" y="5480050"/>
                    <a:pt x="1131888" y="5422899"/>
                    <a:pt x="1155700" y="5402262"/>
                  </a:cubicBezTo>
                  <a:cubicBezTo>
                    <a:pt x="1179512" y="5381625"/>
                    <a:pt x="1195387" y="5402262"/>
                    <a:pt x="1184275" y="5364162"/>
                  </a:cubicBezTo>
                  <a:cubicBezTo>
                    <a:pt x="1173163" y="5326062"/>
                    <a:pt x="1103312" y="5267324"/>
                    <a:pt x="1089025" y="5173662"/>
                  </a:cubicBezTo>
                  <a:cubicBezTo>
                    <a:pt x="1074738" y="5080000"/>
                    <a:pt x="1082675" y="4918075"/>
                    <a:pt x="1098550" y="4802187"/>
                  </a:cubicBezTo>
                  <a:cubicBezTo>
                    <a:pt x="1114425" y="4686300"/>
                    <a:pt x="1165225" y="4581525"/>
                    <a:pt x="1184275" y="4478337"/>
                  </a:cubicBezTo>
                  <a:cubicBezTo>
                    <a:pt x="1203325" y="4375150"/>
                    <a:pt x="1211263" y="4273549"/>
                    <a:pt x="1212850" y="4183062"/>
                  </a:cubicBezTo>
                  <a:cubicBezTo>
                    <a:pt x="1214437" y="4092575"/>
                    <a:pt x="1190625" y="4022724"/>
                    <a:pt x="1193800" y="3935412"/>
                  </a:cubicBezTo>
                  <a:cubicBezTo>
                    <a:pt x="1196975" y="3848100"/>
                    <a:pt x="1216025" y="3765550"/>
                    <a:pt x="1231900" y="3659187"/>
                  </a:cubicBezTo>
                  <a:cubicBezTo>
                    <a:pt x="1247775" y="3552825"/>
                    <a:pt x="1277938" y="3417887"/>
                    <a:pt x="1289050" y="3297237"/>
                  </a:cubicBezTo>
                  <a:cubicBezTo>
                    <a:pt x="1300162" y="3176587"/>
                    <a:pt x="1298575" y="3036887"/>
                    <a:pt x="1298575" y="2935287"/>
                  </a:cubicBezTo>
                  <a:cubicBezTo>
                    <a:pt x="1298575" y="2833687"/>
                    <a:pt x="1298575" y="2787649"/>
                    <a:pt x="1289050" y="2687637"/>
                  </a:cubicBezTo>
                  <a:cubicBezTo>
                    <a:pt x="1279525" y="2587625"/>
                    <a:pt x="1254125" y="2430462"/>
                    <a:pt x="1241425" y="2335212"/>
                  </a:cubicBezTo>
                  <a:cubicBezTo>
                    <a:pt x="1228725" y="2239962"/>
                    <a:pt x="1217613" y="2187575"/>
                    <a:pt x="1212850" y="2116137"/>
                  </a:cubicBezTo>
                  <a:cubicBezTo>
                    <a:pt x="1208088" y="2044700"/>
                    <a:pt x="1208088" y="1968500"/>
                    <a:pt x="1212850" y="1906587"/>
                  </a:cubicBezTo>
                  <a:cubicBezTo>
                    <a:pt x="1217613" y="1844675"/>
                    <a:pt x="1230313" y="1725612"/>
                    <a:pt x="1241425" y="1744662"/>
                  </a:cubicBezTo>
                  <a:cubicBezTo>
                    <a:pt x="1252537" y="1763712"/>
                    <a:pt x="1257300" y="1903412"/>
                    <a:pt x="1279525" y="2020887"/>
                  </a:cubicBezTo>
                  <a:cubicBezTo>
                    <a:pt x="1301750" y="2138362"/>
                    <a:pt x="1349375" y="2354262"/>
                    <a:pt x="1374775" y="2449512"/>
                  </a:cubicBezTo>
                  <a:cubicBezTo>
                    <a:pt x="1400175" y="2544762"/>
                    <a:pt x="1422400" y="2549525"/>
                    <a:pt x="1431925" y="2592387"/>
                  </a:cubicBezTo>
                  <a:cubicBezTo>
                    <a:pt x="1441450" y="2635249"/>
                    <a:pt x="1438275" y="2665412"/>
                    <a:pt x="1431925" y="2706687"/>
                  </a:cubicBezTo>
                  <a:cubicBezTo>
                    <a:pt x="1425575" y="2747962"/>
                    <a:pt x="1397000" y="2782887"/>
                    <a:pt x="1393825" y="2840037"/>
                  </a:cubicBezTo>
                  <a:cubicBezTo>
                    <a:pt x="1390650" y="2897187"/>
                    <a:pt x="1397000" y="3000375"/>
                    <a:pt x="1412875" y="3049587"/>
                  </a:cubicBezTo>
                  <a:cubicBezTo>
                    <a:pt x="1428750" y="3098799"/>
                    <a:pt x="1462088" y="3144837"/>
                    <a:pt x="1489075" y="3135312"/>
                  </a:cubicBezTo>
                  <a:cubicBezTo>
                    <a:pt x="1516062" y="3125787"/>
                    <a:pt x="1557338" y="3065462"/>
                    <a:pt x="1574800" y="2992437"/>
                  </a:cubicBezTo>
                  <a:cubicBezTo>
                    <a:pt x="1592262" y="2919412"/>
                    <a:pt x="1598612" y="2781299"/>
                    <a:pt x="1593850" y="2697162"/>
                  </a:cubicBezTo>
                  <a:cubicBezTo>
                    <a:pt x="1589088" y="2613025"/>
                    <a:pt x="1547812" y="2576512"/>
                    <a:pt x="1546225" y="2487612"/>
                  </a:cubicBezTo>
                  <a:cubicBezTo>
                    <a:pt x="1544638" y="2398712"/>
                    <a:pt x="1584325" y="2265362"/>
                    <a:pt x="1584325" y="2163762"/>
                  </a:cubicBezTo>
                  <a:cubicBezTo>
                    <a:pt x="1584325" y="2062162"/>
                    <a:pt x="1563687" y="1995487"/>
                    <a:pt x="1546225" y="1878012"/>
                  </a:cubicBezTo>
                  <a:cubicBezTo>
                    <a:pt x="1528763" y="1760537"/>
                    <a:pt x="1485900" y="1554162"/>
                    <a:pt x="1479550" y="1458912"/>
                  </a:cubicBezTo>
                  <a:cubicBezTo>
                    <a:pt x="1473200" y="1363662"/>
                    <a:pt x="1509712" y="1374774"/>
                    <a:pt x="1508125" y="1306512"/>
                  </a:cubicBezTo>
                  <a:cubicBezTo>
                    <a:pt x="1506538" y="1238250"/>
                    <a:pt x="1508125" y="1120775"/>
                    <a:pt x="1470025" y="1049337"/>
                  </a:cubicBezTo>
                  <a:cubicBezTo>
                    <a:pt x="1431925" y="977899"/>
                    <a:pt x="1339850" y="919162"/>
                    <a:pt x="1279525" y="877887"/>
                  </a:cubicBezTo>
                  <a:cubicBezTo>
                    <a:pt x="1219200" y="836612"/>
                    <a:pt x="1146175" y="828674"/>
                    <a:pt x="1108075" y="801687"/>
                  </a:cubicBezTo>
                  <a:cubicBezTo>
                    <a:pt x="1069975" y="774700"/>
                    <a:pt x="1060450" y="742949"/>
                    <a:pt x="1050925" y="715962"/>
                  </a:cubicBezTo>
                  <a:cubicBezTo>
                    <a:pt x="1041400" y="688975"/>
                    <a:pt x="1042988" y="687387"/>
                    <a:pt x="1050925" y="639762"/>
                  </a:cubicBezTo>
                  <a:cubicBezTo>
                    <a:pt x="1058862" y="592137"/>
                    <a:pt x="1096963" y="520699"/>
                    <a:pt x="1098550" y="430212"/>
                  </a:cubicBezTo>
                  <a:cubicBezTo>
                    <a:pt x="1100137" y="339725"/>
                    <a:pt x="1111250" y="165100"/>
                    <a:pt x="1060450" y="96837"/>
                  </a:cubicBezTo>
                  <a:cubicBezTo>
                    <a:pt x="1009650" y="28575"/>
                    <a:pt x="895350" y="22225"/>
                    <a:pt x="831850" y="11112"/>
                  </a:cubicBezTo>
                  <a:close/>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dirty="0">
                <a:ln>
                  <a:noFill/>
                </a:ln>
                <a:solidFill>
                  <a:prstClr val="white"/>
                </a:solidFill>
                <a:effectLst/>
                <a:uLnTx/>
                <a:uFillTx/>
                <a:latin typeface="Calibri"/>
                <a:ea typeface="+mn-ea"/>
                <a:cs typeface="+mn-cs"/>
              </a:endParaRPr>
            </a:p>
          </p:txBody>
        </p:sp>
        <p:sp>
          <p:nvSpPr>
            <p:cNvPr id="11" name="Freihandform 10"/>
            <p:cNvSpPr/>
            <p:nvPr/>
          </p:nvSpPr>
          <p:spPr>
            <a:xfrm rot="387481">
              <a:off x="4283312" y="3509169"/>
              <a:ext cx="217336" cy="1279821"/>
            </a:xfrm>
            <a:custGeom>
              <a:avLst/>
              <a:gdLst>
                <a:gd name="connsiteX0" fmla="*/ 61576 w 600364"/>
                <a:gd name="connsiteY0" fmla="*/ 115454 h 1296170"/>
                <a:gd name="connsiteX1" fmla="*/ 126230 w 600364"/>
                <a:gd name="connsiteY1" fmla="*/ 364836 h 1296170"/>
                <a:gd name="connsiteX2" fmla="*/ 153939 w 600364"/>
                <a:gd name="connsiteY2" fmla="*/ 614218 h 1296170"/>
                <a:gd name="connsiteX3" fmla="*/ 283248 w 600364"/>
                <a:gd name="connsiteY3" fmla="*/ 826654 h 1296170"/>
                <a:gd name="connsiteX4" fmla="*/ 421794 w 600364"/>
                <a:gd name="connsiteY4" fmla="*/ 974436 h 1296170"/>
                <a:gd name="connsiteX5" fmla="*/ 486448 w 600364"/>
                <a:gd name="connsiteY5" fmla="*/ 1094509 h 1296170"/>
                <a:gd name="connsiteX6" fmla="*/ 569576 w 600364"/>
                <a:gd name="connsiteY6" fmla="*/ 1270000 h 1296170"/>
                <a:gd name="connsiteX7" fmla="*/ 597285 w 600364"/>
                <a:gd name="connsiteY7" fmla="*/ 1251527 h 1296170"/>
                <a:gd name="connsiteX8" fmla="*/ 551103 w 600364"/>
                <a:gd name="connsiteY8" fmla="*/ 1020618 h 1296170"/>
                <a:gd name="connsiteX9" fmla="*/ 532630 w 600364"/>
                <a:gd name="connsiteY9" fmla="*/ 835891 h 1296170"/>
                <a:gd name="connsiteX10" fmla="*/ 523394 w 600364"/>
                <a:gd name="connsiteY10" fmla="*/ 678873 h 1296170"/>
                <a:gd name="connsiteX11" fmla="*/ 467976 w 600364"/>
                <a:gd name="connsiteY11" fmla="*/ 475673 h 1296170"/>
                <a:gd name="connsiteX12" fmla="*/ 394085 w 600364"/>
                <a:gd name="connsiteY12" fmla="*/ 309418 h 1296170"/>
                <a:gd name="connsiteX13" fmla="*/ 301721 w 600364"/>
                <a:gd name="connsiteY13" fmla="*/ 235527 h 1296170"/>
                <a:gd name="connsiteX14" fmla="*/ 172412 w 600364"/>
                <a:gd name="connsiteY14" fmla="*/ 152400 h 1296170"/>
                <a:gd name="connsiteX15" fmla="*/ 80048 w 600364"/>
                <a:gd name="connsiteY15" fmla="*/ 60036 h 1296170"/>
                <a:gd name="connsiteX16" fmla="*/ 33867 w 600364"/>
                <a:gd name="connsiteY16" fmla="*/ 4618 h 1296170"/>
                <a:gd name="connsiteX17" fmla="*/ 6157 w 600364"/>
                <a:gd name="connsiteY17" fmla="*/ 32327 h 1296170"/>
                <a:gd name="connsiteX18" fmla="*/ 61576 w 600364"/>
                <a:gd name="connsiteY18" fmla="*/ 115454 h 129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00364" h="1296170">
                  <a:moveTo>
                    <a:pt x="61576" y="115454"/>
                  </a:moveTo>
                  <a:cubicBezTo>
                    <a:pt x="81588" y="170872"/>
                    <a:pt x="110836" y="281709"/>
                    <a:pt x="126230" y="364836"/>
                  </a:cubicBezTo>
                  <a:cubicBezTo>
                    <a:pt x="141624" y="447963"/>
                    <a:pt x="127769" y="537248"/>
                    <a:pt x="153939" y="614218"/>
                  </a:cubicBezTo>
                  <a:cubicBezTo>
                    <a:pt x="180109" y="691188"/>
                    <a:pt x="238606" y="766618"/>
                    <a:pt x="283248" y="826654"/>
                  </a:cubicBezTo>
                  <a:cubicBezTo>
                    <a:pt x="327890" y="886690"/>
                    <a:pt x="387927" y="929794"/>
                    <a:pt x="421794" y="974436"/>
                  </a:cubicBezTo>
                  <a:cubicBezTo>
                    <a:pt x="455661" y="1019078"/>
                    <a:pt x="461818" y="1045248"/>
                    <a:pt x="486448" y="1094509"/>
                  </a:cubicBezTo>
                  <a:cubicBezTo>
                    <a:pt x="511078" y="1143770"/>
                    <a:pt x="551103" y="1243830"/>
                    <a:pt x="569576" y="1270000"/>
                  </a:cubicBezTo>
                  <a:cubicBezTo>
                    <a:pt x="588049" y="1296170"/>
                    <a:pt x="600364" y="1293091"/>
                    <a:pt x="597285" y="1251527"/>
                  </a:cubicBezTo>
                  <a:cubicBezTo>
                    <a:pt x="594206" y="1209963"/>
                    <a:pt x="561879" y="1089891"/>
                    <a:pt x="551103" y="1020618"/>
                  </a:cubicBezTo>
                  <a:cubicBezTo>
                    <a:pt x="540327" y="951345"/>
                    <a:pt x="537248" y="892848"/>
                    <a:pt x="532630" y="835891"/>
                  </a:cubicBezTo>
                  <a:cubicBezTo>
                    <a:pt x="528012" y="778934"/>
                    <a:pt x="534170" y="738909"/>
                    <a:pt x="523394" y="678873"/>
                  </a:cubicBezTo>
                  <a:cubicBezTo>
                    <a:pt x="512618" y="618837"/>
                    <a:pt x="489527" y="537249"/>
                    <a:pt x="467976" y="475673"/>
                  </a:cubicBezTo>
                  <a:cubicBezTo>
                    <a:pt x="446425" y="414097"/>
                    <a:pt x="421794" y="349442"/>
                    <a:pt x="394085" y="309418"/>
                  </a:cubicBezTo>
                  <a:cubicBezTo>
                    <a:pt x="366376" y="269394"/>
                    <a:pt x="338666" y="261697"/>
                    <a:pt x="301721" y="235527"/>
                  </a:cubicBezTo>
                  <a:cubicBezTo>
                    <a:pt x="264776" y="209357"/>
                    <a:pt x="209357" y="181648"/>
                    <a:pt x="172412" y="152400"/>
                  </a:cubicBezTo>
                  <a:cubicBezTo>
                    <a:pt x="135467" y="123152"/>
                    <a:pt x="103139" y="84666"/>
                    <a:pt x="80048" y="60036"/>
                  </a:cubicBezTo>
                  <a:cubicBezTo>
                    <a:pt x="56957" y="35406"/>
                    <a:pt x="46182" y="9236"/>
                    <a:pt x="33867" y="4618"/>
                  </a:cubicBezTo>
                  <a:cubicBezTo>
                    <a:pt x="21552" y="0"/>
                    <a:pt x="0" y="9236"/>
                    <a:pt x="6157" y="32327"/>
                  </a:cubicBezTo>
                  <a:cubicBezTo>
                    <a:pt x="12315" y="55418"/>
                    <a:pt x="41564" y="60036"/>
                    <a:pt x="61576" y="115454"/>
                  </a:cubicBezTo>
                  <a:close/>
                </a:path>
              </a:pathLst>
            </a:custGeom>
            <a:solidFill>
              <a:schemeClr val="accent2">
                <a:lumMod val="60000"/>
                <a:lumOff val="4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dirty="0">
                <a:ln>
                  <a:noFill/>
                </a:ln>
                <a:solidFill>
                  <a:prstClr val="white"/>
                </a:solidFill>
                <a:effectLst/>
                <a:uLnTx/>
                <a:uFillTx/>
                <a:latin typeface="Calibri"/>
                <a:ea typeface="+mn-ea"/>
                <a:cs typeface="+mn-cs"/>
              </a:endParaRPr>
            </a:p>
          </p:txBody>
        </p:sp>
        <p:sp>
          <p:nvSpPr>
            <p:cNvPr id="12" name="Freihandform 11"/>
            <p:cNvSpPr/>
            <p:nvPr/>
          </p:nvSpPr>
          <p:spPr>
            <a:xfrm>
              <a:off x="4788024" y="1537832"/>
              <a:ext cx="221717" cy="1243096"/>
            </a:xfrm>
            <a:custGeom>
              <a:avLst/>
              <a:gdLst>
                <a:gd name="connsiteX0" fmla="*/ 61576 w 600364"/>
                <a:gd name="connsiteY0" fmla="*/ 115454 h 1296170"/>
                <a:gd name="connsiteX1" fmla="*/ 126230 w 600364"/>
                <a:gd name="connsiteY1" fmla="*/ 364836 h 1296170"/>
                <a:gd name="connsiteX2" fmla="*/ 153939 w 600364"/>
                <a:gd name="connsiteY2" fmla="*/ 614218 h 1296170"/>
                <a:gd name="connsiteX3" fmla="*/ 283248 w 600364"/>
                <a:gd name="connsiteY3" fmla="*/ 826654 h 1296170"/>
                <a:gd name="connsiteX4" fmla="*/ 421794 w 600364"/>
                <a:gd name="connsiteY4" fmla="*/ 974436 h 1296170"/>
                <a:gd name="connsiteX5" fmla="*/ 486448 w 600364"/>
                <a:gd name="connsiteY5" fmla="*/ 1094509 h 1296170"/>
                <a:gd name="connsiteX6" fmla="*/ 569576 w 600364"/>
                <a:gd name="connsiteY6" fmla="*/ 1270000 h 1296170"/>
                <a:gd name="connsiteX7" fmla="*/ 597285 w 600364"/>
                <a:gd name="connsiteY7" fmla="*/ 1251527 h 1296170"/>
                <a:gd name="connsiteX8" fmla="*/ 551103 w 600364"/>
                <a:gd name="connsiteY8" fmla="*/ 1020618 h 1296170"/>
                <a:gd name="connsiteX9" fmla="*/ 532630 w 600364"/>
                <a:gd name="connsiteY9" fmla="*/ 835891 h 1296170"/>
                <a:gd name="connsiteX10" fmla="*/ 523394 w 600364"/>
                <a:gd name="connsiteY10" fmla="*/ 678873 h 1296170"/>
                <a:gd name="connsiteX11" fmla="*/ 467976 w 600364"/>
                <a:gd name="connsiteY11" fmla="*/ 475673 h 1296170"/>
                <a:gd name="connsiteX12" fmla="*/ 394085 w 600364"/>
                <a:gd name="connsiteY12" fmla="*/ 309418 h 1296170"/>
                <a:gd name="connsiteX13" fmla="*/ 301721 w 600364"/>
                <a:gd name="connsiteY13" fmla="*/ 235527 h 1296170"/>
                <a:gd name="connsiteX14" fmla="*/ 172412 w 600364"/>
                <a:gd name="connsiteY14" fmla="*/ 152400 h 1296170"/>
                <a:gd name="connsiteX15" fmla="*/ 80048 w 600364"/>
                <a:gd name="connsiteY15" fmla="*/ 60036 h 1296170"/>
                <a:gd name="connsiteX16" fmla="*/ 33867 w 600364"/>
                <a:gd name="connsiteY16" fmla="*/ 4618 h 1296170"/>
                <a:gd name="connsiteX17" fmla="*/ 6157 w 600364"/>
                <a:gd name="connsiteY17" fmla="*/ 32327 h 1296170"/>
                <a:gd name="connsiteX18" fmla="*/ 61576 w 600364"/>
                <a:gd name="connsiteY18" fmla="*/ 115454 h 129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00364" h="1296170">
                  <a:moveTo>
                    <a:pt x="61576" y="115454"/>
                  </a:moveTo>
                  <a:cubicBezTo>
                    <a:pt x="81588" y="170872"/>
                    <a:pt x="110836" y="281709"/>
                    <a:pt x="126230" y="364836"/>
                  </a:cubicBezTo>
                  <a:cubicBezTo>
                    <a:pt x="141624" y="447963"/>
                    <a:pt x="127769" y="537248"/>
                    <a:pt x="153939" y="614218"/>
                  </a:cubicBezTo>
                  <a:cubicBezTo>
                    <a:pt x="180109" y="691188"/>
                    <a:pt x="238606" y="766618"/>
                    <a:pt x="283248" y="826654"/>
                  </a:cubicBezTo>
                  <a:cubicBezTo>
                    <a:pt x="327890" y="886690"/>
                    <a:pt x="387927" y="929794"/>
                    <a:pt x="421794" y="974436"/>
                  </a:cubicBezTo>
                  <a:cubicBezTo>
                    <a:pt x="455661" y="1019078"/>
                    <a:pt x="461818" y="1045248"/>
                    <a:pt x="486448" y="1094509"/>
                  </a:cubicBezTo>
                  <a:cubicBezTo>
                    <a:pt x="511078" y="1143770"/>
                    <a:pt x="551103" y="1243830"/>
                    <a:pt x="569576" y="1270000"/>
                  </a:cubicBezTo>
                  <a:cubicBezTo>
                    <a:pt x="588049" y="1296170"/>
                    <a:pt x="600364" y="1293091"/>
                    <a:pt x="597285" y="1251527"/>
                  </a:cubicBezTo>
                  <a:cubicBezTo>
                    <a:pt x="594206" y="1209963"/>
                    <a:pt x="561879" y="1089891"/>
                    <a:pt x="551103" y="1020618"/>
                  </a:cubicBezTo>
                  <a:cubicBezTo>
                    <a:pt x="540327" y="951345"/>
                    <a:pt x="537248" y="892848"/>
                    <a:pt x="532630" y="835891"/>
                  </a:cubicBezTo>
                  <a:cubicBezTo>
                    <a:pt x="528012" y="778934"/>
                    <a:pt x="534170" y="738909"/>
                    <a:pt x="523394" y="678873"/>
                  </a:cubicBezTo>
                  <a:cubicBezTo>
                    <a:pt x="512618" y="618837"/>
                    <a:pt x="489527" y="537249"/>
                    <a:pt x="467976" y="475673"/>
                  </a:cubicBezTo>
                  <a:cubicBezTo>
                    <a:pt x="446425" y="414097"/>
                    <a:pt x="421794" y="349442"/>
                    <a:pt x="394085" y="309418"/>
                  </a:cubicBezTo>
                  <a:cubicBezTo>
                    <a:pt x="366376" y="269394"/>
                    <a:pt x="338666" y="261697"/>
                    <a:pt x="301721" y="235527"/>
                  </a:cubicBezTo>
                  <a:cubicBezTo>
                    <a:pt x="264776" y="209357"/>
                    <a:pt x="209357" y="181648"/>
                    <a:pt x="172412" y="152400"/>
                  </a:cubicBezTo>
                  <a:cubicBezTo>
                    <a:pt x="135467" y="123152"/>
                    <a:pt x="103139" y="84666"/>
                    <a:pt x="80048" y="60036"/>
                  </a:cubicBezTo>
                  <a:cubicBezTo>
                    <a:pt x="56957" y="35406"/>
                    <a:pt x="46182" y="9236"/>
                    <a:pt x="33867" y="4618"/>
                  </a:cubicBezTo>
                  <a:cubicBezTo>
                    <a:pt x="21552" y="0"/>
                    <a:pt x="0" y="9236"/>
                    <a:pt x="6157" y="32327"/>
                  </a:cubicBezTo>
                  <a:cubicBezTo>
                    <a:pt x="12315" y="55418"/>
                    <a:pt x="41564" y="60036"/>
                    <a:pt x="61576" y="115454"/>
                  </a:cubicBezTo>
                  <a:close/>
                </a:path>
              </a:pathLst>
            </a:custGeom>
            <a:solidFill>
              <a:schemeClr val="accent2">
                <a:lumMod val="60000"/>
                <a:lumOff val="4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dirty="0">
                <a:ln>
                  <a:noFill/>
                </a:ln>
                <a:solidFill>
                  <a:prstClr val="white"/>
                </a:solidFill>
                <a:effectLst/>
                <a:uLnTx/>
                <a:uFillTx/>
                <a:latin typeface="Calibri"/>
                <a:ea typeface="+mn-ea"/>
                <a:cs typeface="+mn-cs"/>
              </a:endParaRPr>
            </a:p>
          </p:txBody>
        </p:sp>
        <p:sp>
          <p:nvSpPr>
            <p:cNvPr id="13" name="Freihandform 12"/>
            <p:cNvSpPr/>
            <p:nvPr/>
          </p:nvSpPr>
          <p:spPr>
            <a:xfrm>
              <a:off x="3131840" y="1388993"/>
              <a:ext cx="360354" cy="1535951"/>
            </a:xfrm>
            <a:custGeom>
              <a:avLst/>
              <a:gdLst>
                <a:gd name="connsiteX0" fmla="*/ 142258 w 360354"/>
                <a:gd name="connsiteY0" fmla="*/ 52672 h 1535951"/>
                <a:gd name="connsiteX1" fmla="*/ 193575 w 360354"/>
                <a:gd name="connsiteY1" fmla="*/ 39844 h 1535951"/>
                <a:gd name="connsiteX2" fmla="*/ 283379 w 360354"/>
                <a:gd name="connsiteY2" fmla="*/ 14189 h 1535951"/>
                <a:gd name="connsiteX3" fmla="*/ 360354 w 360354"/>
                <a:gd name="connsiteY3" fmla="*/ 129638 h 1535951"/>
                <a:gd name="connsiteX4" fmla="*/ 283379 w 360354"/>
                <a:gd name="connsiteY4" fmla="*/ 232259 h 1535951"/>
                <a:gd name="connsiteX5" fmla="*/ 244891 w 360354"/>
                <a:gd name="connsiteY5" fmla="*/ 270743 h 1535951"/>
                <a:gd name="connsiteX6" fmla="*/ 206404 w 360354"/>
                <a:gd name="connsiteY6" fmla="*/ 655573 h 1535951"/>
                <a:gd name="connsiteX7" fmla="*/ 129429 w 360354"/>
                <a:gd name="connsiteY7" fmla="*/ 1309785 h 1535951"/>
                <a:gd name="connsiteX8" fmla="*/ 129429 w 360354"/>
                <a:gd name="connsiteY8" fmla="*/ 1450889 h 1535951"/>
                <a:gd name="connsiteX9" fmla="*/ 52454 w 360354"/>
                <a:gd name="connsiteY9" fmla="*/ 1527855 h 1535951"/>
                <a:gd name="connsiteX10" fmla="*/ 13966 w 360354"/>
                <a:gd name="connsiteY10" fmla="*/ 1527855 h 1535951"/>
                <a:gd name="connsiteX11" fmla="*/ 1137 w 360354"/>
                <a:gd name="connsiteY11" fmla="*/ 1476545 h 1535951"/>
                <a:gd name="connsiteX12" fmla="*/ 39625 w 360354"/>
                <a:gd name="connsiteY12" fmla="*/ 1168680 h 1535951"/>
                <a:gd name="connsiteX13" fmla="*/ 129429 w 360354"/>
                <a:gd name="connsiteY13" fmla="*/ 681228 h 1535951"/>
                <a:gd name="connsiteX14" fmla="*/ 116600 w 360354"/>
                <a:gd name="connsiteY14" fmla="*/ 322053 h 1535951"/>
                <a:gd name="connsiteX15" fmla="*/ 90941 w 360354"/>
                <a:gd name="connsiteY15" fmla="*/ 103983 h 1535951"/>
                <a:gd name="connsiteX16" fmla="*/ 90941 w 360354"/>
                <a:gd name="connsiteY16" fmla="*/ 1361 h 1535951"/>
                <a:gd name="connsiteX17" fmla="*/ 142258 w 360354"/>
                <a:gd name="connsiteY17" fmla="*/ 52672 h 1535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0354" h="1535951">
                  <a:moveTo>
                    <a:pt x="142258" y="52672"/>
                  </a:moveTo>
                  <a:cubicBezTo>
                    <a:pt x="159364" y="59086"/>
                    <a:pt x="170055" y="46258"/>
                    <a:pt x="193575" y="39844"/>
                  </a:cubicBezTo>
                  <a:cubicBezTo>
                    <a:pt x="217095" y="33430"/>
                    <a:pt x="255582" y="-777"/>
                    <a:pt x="283379" y="14189"/>
                  </a:cubicBezTo>
                  <a:cubicBezTo>
                    <a:pt x="311176" y="29155"/>
                    <a:pt x="360354" y="93293"/>
                    <a:pt x="360354" y="129638"/>
                  </a:cubicBezTo>
                  <a:cubicBezTo>
                    <a:pt x="360354" y="165983"/>
                    <a:pt x="302623" y="208741"/>
                    <a:pt x="283379" y="232259"/>
                  </a:cubicBezTo>
                  <a:cubicBezTo>
                    <a:pt x="264135" y="255777"/>
                    <a:pt x="257720" y="200191"/>
                    <a:pt x="244891" y="270743"/>
                  </a:cubicBezTo>
                  <a:cubicBezTo>
                    <a:pt x="232062" y="341295"/>
                    <a:pt x="225648" y="482399"/>
                    <a:pt x="206404" y="655573"/>
                  </a:cubicBezTo>
                  <a:cubicBezTo>
                    <a:pt x="187160" y="828747"/>
                    <a:pt x="142258" y="1177232"/>
                    <a:pt x="129429" y="1309785"/>
                  </a:cubicBezTo>
                  <a:cubicBezTo>
                    <a:pt x="116600" y="1442338"/>
                    <a:pt x="142258" y="1414544"/>
                    <a:pt x="129429" y="1450889"/>
                  </a:cubicBezTo>
                  <a:cubicBezTo>
                    <a:pt x="116600" y="1487234"/>
                    <a:pt x="71698" y="1515027"/>
                    <a:pt x="52454" y="1527855"/>
                  </a:cubicBezTo>
                  <a:cubicBezTo>
                    <a:pt x="33210" y="1540683"/>
                    <a:pt x="22519" y="1536407"/>
                    <a:pt x="13966" y="1527855"/>
                  </a:cubicBezTo>
                  <a:cubicBezTo>
                    <a:pt x="5413" y="1519303"/>
                    <a:pt x="-3140" y="1536408"/>
                    <a:pt x="1137" y="1476545"/>
                  </a:cubicBezTo>
                  <a:cubicBezTo>
                    <a:pt x="5413" y="1416683"/>
                    <a:pt x="18243" y="1301233"/>
                    <a:pt x="39625" y="1168680"/>
                  </a:cubicBezTo>
                  <a:cubicBezTo>
                    <a:pt x="61007" y="1036127"/>
                    <a:pt x="116600" y="822332"/>
                    <a:pt x="129429" y="681228"/>
                  </a:cubicBezTo>
                  <a:cubicBezTo>
                    <a:pt x="142258" y="540124"/>
                    <a:pt x="123015" y="418260"/>
                    <a:pt x="116600" y="322053"/>
                  </a:cubicBezTo>
                  <a:cubicBezTo>
                    <a:pt x="110185" y="225846"/>
                    <a:pt x="95217" y="157432"/>
                    <a:pt x="90941" y="103983"/>
                  </a:cubicBezTo>
                  <a:cubicBezTo>
                    <a:pt x="86665" y="50534"/>
                    <a:pt x="80250" y="12051"/>
                    <a:pt x="90941" y="1361"/>
                  </a:cubicBezTo>
                  <a:cubicBezTo>
                    <a:pt x="101632" y="-9329"/>
                    <a:pt x="125152" y="46258"/>
                    <a:pt x="142258" y="52672"/>
                  </a:cubicBezTo>
                  <a:close/>
                </a:path>
              </a:pathLst>
            </a:custGeom>
            <a:solidFill>
              <a:srgbClr val="FAC090"/>
            </a:solidFill>
            <a:ln>
              <a:solidFill>
                <a:srgbClr val="FCD5B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dirty="0">
                <a:ln>
                  <a:noFill/>
                </a:ln>
                <a:solidFill>
                  <a:prstClr val="white"/>
                </a:solidFill>
                <a:effectLst/>
                <a:uLnTx/>
                <a:uFillTx/>
                <a:latin typeface="Calibri"/>
                <a:ea typeface="+mn-ea"/>
                <a:cs typeface="+mn-cs"/>
              </a:endParaRPr>
            </a:p>
          </p:txBody>
        </p:sp>
        <p:sp>
          <p:nvSpPr>
            <p:cNvPr id="14" name="Freihandform 13"/>
            <p:cNvSpPr/>
            <p:nvPr/>
          </p:nvSpPr>
          <p:spPr>
            <a:xfrm rot="766982">
              <a:off x="3242448" y="1672636"/>
              <a:ext cx="188416" cy="1239840"/>
            </a:xfrm>
            <a:custGeom>
              <a:avLst/>
              <a:gdLst>
                <a:gd name="connsiteX0" fmla="*/ 61576 w 600364"/>
                <a:gd name="connsiteY0" fmla="*/ 115454 h 1296170"/>
                <a:gd name="connsiteX1" fmla="*/ 126230 w 600364"/>
                <a:gd name="connsiteY1" fmla="*/ 364836 h 1296170"/>
                <a:gd name="connsiteX2" fmla="*/ 153939 w 600364"/>
                <a:gd name="connsiteY2" fmla="*/ 614218 h 1296170"/>
                <a:gd name="connsiteX3" fmla="*/ 283248 w 600364"/>
                <a:gd name="connsiteY3" fmla="*/ 826654 h 1296170"/>
                <a:gd name="connsiteX4" fmla="*/ 421794 w 600364"/>
                <a:gd name="connsiteY4" fmla="*/ 974436 h 1296170"/>
                <a:gd name="connsiteX5" fmla="*/ 486448 w 600364"/>
                <a:gd name="connsiteY5" fmla="*/ 1094509 h 1296170"/>
                <a:gd name="connsiteX6" fmla="*/ 569576 w 600364"/>
                <a:gd name="connsiteY6" fmla="*/ 1270000 h 1296170"/>
                <a:gd name="connsiteX7" fmla="*/ 597285 w 600364"/>
                <a:gd name="connsiteY7" fmla="*/ 1251527 h 1296170"/>
                <a:gd name="connsiteX8" fmla="*/ 551103 w 600364"/>
                <a:gd name="connsiteY8" fmla="*/ 1020618 h 1296170"/>
                <a:gd name="connsiteX9" fmla="*/ 532630 w 600364"/>
                <a:gd name="connsiteY9" fmla="*/ 835891 h 1296170"/>
                <a:gd name="connsiteX10" fmla="*/ 523394 w 600364"/>
                <a:gd name="connsiteY10" fmla="*/ 678873 h 1296170"/>
                <a:gd name="connsiteX11" fmla="*/ 467976 w 600364"/>
                <a:gd name="connsiteY11" fmla="*/ 475673 h 1296170"/>
                <a:gd name="connsiteX12" fmla="*/ 394085 w 600364"/>
                <a:gd name="connsiteY12" fmla="*/ 309418 h 1296170"/>
                <a:gd name="connsiteX13" fmla="*/ 301721 w 600364"/>
                <a:gd name="connsiteY13" fmla="*/ 235527 h 1296170"/>
                <a:gd name="connsiteX14" fmla="*/ 172412 w 600364"/>
                <a:gd name="connsiteY14" fmla="*/ 152400 h 1296170"/>
                <a:gd name="connsiteX15" fmla="*/ 80048 w 600364"/>
                <a:gd name="connsiteY15" fmla="*/ 60036 h 1296170"/>
                <a:gd name="connsiteX16" fmla="*/ 33867 w 600364"/>
                <a:gd name="connsiteY16" fmla="*/ 4618 h 1296170"/>
                <a:gd name="connsiteX17" fmla="*/ 6157 w 600364"/>
                <a:gd name="connsiteY17" fmla="*/ 32327 h 1296170"/>
                <a:gd name="connsiteX18" fmla="*/ 61576 w 600364"/>
                <a:gd name="connsiteY18" fmla="*/ 115454 h 129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00364" h="1296170">
                  <a:moveTo>
                    <a:pt x="61576" y="115454"/>
                  </a:moveTo>
                  <a:cubicBezTo>
                    <a:pt x="81588" y="170872"/>
                    <a:pt x="110836" y="281709"/>
                    <a:pt x="126230" y="364836"/>
                  </a:cubicBezTo>
                  <a:cubicBezTo>
                    <a:pt x="141624" y="447963"/>
                    <a:pt x="127769" y="537248"/>
                    <a:pt x="153939" y="614218"/>
                  </a:cubicBezTo>
                  <a:cubicBezTo>
                    <a:pt x="180109" y="691188"/>
                    <a:pt x="238606" y="766618"/>
                    <a:pt x="283248" y="826654"/>
                  </a:cubicBezTo>
                  <a:cubicBezTo>
                    <a:pt x="327890" y="886690"/>
                    <a:pt x="387927" y="929794"/>
                    <a:pt x="421794" y="974436"/>
                  </a:cubicBezTo>
                  <a:cubicBezTo>
                    <a:pt x="455661" y="1019078"/>
                    <a:pt x="461818" y="1045248"/>
                    <a:pt x="486448" y="1094509"/>
                  </a:cubicBezTo>
                  <a:cubicBezTo>
                    <a:pt x="511078" y="1143770"/>
                    <a:pt x="551103" y="1243830"/>
                    <a:pt x="569576" y="1270000"/>
                  </a:cubicBezTo>
                  <a:cubicBezTo>
                    <a:pt x="588049" y="1296170"/>
                    <a:pt x="600364" y="1293091"/>
                    <a:pt x="597285" y="1251527"/>
                  </a:cubicBezTo>
                  <a:cubicBezTo>
                    <a:pt x="594206" y="1209963"/>
                    <a:pt x="561879" y="1089891"/>
                    <a:pt x="551103" y="1020618"/>
                  </a:cubicBezTo>
                  <a:cubicBezTo>
                    <a:pt x="540327" y="951345"/>
                    <a:pt x="537248" y="892848"/>
                    <a:pt x="532630" y="835891"/>
                  </a:cubicBezTo>
                  <a:cubicBezTo>
                    <a:pt x="528012" y="778934"/>
                    <a:pt x="534170" y="738909"/>
                    <a:pt x="523394" y="678873"/>
                  </a:cubicBezTo>
                  <a:cubicBezTo>
                    <a:pt x="512618" y="618837"/>
                    <a:pt x="489527" y="537249"/>
                    <a:pt x="467976" y="475673"/>
                  </a:cubicBezTo>
                  <a:cubicBezTo>
                    <a:pt x="446425" y="414097"/>
                    <a:pt x="421794" y="349442"/>
                    <a:pt x="394085" y="309418"/>
                  </a:cubicBezTo>
                  <a:cubicBezTo>
                    <a:pt x="366376" y="269394"/>
                    <a:pt x="338666" y="261697"/>
                    <a:pt x="301721" y="235527"/>
                  </a:cubicBezTo>
                  <a:cubicBezTo>
                    <a:pt x="264776" y="209357"/>
                    <a:pt x="209357" y="181648"/>
                    <a:pt x="172412" y="152400"/>
                  </a:cubicBezTo>
                  <a:cubicBezTo>
                    <a:pt x="135467" y="123152"/>
                    <a:pt x="103139" y="84666"/>
                    <a:pt x="80048" y="60036"/>
                  </a:cubicBezTo>
                  <a:cubicBezTo>
                    <a:pt x="56957" y="35406"/>
                    <a:pt x="46182" y="9236"/>
                    <a:pt x="33867" y="4618"/>
                  </a:cubicBezTo>
                  <a:cubicBezTo>
                    <a:pt x="21552" y="0"/>
                    <a:pt x="0" y="9236"/>
                    <a:pt x="6157" y="32327"/>
                  </a:cubicBezTo>
                  <a:cubicBezTo>
                    <a:pt x="12315" y="55418"/>
                    <a:pt x="41564" y="60036"/>
                    <a:pt x="61576" y="115454"/>
                  </a:cubicBezTo>
                  <a:close/>
                </a:path>
              </a:pathLst>
            </a:custGeom>
            <a:solidFill>
              <a:schemeClr val="accent2">
                <a:lumMod val="60000"/>
                <a:lumOff val="4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dirty="0">
                <a:ln>
                  <a:noFill/>
                </a:ln>
                <a:solidFill>
                  <a:prstClr val="white"/>
                </a:solidFill>
                <a:effectLst/>
                <a:uLnTx/>
                <a:uFillTx/>
                <a:latin typeface="Calibri"/>
                <a:ea typeface="+mn-ea"/>
                <a:cs typeface="+mn-cs"/>
              </a:endParaRPr>
            </a:p>
          </p:txBody>
        </p:sp>
        <p:sp>
          <p:nvSpPr>
            <p:cNvPr id="15" name="Freihandform 14"/>
            <p:cNvSpPr/>
            <p:nvPr/>
          </p:nvSpPr>
          <p:spPr>
            <a:xfrm rot="21078546">
              <a:off x="3557759" y="2846867"/>
              <a:ext cx="915628" cy="564132"/>
            </a:xfrm>
            <a:custGeom>
              <a:avLst/>
              <a:gdLst>
                <a:gd name="connsiteX0" fmla="*/ 811261 w 1930400"/>
                <a:gd name="connsiteY0" fmla="*/ 235526 h 1510144"/>
                <a:gd name="connsiteX1" fmla="*/ 774315 w 1930400"/>
                <a:gd name="connsiteY1" fmla="*/ 106217 h 1510144"/>
                <a:gd name="connsiteX2" fmla="*/ 700424 w 1930400"/>
                <a:gd name="connsiteY2" fmla="*/ 50799 h 1510144"/>
                <a:gd name="connsiteX3" fmla="*/ 580351 w 1930400"/>
                <a:gd name="connsiteY3" fmla="*/ 13854 h 1510144"/>
                <a:gd name="connsiteX4" fmla="*/ 543406 w 1930400"/>
                <a:gd name="connsiteY4" fmla="*/ 60036 h 1510144"/>
                <a:gd name="connsiteX5" fmla="*/ 580351 w 1930400"/>
                <a:gd name="connsiteY5" fmla="*/ 143163 h 1510144"/>
                <a:gd name="connsiteX6" fmla="*/ 654242 w 1930400"/>
                <a:gd name="connsiteY6" fmla="*/ 217054 h 1510144"/>
                <a:gd name="connsiteX7" fmla="*/ 663479 w 1930400"/>
                <a:gd name="connsiteY7" fmla="*/ 272472 h 1510144"/>
                <a:gd name="connsiteX8" fmla="*/ 608061 w 1930400"/>
                <a:gd name="connsiteY8" fmla="*/ 318654 h 1510144"/>
                <a:gd name="connsiteX9" fmla="*/ 524933 w 1930400"/>
                <a:gd name="connsiteY9" fmla="*/ 272472 h 1510144"/>
                <a:gd name="connsiteX10" fmla="*/ 506461 w 1930400"/>
                <a:gd name="connsiteY10" fmla="*/ 180108 h 1510144"/>
                <a:gd name="connsiteX11" fmla="*/ 478751 w 1930400"/>
                <a:gd name="connsiteY11" fmla="*/ 133926 h 1510144"/>
                <a:gd name="connsiteX12" fmla="*/ 386388 w 1930400"/>
                <a:gd name="connsiteY12" fmla="*/ 124690 h 1510144"/>
                <a:gd name="connsiteX13" fmla="*/ 377151 w 1930400"/>
                <a:gd name="connsiteY13" fmla="*/ 226290 h 1510144"/>
                <a:gd name="connsiteX14" fmla="*/ 404861 w 1930400"/>
                <a:gd name="connsiteY14" fmla="*/ 300181 h 1510144"/>
                <a:gd name="connsiteX15" fmla="*/ 506461 w 1930400"/>
                <a:gd name="connsiteY15" fmla="*/ 383308 h 1510144"/>
                <a:gd name="connsiteX16" fmla="*/ 515697 w 1930400"/>
                <a:gd name="connsiteY16" fmla="*/ 457199 h 1510144"/>
                <a:gd name="connsiteX17" fmla="*/ 441806 w 1930400"/>
                <a:gd name="connsiteY17" fmla="*/ 466436 h 1510144"/>
                <a:gd name="connsiteX18" fmla="*/ 321733 w 1930400"/>
                <a:gd name="connsiteY18" fmla="*/ 392545 h 1510144"/>
                <a:gd name="connsiteX19" fmla="*/ 294024 w 1930400"/>
                <a:gd name="connsiteY19" fmla="*/ 337126 h 1510144"/>
                <a:gd name="connsiteX20" fmla="*/ 210897 w 1930400"/>
                <a:gd name="connsiteY20" fmla="*/ 374072 h 1510144"/>
                <a:gd name="connsiteX21" fmla="*/ 201661 w 1930400"/>
                <a:gd name="connsiteY21" fmla="*/ 438726 h 1510144"/>
                <a:gd name="connsiteX22" fmla="*/ 238606 w 1930400"/>
                <a:gd name="connsiteY22" fmla="*/ 494145 h 1510144"/>
                <a:gd name="connsiteX23" fmla="*/ 330970 w 1930400"/>
                <a:gd name="connsiteY23" fmla="*/ 549563 h 1510144"/>
                <a:gd name="connsiteX24" fmla="*/ 367915 w 1930400"/>
                <a:gd name="connsiteY24" fmla="*/ 604981 h 1510144"/>
                <a:gd name="connsiteX25" fmla="*/ 321733 w 1930400"/>
                <a:gd name="connsiteY25" fmla="*/ 669636 h 1510144"/>
                <a:gd name="connsiteX26" fmla="*/ 238606 w 1930400"/>
                <a:gd name="connsiteY26" fmla="*/ 651163 h 1510144"/>
                <a:gd name="connsiteX27" fmla="*/ 137006 w 1930400"/>
                <a:gd name="connsiteY27" fmla="*/ 614217 h 1510144"/>
                <a:gd name="connsiteX28" fmla="*/ 81588 w 1930400"/>
                <a:gd name="connsiteY28" fmla="*/ 651163 h 1510144"/>
                <a:gd name="connsiteX29" fmla="*/ 109297 w 1930400"/>
                <a:gd name="connsiteY29" fmla="*/ 725054 h 1510144"/>
                <a:gd name="connsiteX30" fmla="*/ 201661 w 1930400"/>
                <a:gd name="connsiteY30" fmla="*/ 771236 h 1510144"/>
                <a:gd name="connsiteX31" fmla="*/ 238606 w 1930400"/>
                <a:gd name="connsiteY31" fmla="*/ 798945 h 1510144"/>
                <a:gd name="connsiteX32" fmla="*/ 257079 w 1930400"/>
                <a:gd name="connsiteY32" fmla="*/ 863599 h 1510144"/>
                <a:gd name="connsiteX33" fmla="*/ 192424 w 1930400"/>
                <a:gd name="connsiteY33" fmla="*/ 882072 h 1510144"/>
                <a:gd name="connsiteX34" fmla="*/ 137006 w 1930400"/>
                <a:gd name="connsiteY34" fmla="*/ 872836 h 1510144"/>
                <a:gd name="connsiteX35" fmla="*/ 63115 w 1930400"/>
                <a:gd name="connsiteY35" fmla="*/ 854363 h 1510144"/>
                <a:gd name="connsiteX36" fmla="*/ 7697 w 1930400"/>
                <a:gd name="connsiteY36" fmla="*/ 872836 h 1510144"/>
                <a:gd name="connsiteX37" fmla="*/ 16933 w 1930400"/>
                <a:gd name="connsiteY37" fmla="*/ 992908 h 1510144"/>
                <a:gd name="connsiteX38" fmla="*/ 90824 w 1930400"/>
                <a:gd name="connsiteY38" fmla="*/ 1002145 h 1510144"/>
                <a:gd name="connsiteX39" fmla="*/ 201661 w 1930400"/>
                <a:gd name="connsiteY39" fmla="*/ 1011381 h 1510144"/>
                <a:gd name="connsiteX40" fmla="*/ 247842 w 1930400"/>
                <a:gd name="connsiteY40" fmla="*/ 1048326 h 1510144"/>
                <a:gd name="connsiteX41" fmla="*/ 257079 w 1930400"/>
                <a:gd name="connsiteY41" fmla="*/ 1131454 h 1510144"/>
                <a:gd name="connsiteX42" fmla="*/ 155479 w 1930400"/>
                <a:gd name="connsiteY42" fmla="*/ 1140690 h 1510144"/>
                <a:gd name="connsiteX43" fmla="*/ 100061 w 1930400"/>
                <a:gd name="connsiteY43" fmla="*/ 1177636 h 1510144"/>
                <a:gd name="connsiteX44" fmla="*/ 81588 w 1930400"/>
                <a:gd name="connsiteY44" fmla="*/ 1251526 h 1510144"/>
                <a:gd name="connsiteX45" fmla="*/ 192424 w 1930400"/>
                <a:gd name="connsiteY45" fmla="*/ 1279236 h 1510144"/>
                <a:gd name="connsiteX46" fmla="*/ 266315 w 1930400"/>
                <a:gd name="connsiteY46" fmla="*/ 1242290 h 1510144"/>
                <a:gd name="connsiteX47" fmla="*/ 367915 w 1930400"/>
                <a:gd name="connsiteY47" fmla="*/ 1214581 h 1510144"/>
                <a:gd name="connsiteX48" fmla="*/ 423333 w 1930400"/>
                <a:gd name="connsiteY48" fmla="*/ 1233054 h 1510144"/>
                <a:gd name="connsiteX49" fmla="*/ 432570 w 1930400"/>
                <a:gd name="connsiteY49" fmla="*/ 1316181 h 1510144"/>
                <a:gd name="connsiteX50" fmla="*/ 432570 w 1930400"/>
                <a:gd name="connsiteY50" fmla="*/ 1380836 h 1510144"/>
                <a:gd name="connsiteX51" fmla="*/ 524933 w 1930400"/>
                <a:gd name="connsiteY51" fmla="*/ 1436254 h 1510144"/>
                <a:gd name="connsiteX52" fmla="*/ 571115 w 1930400"/>
                <a:gd name="connsiteY52" fmla="*/ 1380836 h 1510144"/>
                <a:gd name="connsiteX53" fmla="*/ 580351 w 1930400"/>
                <a:gd name="connsiteY53" fmla="*/ 1279236 h 1510144"/>
                <a:gd name="connsiteX54" fmla="*/ 663479 w 1930400"/>
                <a:gd name="connsiteY54" fmla="*/ 1196108 h 1510144"/>
                <a:gd name="connsiteX55" fmla="*/ 700424 w 1930400"/>
                <a:gd name="connsiteY55" fmla="*/ 1251526 h 1510144"/>
                <a:gd name="connsiteX56" fmla="*/ 728133 w 1930400"/>
                <a:gd name="connsiteY56" fmla="*/ 1362363 h 1510144"/>
                <a:gd name="connsiteX57" fmla="*/ 783551 w 1930400"/>
                <a:gd name="connsiteY57" fmla="*/ 1445490 h 1510144"/>
                <a:gd name="connsiteX58" fmla="*/ 848206 w 1930400"/>
                <a:gd name="connsiteY58" fmla="*/ 1445490 h 1510144"/>
                <a:gd name="connsiteX59" fmla="*/ 894388 w 1930400"/>
                <a:gd name="connsiteY59" fmla="*/ 1390072 h 1510144"/>
                <a:gd name="connsiteX60" fmla="*/ 894388 w 1930400"/>
                <a:gd name="connsiteY60" fmla="*/ 1233054 h 1510144"/>
                <a:gd name="connsiteX61" fmla="*/ 949806 w 1930400"/>
                <a:gd name="connsiteY61" fmla="*/ 1214581 h 1510144"/>
                <a:gd name="connsiteX62" fmla="*/ 1032933 w 1930400"/>
                <a:gd name="connsiteY62" fmla="*/ 1306945 h 1510144"/>
                <a:gd name="connsiteX63" fmla="*/ 1060642 w 1930400"/>
                <a:gd name="connsiteY63" fmla="*/ 1399308 h 1510144"/>
                <a:gd name="connsiteX64" fmla="*/ 1116061 w 1930400"/>
                <a:gd name="connsiteY64" fmla="*/ 1473199 h 1510144"/>
                <a:gd name="connsiteX65" fmla="*/ 1217661 w 1930400"/>
                <a:gd name="connsiteY65" fmla="*/ 1500908 h 1510144"/>
                <a:gd name="connsiteX66" fmla="*/ 1282315 w 1930400"/>
                <a:gd name="connsiteY66" fmla="*/ 1417781 h 1510144"/>
                <a:gd name="connsiteX67" fmla="*/ 1245370 w 1930400"/>
                <a:gd name="connsiteY67" fmla="*/ 1279236 h 1510144"/>
                <a:gd name="connsiteX68" fmla="*/ 1236133 w 1930400"/>
                <a:gd name="connsiteY68" fmla="*/ 1223817 h 1510144"/>
                <a:gd name="connsiteX69" fmla="*/ 1365442 w 1930400"/>
                <a:gd name="connsiteY69" fmla="*/ 1242290 h 1510144"/>
                <a:gd name="connsiteX70" fmla="*/ 1402388 w 1930400"/>
                <a:gd name="connsiteY70" fmla="*/ 1362363 h 1510144"/>
                <a:gd name="connsiteX71" fmla="*/ 1467042 w 1930400"/>
                <a:gd name="connsiteY71" fmla="*/ 1482436 h 1510144"/>
                <a:gd name="connsiteX72" fmla="*/ 1577879 w 1930400"/>
                <a:gd name="connsiteY72" fmla="*/ 1482436 h 1510144"/>
                <a:gd name="connsiteX73" fmla="*/ 1568642 w 1930400"/>
                <a:gd name="connsiteY73" fmla="*/ 1362363 h 1510144"/>
                <a:gd name="connsiteX74" fmla="*/ 1522461 w 1930400"/>
                <a:gd name="connsiteY74" fmla="*/ 1251526 h 1510144"/>
                <a:gd name="connsiteX75" fmla="*/ 1670242 w 1930400"/>
                <a:gd name="connsiteY75" fmla="*/ 1168399 h 1510144"/>
                <a:gd name="connsiteX76" fmla="*/ 1734897 w 1930400"/>
                <a:gd name="connsiteY76" fmla="*/ 1196108 h 1510144"/>
                <a:gd name="connsiteX77" fmla="*/ 1790315 w 1930400"/>
                <a:gd name="connsiteY77" fmla="*/ 1214581 h 1510144"/>
                <a:gd name="connsiteX78" fmla="*/ 1910388 w 1930400"/>
                <a:gd name="connsiteY78" fmla="*/ 1122217 h 1510144"/>
                <a:gd name="connsiteX79" fmla="*/ 1910388 w 1930400"/>
                <a:gd name="connsiteY79" fmla="*/ 1103745 h 1510144"/>
                <a:gd name="connsiteX80" fmla="*/ 1818024 w 1930400"/>
                <a:gd name="connsiteY80" fmla="*/ 983672 h 1510144"/>
                <a:gd name="connsiteX81" fmla="*/ 1670242 w 1930400"/>
                <a:gd name="connsiteY81" fmla="*/ 1002145 h 1510144"/>
                <a:gd name="connsiteX82" fmla="*/ 1531697 w 1930400"/>
                <a:gd name="connsiteY82" fmla="*/ 965199 h 1510144"/>
                <a:gd name="connsiteX83" fmla="*/ 1651770 w 1930400"/>
                <a:gd name="connsiteY83" fmla="*/ 882072 h 1510144"/>
                <a:gd name="connsiteX84" fmla="*/ 1864206 w 1930400"/>
                <a:gd name="connsiteY84" fmla="*/ 826654 h 1510144"/>
                <a:gd name="connsiteX85" fmla="*/ 1891915 w 1930400"/>
                <a:gd name="connsiteY85" fmla="*/ 743526 h 1510144"/>
                <a:gd name="connsiteX86" fmla="*/ 1818024 w 1930400"/>
                <a:gd name="connsiteY86" fmla="*/ 697345 h 1510144"/>
                <a:gd name="connsiteX87" fmla="*/ 1651770 w 1930400"/>
                <a:gd name="connsiteY87" fmla="*/ 715817 h 1510144"/>
                <a:gd name="connsiteX88" fmla="*/ 1550170 w 1930400"/>
                <a:gd name="connsiteY88" fmla="*/ 743526 h 1510144"/>
                <a:gd name="connsiteX89" fmla="*/ 1503988 w 1930400"/>
                <a:gd name="connsiteY89" fmla="*/ 734290 h 1510144"/>
                <a:gd name="connsiteX90" fmla="*/ 1559406 w 1930400"/>
                <a:gd name="connsiteY90" fmla="*/ 604981 h 1510144"/>
                <a:gd name="connsiteX91" fmla="*/ 1651770 w 1930400"/>
                <a:gd name="connsiteY91" fmla="*/ 540326 h 1510144"/>
                <a:gd name="connsiteX92" fmla="*/ 1725661 w 1930400"/>
                <a:gd name="connsiteY92" fmla="*/ 383308 h 1510144"/>
                <a:gd name="connsiteX93" fmla="*/ 1707188 w 1930400"/>
                <a:gd name="connsiteY93" fmla="*/ 337126 h 1510144"/>
                <a:gd name="connsiteX94" fmla="*/ 1568642 w 1930400"/>
                <a:gd name="connsiteY94" fmla="*/ 392545 h 1510144"/>
                <a:gd name="connsiteX95" fmla="*/ 1522461 w 1930400"/>
                <a:gd name="connsiteY95" fmla="*/ 457199 h 1510144"/>
                <a:gd name="connsiteX96" fmla="*/ 1393151 w 1930400"/>
                <a:gd name="connsiteY96" fmla="*/ 457199 h 1510144"/>
                <a:gd name="connsiteX97" fmla="*/ 1420861 w 1930400"/>
                <a:gd name="connsiteY97" fmla="*/ 337126 h 1510144"/>
                <a:gd name="connsiteX98" fmla="*/ 1485515 w 1930400"/>
                <a:gd name="connsiteY98" fmla="*/ 180108 h 1510144"/>
                <a:gd name="connsiteX99" fmla="*/ 1485515 w 1930400"/>
                <a:gd name="connsiteY99" fmla="*/ 69272 h 1510144"/>
                <a:gd name="connsiteX100" fmla="*/ 1346970 w 1930400"/>
                <a:gd name="connsiteY100" fmla="*/ 13854 h 1510144"/>
                <a:gd name="connsiteX101" fmla="*/ 1328497 w 1930400"/>
                <a:gd name="connsiteY101" fmla="*/ 152399 h 1510144"/>
                <a:gd name="connsiteX102" fmla="*/ 1180715 w 1930400"/>
                <a:gd name="connsiteY102" fmla="*/ 226290 h 1510144"/>
                <a:gd name="connsiteX103" fmla="*/ 1088351 w 1930400"/>
                <a:gd name="connsiteY103" fmla="*/ 318654 h 1510144"/>
                <a:gd name="connsiteX104" fmla="*/ 1208424 w 1930400"/>
                <a:gd name="connsiteY104" fmla="*/ 420254 h 1510144"/>
                <a:gd name="connsiteX105" fmla="*/ 1291551 w 1930400"/>
                <a:gd name="connsiteY105" fmla="*/ 374072 h 1510144"/>
                <a:gd name="connsiteX106" fmla="*/ 1300788 w 1930400"/>
                <a:gd name="connsiteY106" fmla="*/ 475672 h 1510144"/>
                <a:gd name="connsiteX107" fmla="*/ 1273079 w 1930400"/>
                <a:gd name="connsiteY107" fmla="*/ 595745 h 1510144"/>
                <a:gd name="connsiteX108" fmla="*/ 1383915 w 1930400"/>
                <a:gd name="connsiteY108" fmla="*/ 660399 h 1510144"/>
                <a:gd name="connsiteX109" fmla="*/ 1467042 w 1930400"/>
                <a:gd name="connsiteY109" fmla="*/ 669636 h 1510144"/>
                <a:gd name="connsiteX110" fmla="*/ 1457806 w 1930400"/>
                <a:gd name="connsiteY110" fmla="*/ 706581 h 1510144"/>
                <a:gd name="connsiteX111" fmla="*/ 1328497 w 1930400"/>
                <a:gd name="connsiteY111" fmla="*/ 789708 h 1510144"/>
                <a:gd name="connsiteX112" fmla="*/ 1291551 w 1930400"/>
                <a:gd name="connsiteY112" fmla="*/ 835890 h 1510144"/>
                <a:gd name="connsiteX113" fmla="*/ 1393151 w 1930400"/>
                <a:gd name="connsiteY113" fmla="*/ 863599 h 1510144"/>
                <a:gd name="connsiteX114" fmla="*/ 1448570 w 1930400"/>
                <a:gd name="connsiteY114" fmla="*/ 928254 h 1510144"/>
                <a:gd name="connsiteX115" fmla="*/ 1467042 w 1930400"/>
                <a:gd name="connsiteY115" fmla="*/ 992908 h 1510144"/>
                <a:gd name="connsiteX116" fmla="*/ 1328497 w 1930400"/>
                <a:gd name="connsiteY116" fmla="*/ 992908 h 1510144"/>
                <a:gd name="connsiteX117" fmla="*/ 1254606 w 1930400"/>
                <a:gd name="connsiteY117" fmla="*/ 965199 h 1510144"/>
                <a:gd name="connsiteX118" fmla="*/ 1180715 w 1930400"/>
                <a:gd name="connsiteY118" fmla="*/ 1011381 h 1510144"/>
                <a:gd name="connsiteX119" fmla="*/ 1245370 w 1930400"/>
                <a:gd name="connsiteY119" fmla="*/ 1103745 h 1510144"/>
                <a:gd name="connsiteX120" fmla="*/ 1199188 w 1930400"/>
                <a:gd name="connsiteY120" fmla="*/ 1149926 h 1510144"/>
                <a:gd name="connsiteX121" fmla="*/ 1116061 w 1930400"/>
                <a:gd name="connsiteY121" fmla="*/ 1103745 h 1510144"/>
                <a:gd name="connsiteX122" fmla="*/ 1088351 w 1930400"/>
                <a:gd name="connsiteY122" fmla="*/ 955963 h 1510144"/>
                <a:gd name="connsiteX123" fmla="*/ 1032933 w 1930400"/>
                <a:gd name="connsiteY123" fmla="*/ 909781 h 1510144"/>
                <a:gd name="connsiteX124" fmla="*/ 959042 w 1930400"/>
                <a:gd name="connsiteY124" fmla="*/ 974436 h 1510144"/>
                <a:gd name="connsiteX125" fmla="*/ 959042 w 1930400"/>
                <a:gd name="connsiteY125" fmla="*/ 1029854 h 1510144"/>
                <a:gd name="connsiteX126" fmla="*/ 848206 w 1930400"/>
                <a:gd name="connsiteY126" fmla="*/ 1085272 h 1510144"/>
                <a:gd name="connsiteX127" fmla="*/ 829733 w 1930400"/>
                <a:gd name="connsiteY127" fmla="*/ 992908 h 1510144"/>
                <a:gd name="connsiteX128" fmla="*/ 894388 w 1930400"/>
                <a:gd name="connsiteY128" fmla="*/ 919017 h 1510144"/>
                <a:gd name="connsiteX129" fmla="*/ 820497 w 1930400"/>
                <a:gd name="connsiteY129" fmla="*/ 845126 h 1510144"/>
                <a:gd name="connsiteX130" fmla="*/ 728133 w 1930400"/>
                <a:gd name="connsiteY130" fmla="*/ 854363 h 1510144"/>
                <a:gd name="connsiteX131" fmla="*/ 718897 w 1930400"/>
                <a:gd name="connsiteY131" fmla="*/ 983672 h 1510144"/>
                <a:gd name="connsiteX132" fmla="*/ 626533 w 1930400"/>
                <a:gd name="connsiteY132" fmla="*/ 1066799 h 1510144"/>
                <a:gd name="connsiteX133" fmla="*/ 552642 w 1930400"/>
                <a:gd name="connsiteY133" fmla="*/ 1020617 h 1510144"/>
                <a:gd name="connsiteX134" fmla="*/ 626533 w 1930400"/>
                <a:gd name="connsiteY134" fmla="*/ 863599 h 1510144"/>
                <a:gd name="connsiteX135" fmla="*/ 580351 w 1930400"/>
                <a:gd name="connsiteY135" fmla="*/ 808181 h 1510144"/>
                <a:gd name="connsiteX136" fmla="*/ 497224 w 1930400"/>
                <a:gd name="connsiteY136" fmla="*/ 845126 h 1510144"/>
                <a:gd name="connsiteX137" fmla="*/ 487988 w 1930400"/>
                <a:gd name="connsiteY137" fmla="*/ 1002145 h 1510144"/>
                <a:gd name="connsiteX138" fmla="*/ 386388 w 1930400"/>
                <a:gd name="connsiteY138" fmla="*/ 992908 h 1510144"/>
                <a:gd name="connsiteX139" fmla="*/ 404861 w 1930400"/>
                <a:gd name="connsiteY139" fmla="*/ 872836 h 1510144"/>
                <a:gd name="connsiteX140" fmla="*/ 571115 w 1930400"/>
                <a:gd name="connsiteY140" fmla="*/ 771236 h 1510144"/>
                <a:gd name="connsiteX141" fmla="*/ 608061 w 1930400"/>
                <a:gd name="connsiteY141" fmla="*/ 715817 h 1510144"/>
                <a:gd name="connsiteX142" fmla="*/ 414097 w 1930400"/>
                <a:gd name="connsiteY142" fmla="*/ 743526 h 1510144"/>
                <a:gd name="connsiteX143" fmla="*/ 404861 w 1930400"/>
                <a:gd name="connsiteY143" fmla="*/ 743526 h 1510144"/>
                <a:gd name="connsiteX144" fmla="*/ 524933 w 1930400"/>
                <a:gd name="connsiteY144" fmla="*/ 632690 h 1510144"/>
                <a:gd name="connsiteX145" fmla="*/ 608061 w 1930400"/>
                <a:gd name="connsiteY145" fmla="*/ 651163 h 1510144"/>
                <a:gd name="connsiteX146" fmla="*/ 746606 w 1930400"/>
                <a:gd name="connsiteY146" fmla="*/ 660399 h 1510144"/>
                <a:gd name="connsiteX147" fmla="*/ 755842 w 1930400"/>
                <a:gd name="connsiteY147" fmla="*/ 604981 h 1510144"/>
                <a:gd name="connsiteX148" fmla="*/ 700424 w 1930400"/>
                <a:gd name="connsiteY148" fmla="*/ 484908 h 1510144"/>
                <a:gd name="connsiteX149" fmla="*/ 737370 w 1930400"/>
                <a:gd name="connsiteY149" fmla="*/ 429490 h 1510144"/>
                <a:gd name="connsiteX150" fmla="*/ 792788 w 1930400"/>
                <a:gd name="connsiteY150" fmla="*/ 466436 h 1510144"/>
                <a:gd name="connsiteX151" fmla="*/ 903624 w 1930400"/>
                <a:gd name="connsiteY151" fmla="*/ 549563 h 1510144"/>
                <a:gd name="connsiteX152" fmla="*/ 968279 w 1930400"/>
                <a:gd name="connsiteY152" fmla="*/ 484908 h 1510144"/>
                <a:gd name="connsiteX153" fmla="*/ 959042 w 1930400"/>
                <a:gd name="connsiteY153" fmla="*/ 420254 h 1510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1930400" h="1510144">
                  <a:moveTo>
                    <a:pt x="811261" y="235526"/>
                  </a:moveTo>
                  <a:cubicBezTo>
                    <a:pt x="802024" y="186265"/>
                    <a:pt x="792788" y="137005"/>
                    <a:pt x="774315" y="106217"/>
                  </a:cubicBezTo>
                  <a:cubicBezTo>
                    <a:pt x="755842" y="75429"/>
                    <a:pt x="732751" y="66193"/>
                    <a:pt x="700424" y="50799"/>
                  </a:cubicBezTo>
                  <a:cubicBezTo>
                    <a:pt x="668097" y="35405"/>
                    <a:pt x="606521" y="12315"/>
                    <a:pt x="580351" y="13854"/>
                  </a:cubicBezTo>
                  <a:cubicBezTo>
                    <a:pt x="554181" y="15393"/>
                    <a:pt x="543406" y="38485"/>
                    <a:pt x="543406" y="60036"/>
                  </a:cubicBezTo>
                  <a:cubicBezTo>
                    <a:pt x="543406" y="81587"/>
                    <a:pt x="561878" y="116993"/>
                    <a:pt x="580351" y="143163"/>
                  </a:cubicBezTo>
                  <a:cubicBezTo>
                    <a:pt x="598824" y="169333"/>
                    <a:pt x="640387" y="195503"/>
                    <a:pt x="654242" y="217054"/>
                  </a:cubicBezTo>
                  <a:cubicBezTo>
                    <a:pt x="668097" y="238605"/>
                    <a:pt x="671176" y="255539"/>
                    <a:pt x="663479" y="272472"/>
                  </a:cubicBezTo>
                  <a:cubicBezTo>
                    <a:pt x="655782" y="289405"/>
                    <a:pt x="631152" y="318654"/>
                    <a:pt x="608061" y="318654"/>
                  </a:cubicBezTo>
                  <a:cubicBezTo>
                    <a:pt x="584970" y="318654"/>
                    <a:pt x="541866" y="295563"/>
                    <a:pt x="524933" y="272472"/>
                  </a:cubicBezTo>
                  <a:cubicBezTo>
                    <a:pt x="508000" y="249381"/>
                    <a:pt x="514158" y="203199"/>
                    <a:pt x="506461" y="180108"/>
                  </a:cubicBezTo>
                  <a:cubicBezTo>
                    <a:pt x="498764" y="157017"/>
                    <a:pt x="498763" y="143162"/>
                    <a:pt x="478751" y="133926"/>
                  </a:cubicBezTo>
                  <a:cubicBezTo>
                    <a:pt x="458739" y="124690"/>
                    <a:pt x="403321" y="109296"/>
                    <a:pt x="386388" y="124690"/>
                  </a:cubicBezTo>
                  <a:cubicBezTo>
                    <a:pt x="369455" y="140084"/>
                    <a:pt x="374072" y="197042"/>
                    <a:pt x="377151" y="226290"/>
                  </a:cubicBezTo>
                  <a:cubicBezTo>
                    <a:pt x="380230" y="255538"/>
                    <a:pt x="383309" y="274011"/>
                    <a:pt x="404861" y="300181"/>
                  </a:cubicBezTo>
                  <a:cubicBezTo>
                    <a:pt x="426413" y="326351"/>
                    <a:pt x="487988" y="357138"/>
                    <a:pt x="506461" y="383308"/>
                  </a:cubicBezTo>
                  <a:cubicBezTo>
                    <a:pt x="524934" y="409478"/>
                    <a:pt x="526473" y="443344"/>
                    <a:pt x="515697" y="457199"/>
                  </a:cubicBezTo>
                  <a:cubicBezTo>
                    <a:pt x="504921" y="471054"/>
                    <a:pt x="474133" y="477212"/>
                    <a:pt x="441806" y="466436"/>
                  </a:cubicBezTo>
                  <a:cubicBezTo>
                    <a:pt x="409479" y="455660"/>
                    <a:pt x="346363" y="414097"/>
                    <a:pt x="321733" y="392545"/>
                  </a:cubicBezTo>
                  <a:cubicBezTo>
                    <a:pt x="297103" y="370993"/>
                    <a:pt x="312497" y="340205"/>
                    <a:pt x="294024" y="337126"/>
                  </a:cubicBezTo>
                  <a:cubicBezTo>
                    <a:pt x="275551" y="334047"/>
                    <a:pt x="226291" y="357139"/>
                    <a:pt x="210897" y="374072"/>
                  </a:cubicBezTo>
                  <a:cubicBezTo>
                    <a:pt x="195503" y="391005"/>
                    <a:pt x="197043" y="418714"/>
                    <a:pt x="201661" y="438726"/>
                  </a:cubicBezTo>
                  <a:cubicBezTo>
                    <a:pt x="206279" y="458738"/>
                    <a:pt x="217055" y="475672"/>
                    <a:pt x="238606" y="494145"/>
                  </a:cubicBezTo>
                  <a:cubicBezTo>
                    <a:pt x="260157" y="512618"/>
                    <a:pt x="309419" y="531090"/>
                    <a:pt x="330970" y="549563"/>
                  </a:cubicBezTo>
                  <a:cubicBezTo>
                    <a:pt x="352522" y="568036"/>
                    <a:pt x="369454" y="584969"/>
                    <a:pt x="367915" y="604981"/>
                  </a:cubicBezTo>
                  <a:cubicBezTo>
                    <a:pt x="366376" y="624993"/>
                    <a:pt x="343284" y="661939"/>
                    <a:pt x="321733" y="669636"/>
                  </a:cubicBezTo>
                  <a:cubicBezTo>
                    <a:pt x="300182" y="677333"/>
                    <a:pt x="269394" y="660399"/>
                    <a:pt x="238606" y="651163"/>
                  </a:cubicBezTo>
                  <a:cubicBezTo>
                    <a:pt x="207818" y="641927"/>
                    <a:pt x="163176" y="614217"/>
                    <a:pt x="137006" y="614217"/>
                  </a:cubicBezTo>
                  <a:cubicBezTo>
                    <a:pt x="110836" y="614217"/>
                    <a:pt x="86206" y="632690"/>
                    <a:pt x="81588" y="651163"/>
                  </a:cubicBezTo>
                  <a:cubicBezTo>
                    <a:pt x="76970" y="669636"/>
                    <a:pt x="89285" y="705042"/>
                    <a:pt x="109297" y="725054"/>
                  </a:cubicBezTo>
                  <a:cubicBezTo>
                    <a:pt x="129309" y="745066"/>
                    <a:pt x="180109" y="758921"/>
                    <a:pt x="201661" y="771236"/>
                  </a:cubicBezTo>
                  <a:cubicBezTo>
                    <a:pt x="223213" y="783551"/>
                    <a:pt x="229370" y="783551"/>
                    <a:pt x="238606" y="798945"/>
                  </a:cubicBezTo>
                  <a:cubicBezTo>
                    <a:pt x="247842" y="814339"/>
                    <a:pt x="264776" y="849745"/>
                    <a:pt x="257079" y="863599"/>
                  </a:cubicBezTo>
                  <a:cubicBezTo>
                    <a:pt x="249382" y="877454"/>
                    <a:pt x="212436" y="880533"/>
                    <a:pt x="192424" y="882072"/>
                  </a:cubicBezTo>
                  <a:cubicBezTo>
                    <a:pt x="172412" y="883611"/>
                    <a:pt x="158558" y="877454"/>
                    <a:pt x="137006" y="872836"/>
                  </a:cubicBezTo>
                  <a:cubicBezTo>
                    <a:pt x="115455" y="868218"/>
                    <a:pt x="84666" y="854363"/>
                    <a:pt x="63115" y="854363"/>
                  </a:cubicBezTo>
                  <a:cubicBezTo>
                    <a:pt x="41564" y="854363"/>
                    <a:pt x="15394" y="849745"/>
                    <a:pt x="7697" y="872836"/>
                  </a:cubicBezTo>
                  <a:cubicBezTo>
                    <a:pt x="0" y="895927"/>
                    <a:pt x="3079" y="971357"/>
                    <a:pt x="16933" y="992908"/>
                  </a:cubicBezTo>
                  <a:cubicBezTo>
                    <a:pt x="30788" y="1014460"/>
                    <a:pt x="60036" y="999066"/>
                    <a:pt x="90824" y="1002145"/>
                  </a:cubicBezTo>
                  <a:cubicBezTo>
                    <a:pt x="121612" y="1005224"/>
                    <a:pt x="175491" y="1003684"/>
                    <a:pt x="201661" y="1011381"/>
                  </a:cubicBezTo>
                  <a:cubicBezTo>
                    <a:pt x="227831" y="1019078"/>
                    <a:pt x="238606" y="1028314"/>
                    <a:pt x="247842" y="1048326"/>
                  </a:cubicBezTo>
                  <a:cubicBezTo>
                    <a:pt x="257078" y="1068338"/>
                    <a:pt x="272473" y="1116060"/>
                    <a:pt x="257079" y="1131454"/>
                  </a:cubicBezTo>
                  <a:cubicBezTo>
                    <a:pt x="241685" y="1146848"/>
                    <a:pt x="181649" y="1132993"/>
                    <a:pt x="155479" y="1140690"/>
                  </a:cubicBezTo>
                  <a:cubicBezTo>
                    <a:pt x="129309" y="1148387"/>
                    <a:pt x="112376" y="1159163"/>
                    <a:pt x="100061" y="1177636"/>
                  </a:cubicBezTo>
                  <a:cubicBezTo>
                    <a:pt x="87746" y="1196109"/>
                    <a:pt x="66194" y="1234593"/>
                    <a:pt x="81588" y="1251526"/>
                  </a:cubicBezTo>
                  <a:cubicBezTo>
                    <a:pt x="96982" y="1268459"/>
                    <a:pt x="161636" y="1280775"/>
                    <a:pt x="192424" y="1279236"/>
                  </a:cubicBezTo>
                  <a:cubicBezTo>
                    <a:pt x="223212" y="1277697"/>
                    <a:pt x="237067" y="1253066"/>
                    <a:pt x="266315" y="1242290"/>
                  </a:cubicBezTo>
                  <a:cubicBezTo>
                    <a:pt x="295563" y="1231514"/>
                    <a:pt x="341745" y="1216120"/>
                    <a:pt x="367915" y="1214581"/>
                  </a:cubicBezTo>
                  <a:cubicBezTo>
                    <a:pt x="394085" y="1213042"/>
                    <a:pt x="412557" y="1216121"/>
                    <a:pt x="423333" y="1233054"/>
                  </a:cubicBezTo>
                  <a:cubicBezTo>
                    <a:pt x="434109" y="1249987"/>
                    <a:pt x="431031" y="1291551"/>
                    <a:pt x="432570" y="1316181"/>
                  </a:cubicBezTo>
                  <a:cubicBezTo>
                    <a:pt x="434110" y="1340811"/>
                    <a:pt x="417176" y="1360824"/>
                    <a:pt x="432570" y="1380836"/>
                  </a:cubicBezTo>
                  <a:cubicBezTo>
                    <a:pt x="447964" y="1400848"/>
                    <a:pt x="501842" y="1436254"/>
                    <a:pt x="524933" y="1436254"/>
                  </a:cubicBezTo>
                  <a:cubicBezTo>
                    <a:pt x="548024" y="1436254"/>
                    <a:pt x="561879" y="1407006"/>
                    <a:pt x="571115" y="1380836"/>
                  </a:cubicBezTo>
                  <a:cubicBezTo>
                    <a:pt x="580351" y="1354666"/>
                    <a:pt x="564957" y="1310024"/>
                    <a:pt x="580351" y="1279236"/>
                  </a:cubicBezTo>
                  <a:cubicBezTo>
                    <a:pt x="595745" y="1248448"/>
                    <a:pt x="643467" y="1200726"/>
                    <a:pt x="663479" y="1196108"/>
                  </a:cubicBezTo>
                  <a:cubicBezTo>
                    <a:pt x="683491" y="1191490"/>
                    <a:pt x="689648" y="1223817"/>
                    <a:pt x="700424" y="1251526"/>
                  </a:cubicBezTo>
                  <a:cubicBezTo>
                    <a:pt x="711200" y="1279235"/>
                    <a:pt x="714279" y="1330036"/>
                    <a:pt x="728133" y="1362363"/>
                  </a:cubicBezTo>
                  <a:cubicBezTo>
                    <a:pt x="741987" y="1394690"/>
                    <a:pt x="763539" y="1431636"/>
                    <a:pt x="783551" y="1445490"/>
                  </a:cubicBezTo>
                  <a:cubicBezTo>
                    <a:pt x="803563" y="1459345"/>
                    <a:pt x="829733" y="1454726"/>
                    <a:pt x="848206" y="1445490"/>
                  </a:cubicBezTo>
                  <a:cubicBezTo>
                    <a:pt x="866679" y="1436254"/>
                    <a:pt x="886691" y="1425478"/>
                    <a:pt x="894388" y="1390072"/>
                  </a:cubicBezTo>
                  <a:cubicBezTo>
                    <a:pt x="902085" y="1354666"/>
                    <a:pt x="885152" y="1262302"/>
                    <a:pt x="894388" y="1233054"/>
                  </a:cubicBezTo>
                  <a:cubicBezTo>
                    <a:pt x="903624" y="1203806"/>
                    <a:pt x="926715" y="1202266"/>
                    <a:pt x="949806" y="1214581"/>
                  </a:cubicBezTo>
                  <a:cubicBezTo>
                    <a:pt x="972897" y="1226896"/>
                    <a:pt x="1014460" y="1276157"/>
                    <a:pt x="1032933" y="1306945"/>
                  </a:cubicBezTo>
                  <a:cubicBezTo>
                    <a:pt x="1051406" y="1337733"/>
                    <a:pt x="1046787" y="1371599"/>
                    <a:pt x="1060642" y="1399308"/>
                  </a:cubicBezTo>
                  <a:cubicBezTo>
                    <a:pt x="1074497" y="1427017"/>
                    <a:pt x="1089891" y="1456266"/>
                    <a:pt x="1116061" y="1473199"/>
                  </a:cubicBezTo>
                  <a:cubicBezTo>
                    <a:pt x="1142231" y="1490132"/>
                    <a:pt x="1189952" y="1510144"/>
                    <a:pt x="1217661" y="1500908"/>
                  </a:cubicBezTo>
                  <a:cubicBezTo>
                    <a:pt x="1245370" y="1491672"/>
                    <a:pt x="1277697" y="1454726"/>
                    <a:pt x="1282315" y="1417781"/>
                  </a:cubicBezTo>
                  <a:cubicBezTo>
                    <a:pt x="1286933" y="1380836"/>
                    <a:pt x="1253067" y="1311563"/>
                    <a:pt x="1245370" y="1279236"/>
                  </a:cubicBezTo>
                  <a:cubicBezTo>
                    <a:pt x="1237673" y="1246909"/>
                    <a:pt x="1216121" y="1229975"/>
                    <a:pt x="1236133" y="1223817"/>
                  </a:cubicBezTo>
                  <a:cubicBezTo>
                    <a:pt x="1256145" y="1217659"/>
                    <a:pt x="1337733" y="1219199"/>
                    <a:pt x="1365442" y="1242290"/>
                  </a:cubicBezTo>
                  <a:cubicBezTo>
                    <a:pt x="1393151" y="1265381"/>
                    <a:pt x="1385455" y="1322339"/>
                    <a:pt x="1402388" y="1362363"/>
                  </a:cubicBezTo>
                  <a:cubicBezTo>
                    <a:pt x="1419321" y="1402387"/>
                    <a:pt x="1437794" y="1462424"/>
                    <a:pt x="1467042" y="1482436"/>
                  </a:cubicBezTo>
                  <a:cubicBezTo>
                    <a:pt x="1496290" y="1502448"/>
                    <a:pt x="1560946" y="1502448"/>
                    <a:pt x="1577879" y="1482436"/>
                  </a:cubicBezTo>
                  <a:cubicBezTo>
                    <a:pt x="1594812" y="1462424"/>
                    <a:pt x="1577878" y="1400848"/>
                    <a:pt x="1568642" y="1362363"/>
                  </a:cubicBezTo>
                  <a:cubicBezTo>
                    <a:pt x="1559406" y="1323878"/>
                    <a:pt x="1505528" y="1283853"/>
                    <a:pt x="1522461" y="1251526"/>
                  </a:cubicBezTo>
                  <a:cubicBezTo>
                    <a:pt x="1539394" y="1219199"/>
                    <a:pt x="1634836" y="1177635"/>
                    <a:pt x="1670242" y="1168399"/>
                  </a:cubicBezTo>
                  <a:cubicBezTo>
                    <a:pt x="1705648" y="1159163"/>
                    <a:pt x="1714885" y="1188411"/>
                    <a:pt x="1734897" y="1196108"/>
                  </a:cubicBezTo>
                  <a:cubicBezTo>
                    <a:pt x="1754909" y="1203805"/>
                    <a:pt x="1761067" y="1226896"/>
                    <a:pt x="1790315" y="1214581"/>
                  </a:cubicBezTo>
                  <a:cubicBezTo>
                    <a:pt x="1819564" y="1202266"/>
                    <a:pt x="1890376" y="1140690"/>
                    <a:pt x="1910388" y="1122217"/>
                  </a:cubicBezTo>
                  <a:cubicBezTo>
                    <a:pt x="1930400" y="1103744"/>
                    <a:pt x="1925782" y="1126836"/>
                    <a:pt x="1910388" y="1103745"/>
                  </a:cubicBezTo>
                  <a:cubicBezTo>
                    <a:pt x="1894994" y="1080654"/>
                    <a:pt x="1858048" y="1000605"/>
                    <a:pt x="1818024" y="983672"/>
                  </a:cubicBezTo>
                  <a:cubicBezTo>
                    <a:pt x="1778000" y="966739"/>
                    <a:pt x="1717963" y="1005224"/>
                    <a:pt x="1670242" y="1002145"/>
                  </a:cubicBezTo>
                  <a:cubicBezTo>
                    <a:pt x="1622521" y="999066"/>
                    <a:pt x="1534776" y="985211"/>
                    <a:pt x="1531697" y="965199"/>
                  </a:cubicBezTo>
                  <a:cubicBezTo>
                    <a:pt x="1528618" y="945187"/>
                    <a:pt x="1596352" y="905163"/>
                    <a:pt x="1651770" y="882072"/>
                  </a:cubicBezTo>
                  <a:cubicBezTo>
                    <a:pt x="1707188" y="858981"/>
                    <a:pt x="1824182" y="849745"/>
                    <a:pt x="1864206" y="826654"/>
                  </a:cubicBezTo>
                  <a:cubicBezTo>
                    <a:pt x="1904230" y="803563"/>
                    <a:pt x="1899612" y="765077"/>
                    <a:pt x="1891915" y="743526"/>
                  </a:cubicBezTo>
                  <a:cubicBezTo>
                    <a:pt x="1884218" y="721975"/>
                    <a:pt x="1858048" y="701963"/>
                    <a:pt x="1818024" y="697345"/>
                  </a:cubicBezTo>
                  <a:cubicBezTo>
                    <a:pt x="1778000" y="692727"/>
                    <a:pt x="1696412" y="708120"/>
                    <a:pt x="1651770" y="715817"/>
                  </a:cubicBezTo>
                  <a:cubicBezTo>
                    <a:pt x="1607128" y="723514"/>
                    <a:pt x="1574800" y="740447"/>
                    <a:pt x="1550170" y="743526"/>
                  </a:cubicBezTo>
                  <a:cubicBezTo>
                    <a:pt x="1525540" y="746605"/>
                    <a:pt x="1502449" y="757381"/>
                    <a:pt x="1503988" y="734290"/>
                  </a:cubicBezTo>
                  <a:cubicBezTo>
                    <a:pt x="1505527" y="711199"/>
                    <a:pt x="1534776" y="637308"/>
                    <a:pt x="1559406" y="604981"/>
                  </a:cubicBezTo>
                  <a:cubicBezTo>
                    <a:pt x="1584036" y="572654"/>
                    <a:pt x="1624061" y="577271"/>
                    <a:pt x="1651770" y="540326"/>
                  </a:cubicBezTo>
                  <a:cubicBezTo>
                    <a:pt x="1679479" y="503381"/>
                    <a:pt x="1716425" y="417175"/>
                    <a:pt x="1725661" y="383308"/>
                  </a:cubicBezTo>
                  <a:cubicBezTo>
                    <a:pt x="1734897" y="349441"/>
                    <a:pt x="1733358" y="335587"/>
                    <a:pt x="1707188" y="337126"/>
                  </a:cubicBezTo>
                  <a:cubicBezTo>
                    <a:pt x="1681018" y="338665"/>
                    <a:pt x="1599430" y="372533"/>
                    <a:pt x="1568642" y="392545"/>
                  </a:cubicBezTo>
                  <a:cubicBezTo>
                    <a:pt x="1537854" y="412557"/>
                    <a:pt x="1551710" y="446423"/>
                    <a:pt x="1522461" y="457199"/>
                  </a:cubicBezTo>
                  <a:cubicBezTo>
                    <a:pt x="1493213" y="467975"/>
                    <a:pt x="1410084" y="477211"/>
                    <a:pt x="1393151" y="457199"/>
                  </a:cubicBezTo>
                  <a:cubicBezTo>
                    <a:pt x="1376218" y="437187"/>
                    <a:pt x="1405467" y="383308"/>
                    <a:pt x="1420861" y="337126"/>
                  </a:cubicBezTo>
                  <a:cubicBezTo>
                    <a:pt x="1436255" y="290944"/>
                    <a:pt x="1474739" y="224750"/>
                    <a:pt x="1485515" y="180108"/>
                  </a:cubicBezTo>
                  <a:cubicBezTo>
                    <a:pt x="1496291" y="135466"/>
                    <a:pt x="1508606" y="96981"/>
                    <a:pt x="1485515" y="69272"/>
                  </a:cubicBezTo>
                  <a:cubicBezTo>
                    <a:pt x="1462424" y="41563"/>
                    <a:pt x="1373140" y="0"/>
                    <a:pt x="1346970" y="13854"/>
                  </a:cubicBezTo>
                  <a:cubicBezTo>
                    <a:pt x="1320800" y="27708"/>
                    <a:pt x="1356206" y="116993"/>
                    <a:pt x="1328497" y="152399"/>
                  </a:cubicBezTo>
                  <a:cubicBezTo>
                    <a:pt x="1300788" y="187805"/>
                    <a:pt x="1220739" y="198581"/>
                    <a:pt x="1180715" y="226290"/>
                  </a:cubicBezTo>
                  <a:cubicBezTo>
                    <a:pt x="1140691" y="253999"/>
                    <a:pt x="1083733" y="286327"/>
                    <a:pt x="1088351" y="318654"/>
                  </a:cubicBezTo>
                  <a:cubicBezTo>
                    <a:pt x="1092969" y="350981"/>
                    <a:pt x="1174557" y="411018"/>
                    <a:pt x="1208424" y="420254"/>
                  </a:cubicBezTo>
                  <a:cubicBezTo>
                    <a:pt x="1242291" y="429490"/>
                    <a:pt x="1276157" y="364836"/>
                    <a:pt x="1291551" y="374072"/>
                  </a:cubicBezTo>
                  <a:cubicBezTo>
                    <a:pt x="1306945" y="383308"/>
                    <a:pt x="1303867" y="438727"/>
                    <a:pt x="1300788" y="475672"/>
                  </a:cubicBezTo>
                  <a:cubicBezTo>
                    <a:pt x="1297709" y="512618"/>
                    <a:pt x="1259225" y="564957"/>
                    <a:pt x="1273079" y="595745"/>
                  </a:cubicBezTo>
                  <a:cubicBezTo>
                    <a:pt x="1286933" y="626533"/>
                    <a:pt x="1351588" y="648084"/>
                    <a:pt x="1383915" y="660399"/>
                  </a:cubicBezTo>
                  <a:cubicBezTo>
                    <a:pt x="1416242" y="672714"/>
                    <a:pt x="1454727" y="661939"/>
                    <a:pt x="1467042" y="669636"/>
                  </a:cubicBezTo>
                  <a:cubicBezTo>
                    <a:pt x="1479357" y="677333"/>
                    <a:pt x="1480897" y="686569"/>
                    <a:pt x="1457806" y="706581"/>
                  </a:cubicBezTo>
                  <a:cubicBezTo>
                    <a:pt x="1434715" y="726593"/>
                    <a:pt x="1356206" y="768157"/>
                    <a:pt x="1328497" y="789708"/>
                  </a:cubicBezTo>
                  <a:cubicBezTo>
                    <a:pt x="1300788" y="811260"/>
                    <a:pt x="1280775" y="823575"/>
                    <a:pt x="1291551" y="835890"/>
                  </a:cubicBezTo>
                  <a:cubicBezTo>
                    <a:pt x="1302327" y="848205"/>
                    <a:pt x="1366981" y="848205"/>
                    <a:pt x="1393151" y="863599"/>
                  </a:cubicBezTo>
                  <a:cubicBezTo>
                    <a:pt x="1419321" y="878993"/>
                    <a:pt x="1436255" y="906702"/>
                    <a:pt x="1448570" y="928254"/>
                  </a:cubicBezTo>
                  <a:cubicBezTo>
                    <a:pt x="1460885" y="949806"/>
                    <a:pt x="1487054" y="982132"/>
                    <a:pt x="1467042" y="992908"/>
                  </a:cubicBezTo>
                  <a:cubicBezTo>
                    <a:pt x="1447030" y="1003684"/>
                    <a:pt x="1363903" y="997526"/>
                    <a:pt x="1328497" y="992908"/>
                  </a:cubicBezTo>
                  <a:cubicBezTo>
                    <a:pt x="1293091" y="988290"/>
                    <a:pt x="1279236" y="962120"/>
                    <a:pt x="1254606" y="965199"/>
                  </a:cubicBezTo>
                  <a:cubicBezTo>
                    <a:pt x="1229976" y="968278"/>
                    <a:pt x="1182254" y="988290"/>
                    <a:pt x="1180715" y="1011381"/>
                  </a:cubicBezTo>
                  <a:cubicBezTo>
                    <a:pt x="1179176" y="1034472"/>
                    <a:pt x="1242291" y="1080654"/>
                    <a:pt x="1245370" y="1103745"/>
                  </a:cubicBezTo>
                  <a:cubicBezTo>
                    <a:pt x="1248449" y="1126836"/>
                    <a:pt x="1220739" y="1149926"/>
                    <a:pt x="1199188" y="1149926"/>
                  </a:cubicBezTo>
                  <a:cubicBezTo>
                    <a:pt x="1177637" y="1149926"/>
                    <a:pt x="1134534" y="1136072"/>
                    <a:pt x="1116061" y="1103745"/>
                  </a:cubicBezTo>
                  <a:cubicBezTo>
                    <a:pt x="1097588" y="1071418"/>
                    <a:pt x="1102206" y="988290"/>
                    <a:pt x="1088351" y="955963"/>
                  </a:cubicBezTo>
                  <a:cubicBezTo>
                    <a:pt x="1074496" y="923636"/>
                    <a:pt x="1054484" y="906702"/>
                    <a:pt x="1032933" y="909781"/>
                  </a:cubicBezTo>
                  <a:cubicBezTo>
                    <a:pt x="1011382" y="912860"/>
                    <a:pt x="971357" y="954424"/>
                    <a:pt x="959042" y="974436"/>
                  </a:cubicBezTo>
                  <a:cubicBezTo>
                    <a:pt x="946727" y="994448"/>
                    <a:pt x="977515" y="1011381"/>
                    <a:pt x="959042" y="1029854"/>
                  </a:cubicBezTo>
                  <a:cubicBezTo>
                    <a:pt x="940569" y="1048327"/>
                    <a:pt x="869757" y="1091430"/>
                    <a:pt x="848206" y="1085272"/>
                  </a:cubicBezTo>
                  <a:cubicBezTo>
                    <a:pt x="826655" y="1079114"/>
                    <a:pt x="822036" y="1020617"/>
                    <a:pt x="829733" y="992908"/>
                  </a:cubicBezTo>
                  <a:cubicBezTo>
                    <a:pt x="837430" y="965199"/>
                    <a:pt x="895927" y="943647"/>
                    <a:pt x="894388" y="919017"/>
                  </a:cubicBezTo>
                  <a:cubicBezTo>
                    <a:pt x="892849" y="894387"/>
                    <a:pt x="848206" y="855902"/>
                    <a:pt x="820497" y="845126"/>
                  </a:cubicBezTo>
                  <a:cubicBezTo>
                    <a:pt x="792788" y="834350"/>
                    <a:pt x="745066" y="831272"/>
                    <a:pt x="728133" y="854363"/>
                  </a:cubicBezTo>
                  <a:cubicBezTo>
                    <a:pt x="711200" y="877454"/>
                    <a:pt x="735830" y="948266"/>
                    <a:pt x="718897" y="983672"/>
                  </a:cubicBezTo>
                  <a:cubicBezTo>
                    <a:pt x="701964" y="1019078"/>
                    <a:pt x="654242" y="1060642"/>
                    <a:pt x="626533" y="1066799"/>
                  </a:cubicBezTo>
                  <a:cubicBezTo>
                    <a:pt x="598824" y="1072956"/>
                    <a:pt x="552642" y="1054484"/>
                    <a:pt x="552642" y="1020617"/>
                  </a:cubicBezTo>
                  <a:cubicBezTo>
                    <a:pt x="552642" y="986750"/>
                    <a:pt x="621915" y="899005"/>
                    <a:pt x="626533" y="863599"/>
                  </a:cubicBezTo>
                  <a:cubicBezTo>
                    <a:pt x="631151" y="828193"/>
                    <a:pt x="601902" y="811260"/>
                    <a:pt x="580351" y="808181"/>
                  </a:cubicBezTo>
                  <a:cubicBezTo>
                    <a:pt x="558800" y="805102"/>
                    <a:pt x="512618" y="812799"/>
                    <a:pt x="497224" y="845126"/>
                  </a:cubicBezTo>
                  <a:cubicBezTo>
                    <a:pt x="481830" y="877453"/>
                    <a:pt x="506461" y="977515"/>
                    <a:pt x="487988" y="1002145"/>
                  </a:cubicBezTo>
                  <a:cubicBezTo>
                    <a:pt x="469515" y="1026775"/>
                    <a:pt x="400243" y="1014460"/>
                    <a:pt x="386388" y="992908"/>
                  </a:cubicBezTo>
                  <a:cubicBezTo>
                    <a:pt x="372534" y="971357"/>
                    <a:pt x="374073" y="909781"/>
                    <a:pt x="404861" y="872836"/>
                  </a:cubicBezTo>
                  <a:cubicBezTo>
                    <a:pt x="435649" y="835891"/>
                    <a:pt x="537248" y="797406"/>
                    <a:pt x="571115" y="771236"/>
                  </a:cubicBezTo>
                  <a:cubicBezTo>
                    <a:pt x="604982" y="745066"/>
                    <a:pt x="634231" y="720435"/>
                    <a:pt x="608061" y="715817"/>
                  </a:cubicBezTo>
                  <a:cubicBezTo>
                    <a:pt x="581891" y="711199"/>
                    <a:pt x="447964" y="738908"/>
                    <a:pt x="414097" y="743526"/>
                  </a:cubicBezTo>
                  <a:cubicBezTo>
                    <a:pt x="380230" y="748144"/>
                    <a:pt x="386388" y="761999"/>
                    <a:pt x="404861" y="743526"/>
                  </a:cubicBezTo>
                  <a:cubicBezTo>
                    <a:pt x="423334" y="725053"/>
                    <a:pt x="491066" y="648084"/>
                    <a:pt x="524933" y="632690"/>
                  </a:cubicBezTo>
                  <a:cubicBezTo>
                    <a:pt x="558800" y="617296"/>
                    <a:pt x="571116" y="646545"/>
                    <a:pt x="608061" y="651163"/>
                  </a:cubicBezTo>
                  <a:cubicBezTo>
                    <a:pt x="645006" y="655781"/>
                    <a:pt x="721976" y="668096"/>
                    <a:pt x="746606" y="660399"/>
                  </a:cubicBezTo>
                  <a:cubicBezTo>
                    <a:pt x="771236" y="652702"/>
                    <a:pt x="763539" y="634229"/>
                    <a:pt x="755842" y="604981"/>
                  </a:cubicBezTo>
                  <a:cubicBezTo>
                    <a:pt x="748145" y="575733"/>
                    <a:pt x="703503" y="514157"/>
                    <a:pt x="700424" y="484908"/>
                  </a:cubicBezTo>
                  <a:cubicBezTo>
                    <a:pt x="697345" y="455660"/>
                    <a:pt x="721976" y="432569"/>
                    <a:pt x="737370" y="429490"/>
                  </a:cubicBezTo>
                  <a:cubicBezTo>
                    <a:pt x="752764" y="426411"/>
                    <a:pt x="765079" y="446424"/>
                    <a:pt x="792788" y="466436"/>
                  </a:cubicBezTo>
                  <a:cubicBezTo>
                    <a:pt x="820497" y="486448"/>
                    <a:pt x="874376" y="546484"/>
                    <a:pt x="903624" y="549563"/>
                  </a:cubicBezTo>
                  <a:cubicBezTo>
                    <a:pt x="932873" y="552642"/>
                    <a:pt x="959043" y="506459"/>
                    <a:pt x="968279" y="484908"/>
                  </a:cubicBezTo>
                  <a:cubicBezTo>
                    <a:pt x="977515" y="463357"/>
                    <a:pt x="963660" y="432569"/>
                    <a:pt x="959042" y="420254"/>
                  </a:cubicBezTo>
                </a:path>
              </a:pathLst>
            </a:custGeom>
            <a:solidFill>
              <a:schemeClr val="accent3">
                <a:lumMod val="75000"/>
              </a:schemeClr>
            </a:solidFill>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dirty="0">
                <a:ln>
                  <a:noFill/>
                </a:ln>
                <a:solidFill>
                  <a:prstClr val="black"/>
                </a:solidFill>
                <a:effectLst/>
                <a:uLnTx/>
                <a:uFillTx/>
                <a:latin typeface="Calibri"/>
                <a:ea typeface="+mn-ea"/>
                <a:cs typeface="+mn-cs"/>
              </a:endParaRPr>
            </a:p>
          </p:txBody>
        </p:sp>
        <p:sp>
          <p:nvSpPr>
            <p:cNvPr id="16" name="Freihandform 15"/>
            <p:cNvSpPr/>
            <p:nvPr/>
          </p:nvSpPr>
          <p:spPr>
            <a:xfrm rot="10364251">
              <a:off x="3768403" y="2692524"/>
              <a:ext cx="915628" cy="564132"/>
            </a:xfrm>
            <a:custGeom>
              <a:avLst/>
              <a:gdLst>
                <a:gd name="connsiteX0" fmla="*/ 811261 w 1930400"/>
                <a:gd name="connsiteY0" fmla="*/ 235526 h 1510144"/>
                <a:gd name="connsiteX1" fmla="*/ 774315 w 1930400"/>
                <a:gd name="connsiteY1" fmla="*/ 106217 h 1510144"/>
                <a:gd name="connsiteX2" fmla="*/ 700424 w 1930400"/>
                <a:gd name="connsiteY2" fmla="*/ 50799 h 1510144"/>
                <a:gd name="connsiteX3" fmla="*/ 580351 w 1930400"/>
                <a:gd name="connsiteY3" fmla="*/ 13854 h 1510144"/>
                <a:gd name="connsiteX4" fmla="*/ 543406 w 1930400"/>
                <a:gd name="connsiteY4" fmla="*/ 60036 h 1510144"/>
                <a:gd name="connsiteX5" fmla="*/ 580351 w 1930400"/>
                <a:gd name="connsiteY5" fmla="*/ 143163 h 1510144"/>
                <a:gd name="connsiteX6" fmla="*/ 654242 w 1930400"/>
                <a:gd name="connsiteY6" fmla="*/ 217054 h 1510144"/>
                <a:gd name="connsiteX7" fmla="*/ 663479 w 1930400"/>
                <a:gd name="connsiteY7" fmla="*/ 272472 h 1510144"/>
                <a:gd name="connsiteX8" fmla="*/ 608061 w 1930400"/>
                <a:gd name="connsiteY8" fmla="*/ 318654 h 1510144"/>
                <a:gd name="connsiteX9" fmla="*/ 524933 w 1930400"/>
                <a:gd name="connsiteY9" fmla="*/ 272472 h 1510144"/>
                <a:gd name="connsiteX10" fmla="*/ 506461 w 1930400"/>
                <a:gd name="connsiteY10" fmla="*/ 180108 h 1510144"/>
                <a:gd name="connsiteX11" fmla="*/ 478751 w 1930400"/>
                <a:gd name="connsiteY11" fmla="*/ 133926 h 1510144"/>
                <a:gd name="connsiteX12" fmla="*/ 386388 w 1930400"/>
                <a:gd name="connsiteY12" fmla="*/ 124690 h 1510144"/>
                <a:gd name="connsiteX13" fmla="*/ 377151 w 1930400"/>
                <a:gd name="connsiteY13" fmla="*/ 226290 h 1510144"/>
                <a:gd name="connsiteX14" fmla="*/ 404861 w 1930400"/>
                <a:gd name="connsiteY14" fmla="*/ 300181 h 1510144"/>
                <a:gd name="connsiteX15" fmla="*/ 506461 w 1930400"/>
                <a:gd name="connsiteY15" fmla="*/ 383308 h 1510144"/>
                <a:gd name="connsiteX16" fmla="*/ 515697 w 1930400"/>
                <a:gd name="connsiteY16" fmla="*/ 457199 h 1510144"/>
                <a:gd name="connsiteX17" fmla="*/ 441806 w 1930400"/>
                <a:gd name="connsiteY17" fmla="*/ 466436 h 1510144"/>
                <a:gd name="connsiteX18" fmla="*/ 321733 w 1930400"/>
                <a:gd name="connsiteY18" fmla="*/ 392545 h 1510144"/>
                <a:gd name="connsiteX19" fmla="*/ 294024 w 1930400"/>
                <a:gd name="connsiteY19" fmla="*/ 337126 h 1510144"/>
                <a:gd name="connsiteX20" fmla="*/ 210897 w 1930400"/>
                <a:gd name="connsiteY20" fmla="*/ 374072 h 1510144"/>
                <a:gd name="connsiteX21" fmla="*/ 201661 w 1930400"/>
                <a:gd name="connsiteY21" fmla="*/ 438726 h 1510144"/>
                <a:gd name="connsiteX22" fmla="*/ 238606 w 1930400"/>
                <a:gd name="connsiteY22" fmla="*/ 494145 h 1510144"/>
                <a:gd name="connsiteX23" fmla="*/ 330970 w 1930400"/>
                <a:gd name="connsiteY23" fmla="*/ 549563 h 1510144"/>
                <a:gd name="connsiteX24" fmla="*/ 367915 w 1930400"/>
                <a:gd name="connsiteY24" fmla="*/ 604981 h 1510144"/>
                <a:gd name="connsiteX25" fmla="*/ 321733 w 1930400"/>
                <a:gd name="connsiteY25" fmla="*/ 669636 h 1510144"/>
                <a:gd name="connsiteX26" fmla="*/ 238606 w 1930400"/>
                <a:gd name="connsiteY26" fmla="*/ 651163 h 1510144"/>
                <a:gd name="connsiteX27" fmla="*/ 137006 w 1930400"/>
                <a:gd name="connsiteY27" fmla="*/ 614217 h 1510144"/>
                <a:gd name="connsiteX28" fmla="*/ 81588 w 1930400"/>
                <a:gd name="connsiteY28" fmla="*/ 651163 h 1510144"/>
                <a:gd name="connsiteX29" fmla="*/ 109297 w 1930400"/>
                <a:gd name="connsiteY29" fmla="*/ 725054 h 1510144"/>
                <a:gd name="connsiteX30" fmla="*/ 201661 w 1930400"/>
                <a:gd name="connsiteY30" fmla="*/ 771236 h 1510144"/>
                <a:gd name="connsiteX31" fmla="*/ 238606 w 1930400"/>
                <a:gd name="connsiteY31" fmla="*/ 798945 h 1510144"/>
                <a:gd name="connsiteX32" fmla="*/ 257079 w 1930400"/>
                <a:gd name="connsiteY32" fmla="*/ 863599 h 1510144"/>
                <a:gd name="connsiteX33" fmla="*/ 192424 w 1930400"/>
                <a:gd name="connsiteY33" fmla="*/ 882072 h 1510144"/>
                <a:gd name="connsiteX34" fmla="*/ 137006 w 1930400"/>
                <a:gd name="connsiteY34" fmla="*/ 872836 h 1510144"/>
                <a:gd name="connsiteX35" fmla="*/ 63115 w 1930400"/>
                <a:gd name="connsiteY35" fmla="*/ 854363 h 1510144"/>
                <a:gd name="connsiteX36" fmla="*/ 7697 w 1930400"/>
                <a:gd name="connsiteY36" fmla="*/ 872836 h 1510144"/>
                <a:gd name="connsiteX37" fmla="*/ 16933 w 1930400"/>
                <a:gd name="connsiteY37" fmla="*/ 992908 h 1510144"/>
                <a:gd name="connsiteX38" fmla="*/ 90824 w 1930400"/>
                <a:gd name="connsiteY38" fmla="*/ 1002145 h 1510144"/>
                <a:gd name="connsiteX39" fmla="*/ 201661 w 1930400"/>
                <a:gd name="connsiteY39" fmla="*/ 1011381 h 1510144"/>
                <a:gd name="connsiteX40" fmla="*/ 247842 w 1930400"/>
                <a:gd name="connsiteY40" fmla="*/ 1048326 h 1510144"/>
                <a:gd name="connsiteX41" fmla="*/ 257079 w 1930400"/>
                <a:gd name="connsiteY41" fmla="*/ 1131454 h 1510144"/>
                <a:gd name="connsiteX42" fmla="*/ 155479 w 1930400"/>
                <a:gd name="connsiteY42" fmla="*/ 1140690 h 1510144"/>
                <a:gd name="connsiteX43" fmla="*/ 100061 w 1930400"/>
                <a:gd name="connsiteY43" fmla="*/ 1177636 h 1510144"/>
                <a:gd name="connsiteX44" fmla="*/ 81588 w 1930400"/>
                <a:gd name="connsiteY44" fmla="*/ 1251526 h 1510144"/>
                <a:gd name="connsiteX45" fmla="*/ 192424 w 1930400"/>
                <a:gd name="connsiteY45" fmla="*/ 1279236 h 1510144"/>
                <a:gd name="connsiteX46" fmla="*/ 266315 w 1930400"/>
                <a:gd name="connsiteY46" fmla="*/ 1242290 h 1510144"/>
                <a:gd name="connsiteX47" fmla="*/ 367915 w 1930400"/>
                <a:gd name="connsiteY47" fmla="*/ 1214581 h 1510144"/>
                <a:gd name="connsiteX48" fmla="*/ 423333 w 1930400"/>
                <a:gd name="connsiteY48" fmla="*/ 1233054 h 1510144"/>
                <a:gd name="connsiteX49" fmla="*/ 432570 w 1930400"/>
                <a:gd name="connsiteY49" fmla="*/ 1316181 h 1510144"/>
                <a:gd name="connsiteX50" fmla="*/ 432570 w 1930400"/>
                <a:gd name="connsiteY50" fmla="*/ 1380836 h 1510144"/>
                <a:gd name="connsiteX51" fmla="*/ 524933 w 1930400"/>
                <a:gd name="connsiteY51" fmla="*/ 1436254 h 1510144"/>
                <a:gd name="connsiteX52" fmla="*/ 571115 w 1930400"/>
                <a:gd name="connsiteY52" fmla="*/ 1380836 h 1510144"/>
                <a:gd name="connsiteX53" fmla="*/ 580351 w 1930400"/>
                <a:gd name="connsiteY53" fmla="*/ 1279236 h 1510144"/>
                <a:gd name="connsiteX54" fmla="*/ 663479 w 1930400"/>
                <a:gd name="connsiteY54" fmla="*/ 1196108 h 1510144"/>
                <a:gd name="connsiteX55" fmla="*/ 700424 w 1930400"/>
                <a:gd name="connsiteY55" fmla="*/ 1251526 h 1510144"/>
                <a:gd name="connsiteX56" fmla="*/ 728133 w 1930400"/>
                <a:gd name="connsiteY56" fmla="*/ 1362363 h 1510144"/>
                <a:gd name="connsiteX57" fmla="*/ 783551 w 1930400"/>
                <a:gd name="connsiteY57" fmla="*/ 1445490 h 1510144"/>
                <a:gd name="connsiteX58" fmla="*/ 848206 w 1930400"/>
                <a:gd name="connsiteY58" fmla="*/ 1445490 h 1510144"/>
                <a:gd name="connsiteX59" fmla="*/ 894388 w 1930400"/>
                <a:gd name="connsiteY59" fmla="*/ 1390072 h 1510144"/>
                <a:gd name="connsiteX60" fmla="*/ 894388 w 1930400"/>
                <a:gd name="connsiteY60" fmla="*/ 1233054 h 1510144"/>
                <a:gd name="connsiteX61" fmla="*/ 949806 w 1930400"/>
                <a:gd name="connsiteY61" fmla="*/ 1214581 h 1510144"/>
                <a:gd name="connsiteX62" fmla="*/ 1032933 w 1930400"/>
                <a:gd name="connsiteY62" fmla="*/ 1306945 h 1510144"/>
                <a:gd name="connsiteX63" fmla="*/ 1060642 w 1930400"/>
                <a:gd name="connsiteY63" fmla="*/ 1399308 h 1510144"/>
                <a:gd name="connsiteX64" fmla="*/ 1116061 w 1930400"/>
                <a:gd name="connsiteY64" fmla="*/ 1473199 h 1510144"/>
                <a:gd name="connsiteX65" fmla="*/ 1217661 w 1930400"/>
                <a:gd name="connsiteY65" fmla="*/ 1500908 h 1510144"/>
                <a:gd name="connsiteX66" fmla="*/ 1282315 w 1930400"/>
                <a:gd name="connsiteY66" fmla="*/ 1417781 h 1510144"/>
                <a:gd name="connsiteX67" fmla="*/ 1245370 w 1930400"/>
                <a:gd name="connsiteY67" fmla="*/ 1279236 h 1510144"/>
                <a:gd name="connsiteX68" fmla="*/ 1236133 w 1930400"/>
                <a:gd name="connsiteY68" fmla="*/ 1223817 h 1510144"/>
                <a:gd name="connsiteX69" fmla="*/ 1365442 w 1930400"/>
                <a:gd name="connsiteY69" fmla="*/ 1242290 h 1510144"/>
                <a:gd name="connsiteX70" fmla="*/ 1402388 w 1930400"/>
                <a:gd name="connsiteY70" fmla="*/ 1362363 h 1510144"/>
                <a:gd name="connsiteX71" fmla="*/ 1467042 w 1930400"/>
                <a:gd name="connsiteY71" fmla="*/ 1482436 h 1510144"/>
                <a:gd name="connsiteX72" fmla="*/ 1577879 w 1930400"/>
                <a:gd name="connsiteY72" fmla="*/ 1482436 h 1510144"/>
                <a:gd name="connsiteX73" fmla="*/ 1568642 w 1930400"/>
                <a:gd name="connsiteY73" fmla="*/ 1362363 h 1510144"/>
                <a:gd name="connsiteX74" fmla="*/ 1522461 w 1930400"/>
                <a:gd name="connsiteY74" fmla="*/ 1251526 h 1510144"/>
                <a:gd name="connsiteX75" fmla="*/ 1670242 w 1930400"/>
                <a:gd name="connsiteY75" fmla="*/ 1168399 h 1510144"/>
                <a:gd name="connsiteX76" fmla="*/ 1734897 w 1930400"/>
                <a:gd name="connsiteY76" fmla="*/ 1196108 h 1510144"/>
                <a:gd name="connsiteX77" fmla="*/ 1790315 w 1930400"/>
                <a:gd name="connsiteY77" fmla="*/ 1214581 h 1510144"/>
                <a:gd name="connsiteX78" fmla="*/ 1910388 w 1930400"/>
                <a:gd name="connsiteY78" fmla="*/ 1122217 h 1510144"/>
                <a:gd name="connsiteX79" fmla="*/ 1910388 w 1930400"/>
                <a:gd name="connsiteY79" fmla="*/ 1103745 h 1510144"/>
                <a:gd name="connsiteX80" fmla="*/ 1818024 w 1930400"/>
                <a:gd name="connsiteY80" fmla="*/ 983672 h 1510144"/>
                <a:gd name="connsiteX81" fmla="*/ 1670242 w 1930400"/>
                <a:gd name="connsiteY81" fmla="*/ 1002145 h 1510144"/>
                <a:gd name="connsiteX82" fmla="*/ 1531697 w 1930400"/>
                <a:gd name="connsiteY82" fmla="*/ 965199 h 1510144"/>
                <a:gd name="connsiteX83" fmla="*/ 1651770 w 1930400"/>
                <a:gd name="connsiteY83" fmla="*/ 882072 h 1510144"/>
                <a:gd name="connsiteX84" fmla="*/ 1864206 w 1930400"/>
                <a:gd name="connsiteY84" fmla="*/ 826654 h 1510144"/>
                <a:gd name="connsiteX85" fmla="*/ 1891915 w 1930400"/>
                <a:gd name="connsiteY85" fmla="*/ 743526 h 1510144"/>
                <a:gd name="connsiteX86" fmla="*/ 1818024 w 1930400"/>
                <a:gd name="connsiteY86" fmla="*/ 697345 h 1510144"/>
                <a:gd name="connsiteX87" fmla="*/ 1651770 w 1930400"/>
                <a:gd name="connsiteY87" fmla="*/ 715817 h 1510144"/>
                <a:gd name="connsiteX88" fmla="*/ 1550170 w 1930400"/>
                <a:gd name="connsiteY88" fmla="*/ 743526 h 1510144"/>
                <a:gd name="connsiteX89" fmla="*/ 1503988 w 1930400"/>
                <a:gd name="connsiteY89" fmla="*/ 734290 h 1510144"/>
                <a:gd name="connsiteX90" fmla="*/ 1559406 w 1930400"/>
                <a:gd name="connsiteY90" fmla="*/ 604981 h 1510144"/>
                <a:gd name="connsiteX91" fmla="*/ 1651770 w 1930400"/>
                <a:gd name="connsiteY91" fmla="*/ 540326 h 1510144"/>
                <a:gd name="connsiteX92" fmla="*/ 1725661 w 1930400"/>
                <a:gd name="connsiteY92" fmla="*/ 383308 h 1510144"/>
                <a:gd name="connsiteX93" fmla="*/ 1707188 w 1930400"/>
                <a:gd name="connsiteY93" fmla="*/ 337126 h 1510144"/>
                <a:gd name="connsiteX94" fmla="*/ 1568642 w 1930400"/>
                <a:gd name="connsiteY94" fmla="*/ 392545 h 1510144"/>
                <a:gd name="connsiteX95" fmla="*/ 1522461 w 1930400"/>
                <a:gd name="connsiteY95" fmla="*/ 457199 h 1510144"/>
                <a:gd name="connsiteX96" fmla="*/ 1393151 w 1930400"/>
                <a:gd name="connsiteY96" fmla="*/ 457199 h 1510144"/>
                <a:gd name="connsiteX97" fmla="*/ 1420861 w 1930400"/>
                <a:gd name="connsiteY97" fmla="*/ 337126 h 1510144"/>
                <a:gd name="connsiteX98" fmla="*/ 1485515 w 1930400"/>
                <a:gd name="connsiteY98" fmla="*/ 180108 h 1510144"/>
                <a:gd name="connsiteX99" fmla="*/ 1485515 w 1930400"/>
                <a:gd name="connsiteY99" fmla="*/ 69272 h 1510144"/>
                <a:gd name="connsiteX100" fmla="*/ 1346970 w 1930400"/>
                <a:gd name="connsiteY100" fmla="*/ 13854 h 1510144"/>
                <a:gd name="connsiteX101" fmla="*/ 1328497 w 1930400"/>
                <a:gd name="connsiteY101" fmla="*/ 152399 h 1510144"/>
                <a:gd name="connsiteX102" fmla="*/ 1180715 w 1930400"/>
                <a:gd name="connsiteY102" fmla="*/ 226290 h 1510144"/>
                <a:gd name="connsiteX103" fmla="*/ 1088351 w 1930400"/>
                <a:gd name="connsiteY103" fmla="*/ 318654 h 1510144"/>
                <a:gd name="connsiteX104" fmla="*/ 1208424 w 1930400"/>
                <a:gd name="connsiteY104" fmla="*/ 420254 h 1510144"/>
                <a:gd name="connsiteX105" fmla="*/ 1291551 w 1930400"/>
                <a:gd name="connsiteY105" fmla="*/ 374072 h 1510144"/>
                <a:gd name="connsiteX106" fmla="*/ 1300788 w 1930400"/>
                <a:gd name="connsiteY106" fmla="*/ 475672 h 1510144"/>
                <a:gd name="connsiteX107" fmla="*/ 1273079 w 1930400"/>
                <a:gd name="connsiteY107" fmla="*/ 595745 h 1510144"/>
                <a:gd name="connsiteX108" fmla="*/ 1383915 w 1930400"/>
                <a:gd name="connsiteY108" fmla="*/ 660399 h 1510144"/>
                <a:gd name="connsiteX109" fmla="*/ 1467042 w 1930400"/>
                <a:gd name="connsiteY109" fmla="*/ 669636 h 1510144"/>
                <a:gd name="connsiteX110" fmla="*/ 1457806 w 1930400"/>
                <a:gd name="connsiteY110" fmla="*/ 706581 h 1510144"/>
                <a:gd name="connsiteX111" fmla="*/ 1328497 w 1930400"/>
                <a:gd name="connsiteY111" fmla="*/ 789708 h 1510144"/>
                <a:gd name="connsiteX112" fmla="*/ 1291551 w 1930400"/>
                <a:gd name="connsiteY112" fmla="*/ 835890 h 1510144"/>
                <a:gd name="connsiteX113" fmla="*/ 1393151 w 1930400"/>
                <a:gd name="connsiteY113" fmla="*/ 863599 h 1510144"/>
                <a:gd name="connsiteX114" fmla="*/ 1448570 w 1930400"/>
                <a:gd name="connsiteY114" fmla="*/ 928254 h 1510144"/>
                <a:gd name="connsiteX115" fmla="*/ 1467042 w 1930400"/>
                <a:gd name="connsiteY115" fmla="*/ 992908 h 1510144"/>
                <a:gd name="connsiteX116" fmla="*/ 1328497 w 1930400"/>
                <a:gd name="connsiteY116" fmla="*/ 992908 h 1510144"/>
                <a:gd name="connsiteX117" fmla="*/ 1254606 w 1930400"/>
                <a:gd name="connsiteY117" fmla="*/ 965199 h 1510144"/>
                <a:gd name="connsiteX118" fmla="*/ 1180715 w 1930400"/>
                <a:gd name="connsiteY118" fmla="*/ 1011381 h 1510144"/>
                <a:gd name="connsiteX119" fmla="*/ 1245370 w 1930400"/>
                <a:gd name="connsiteY119" fmla="*/ 1103745 h 1510144"/>
                <a:gd name="connsiteX120" fmla="*/ 1199188 w 1930400"/>
                <a:gd name="connsiteY120" fmla="*/ 1149926 h 1510144"/>
                <a:gd name="connsiteX121" fmla="*/ 1116061 w 1930400"/>
                <a:gd name="connsiteY121" fmla="*/ 1103745 h 1510144"/>
                <a:gd name="connsiteX122" fmla="*/ 1088351 w 1930400"/>
                <a:gd name="connsiteY122" fmla="*/ 955963 h 1510144"/>
                <a:gd name="connsiteX123" fmla="*/ 1032933 w 1930400"/>
                <a:gd name="connsiteY123" fmla="*/ 909781 h 1510144"/>
                <a:gd name="connsiteX124" fmla="*/ 959042 w 1930400"/>
                <a:gd name="connsiteY124" fmla="*/ 974436 h 1510144"/>
                <a:gd name="connsiteX125" fmla="*/ 959042 w 1930400"/>
                <a:gd name="connsiteY125" fmla="*/ 1029854 h 1510144"/>
                <a:gd name="connsiteX126" fmla="*/ 848206 w 1930400"/>
                <a:gd name="connsiteY126" fmla="*/ 1085272 h 1510144"/>
                <a:gd name="connsiteX127" fmla="*/ 829733 w 1930400"/>
                <a:gd name="connsiteY127" fmla="*/ 992908 h 1510144"/>
                <a:gd name="connsiteX128" fmla="*/ 894388 w 1930400"/>
                <a:gd name="connsiteY128" fmla="*/ 919017 h 1510144"/>
                <a:gd name="connsiteX129" fmla="*/ 820497 w 1930400"/>
                <a:gd name="connsiteY129" fmla="*/ 845126 h 1510144"/>
                <a:gd name="connsiteX130" fmla="*/ 728133 w 1930400"/>
                <a:gd name="connsiteY130" fmla="*/ 854363 h 1510144"/>
                <a:gd name="connsiteX131" fmla="*/ 718897 w 1930400"/>
                <a:gd name="connsiteY131" fmla="*/ 983672 h 1510144"/>
                <a:gd name="connsiteX132" fmla="*/ 626533 w 1930400"/>
                <a:gd name="connsiteY132" fmla="*/ 1066799 h 1510144"/>
                <a:gd name="connsiteX133" fmla="*/ 552642 w 1930400"/>
                <a:gd name="connsiteY133" fmla="*/ 1020617 h 1510144"/>
                <a:gd name="connsiteX134" fmla="*/ 626533 w 1930400"/>
                <a:gd name="connsiteY134" fmla="*/ 863599 h 1510144"/>
                <a:gd name="connsiteX135" fmla="*/ 580351 w 1930400"/>
                <a:gd name="connsiteY135" fmla="*/ 808181 h 1510144"/>
                <a:gd name="connsiteX136" fmla="*/ 497224 w 1930400"/>
                <a:gd name="connsiteY136" fmla="*/ 845126 h 1510144"/>
                <a:gd name="connsiteX137" fmla="*/ 487988 w 1930400"/>
                <a:gd name="connsiteY137" fmla="*/ 1002145 h 1510144"/>
                <a:gd name="connsiteX138" fmla="*/ 386388 w 1930400"/>
                <a:gd name="connsiteY138" fmla="*/ 992908 h 1510144"/>
                <a:gd name="connsiteX139" fmla="*/ 404861 w 1930400"/>
                <a:gd name="connsiteY139" fmla="*/ 872836 h 1510144"/>
                <a:gd name="connsiteX140" fmla="*/ 571115 w 1930400"/>
                <a:gd name="connsiteY140" fmla="*/ 771236 h 1510144"/>
                <a:gd name="connsiteX141" fmla="*/ 608061 w 1930400"/>
                <a:gd name="connsiteY141" fmla="*/ 715817 h 1510144"/>
                <a:gd name="connsiteX142" fmla="*/ 414097 w 1930400"/>
                <a:gd name="connsiteY142" fmla="*/ 743526 h 1510144"/>
                <a:gd name="connsiteX143" fmla="*/ 404861 w 1930400"/>
                <a:gd name="connsiteY143" fmla="*/ 743526 h 1510144"/>
                <a:gd name="connsiteX144" fmla="*/ 524933 w 1930400"/>
                <a:gd name="connsiteY144" fmla="*/ 632690 h 1510144"/>
                <a:gd name="connsiteX145" fmla="*/ 608061 w 1930400"/>
                <a:gd name="connsiteY145" fmla="*/ 651163 h 1510144"/>
                <a:gd name="connsiteX146" fmla="*/ 746606 w 1930400"/>
                <a:gd name="connsiteY146" fmla="*/ 660399 h 1510144"/>
                <a:gd name="connsiteX147" fmla="*/ 755842 w 1930400"/>
                <a:gd name="connsiteY147" fmla="*/ 604981 h 1510144"/>
                <a:gd name="connsiteX148" fmla="*/ 700424 w 1930400"/>
                <a:gd name="connsiteY148" fmla="*/ 484908 h 1510144"/>
                <a:gd name="connsiteX149" fmla="*/ 737370 w 1930400"/>
                <a:gd name="connsiteY149" fmla="*/ 429490 h 1510144"/>
                <a:gd name="connsiteX150" fmla="*/ 792788 w 1930400"/>
                <a:gd name="connsiteY150" fmla="*/ 466436 h 1510144"/>
                <a:gd name="connsiteX151" fmla="*/ 903624 w 1930400"/>
                <a:gd name="connsiteY151" fmla="*/ 549563 h 1510144"/>
                <a:gd name="connsiteX152" fmla="*/ 968279 w 1930400"/>
                <a:gd name="connsiteY152" fmla="*/ 484908 h 1510144"/>
                <a:gd name="connsiteX153" fmla="*/ 959042 w 1930400"/>
                <a:gd name="connsiteY153" fmla="*/ 420254 h 1510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1930400" h="1510144">
                  <a:moveTo>
                    <a:pt x="811261" y="235526"/>
                  </a:moveTo>
                  <a:cubicBezTo>
                    <a:pt x="802024" y="186265"/>
                    <a:pt x="792788" y="137005"/>
                    <a:pt x="774315" y="106217"/>
                  </a:cubicBezTo>
                  <a:cubicBezTo>
                    <a:pt x="755842" y="75429"/>
                    <a:pt x="732751" y="66193"/>
                    <a:pt x="700424" y="50799"/>
                  </a:cubicBezTo>
                  <a:cubicBezTo>
                    <a:pt x="668097" y="35405"/>
                    <a:pt x="606521" y="12315"/>
                    <a:pt x="580351" y="13854"/>
                  </a:cubicBezTo>
                  <a:cubicBezTo>
                    <a:pt x="554181" y="15393"/>
                    <a:pt x="543406" y="38485"/>
                    <a:pt x="543406" y="60036"/>
                  </a:cubicBezTo>
                  <a:cubicBezTo>
                    <a:pt x="543406" y="81587"/>
                    <a:pt x="561878" y="116993"/>
                    <a:pt x="580351" y="143163"/>
                  </a:cubicBezTo>
                  <a:cubicBezTo>
                    <a:pt x="598824" y="169333"/>
                    <a:pt x="640387" y="195503"/>
                    <a:pt x="654242" y="217054"/>
                  </a:cubicBezTo>
                  <a:cubicBezTo>
                    <a:pt x="668097" y="238605"/>
                    <a:pt x="671176" y="255539"/>
                    <a:pt x="663479" y="272472"/>
                  </a:cubicBezTo>
                  <a:cubicBezTo>
                    <a:pt x="655782" y="289405"/>
                    <a:pt x="631152" y="318654"/>
                    <a:pt x="608061" y="318654"/>
                  </a:cubicBezTo>
                  <a:cubicBezTo>
                    <a:pt x="584970" y="318654"/>
                    <a:pt x="541866" y="295563"/>
                    <a:pt x="524933" y="272472"/>
                  </a:cubicBezTo>
                  <a:cubicBezTo>
                    <a:pt x="508000" y="249381"/>
                    <a:pt x="514158" y="203199"/>
                    <a:pt x="506461" y="180108"/>
                  </a:cubicBezTo>
                  <a:cubicBezTo>
                    <a:pt x="498764" y="157017"/>
                    <a:pt x="498763" y="143162"/>
                    <a:pt x="478751" y="133926"/>
                  </a:cubicBezTo>
                  <a:cubicBezTo>
                    <a:pt x="458739" y="124690"/>
                    <a:pt x="403321" y="109296"/>
                    <a:pt x="386388" y="124690"/>
                  </a:cubicBezTo>
                  <a:cubicBezTo>
                    <a:pt x="369455" y="140084"/>
                    <a:pt x="374072" y="197042"/>
                    <a:pt x="377151" y="226290"/>
                  </a:cubicBezTo>
                  <a:cubicBezTo>
                    <a:pt x="380230" y="255538"/>
                    <a:pt x="383309" y="274011"/>
                    <a:pt x="404861" y="300181"/>
                  </a:cubicBezTo>
                  <a:cubicBezTo>
                    <a:pt x="426413" y="326351"/>
                    <a:pt x="487988" y="357138"/>
                    <a:pt x="506461" y="383308"/>
                  </a:cubicBezTo>
                  <a:cubicBezTo>
                    <a:pt x="524934" y="409478"/>
                    <a:pt x="526473" y="443344"/>
                    <a:pt x="515697" y="457199"/>
                  </a:cubicBezTo>
                  <a:cubicBezTo>
                    <a:pt x="504921" y="471054"/>
                    <a:pt x="474133" y="477212"/>
                    <a:pt x="441806" y="466436"/>
                  </a:cubicBezTo>
                  <a:cubicBezTo>
                    <a:pt x="409479" y="455660"/>
                    <a:pt x="346363" y="414097"/>
                    <a:pt x="321733" y="392545"/>
                  </a:cubicBezTo>
                  <a:cubicBezTo>
                    <a:pt x="297103" y="370993"/>
                    <a:pt x="312497" y="340205"/>
                    <a:pt x="294024" y="337126"/>
                  </a:cubicBezTo>
                  <a:cubicBezTo>
                    <a:pt x="275551" y="334047"/>
                    <a:pt x="226291" y="357139"/>
                    <a:pt x="210897" y="374072"/>
                  </a:cubicBezTo>
                  <a:cubicBezTo>
                    <a:pt x="195503" y="391005"/>
                    <a:pt x="197043" y="418714"/>
                    <a:pt x="201661" y="438726"/>
                  </a:cubicBezTo>
                  <a:cubicBezTo>
                    <a:pt x="206279" y="458738"/>
                    <a:pt x="217055" y="475672"/>
                    <a:pt x="238606" y="494145"/>
                  </a:cubicBezTo>
                  <a:cubicBezTo>
                    <a:pt x="260157" y="512618"/>
                    <a:pt x="309419" y="531090"/>
                    <a:pt x="330970" y="549563"/>
                  </a:cubicBezTo>
                  <a:cubicBezTo>
                    <a:pt x="352522" y="568036"/>
                    <a:pt x="369454" y="584969"/>
                    <a:pt x="367915" y="604981"/>
                  </a:cubicBezTo>
                  <a:cubicBezTo>
                    <a:pt x="366376" y="624993"/>
                    <a:pt x="343284" y="661939"/>
                    <a:pt x="321733" y="669636"/>
                  </a:cubicBezTo>
                  <a:cubicBezTo>
                    <a:pt x="300182" y="677333"/>
                    <a:pt x="269394" y="660399"/>
                    <a:pt x="238606" y="651163"/>
                  </a:cubicBezTo>
                  <a:cubicBezTo>
                    <a:pt x="207818" y="641927"/>
                    <a:pt x="163176" y="614217"/>
                    <a:pt x="137006" y="614217"/>
                  </a:cubicBezTo>
                  <a:cubicBezTo>
                    <a:pt x="110836" y="614217"/>
                    <a:pt x="86206" y="632690"/>
                    <a:pt x="81588" y="651163"/>
                  </a:cubicBezTo>
                  <a:cubicBezTo>
                    <a:pt x="76970" y="669636"/>
                    <a:pt x="89285" y="705042"/>
                    <a:pt x="109297" y="725054"/>
                  </a:cubicBezTo>
                  <a:cubicBezTo>
                    <a:pt x="129309" y="745066"/>
                    <a:pt x="180109" y="758921"/>
                    <a:pt x="201661" y="771236"/>
                  </a:cubicBezTo>
                  <a:cubicBezTo>
                    <a:pt x="223213" y="783551"/>
                    <a:pt x="229370" y="783551"/>
                    <a:pt x="238606" y="798945"/>
                  </a:cubicBezTo>
                  <a:cubicBezTo>
                    <a:pt x="247842" y="814339"/>
                    <a:pt x="264776" y="849745"/>
                    <a:pt x="257079" y="863599"/>
                  </a:cubicBezTo>
                  <a:cubicBezTo>
                    <a:pt x="249382" y="877454"/>
                    <a:pt x="212436" y="880533"/>
                    <a:pt x="192424" y="882072"/>
                  </a:cubicBezTo>
                  <a:cubicBezTo>
                    <a:pt x="172412" y="883611"/>
                    <a:pt x="158558" y="877454"/>
                    <a:pt x="137006" y="872836"/>
                  </a:cubicBezTo>
                  <a:cubicBezTo>
                    <a:pt x="115455" y="868218"/>
                    <a:pt x="84666" y="854363"/>
                    <a:pt x="63115" y="854363"/>
                  </a:cubicBezTo>
                  <a:cubicBezTo>
                    <a:pt x="41564" y="854363"/>
                    <a:pt x="15394" y="849745"/>
                    <a:pt x="7697" y="872836"/>
                  </a:cubicBezTo>
                  <a:cubicBezTo>
                    <a:pt x="0" y="895927"/>
                    <a:pt x="3079" y="971357"/>
                    <a:pt x="16933" y="992908"/>
                  </a:cubicBezTo>
                  <a:cubicBezTo>
                    <a:pt x="30788" y="1014460"/>
                    <a:pt x="60036" y="999066"/>
                    <a:pt x="90824" y="1002145"/>
                  </a:cubicBezTo>
                  <a:cubicBezTo>
                    <a:pt x="121612" y="1005224"/>
                    <a:pt x="175491" y="1003684"/>
                    <a:pt x="201661" y="1011381"/>
                  </a:cubicBezTo>
                  <a:cubicBezTo>
                    <a:pt x="227831" y="1019078"/>
                    <a:pt x="238606" y="1028314"/>
                    <a:pt x="247842" y="1048326"/>
                  </a:cubicBezTo>
                  <a:cubicBezTo>
                    <a:pt x="257078" y="1068338"/>
                    <a:pt x="272473" y="1116060"/>
                    <a:pt x="257079" y="1131454"/>
                  </a:cubicBezTo>
                  <a:cubicBezTo>
                    <a:pt x="241685" y="1146848"/>
                    <a:pt x="181649" y="1132993"/>
                    <a:pt x="155479" y="1140690"/>
                  </a:cubicBezTo>
                  <a:cubicBezTo>
                    <a:pt x="129309" y="1148387"/>
                    <a:pt x="112376" y="1159163"/>
                    <a:pt x="100061" y="1177636"/>
                  </a:cubicBezTo>
                  <a:cubicBezTo>
                    <a:pt x="87746" y="1196109"/>
                    <a:pt x="66194" y="1234593"/>
                    <a:pt x="81588" y="1251526"/>
                  </a:cubicBezTo>
                  <a:cubicBezTo>
                    <a:pt x="96982" y="1268459"/>
                    <a:pt x="161636" y="1280775"/>
                    <a:pt x="192424" y="1279236"/>
                  </a:cubicBezTo>
                  <a:cubicBezTo>
                    <a:pt x="223212" y="1277697"/>
                    <a:pt x="237067" y="1253066"/>
                    <a:pt x="266315" y="1242290"/>
                  </a:cubicBezTo>
                  <a:cubicBezTo>
                    <a:pt x="295563" y="1231514"/>
                    <a:pt x="341745" y="1216120"/>
                    <a:pt x="367915" y="1214581"/>
                  </a:cubicBezTo>
                  <a:cubicBezTo>
                    <a:pt x="394085" y="1213042"/>
                    <a:pt x="412557" y="1216121"/>
                    <a:pt x="423333" y="1233054"/>
                  </a:cubicBezTo>
                  <a:cubicBezTo>
                    <a:pt x="434109" y="1249987"/>
                    <a:pt x="431031" y="1291551"/>
                    <a:pt x="432570" y="1316181"/>
                  </a:cubicBezTo>
                  <a:cubicBezTo>
                    <a:pt x="434110" y="1340811"/>
                    <a:pt x="417176" y="1360824"/>
                    <a:pt x="432570" y="1380836"/>
                  </a:cubicBezTo>
                  <a:cubicBezTo>
                    <a:pt x="447964" y="1400848"/>
                    <a:pt x="501842" y="1436254"/>
                    <a:pt x="524933" y="1436254"/>
                  </a:cubicBezTo>
                  <a:cubicBezTo>
                    <a:pt x="548024" y="1436254"/>
                    <a:pt x="561879" y="1407006"/>
                    <a:pt x="571115" y="1380836"/>
                  </a:cubicBezTo>
                  <a:cubicBezTo>
                    <a:pt x="580351" y="1354666"/>
                    <a:pt x="564957" y="1310024"/>
                    <a:pt x="580351" y="1279236"/>
                  </a:cubicBezTo>
                  <a:cubicBezTo>
                    <a:pt x="595745" y="1248448"/>
                    <a:pt x="643467" y="1200726"/>
                    <a:pt x="663479" y="1196108"/>
                  </a:cubicBezTo>
                  <a:cubicBezTo>
                    <a:pt x="683491" y="1191490"/>
                    <a:pt x="689648" y="1223817"/>
                    <a:pt x="700424" y="1251526"/>
                  </a:cubicBezTo>
                  <a:cubicBezTo>
                    <a:pt x="711200" y="1279235"/>
                    <a:pt x="714279" y="1330036"/>
                    <a:pt x="728133" y="1362363"/>
                  </a:cubicBezTo>
                  <a:cubicBezTo>
                    <a:pt x="741987" y="1394690"/>
                    <a:pt x="763539" y="1431636"/>
                    <a:pt x="783551" y="1445490"/>
                  </a:cubicBezTo>
                  <a:cubicBezTo>
                    <a:pt x="803563" y="1459345"/>
                    <a:pt x="829733" y="1454726"/>
                    <a:pt x="848206" y="1445490"/>
                  </a:cubicBezTo>
                  <a:cubicBezTo>
                    <a:pt x="866679" y="1436254"/>
                    <a:pt x="886691" y="1425478"/>
                    <a:pt x="894388" y="1390072"/>
                  </a:cubicBezTo>
                  <a:cubicBezTo>
                    <a:pt x="902085" y="1354666"/>
                    <a:pt x="885152" y="1262302"/>
                    <a:pt x="894388" y="1233054"/>
                  </a:cubicBezTo>
                  <a:cubicBezTo>
                    <a:pt x="903624" y="1203806"/>
                    <a:pt x="926715" y="1202266"/>
                    <a:pt x="949806" y="1214581"/>
                  </a:cubicBezTo>
                  <a:cubicBezTo>
                    <a:pt x="972897" y="1226896"/>
                    <a:pt x="1014460" y="1276157"/>
                    <a:pt x="1032933" y="1306945"/>
                  </a:cubicBezTo>
                  <a:cubicBezTo>
                    <a:pt x="1051406" y="1337733"/>
                    <a:pt x="1046787" y="1371599"/>
                    <a:pt x="1060642" y="1399308"/>
                  </a:cubicBezTo>
                  <a:cubicBezTo>
                    <a:pt x="1074497" y="1427017"/>
                    <a:pt x="1089891" y="1456266"/>
                    <a:pt x="1116061" y="1473199"/>
                  </a:cubicBezTo>
                  <a:cubicBezTo>
                    <a:pt x="1142231" y="1490132"/>
                    <a:pt x="1189952" y="1510144"/>
                    <a:pt x="1217661" y="1500908"/>
                  </a:cubicBezTo>
                  <a:cubicBezTo>
                    <a:pt x="1245370" y="1491672"/>
                    <a:pt x="1277697" y="1454726"/>
                    <a:pt x="1282315" y="1417781"/>
                  </a:cubicBezTo>
                  <a:cubicBezTo>
                    <a:pt x="1286933" y="1380836"/>
                    <a:pt x="1253067" y="1311563"/>
                    <a:pt x="1245370" y="1279236"/>
                  </a:cubicBezTo>
                  <a:cubicBezTo>
                    <a:pt x="1237673" y="1246909"/>
                    <a:pt x="1216121" y="1229975"/>
                    <a:pt x="1236133" y="1223817"/>
                  </a:cubicBezTo>
                  <a:cubicBezTo>
                    <a:pt x="1256145" y="1217659"/>
                    <a:pt x="1337733" y="1219199"/>
                    <a:pt x="1365442" y="1242290"/>
                  </a:cubicBezTo>
                  <a:cubicBezTo>
                    <a:pt x="1393151" y="1265381"/>
                    <a:pt x="1385455" y="1322339"/>
                    <a:pt x="1402388" y="1362363"/>
                  </a:cubicBezTo>
                  <a:cubicBezTo>
                    <a:pt x="1419321" y="1402387"/>
                    <a:pt x="1437794" y="1462424"/>
                    <a:pt x="1467042" y="1482436"/>
                  </a:cubicBezTo>
                  <a:cubicBezTo>
                    <a:pt x="1496290" y="1502448"/>
                    <a:pt x="1560946" y="1502448"/>
                    <a:pt x="1577879" y="1482436"/>
                  </a:cubicBezTo>
                  <a:cubicBezTo>
                    <a:pt x="1594812" y="1462424"/>
                    <a:pt x="1577878" y="1400848"/>
                    <a:pt x="1568642" y="1362363"/>
                  </a:cubicBezTo>
                  <a:cubicBezTo>
                    <a:pt x="1559406" y="1323878"/>
                    <a:pt x="1505528" y="1283853"/>
                    <a:pt x="1522461" y="1251526"/>
                  </a:cubicBezTo>
                  <a:cubicBezTo>
                    <a:pt x="1539394" y="1219199"/>
                    <a:pt x="1634836" y="1177635"/>
                    <a:pt x="1670242" y="1168399"/>
                  </a:cubicBezTo>
                  <a:cubicBezTo>
                    <a:pt x="1705648" y="1159163"/>
                    <a:pt x="1714885" y="1188411"/>
                    <a:pt x="1734897" y="1196108"/>
                  </a:cubicBezTo>
                  <a:cubicBezTo>
                    <a:pt x="1754909" y="1203805"/>
                    <a:pt x="1761067" y="1226896"/>
                    <a:pt x="1790315" y="1214581"/>
                  </a:cubicBezTo>
                  <a:cubicBezTo>
                    <a:pt x="1819564" y="1202266"/>
                    <a:pt x="1890376" y="1140690"/>
                    <a:pt x="1910388" y="1122217"/>
                  </a:cubicBezTo>
                  <a:cubicBezTo>
                    <a:pt x="1930400" y="1103744"/>
                    <a:pt x="1925782" y="1126836"/>
                    <a:pt x="1910388" y="1103745"/>
                  </a:cubicBezTo>
                  <a:cubicBezTo>
                    <a:pt x="1894994" y="1080654"/>
                    <a:pt x="1858048" y="1000605"/>
                    <a:pt x="1818024" y="983672"/>
                  </a:cubicBezTo>
                  <a:cubicBezTo>
                    <a:pt x="1778000" y="966739"/>
                    <a:pt x="1717963" y="1005224"/>
                    <a:pt x="1670242" y="1002145"/>
                  </a:cubicBezTo>
                  <a:cubicBezTo>
                    <a:pt x="1622521" y="999066"/>
                    <a:pt x="1534776" y="985211"/>
                    <a:pt x="1531697" y="965199"/>
                  </a:cubicBezTo>
                  <a:cubicBezTo>
                    <a:pt x="1528618" y="945187"/>
                    <a:pt x="1596352" y="905163"/>
                    <a:pt x="1651770" y="882072"/>
                  </a:cubicBezTo>
                  <a:cubicBezTo>
                    <a:pt x="1707188" y="858981"/>
                    <a:pt x="1824182" y="849745"/>
                    <a:pt x="1864206" y="826654"/>
                  </a:cubicBezTo>
                  <a:cubicBezTo>
                    <a:pt x="1904230" y="803563"/>
                    <a:pt x="1899612" y="765077"/>
                    <a:pt x="1891915" y="743526"/>
                  </a:cubicBezTo>
                  <a:cubicBezTo>
                    <a:pt x="1884218" y="721975"/>
                    <a:pt x="1858048" y="701963"/>
                    <a:pt x="1818024" y="697345"/>
                  </a:cubicBezTo>
                  <a:cubicBezTo>
                    <a:pt x="1778000" y="692727"/>
                    <a:pt x="1696412" y="708120"/>
                    <a:pt x="1651770" y="715817"/>
                  </a:cubicBezTo>
                  <a:cubicBezTo>
                    <a:pt x="1607128" y="723514"/>
                    <a:pt x="1574800" y="740447"/>
                    <a:pt x="1550170" y="743526"/>
                  </a:cubicBezTo>
                  <a:cubicBezTo>
                    <a:pt x="1525540" y="746605"/>
                    <a:pt x="1502449" y="757381"/>
                    <a:pt x="1503988" y="734290"/>
                  </a:cubicBezTo>
                  <a:cubicBezTo>
                    <a:pt x="1505527" y="711199"/>
                    <a:pt x="1534776" y="637308"/>
                    <a:pt x="1559406" y="604981"/>
                  </a:cubicBezTo>
                  <a:cubicBezTo>
                    <a:pt x="1584036" y="572654"/>
                    <a:pt x="1624061" y="577271"/>
                    <a:pt x="1651770" y="540326"/>
                  </a:cubicBezTo>
                  <a:cubicBezTo>
                    <a:pt x="1679479" y="503381"/>
                    <a:pt x="1716425" y="417175"/>
                    <a:pt x="1725661" y="383308"/>
                  </a:cubicBezTo>
                  <a:cubicBezTo>
                    <a:pt x="1734897" y="349441"/>
                    <a:pt x="1733358" y="335587"/>
                    <a:pt x="1707188" y="337126"/>
                  </a:cubicBezTo>
                  <a:cubicBezTo>
                    <a:pt x="1681018" y="338665"/>
                    <a:pt x="1599430" y="372533"/>
                    <a:pt x="1568642" y="392545"/>
                  </a:cubicBezTo>
                  <a:cubicBezTo>
                    <a:pt x="1537854" y="412557"/>
                    <a:pt x="1551710" y="446423"/>
                    <a:pt x="1522461" y="457199"/>
                  </a:cubicBezTo>
                  <a:cubicBezTo>
                    <a:pt x="1493213" y="467975"/>
                    <a:pt x="1410084" y="477211"/>
                    <a:pt x="1393151" y="457199"/>
                  </a:cubicBezTo>
                  <a:cubicBezTo>
                    <a:pt x="1376218" y="437187"/>
                    <a:pt x="1405467" y="383308"/>
                    <a:pt x="1420861" y="337126"/>
                  </a:cubicBezTo>
                  <a:cubicBezTo>
                    <a:pt x="1436255" y="290944"/>
                    <a:pt x="1474739" y="224750"/>
                    <a:pt x="1485515" y="180108"/>
                  </a:cubicBezTo>
                  <a:cubicBezTo>
                    <a:pt x="1496291" y="135466"/>
                    <a:pt x="1508606" y="96981"/>
                    <a:pt x="1485515" y="69272"/>
                  </a:cubicBezTo>
                  <a:cubicBezTo>
                    <a:pt x="1462424" y="41563"/>
                    <a:pt x="1373140" y="0"/>
                    <a:pt x="1346970" y="13854"/>
                  </a:cubicBezTo>
                  <a:cubicBezTo>
                    <a:pt x="1320800" y="27708"/>
                    <a:pt x="1356206" y="116993"/>
                    <a:pt x="1328497" y="152399"/>
                  </a:cubicBezTo>
                  <a:cubicBezTo>
                    <a:pt x="1300788" y="187805"/>
                    <a:pt x="1220739" y="198581"/>
                    <a:pt x="1180715" y="226290"/>
                  </a:cubicBezTo>
                  <a:cubicBezTo>
                    <a:pt x="1140691" y="253999"/>
                    <a:pt x="1083733" y="286327"/>
                    <a:pt x="1088351" y="318654"/>
                  </a:cubicBezTo>
                  <a:cubicBezTo>
                    <a:pt x="1092969" y="350981"/>
                    <a:pt x="1174557" y="411018"/>
                    <a:pt x="1208424" y="420254"/>
                  </a:cubicBezTo>
                  <a:cubicBezTo>
                    <a:pt x="1242291" y="429490"/>
                    <a:pt x="1276157" y="364836"/>
                    <a:pt x="1291551" y="374072"/>
                  </a:cubicBezTo>
                  <a:cubicBezTo>
                    <a:pt x="1306945" y="383308"/>
                    <a:pt x="1303867" y="438727"/>
                    <a:pt x="1300788" y="475672"/>
                  </a:cubicBezTo>
                  <a:cubicBezTo>
                    <a:pt x="1297709" y="512618"/>
                    <a:pt x="1259225" y="564957"/>
                    <a:pt x="1273079" y="595745"/>
                  </a:cubicBezTo>
                  <a:cubicBezTo>
                    <a:pt x="1286933" y="626533"/>
                    <a:pt x="1351588" y="648084"/>
                    <a:pt x="1383915" y="660399"/>
                  </a:cubicBezTo>
                  <a:cubicBezTo>
                    <a:pt x="1416242" y="672714"/>
                    <a:pt x="1454727" y="661939"/>
                    <a:pt x="1467042" y="669636"/>
                  </a:cubicBezTo>
                  <a:cubicBezTo>
                    <a:pt x="1479357" y="677333"/>
                    <a:pt x="1480897" y="686569"/>
                    <a:pt x="1457806" y="706581"/>
                  </a:cubicBezTo>
                  <a:cubicBezTo>
                    <a:pt x="1434715" y="726593"/>
                    <a:pt x="1356206" y="768157"/>
                    <a:pt x="1328497" y="789708"/>
                  </a:cubicBezTo>
                  <a:cubicBezTo>
                    <a:pt x="1300788" y="811260"/>
                    <a:pt x="1280775" y="823575"/>
                    <a:pt x="1291551" y="835890"/>
                  </a:cubicBezTo>
                  <a:cubicBezTo>
                    <a:pt x="1302327" y="848205"/>
                    <a:pt x="1366981" y="848205"/>
                    <a:pt x="1393151" y="863599"/>
                  </a:cubicBezTo>
                  <a:cubicBezTo>
                    <a:pt x="1419321" y="878993"/>
                    <a:pt x="1436255" y="906702"/>
                    <a:pt x="1448570" y="928254"/>
                  </a:cubicBezTo>
                  <a:cubicBezTo>
                    <a:pt x="1460885" y="949806"/>
                    <a:pt x="1487054" y="982132"/>
                    <a:pt x="1467042" y="992908"/>
                  </a:cubicBezTo>
                  <a:cubicBezTo>
                    <a:pt x="1447030" y="1003684"/>
                    <a:pt x="1363903" y="997526"/>
                    <a:pt x="1328497" y="992908"/>
                  </a:cubicBezTo>
                  <a:cubicBezTo>
                    <a:pt x="1293091" y="988290"/>
                    <a:pt x="1279236" y="962120"/>
                    <a:pt x="1254606" y="965199"/>
                  </a:cubicBezTo>
                  <a:cubicBezTo>
                    <a:pt x="1229976" y="968278"/>
                    <a:pt x="1182254" y="988290"/>
                    <a:pt x="1180715" y="1011381"/>
                  </a:cubicBezTo>
                  <a:cubicBezTo>
                    <a:pt x="1179176" y="1034472"/>
                    <a:pt x="1242291" y="1080654"/>
                    <a:pt x="1245370" y="1103745"/>
                  </a:cubicBezTo>
                  <a:cubicBezTo>
                    <a:pt x="1248449" y="1126836"/>
                    <a:pt x="1220739" y="1149926"/>
                    <a:pt x="1199188" y="1149926"/>
                  </a:cubicBezTo>
                  <a:cubicBezTo>
                    <a:pt x="1177637" y="1149926"/>
                    <a:pt x="1134534" y="1136072"/>
                    <a:pt x="1116061" y="1103745"/>
                  </a:cubicBezTo>
                  <a:cubicBezTo>
                    <a:pt x="1097588" y="1071418"/>
                    <a:pt x="1102206" y="988290"/>
                    <a:pt x="1088351" y="955963"/>
                  </a:cubicBezTo>
                  <a:cubicBezTo>
                    <a:pt x="1074496" y="923636"/>
                    <a:pt x="1054484" y="906702"/>
                    <a:pt x="1032933" y="909781"/>
                  </a:cubicBezTo>
                  <a:cubicBezTo>
                    <a:pt x="1011382" y="912860"/>
                    <a:pt x="971357" y="954424"/>
                    <a:pt x="959042" y="974436"/>
                  </a:cubicBezTo>
                  <a:cubicBezTo>
                    <a:pt x="946727" y="994448"/>
                    <a:pt x="977515" y="1011381"/>
                    <a:pt x="959042" y="1029854"/>
                  </a:cubicBezTo>
                  <a:cubicBezTo>
                    <a:pt x="940569" y="1048327"/>
                    <a:pt x="869757" y="1091430"/>
                    <a:pt x="848206" y="1085272"/>
                  </a:cubicBezTo>
                  <a:cubicBezTo>
                    <a:pt x="826655" y="1079114"/>
                    <a:pt x="822036" y="1020617"/>
                    <a:pt x="829733" y="992908"/>
                  </a:cubicBezTo>
                  <a:cubicBezTo>
                    <a:pt x="837430" y="965199"/>
                    <a:pt x="895927" y="943647"/>
                    <a:pt x="894388" y="919017"/>
                  </a:cubicBezTo>
                  <a:cubicBezTo>
                    <a:pt x="892849" y="894387"/>
                    <a:pt x="848206" y="855902"/>
                    <a:pt x="820497" y="845126"/>
                  </a:cubicBezTo>
                  <a:cubicBezTo>
                    <a:pt x="792788" y="834350"/>
                    <a:pt x="745066" y="831272"/>
                    <a:pt x="728133" y="854363"/>
                  </a:cubicBezTo>
                  <a:cubicBezTo>
                    <a:pt x="711200" y="877454"/>
                    <a:pt x="735830" y="948266"/>
                    <a:pt x="718897" y="983672"/>
                  </a:cubicBezTo>
                  <a:cubicBezTo>
                    <a:pt x="701964" y="1019078"/>
                    <a:pt x="654242" y="1060642"/>
                    <a:pt x="626533" y="1066799"/>
                  </a:cubicBezTo>
                  <a:cubicBezTo>
                    <a:pt x="598824" y="1072956"/>
                    <a:pt x="552642" y="1054484"/>
                    <a:pt x="552642" y="1020617"/>
                  </a:cubicBezTo>
                  <a:cubicBezTo>
                    <a:pt x="552642" y="986750"/>
                    <a:pt x="621915" y="899005"/>
                    <a:pt x="626533" y="863599"/>
                  </a:cubicBezTo>
                  <a:cubicBezTo>
                    <a:pt x="631151" y="828193"/>
                    <a:pt x="601902" y="811260"/>
                    <a:pt x="580351" y="808181"/>
                  </a:cubicBezTo>
                  <a:cubicBezTo>
                    <a:pt x="558800" y="805102"/>
                    <a:pt x="512618" y="812799"/>
                    <a:pt x="497224" y="845126"/>
                  </a:cubicBezTo>
                  <a:cubicBezTo>
                    <a:pt x="481830" y="877453"/>
                    <a:pt x="506461" y="977515"/>
                    <a:pt x="487988" y="1002145"/>
                  </a:cubicBezTo>
                  <a:cubicBezTo>
                    <a:pt x="469515" y="1026775"/>
                    <a:pt x="400243" y="1014460"/>
                    <a:pt x="386388" y="992908"/>
                  </a:cubicBezTo>
                  <a:cubicBezTo>
                    <a:pt x="372534" y="971357"/>
                    <a:pt x="374073" y="909781"/>
                    <a:pt x="404861" y="872836"/>
                  </a:cubicBezTo>
                  <a:cubicBezTo>
                    <a:pt x="435649" y="835891"/>
                    <a:pt x="537248" y="797406"/>
                    <a:pt x="571115" y="771236"/>
                  </a:cubicBezTo>
                  <a:cubicBezTo>
                    <a:pt x="604982" y="745066"/>
                    <a:pt x="634231" y="720435"/>
                    <a:pt x="608061" y="715817"/>
                  </a:cubicBezTo>
                  <a:cubicBezTo>
                    <a:pt x="581891" y="711199"/>
                    <a:pt x="447964" y="738908"/>
                    <a:pt x="414097" y="743526"/>
                  </a:cubicBezTo>
                  <a:cubicBezTo>
                    <a:pt x="380230" y="748144"/>
                    <a:pt x="386388" y="761999"/>
                    <a:pt x="404861" y="743526"/>
                  </a:cubicBezTo>
                  <a:cubicBezTo>
                    <a:pt x="423334" y="725053"/>
                    <a:pt x="491066" y="648084"/>
                    <a:pt x="524933" y="632690"/>
                  </a:cubicBezTo>
                  <a:cubicBezTo>
                    <a:pt x="558800" y="617296"/>
                    <a:pt x="571116" y="646545"/>
                    <a:pt x="608061" y="651163"/>
                  </a:cubicBezTo>
                  <a:cubicBezTo>
                    <a:pt x="645006" y="655781"/>
                    <a:pt x="721976" y="668096"/>
                    <a:pt x="746606" y="660399"/>
                  </a:cubicBezTo>
                  <a:cubicBezTo>
                    <a:pt x="771236" y="652702"/>
                    <a:pt x="763539" y="634229"/>
                    <a:pt x="755842" y="604981"/>
                  </a:cubicBezTo>
                  <a:cubicBezTo>
                    <a:pt x="748145" y="575733"/>
                    <a:pt x="703503" y="514157"/>
                    <a:pt x="700424" y="484908"/>
                  </a:cubicBezTo>
                  <a:cubicBezTo>
                    <a:pt x="697345" y="455660"/>
                    <a:pt x="721976" y="432569"/>
                    <a:pt x="737370" y="429490"/>
                  </a:cubicBezTo>
                  <a:cubicBezTo>
                    <a:pt x="752764" y="426411"/>
                    <a:pt x="765079" y="446424"/>
                    <a:pt x="792788" y="466436"/>
                  </a:cubicBezTo>
                  <a:cubicBezTo>
                    <a:pt x="820497" y="486448"/>
                    <a:pt x="874376" y="546484"/>
                    <a:pt x="903624" y="549563"/>
                  </a:cubicBezTo>
                  <a:cubicBezTo>
                    <a:pt x="932873" y="552642"/>
                    <a:pt x="959043" y="506459"/>
                    <a:pt x="968279" y="484908"/>
                  </a:cubicBezTo>
                  <a:cubicBezTo>
                    <a:pt x="977515" y="463357"/>
                    <a:pt x="963660" y="432569"/>
                    <a:pt x="959042" y="420254"/>
                  </a:cubicBezTo>
                </a:path>
              </a:pathLst>
            </a:custGeom>
            <a:solidFill>
              <a:schemeClr val="accent3">
                <a:lumMod val="75000"/>
              </a:schemeClr>
            </a:solidFill>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dirty="0">
                <a:ln>
                  <a:noFill/>
                </a:ln>
                <a:solidFill>
                  <a:prstClr val="black"/>
                </a:solidFill>
                <a:effectLst/>
                <a:uLnTx/>
                <a:uFillTx/>
                <a:latin typeface="Calibri"/>
                <a:ea typeface="+mn-ea"/>
                <a:cs typeface="+mn-cs"/>
              </a:endParaRPr>
            </a:p>
          </p:txBody>
        </p:sp>
        <p:sp>
          <p:nvSpPr>
            <p:cNvPr id="17" name="Freihandform 16"/>
            <p:cNvSpPr/>
            <p:nvPr/>
          </p:nvSpPr>
          <p:spPr>
            <a:xfrm>
              <a:off x="3851920" y="89248"/>
              <a:ext cx="576064" cy="303782"/>
            </a:xfrm>
            <a:custGeom>
              <a:avLst/>
              <a:gdLst>
                <a:gd name="connsiteX0" fmla="*/ 657320 w 1547090"/>
                <a:gd name="connsiteY0" fmla="*/ 183188 h 732752"/>
                <a:gd name="connsiteX1" fmla="*/ 592666 w 1547090"/>
                <a:gd name="connsiteY1" fmla="*/ 127770 h 732752"/>
                <a:gd name="connsiteX2" fmla="*/ 528011 w 1547090"/>
                <a:gd name="connsiteY2" fmla="*/ 100061 h 732752"/>
                <a:gd name="connsiteX3" fmla="*/ 426411 w 1547090"/>
                <a:gd name="connsiteY3" fmla="*/ 81588 h 732752"/>
                <a:gd name="connsiteX4" fmla="*/ 370993 w 1547090"/>
                <a:gd name="connsiteY4" fmla="*/ 100061 h 732752"/>
                <a:gd name="connsiteX5" fmla="*/ 343284 w 1547090"/>
                <a:gd name="connsiteY5" fmla="*/ 164715 h 732752"/>
                <a:gd name="connsiteX6" fmla="*/ 306339 w 1547090"/>
                <a:gd name="connsiteY6" fmla="*/ 192424 h 732752"/>
                <a:gd name="connsiteX7" fmla="*/ 232448 w 1547090"/>
                <a:gd name="connsiteY7" fmla="*/ 210897 h 732752"/>
                <a:gd name="connsiteX8" fmla="*/ 177029 w 1547090"/>
                <a:gd name="connsiteY8" fmla="*/ 257079 h 732752"/>
                <a:gd name="connsiteX9" fmla="*/ 167793 w 1547090"/>
                <a:gd name="connsiteY9" fmla="*/ 312497 h 732752"/>
                <a:gd name="connsiteX10" fmla="*/ 167793 w 1547090"/>
                <a:gd name="connsiteY10" fmla="*/ 367915 h 732752"/>
                <a:gd name="connsiteX11" fmla="*/ 93902 w 1547090"/>
                <a:gd name="connsiteY11" fmla="*/ 395624 h 732752"/>
                <a:gd name="connsiteX12" fmla="*/ 20011 w 1547090"/>
                <a:gd name="connsiteY12" fmla="*/ 469515 h 732752"/>
                <a:gd name="connsiteX13" fmla="*/ 1539 w 1547090"/>
                <a:gd name="connsiteY13" fmla="*/ 552643 h 732752"/>
                <a:gd name="connsiteX14" fmla="*/ 10775 w 1547090"/>
                <a:gd name="connsiteY14" fmla="*/ 635770 h 732752"/>
                <a:gd name="connsiteX15" fmla="*/ 56957 w 1547090"/>
                <a:gd name="connsiteY15" fmla="*/ 645006 h 732752"/>
                <a:gd name="connsiteX16" fmla="*/ 75429 w 1547090"/>
                <a:gd name="connsiteY16" fmla="*/ 718897 h 732752"/>
                <a:gd name="connsiteX17" fmla="*/ 195502 w 1547090"/>
                <a:gd name="connsiteY17" fmla="*/ 728133 h 732752"/>
                <a:gd name="connsiteX18" fmla="*/ 361757 w 1547090"/>
                <a:gd name="connsiteY18" fmla="*/ 700424 h 732752"/>
                <a:gd name="connsiteX19" fmla="*/ 620375 w 1547090"/>
                <a:gd name="connsiteY19" fmla="*/ 635770 h 732752"/>
                <a:gd name="connsiteX20" fmla="*/ 768157 w 1547090"/>
                <a:gd name="connsiteY20" fmla="*/ 617297 h 732752"/>
                <a:gd name="connsiteX21" fmla="*/ 786629 w 1547090"/>
                <a:gd name="connsiteY21" fmla="*/ 552643 h 732752"/>
                <a:gd name="connsiteX22" fmla="*/ 842048 w 1547090"/>
                <a:gd name="connsiteY22" fmla="*/ 543406 h 732752"/>
                <a:gd name="connsiteX23" fmla="*/ 888229 w 1547090"/>
                <a:gd name="connsiteY23" fmla="*/ 608061 h 732752"/>
                <a:gd name="connsiteX24" fmla="*/ 1119139 w 1547090"/>
                <a:gd name="connsiteY24" fmla="*/ 589588 h 732752"/>
                <a:gd name="connsiteX25" fmla="*/ 1350048 w 1547090"/>
                <a:gd name="connsiteY25" fmla="*/ 580352 h 732752"/>
                <a:gd name="connsiteX26" fmla="*/ 1516302 w 1547090"/>
                <a:gd name="connsiteY26" fmla="*/ 543406 h 732752"/>
                <a:gd name="connsiteX27" fmla="*/ 1534775 w 1547090"/>
                <a:gd name="connsiteY27" fmla="*/ 441806 h 732752"/>
                <a:gd name="connsiteX28" fmla="*/ 1497829 w 1547090"/>
                <a:gd name="connsiteY28" fmla="*/ 340206 h 732752"/>
                <a:gd name="connsiteX29" fmla="*/ 1414702 w 1547090"/>
                <a:gd name="connsiteY29" fmla="*/ 284788 h 732752"/>
                <a:gd name="connsiteX30" fmla="*/ 1377757 w 1547090"/>
                <a:gd name="connsiteY30" fmla="*/ 164715 h 732752"/>
                <a:gd name="connsiteX31" fmla="*/ 1303866 w 1547090"/>
                <a:gd name="connsiteY31" fmla="*/ 81588 h 732752"/>
                <a:gd name="connsiteX32" fmla="*/ 1174557 w 1547090"/>
                <a:gd name="connsiteY32" fmla="*/ 72352 h 732752"/>
                <a:gd name="connsiteX33" fmla="*/ 1100666 w 1547090"/>
                <a:gd name="connsiteY33" fmla="*/ 26170 h 732752"/>
                <a:gd name="connsiteX34" fmla="*/ 971357 w 1547090"/>
                <a:gd name="connsiteY34" fmla="*/ 7697 h 732752"/>
                <a:gd name="connsiteX35" fmla="*/ 860520 w 1547090"/>
                <a:gd name="connsiteY35" fmla="*/ 72352 h 732752"/>
                <a:gd name="connsiteX36" fmla="*/ 814339 w 1547090"/>
                <a:gd name="connsiteY36" fmla="*/ 164715 h 732752"/>
                <a:gd name="connsiteX37" fmla="*/ 777393 w 1547090"/>
                <a:gd name="connsiteY37" fmla="*/ 266315 h 732752"/>
                <a:gd name="connsiteX38" fmla="*/ 740448 w 1547090"/>
                <a:gd name="connsiteY38" fmla="*/ 266315 h 732752"/>
                <a:gd name="connsiteX39" fmla="*/ 657320 w 1547090"/>
                <a:gd name="connsiteY39" fmla="*/ 183188 h 732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547090" h="732752">
                  <a:moveTo>
                    <a:pt x="657320" y="183188"/>
                  </a:moveTo>
                  <a:cubicBezTo>
                    <a:pt x="632690" y="160097"/>
                    <a:pt x="614218" y="141625"/>
                    <a:pt x="592666" y="127770"/>
                  </a:cubicBezTo>
                  <a:cubicBezTo>
                    <a:pt x="571115" y="113916"/>
                    <a:pt x="555720" y="107758"/>
                    <a:pt x="528011" y="100061"/>
                  </a:cubicBezTo>
                  <a:cubicBezTo>
                    <a:pt x="500302" y="92364"/>
                    <a:pt x="452581" y="81588"/>
                    <a:pt x="426411" y="81588"/>
                  </a:cubicBezTo>
                  <a:cubicBezTo>
                    <a:pt x="400241" y="81588"/>
                    <a:pt x="384847" y="86207"/>
                    <a:pt x="370993" y="100061"/>
                  </a:cubicBezTo>
                  <a:cubicBezTo>
                    <a:pt x="357139" y="113915"/>
                    <a:pt x="354060" y="149321"/>
                    <a:pt x="343284" y="164715"/>
                  </a:cubicBezTo>
                  <a:cubicBezTo>
                    <a:pt x="332508" y="180109"/>
                    <a:pt x="324812" y="184727"/>
                    <a:pt x="306339" y="192424"/>
                  </a:cubicBezTo>
                  <a:cubicBezTo>
                    <a:pt x="287866" y="200121"/>
                    <a:pt x="254000" y="200121"/>
                    <a:pt x="232448" y="210897"/>
                  </a:cubicBezTo>
                  <a:cubicBezTo>
                    <a:pt x="210896" y="221673"/>
                    <a:pt x="187805" y="240146"/>
                    <a:pt x="177029" y="257079"/>
                  </a:cubicBezTo>
                  <a:cubicBezTo>
                    <a:pt x="166253" y="274012"/>
                    <a:pt x="169332" y="294024"/>
                    <a:pt x="167793" y="312497"/>
                  </a:cubicBezTo>
                  <a:cubicBezTo>
                    <a:pt x="166254" y="330970"/>
                    <a:pt x="180108" y="354061"/>
                    <a:pt x="167793" y="367915"/>
                  </a:cubicBezTo>
                  <a:cubicBezTo>
                    <a:pt x="155478" y="381770"/>
                    <a:pt x="118532" y="378691"/>
                    <a:pt x="93902" y="395624"/>
                  </a:cubicBezTo>
                  <a:cubicBezTo>
                    <a:pt x="69272" y="412557"/>
                    <a:pt x="35405" y="443345"/>
                    <a:pt x="20011" y="469515"/>
                  </a:cubicBezTo>
                  <a:cubicBezTo>
                    <a:pt x="4617" y="495685"/>
                    <a:pt x="3078" y="524934"/>
                    <a:pt x="1539" y="552643"/>
                  </a:cubicBezTo>
                  <a:cubicBezTo>
                    <a:pt x="0" y="580352"/>
                    <a:pt x="1539" y="620376"/>
                    <a:pt x="10775" y="635770"/>
                  </a:cubicBezTo>
                  <a:cubicBezTo>
                    <a:pt x="20011" y="651164"/>
                    <a:pt x="46181" y="631152"/>
                    <a:pt x="56957" y="645006"/>
                  </a:cubicBezTo>
                  <a:cubicBezTo>
                    <a:pt x="67733" y="658860"/>
                    <a:pt x="52338" y="705043"/>
                    <a:pt x="75429" y="718897"/>
                  </a:cubicBezTo>
                  <a:cubicBezTo>
                    <a:pt x="98520" y="732752"/>
                    <a:pt x="147781" y="731212"/>
                    <a:pt x="195502" y="728133"/>
                  </a:cubicBezTo>
                  <a:cubicBezTo>
                    <a:pt x="243223" y="725054"/>
                    <a:pt x="290945" y="715818"/>
                    <a:pt x="361757" y="700424"/>
                  </a:cubicBezTo>
                  <a:cubicBezTo>
                    <a:pt x="432569" y="685030"/>
                    <a:pt x="552642" y="649624"/>
                    <a:pt x="620375" y="635770"/>
                  </a:cubicBezTo>
                  <a:cubicBezTo>
                    <a:pt x="688108" y="621916"/>
                    <a:pt x="740448" y="631151"/>
                    <a:pt x="768157" y="617297"/>
                  </a:cubicBezTo>
                  <a:cubicBezTo>
                    <a:pt x="795866" y="603443"/>
                    <a:pt x="774314" y="564958"/>
                    <a:pt x="786629" y="552643"/>
                  </a:cubicBezTo>
                  <a:cubicBezTo>
                    <a:pt x="798944" y="540328"/>
                    <a:pt x="825115" y="534170"/>
                    <a:pt x="842048" y="543406"/>
                  </a:cubicBezTo>
                  <a:cubicBezTo>
                    <a:pt x="858981" y="552642"/>
                    <a:pt x="842047" y="600364"/>
                    <a:pt x="888229" y="608061"/>
                  </a:cubicBezTo>
                  <a:cubicBezTo>
                    <a:pt x="934411" y="615758"/>
                    <a:pt x="1042169" y="594206"/>
                    <a:pt x="1119139" y="589588"/>
                  </a:cubicBezTo>
                  <a:cubicBezTo>
                    <a:pt x="1196109" y="584970"/>
                    <a:pt x="1283854" y="588049"/>
                    <a:pt x="1350048" y="580352"/>
                  </a:cubicBezTo>
                  <a:cubicBezTo>
                    <a:pt x="1416242" y="572655"/>
                    <a:pt x="1485514" y="566497"/>
                    <a:pt x="1516302" y="543406"/>
                  </a:cubicBezTo>
                  <a:cubicBezTo>
                    <a:pt x="1547090" y="520315"/>
                    <a:pt x="1537854" y="475673"/>
                    <a:pt x="1534775" y="441806"/>
                  </a:cubicBezTo>
                  <a:cubicBezTo>
                    <a:pt x="1531696" y="407939"/>
                    <a:pt x="1517841" y="366376"/>
                    <a:pt x="1497829" y="340206"/>
                  </a:cubicBezTo>
                  <a:cubicBezTo>
                    <a:pt x="1477817" y="314036"/>
                    <a:pt x="1434714" y="314037"/>
                    <a:pt x="1414702" y="284788"/>
                  </a:cubicBezTo>
                  <a:cubicBezTo>
                    <a:pt x="1394690" y="255540"/>
                    <a:pt x="1396230" y="198582"/>
                    <a:pt x="1377757" y="164715"/>
                  </a:cubicBezTo>
                  <a:cubicBezTo>
                    <a:pt x="1359284" y="130848"/>
                    <a:pt x="1337733" y="96982"/>
                    <a:pt x="1303866" y="81588"/>
                  </a:cubicBezTo>
                  <a:cubicBezTo>
                    <a:pt x="1269999" y="66194"/>
                    <a:pt x="1208424" y="81588"/>
                    <a:pt x="1174557" y="72352"/>
                  </a:cubicBezTo>
                  <a:cubicBezTo>
                    <a:pt x="1140690" y="63116"/>
                    <a:pt x="1134533" y="36946"/>
                    <a:pt x="1100666" y="26170"/>
                  </a:cubicBezTo>
                  <a:cubicBezTo>
                    <a:pt x="1066799" y="15394"/>
                    <a:pt x="1011381" y="0"/>
                    <a:pt x="971357" y="7697"/>
                  </a:cubicBezTo>
                  <a:cubicBezTo>
                    <a:pt x="931333" y="15394"/>
                    <a:pt x="886690" y="46182"/>
                    <a:pt x="860520" y="72352"/>
                  </a:cubicBezTo>
                  <a:cubicBezTo>
                    <a:pt x="834350" y="98522"/>
                    <a:pt x="828193" y="132388"/>
                    <a:pt x="814339" y="164715"/>
                  </a:cubicBezTo>
                  <a:cubicBezTo>
                    <a:pt x="800485" y="197042"/>
                    <a:pt x="789708" y="249382"/>
                    <a:pt x="777393" y="266315"/>
                  </a:cubicBezTo>
                  <a:cubicBezTo>
                    <a:pt x="765078" y="283248"/>
                    <a:pt x="754302" y="281709"/>
                    <a:pt x="740448" y="266315"/>
                  </a:cubicBezTo>
                  <a:cubicBezTo>
                    <a:pt x="726594" y="250921"/>
                    <a:pt x="681950" y="206279"/>
                    <a:pt x="657320" y="183188"/>
                  </a:cubicBezTo>
                  <a:close/>
                </a:path>
              </a:pathLst>
            </a:custGeom>
            <a:solidFill>
              <a:srgbClr val="FFFF00"/>
            </a:solidFill>
            <a:ln w="12700" cmpd="sng">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dirty="0">
                <a:ln>
                  <a:noFill/>
                </a:ln>
                <a:solidFill>
                  <a:prstClr val="white"/>
                </a:solidFill>
                <a:effectLst/>
                <a:uLnTx/>
                <a:uFillTx/>
                <a:latin typeface="Calibri"/>
                <a:ea typeface="+mn-ea"/>
                <a:cs typeface="+mn-cs"/>
              </a:endParaRPr>
            </a:p>
          </p:txBody>
        </p:sp>
        <p:sp>
          <p:nvSpPr>
            <p:cNvPr id="18" name="Freihandform 17"/>
            <p:cNvSpPr/>
            <p:nvPr/>
          </p:nvSpPr>
          <p:spPr>
            <a:xfrm>
              <a:off x="4355976" y="2204864"/>
              <a:ext cx="288032" cy="288032"/>
            </a:xfrm>
            <a:custGeom>
              <a:avLst/>
              <a:gdLst>
                <a:gd name="connsiteX0" fmla="*/ 15394 w 720435"/>
                <a:gd name="connsiteY0" fmla="*/ 254000 h 665018"/>
                <a:gd name="connsiteX1" fmla="*/ 135466 w 720435"/>
                <a:gd name="connsiteY1" fmla="*/ 263236 h 665018"/>
                <a:gd name="connsiteX2" fmla="*/ 274012 w 720435"/>
                <a:gd name="connsiteY2" fmla="*/ 244763 h 665018"/>
                <a:gd name="connsiteX3" fmla="*/ 338666 w 720435"/>
                <a:gd name="connsiteY3" fmla="*/ 170872 h 665018"/>
                <a:gd name="connsiteX4" fmla="*/ 412557 w 720435"/>
                <a:gd name="connsiteY4" fmla="*/ 32327 h 665018"/>
                <a:gd name="connsiteX5" fmla="*/ 569575 w 720435"/>
                <a:gd name="connsiteY5" fmla="*/ 23091 h 665018"/>
                <a:gd name="connsiteX6" fmla="*/ 698884 w 720435"/>
                <a:gd name="connsiteY6" fmla="*/ 170872 h 665018"/>
                <a:gd name="connsiteX7" fmla="*/ 698884 w 720435"/>
                <a:gd name="connsiteY7" fmla="*/ 364836 h 665018"/>
                <a:gd name="connsiteX8" fmla="*/ 615757 w 720435"/>
                <a:gd name="connsiteY8" fmla="*/ 568036 h 665018"/>
                <a:gd name="connsiteX9" fmla="*/ 449503 w 720435"/>
                <a:gd name="connsiteY9" fmla="*/ 651163 h 665018"/>
                <a:gd name="connsiteX10" fmla="*/ 310957 w 720435"/>
                <a:gd name="connsiteY10" fmla="*/ 632691 h 665018"/>
                <a:gd name="connsiteX11" fmla="*/ 283248 w 720435"/>
                <a:gd name="connsiteY11" fmla="*/ 457200 h 665018"/>
                <a:gd name="connsiteX12" fmla="*/ 301721 w 720435"/>
                <a:gd name="connsiteY12" fmla="*/ 364836 h 665018"/>
                <a:gd name="connsiteX13" fmla="*/ 264775 w 720435"/>
                <a:gd name="connsiteY13" fmla="*/ 327891 h 665018"/>
                <a:gd name="connsiteX14" fmla="*/ 153939 w 720435"/>
                <a:gd name="connsiteY14" fmla="*/ 337127 h 665018"/>
                <a:gd name="connsiteX15" fmla="*/ 43103 w 720435"/>
                <a:gd name="connsiteY15" fmla="*/ 327891 h 665018"/>
                <a:gd name="connsiteX16" fmla="*/ 15394 w 720435"/>
                <a:gd name="connsiteY16" fmla="*/ 254000 h 66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20435" h="665018">
                  <a:moveTo>
                    <a:pt x="15394" y="254000"/>
                  </a:moveTo>
                  <a:cubicBezTo>
                    <a:pt x="30788" y="243224"/>
                    <a:pt x="92363" y="264775"/>
                    <a:pt x="135466" y="263236"/>
                  </a:cubicBezTo>
                  <a:cubicBezTo>
                    <a:pt x="178569" y="261697"/>
                    <a:pt x="240145" y="260157"/>
                    <a:pt x="274012" y="244763"/>
                  </a:cubicBezTo>
                  <a:cubicBezTo>
                    <a:pt x="307879" y="229369"/>
                    <a:pt x="315575" y="206278"/>
                    <a:pt x="338666" y="170872"/>
                  </a:cubicBezTo>
                  <a:cubicBezTo>
                    <a:pt x="361757" y="135466"/>
                    <a:pt x="374072" y="56957"/>
                    <a:pt x="412557" y="32327"/>
                  </a:cubicBezTo>
                  <a:cubicBezTo>
                    <a:pt x="451042" y="7697"/>
                    <a:pt x="521854" y="0"/>
                    <a:pt x="569575" y="23091"/>
                  </a:cubicBezTo>
                  <a:cubicBezTo>
                    <a:pt x="617296" y="46182"/>
                    <a:pt x="677333" y="113915"/>
                    <a:pt x="698884" y="170872"/>
                  </a:cubicBezTo>
                  <a:cubicBezTo>
                    <a:pt x="720435" y="227829"/>
                    <a:pt x="712738" y="298642"/>
                    <a:pt x="698884" y="364836"/>
                  </a:cubicBezTo>
                  <a:cubicBezTo>
                    <a:pt x="685030" y="431030"/>
                    <a:pt x="657320" y="520315"/>
                    <a:pt x="615757" y="568036"/>
                  </a:cubicBezTo>
                  <a:cubicBezTo>
                    <a:pt x="574194" y="615757"/>
                    <a:pt x="500303" y="640387"/>
                    <a:pt x="449503" y="651163"/>
                  </a:cubicBezTo>
                  <a:cubicBezTo>
                    <a:pt x="398703" y="661939"/>
                    <a:pt x="338666" y="665018"/>
                    <a:pt x="310957" y="632691"/>
                  </a:cubicBezTo>
                  <a:cubicBezTo>
                    <a:pt x="283248" y="600364"/>
                    <a:pt x="284787" y="501842"/>
                    <a:pt x="283248" y="457200"/>
                  </a:cubicBezTo>
                  <a:cubicBezTo>
                    <a:pt x="281709" y="412558"/>
                    <a:pt x="304800" y="386387"/>
                    <a:pt x="301721" y="364836"/>
                  </a:cubicBezTo>
                  <a:cubicBezTo>
                    <a:pt x="298642" y="343285"/>
                    <a:pt x="289405" y="332509"/>
                    <a:pt x="264775" y="327891"/>
                  </a:cubicBezTo>
                  <a:cubicBezTo>
                    <a:pt x="240145" y="323273"/>
                    <a:pt x="190884" y="337127"/>
                    <a:pt x="153939" y="337127"/>
                  </a:cubicBezTo>
                  <a:cubicBezTo>
                    <a:pt x="116994" y="337127"/>
                    <a:pt x="67733" y="337127"/>
                    <a:pt x="43103" y="327891"/>
                  </a:cubicBezTo>
                  <a:cubicBezTo>
                    <a:pt x="18473" y="318655"/>
                    <a:pt x="0" y="264776"/>
                    <a:pt x="15394" y="254000"/>
                  </a:cubicBezTo>
                  <a:close/>
                </a:path>
              </a:pathLst>
            </a:custGeom>
            <a:solidFill>
              <a:schemeClr val="accent2">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dirty="0">
                <a:ln>
                  <a:noFill/>
                </a:ln>
                <a:solidFill>
                  <a:prstClr val="white"/>
                </a:solidFill>
                <a:effectLst/>
                <a:uLnTx/>
                <a:uFillTx/>
                <a:latin typeface="Calibri"/>
                <a:ea typeface="+mn-ea"/>
                <a:cs typeface="+mn-cs"/>
              </a:endParaRPr>
            </a:p>
          </p:txBody>
        </p:sp>
        <p:sp>
          <p:nvSpPr>
            <p:cNvPr id="19" name="Freihandform 18"/>
            <p:cNvSpPr/>
            <p:nvPr/>
          </p:nvSpPr>
          <p:spPr>
            <a:xfrm rot="21350598" flipH="1">
              <a:off x="3705101" y="2195823"/>
              <a:ext cx="280792" cy="287274"/>
            </a:xfrm>
            <a:custGeom>
              <a:avLst/>
              <a:gdLst>
                <a:gd name="connsiteX0" fmla="*/ 15394 w 720435"/>
                <a:gd name="connsiteY0" fmla="*/ 254000 h 665018"/>
                <a:gd name="connsiteX1" fmla="*/ 135466 w 720435"/>
                <a:gd name="connsiteY1" fmla="*/ 263236 h 665018"/>
                <a:gd name="connsiteX2" fmla="*/ 274012 w 720435"/>
                <a:gd name="connsiteY2" fmla="*/ 244763 h 665018"/>
                <a:gd name="connsiteX3" fmla="*/ 338666 w 720435"/>
                <a:gd name="connsiteY3" fmla="*/ 170872 h 665018"/>
                <a:gd name="connsiteX4" fmla="*/ 412557 w 720435"/>
                <a:gd name="connsiteY4" fmla="*/ 32327 h 665018"/>
                <a:gd name="connsiteX5" fmla="*/ 569575 w 720435"/>
                <a:gd name="connsiteY5" fmla="*/ 23091 h 665018"/>
                <a:gd name="connsiteX6" fmla="*/ 698884 w 720435"/>
                <a:gd name="connsiteY6" fmla="*/ 170872 h 665018"/>
                <a:gd name="connsiteX7" fmla="*/ 698884 w 720435"/>
                <a:gd name="connsiteY7" fmla="*/ 364836 h 665018"/>
                <a:gd name="connsiteX8" fmla="*/ 615757 w 720435"/>
                <a:gd name="connsiteY8" fmla="*/ 568036 h 665018"/>
                <a:gd name="connsiteX9" fmla="*/ 449503 w 720435"/>
                <a:gd name="connsiteY9" fmla="*/ 651163 h 665018"/>
                <a:gd name="connsiteX10" fmla="*/ 310957 w 720435"/>
                <a:gd name="connsiteY10" fmla="*/ 632691 h 665018"/>
                <a:gd name="connsiteX11" fmla="*/ 283248 w 720435"/>
                <a:gd name="connsiteY11" fmla="*/ 457200 h 665018"/>
                <a:gd name="connsiteX12" fmla="*/ 301721 w 720435"/>
                <a:gd name="connsiteY12" fmla="*/ 364836 h 665018"/>
                <a:gd name="connsiteX13" fmla="*/ 264775 w 720435"/>
                <a:gd name="connsiteY13" fmla="*/ 327891 h 665018"/>
                <a:gd name="connsiteX14" fmla="*/ 153939 w 720435"/>
                <a:gd name="connsiteY14" fmla="*/ 337127 h 665018"/>
                <a:gd name="connsiteX15" fmla="*/ 43103 w 720435"/>
                <a:gd name="connsiteY15" fmla="*/ 327891 h 665018"/>
                <a:gd name="connsiteX16" fmla="*/ 15394 w 720435"/>
                <a:gd name="connsiteY16" fmla="*/ 254000 h 66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20435" h="665018">
                  <a:moveTo>
                    <a:pt x="15394" y="254000"/>
                  </a:moveTo>
                  <a:cubicBezTo>
                    <a:pt x="30788" y="243224"/>
                    <a:pt x="92363" y="264775"/>
                    <a:pt x="135466" y="263236"/>
                  </a:cubicBezTo>
                  <a:cubicBezTo>
                    <a:pt x="178569" y="261697"/>
                    <a:pt x="240145" y="260157"/>
                    <a:pt x="274012" y="244763"/>
                  </a:cubicBezTo>
                  <a:cubicBezTo>
                    <a:pt x="307879" y="229369"/>
                    <a:pt x="315575" y="206278"/>
                    <a:pt x="338666" y="170872"/>
                  </a:cubicBezTo>
                  <a:cubicBezTo>
                    <a:pt x="361757" y="135466"/>
                    <a:pt x="374072" y="56957"/>
                    <a:pt x="412557" y="32327"/>
                  </a:cubicBezTo>
                  <a:cubicBezTo>
                    <a:pt x="451042" y="7697"/>
                    <a:pt x="521854" y="0"/>
                    <a:pt x="569575" y="23091"/>
                  </a:cubicBezTo>
                  <a:cubicBezTo>
                    <a:pt x="617296" y="46182"/>
                    <a:pt x="677333" y="113915"/>
                    <a:pt x="698884" y="170872"/>
                  </a:cubicBezTo>
                  <a:cubicBezTo>
                    <a:pt x="720435" y="227829"/>
                    <a:pt x="712738" y="298642"/>
                    <a:pt x="698884" y="364836"/>
                  </a:cubicBezTo>
                  <a:cubicBezTo>
                    <a:pt x="685030" y="431030"/>
                    <a:pt x="657320" y="520315"/>
                    <a:pt x="615757" y="568036"/>
                  </a:cubicBezTo>
                  <a:cubicBezTo>
                    <a:pt x="574194" y="615757"/>
                    <a:pt x="500303" y="640387"/>
                    <a:pt x="449503" y="651163"/>
                  </a:cubicBezTo>
                  <a:cubicBezTo>
                    <a:pt x="398703" y="661939"/>
                    <a:pt x="338666" y="665018"/>
                    <a:pt x="310957" y="632691"/>
                  </a:cubicBezTo>
                  <a:cubicBezTo>
                    <a:pt x="283248" y="600364"/>
                    <a:pt x="284787" y="501842"/>
                    <a:pt x="283248" y="457200"/>
                  </a:cubicBezTo>
                  <a:cubicBezTo>
                    <a:pt x="281709" y="412558"/>
                    <a:pt x="304800" y="386387"/>
                    <a:pt x="301721" y="364836"/>
                  </a:cubicBezTo>
                  <a:cubicBezTo>
                    <a:pt x="298642" y="343285"/>
                    <a:pt x="289405" y="332509"/>
                    <a:pt x="264775" y="327891"/>
                  </a:cubicBezTo>
                  <a:cubicBezTo>
                    <a:pt x="240145" y="323273"/>
                    <a:pt x="190884" y="337127"/>
                    <a:pt x="153939" y="337127"/>
                  </a:cubicBezTo>
                  <a:cubicBezTo>
                    <a:pt x="116994" y="337127"/>
                    <a:pt x="67733" y="337127"/>
                    <a:pt x="43103" y="327891"/>
                  </a:cubicBezTo>
                  <a:cubicBezTo>
                    <a:pt x="18473" y="318655"/>
                    <a:pt x="0" y="264776"/>
                    <a:pt x="15394" y="254000"/>
                  </a:cubicBezTo>
                  <a:close/>
                </a:path>
              </a:pathLst>
            </a:custGeom>
            <a:solidFill>
              <a:schemeClr val="accent2">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dirty="0">
                <a:ln>
                  <a:noFill/>
                </a:ln>
                <a:solidFill>
                  <a:prstClr val="white"/>
                </a:solidFill>
                <a:effectLst/>
                <a:uLnTx/>
                <a:uFillTx/>
                <a:latin typeface="Calibri"/>
                <a:ea typeface="+mn-ea"/>
                <a:cs typeface="+mn-cs"/>
              </a:endParaRPr>
            </a:p>
          </p:txBody>
        </p:sp>
        <p:pic>
          <p:nvPicPr>
            <p:cNvPr id="20" name="Bild 19"/>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95936" y="836712"/>
              <a:ext cx="360040" cy="1609485"/>
            </a:xfrm>
            <a:prstGeom prst="rect">
              <a:avLst/>
            </a:prstGeom>
          </p:spPr>
        </p:pic>
        <p:pic>
          <p:nvPicPr>
            <p:cNvPr id="21"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965933" y="476672"/>
              <a:ext cx="462051" cy="326154"/>
            </a:xfrm>
            <a:prstGeom prst="rect">
              <a:avLst/>
            </a:prstGeom>
            <a:noFill/>
            <a:ln w="9525">
              <a:noFill/>
              <a:miter lim="800000"/>
              <a:headEnd/>
              <a:tailEnd/>
            </a:ln>
          </p:spPr>
        </p:pic>
        <p:sp>
          <p:nvSpPr>
            <p:cNvPr id="22" name="Freihandform 21"/>
            <p:cNvSpPr/>
            <p:nvPr/>
          </p:nvSpPr>
          <p:spPr>
            <a:xfrm rot="439844">
              <a:off x="3383082" y="1157574"/>
              <a:ext cx="552204" cy="587386"/>
            </a:xfrm>
            <a:custGeom>
              <a:avLst/>
              <a:gdLst>
                <a:gd name="connsiteX0" fmla="*/ 2396 w 552204"/>
                <a:gd name="connsiteY0" fmla="*/ 183565 h 587386"/>
                <a:gd name="connsiteX1" fmla="*/ 92200 w 552204"/>
                <a:gd name="connsiteY1" fmla="*/ 183565 h 587386"/>
                <a:gd name="connsiteX2" fmla="*/ 169175 w 552204"/>
                <a:gd name="connsiteY2" fmla="*/ 260531 h 587386"/>
                <a:gd name="connsiteX3" fmla="*/ 182004 w 552204"/>
                <a:gd name="connsiteY3" fmla="*/ 337498 h 587386"/>
                <a:gd name="connsiteX4" fmla="*/ 169175 w 552204"/>
                <a:gd name="connsiteY4" fmla="*/ 452947 h 587386"/>
                <a:gd name="connsiteX5" fmla="*/ 182004 w 552204"/>
                <a:gd name="connsiteY5" fmla="*/ 465774 h 587386"/>
                <a:gd name="connsiteX6" fmla="*/ 220492 w 552204"/>
                <a:gd name="connsiteY6" fmla="*/ 465774 h 587386"/>
                <a:gd name="connsiteX7" fmla="*/ 541222 w 552204"/>
                <a:gd name="connsiteY7" fmla="*/ 568396 h 587386"/>
                <a:gd name="connsiteX8" fmla="*/ 451417 w 552204"/>
                <a:gd name="connsiteY8" fmla="*/ 29633 h 587386"/>
                <a:gd name="connsiteX9" fmla="*/ 194834 w 552204"/>
                <a:gd name="connsiteY9" fmla="*/ 80944 h 587386"/>
                <a:gd name="connsiteX10" fmla="*/ 2396 w 552204"/>
                <a:gd name="connsiteY10" fmla="*/ 183565 h 587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2204" h="587386">
                  <a:moveTo>
                    <a:pt x="2396" y="183565"/>
                  </a:moveTo>
                  <a:cubicBezTo>
                    <a:pt x="-14710" y="200668"/>
                    <a:pt x="64404" y="170737"/>
                    <a:pt x="92200" y="183565"/>
                  </a:cubicBezTo>
                  <a:cubicBezTo>
                    <a:pt x="119996" y="196393"/>
                    <a:pt x="154208" y="234876"/>
                    <a:pt x="169175" y="260531"/>
                  </a:cubicBezTo>
                  <a:cubicBezTo>
                    <a:pt x="184142" y="286186"/>
                    <a:pt x="182004" y="305429"/>
                    <a:pt x="182004" y="337498"/>
                  </a:cubicBezTo>
                  <a:cubicBezTo>
                    <a:pt x="182004" y="369567"/>
                    <a:pt x="169175" y="431568"/>
                    <a:pt x="169175" y="452947"/>
                  </a:cubicBezTo>
                  <a:cubicBezTo>
                    <a:pt x="169175" y="474326"/>
                    <a:pt x="173451" y="463636"/>
                    <a:pt x="182004" y="465774"/>
                  </a:cubicBezTo>
                  <a:cubicBezTo>
                    <a:pt x="190557" y="467912"/>
                    <a:pt x="160622" y="448670"/>
                    <a:pt x="220492" y="465774"/>
                  </a:cubicBezTo>
                  <a:cubicBezTo>
                    <a:pt x="280362" y="482878"/>
                    <a:pt x="502735" y="641086"/>
                    <a:pt x="541222" y="568396"/>
                  </a:cubicBezTo>
                  <a:cubicBezTo>
                    <a:pt x="579709" y="495706"/>
                    <a:pt x="509148" y="110875"/>
                    <a:pt x="451417" y="29633"/>
                  </a:cubicBezTo>
                  <a:cubicBezTo>
                    <a:pt x="393686" y="-51609"/>
                    <a:pt x="265394" y="57427"/>
                    <a:pt x="194834" y="80944"/>
                  </a:cubicBezTo>
                  <a:cubicBezTo>
                    <a:pt x="124274" y="104461"/>
                    <a:pt x="19502" y="166462"/>
                    <a:pt x="2396" y="183565"/>
                  </a:cubicBezTo>
                  <a:close/>
                </a:path>
              </a:pathLst>
            </a:custGeom>
            <a:solidFill>
              <a:srgbClr val="FAC090"/>
            </a:solidFill>
            <a:ln>
              <a:solidFill>
                <a:srgbClr val="FCD5B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dirty="0">
                <a:ln>
                  <a:noFill/>
                </a:ln>
                <a:solidFill>
                  <a:prstClr val="white"/>
                </a:solidFill>
                <a:effectLst/>
                <a:uLnTx/>
                <a:uFillTx/>
                <a:latin typeface="Calibri"/>
                <a:ea typeface="+mn-ea"/>
                <a:cs typeface="+mn-cs"/>
              </a:endParaRPr>
            </a:p>
          </p:txBody>
        </p:sp>
        <p:sp>
          <p:nvSpPr>
            <p:cNvPr id="23" name="Freihandform 22"/>
            <p:cNvSpPr/>
            <p:nvPr/>
          </p:nvSpPr>
          <p:spPr>
            <a:xfrm flipH="1">
              <a:off x="3563888" y="3501008"/>
              <a:ext cx="380392" cy="1296144"/>
            </a:xfrm>
            <a:custGeom>
              <a:avLst/>
              <a:gdLst>
                <a:gd name="connsiteX0" fmla="*/ 196891 w 1851855"/>
                <a:gd name="connsiteY0" fmla="*/ 622504 h 5523666"/>
                <a:gd name="connsiteX1" fmla="*/ 17282 w 1851855"/>
                <a:gd name="connsiteY1" fmla="*/ 455744 h 5523666"/>
                <a:gd name="connsiteX2" fmla="*/ 17282 w 1851855"/>
                <a:gd name="connsiteY2" fmla="*/ 276157 h 5523666"/>
                <a:gd name="connsiteX3" fmla="*/ 107086 w 1851855"/>
                <a:gd name="connsiteY3" fmla="*/ 45258 h 5523666"/>
                <a:gd name="connsiteX4" fmla="*/ 453474 w 1851855"/>
                <a:gd name="connsiteY4" fmla="*/ 6775 h 5523666"/>
                <a:gd name="connsiteX5" fmla="*/ 607424 w 1851855"/>
                <a:gd name="connsiteY5" fmla="*/ 135052 h 5523666"/>
                <a:gd name="connsiteX6" fmla="*/ 684400 w 1851855"/>
                <a:gd name="connsiteY6" fmla="*/ 288984 h 5523666"/>
                <a:gd name="connsiteX7" fmla="*/ 799862 w 1851855"/>
                <a:gd name="connsiteY7" fmla="*/ 455744 h 5523666"/>
                <a:gd name="connsiteX8" fmla="*/ 992300 w 1851855"/>
                <a:gd name="connsiteY8" fmla="*/ 699470 h 5523666"/>
                <a:gd name="connsiteX9" fmla="*/ 1325859 w 1851855"/>
                <a:gd name="connsiteY9" fmla="*/ 763609 h 5523666"/>
                <a:gd name="connsiteX10" fmla="*/ 1569613 w 1851855"/>
                <a:gd name="connsiteY10" fmla="*/ 699470 h 5523666"/>
                <a:gd name="connsiteX11" fmla="*/ 1672247 w 1851855"/>
                <a:gd name="connsiteY11" fmla="*/ 609677 h 5523666"/>
                <a:gd name="connsiteX12" fmla="*/ 1800538 w 1851855"/>
                <a:gd name="connsiteY12" fmla="*/ 660987 h 5523666"/>
                <a:gd name="connsiteX13" fmla="*/ 1851855 w 1851855"/>
                <a:gd name="connsiteY13" fmla="*/ 802092 h 5523666"/>
                <a:gd name="connsiteX14" fmla="*/ 1800538 w 1851855"/>
                <a:gd name="connsiteY14" fmla="*/ 1122784 h 5523666"/>
                <a:gd name="connsiteX15" fmla="*/ 1543955 w 1851855"/>
                <a:gd name="connsiteY15" fmla="*/ 1392165 h 5523666"/>
                <a:gd name="connsiteX16" fmla="*/ 1351517 w 1851855"/>
                <a:gd name="connsiteY16" fmla="*/ 1584580 h 5523666"/>
                <a:gd name="connsiteX17" fmla="*/ 1261713 w 1851855"/>
                <a:gd name="connsiteY17" fmla="*/ 2136171 h 5523666"/>
                <a:gd name="connsiteX18" fmla="*/ 1274542 w 1851855"/>
                <a:gd name="connsiteY18" fmla="*/ 2636450 h 5523666"/>
                <a:gd name="connsiteX19" fmla="*/ 1261713 w 1851855"/>
                <a:gd name="connsiteY19" fmla="*/ 3662665 h 5523666"/>
                <a:gd name="connsiteX20" fmla="*/ 1287371 w 1851855"/>
                <a:gd name="connsiteY20" fmla="*/ 4496464 h 5523666"/>
                <a:gd name="connsiteX21" fmla="*/ 1428492 w 1851855"/>
                <a:gd name="connsiteY21" fmla="*/ 4804329 h 5523666"/>
                <a:gd name="connsiteX22" fmla="*/ 1569613 w 1851855"/>
                <a:gd name="connsiteY22" fmla="*/ 5150676 h 5523666"/>
                <a:gd name="connsiteX23" fmla="*/ 1492638 w 1851855"/>
                <a:gd name="connsiteY23" fmla="*/ 5407230 h 5523666"/>
                <a:gd name="connsiteX24" fmla="*/ 1223225 w 1851855"/>
                <a:gd name="connsiteY24" fmla="*/ 5522679 h 5523666"/>
                <a:gd name="connsiteX25" fmla="*/ 1005129 w 1851855"/>
                <a:gd name="connsiteY25" fmla="*/ 5458541 h 5523666"/>
                <a:gd name="connsiteX26" fmla="*/ 864008 w 1851855"/>
                <a:gd name="connsiteY26" fmla="*/ 5381575 h 5523666"/>
                <a:gd name="connsiteX27" fmla="*/ 645912 w 1851855"/>
                <a:gd name="connsiteY27" fmla="*/ 5394402 h 5523666"/>
                <a:gd name="connsiteX28" fmla="*/ 491962 w 1851855"/>
                <a:gd name="connsiteY28" fmla="*/ 5458541 h 5523666"/>
                <a:gd name="connsiteX29" fmla="*/ 222549 w 1851855"/>
                <a:gd name="connsiteY29" fmla="*/ 5368747 h 5523666"/>
                <a:gd name="connsiteX30" fmla="*/ 158403 w 1851855"/>
                <a:gd name="connsiteY30" fmla="*/ 5048055 h 5523666"/>
                <a:gd name="connsiteX31" fmla="*/ 273866 w 1851855"/>
                <a:gd name="connsiteY31" fmla="*/ 4791501 h 5523666"/>
                <a:gd name="connsiteX32" fmla="*/ 594595 w 1851855"/>
                <a:gd name="connsiteY32" fmla="*/ 4496464 h 5523666"/>
                <a:gd name="connsiteX33" fmla="*/ 735716 w 1851855"/>
                <a:gd name="connsiteY33" fmla="*/ 4355360 h 5523666"/>
                <a:gd name="connsiteX34" fmla="*/ 812691 w 1851855"/>
                <a:gd name="connsiteY34" fmla="*/ 3919219 h 5523666"/>
                <a:gd name="connsiteX35" fmla="*/ 812691 w 1851855"/>
                <a:gd name="connsiteY35" fmla="*/ 3303490 h 5523666"/>
                <a:gd name="connsiteX36" fmla="*/ 812691 w 1851855"/>
                <a:gd name="connsiteY36" fmla="*/ 2739072 h 5523666"/>
                <a:gd name="connsiteX37" fmla="*/ 825521 w 1851855"/>
                <a:gd name="connsiteY37" fmla="*/ 2341414 h 5523666"/>
                <a:gd name="connsiteX38" fmla="*/ 812691 w 1851855"/>
                <a:gd name="connsiteY38" fmla="*/ 1635891 h 5523666"/>
                <a:gd name="connsiteX39" fmla="*/ 799862 w 1851855"/>
                <a:gd name="connsiteY39" fmla="*/ 1481959 h 5523666"/>
                <a:gd name="connsiteX40" fmla="*/ 787033 w 1851855"/>
                <a:gd name="connsiteY40" fmla="*/ 1263888 h 5523666"/>
                <a:gd name="connsiteX41" fmla="*/ 633083 w 1851855"/>
                <a:gd name="connsiteY41" fmla="*/ 943196 h 5523666"/>
                <a:gd name="connsiteX42" fmla="*/ 389328 w 1851855"/>
                <a:gd name="connsiteY42" fmla="*/ 699470 h 5523666"/>
                <a:gd name="connsiteX43" fmla="*/ 196891 w 1851855"/>
                <a:gd name="connsiteY43" fmla="*/ 622504 h 5523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851855" h="5523666">
                  <a:moveTo>
                    <a:pt x="196891" y="622504"/>
                  </a:moveTo>
                  <a:cubicBezTo>
                    <a:pt x="134883" y="581883"/>
                    <a:pt x="47217" y="513468"/>
                    <a:pt x="17282" y="455744"/>
                  </a:cubicBezTo>
                  <a:cubicBezTo>
                    <a:pt x="-12653" y="398020"/>
                    <a:pt x="2315" y="344571"/>
                    <a:pt x="17282" y="276157"/>
                  </a:cubicBezTo>
                  <a:cubicBezTo>
                    <a:pt x="32249" y="207743"/>
                    <a:pt x="34387" y="90155"/>
                    <a:pt x="107086" y="45258"/>
                  </a:cubicBezTo>
                  <a:cubicBezTo>
                    <a:pt x="179785" y="361"/>
                    <a:pt x="370084" y="-8191"/>
                    <a:pt x="453474" y="6775"/>
                  </a:cubicBezTo>
                  <a:cubicBezTo>
                    <a:pt x="536864" y="21741"/>
                    <a:pt x="568936" y="88017"/>
                    <a:pt x="607424" y="135052"/>
                  </a:cubicBezTo>
                  <a:cubicBezTo>
                    <a:pt x="645912" y="182087"/>
                    <a:pt x="652327" y="235535"/>
                    <a:pt x="684400" y="288984"/>
                  </a:cubicBezTo>
                  <a:cubicBezTo>
                    <a:pt x="716473" y="342433"/>
                    <a:pt x="748545" y="387330"/>
                    <a:pt x="799862" y="455744"/>
                  </a:cubicBezTo>
                  <a:cubicBezTo>
                    <a:pt x="851179" y="524158"/>
                    <a:pt x="904634" y="648159"/>
                    <a:pt x="992300" y="699470"/>
                  </a:cubicBezTo>
                  <a:cubicBezTo>
                    <a:pt x="1079966" y="750781"/>
                    <a:pt x="1229640" y="763609"/>
                    <a:pt x="1325859" y="763609"/>
                  </a:cubicBezTo>
                  <a:cubicBezTo>
                    <a:pt x="1422078" y="763609"/>
                    <a:pt x="1511882" y="725125"/>
                    <a:pt x="1569613" y="699470"/>
                  </a:cubicBezTo>
                  <a:cubicBezTo>
                    <a:pt x="1627344" y="673815"/>
                    <a:pt x="1633760" y="616091"/>
                    <a:pt x="1672247" y="609677"/>
                  </a:cubicBezTo>
                  <a:cubicBezTo>
                    <a:pt x="1710735" y="603263"/>
                    <a:pt x="1770603" y="628918"/>
                    <a:pt x="1800538" y="660987"/>
                  </a:cubicBezTo>
                  <a:cubicBezTo>
                    <a:pt x="1830473" y="693056"/>
                    <a:pt x="1851855" y="725126"/>
                    <a:pt x="1851855" y="802092"/>
                  </a:cubicBezTo>
                  <a:cubicBezTo>
                    <a:pt x="1851855" y="879058"/>
                    <a:pt x="1851855" y="1024439"/>
                    <a:pt x="1800538" y="1122784"/>
                  </a:cubicBezTo>
                  <a:cubicBezTo>
                    <a:pt x="1749221" y="1221129"/>
                    <a:pt x="1618792" y="1315199"/>
                    <a:pt x="1543955" y="1392165"/>
                  </a:cubicBezTo>
                  <a:cubicBezTo>
                    <a:pt x="1469118" y="1469131"/>
                    <a:pt x="1398557" y="1460579"/>
                    <a:pt x="1351517" y="1584580"/>
                  </a:cubicBezTo>
                  <a:cubicBezTo>
                    <a:pt x="1304477" y="1708581"/>
                    <a:pt x="1274542" y="1960859"/>
                    <a:pt x="1261713" y="2136171"/>
                  </a:cubicBezTo>
                  <a:cubicBezTo>
                    <a:pt x="1248884" y="2311483"/>
                    <a:pt x="1274542" y="2382034"/>
                    <a:pt x="1274542" y="2636450"/>
                  </a:cubicBezTo>
                  <a:cubicBezTo>
                    <a:pt x="1274542" y="2890866"/>
                    <a:pt x="1259575" y="3352663"/>
                    <a:pt x="1261713" y="3662665"/>
                  </a:cubicBezTo>
                  <a:cubicBezTo>
                    <a:pt x="1263851" y="3972667"/>
                    <a:pt x="1259575" y="4306187"/>
                    <a:pt x="1287371" y="4496464"/>
                  </a:cubicBezTo>
                  <a:cubicBezTo>
                    <a:pt x="1315168" y="4686741"/>
                    <a:pt x="1381452" y="4695294"/>
                    <a:pt x="1428492" y="4804329"/>
                  </a:cubicBezTo>
                  <a:cubicBezTo>
                    <a:pt x="1475532" y="4913364"/>
                    <a:pt x="1558922" y="5050193"/>
                    <a:pt x="1569613" y="5150676"/>
                  </a:cubicBezTo>
                  <a:cubicBezTo>
                    <a:pt x="1580304" y="5251160"/>
                    <a:pt x="1550369" y="5345230"/>
                    <a:pt x="1492638" y="5407230"/>
                  </a:cubicBezTo>
                  <a:cubicBezTo>
                    <a:pt x="1434907" y="5469231"/>
                    <a:pt x="1304476" y="5514127"/>
                    <a:pt x="1223225" y="5522679"/>
                  </a:cubicBezTo>
                  <a:cubicBezTo>
                    <a:pt x="1141974" y="5531231"/>
                    <a:pt x="1064998" y="5482058"/>
                    <a:pt x="1005129" y="5458541"/>
                  </a:cubicBezTo>
                  <a:cubicBezTo>
                    <a:pt x="945260" y="5435024"/>
                    <a:pt x="923878" y="5392265"/>
                    <a:pt x="864008" y="5381575"/>
                  </a:cubicBezTo>
                  <a:cubicBezTo>
                    <a:pt x="804139" y="5370885"/>
                    <a:pt x="707920" y="5381574"/>
                    <a:pt x="645912" y="5394402"/>
                  </a:cubicBezTo>
                  <a:cubicBezTo>
                    <a:pt x="583904" y="5407230"/>
                    <a:pt x="562522" y="5462817"/>
                    <a:pt x="491962" y="5458541"/>
                  </a:cubicBezTo>
                  <a:cubicBezTo>
                    <a:pt x="421402" y="5454265"/>
                    <a:pt x="278142" y="5437161"/>
                    <a:pt x="222549" y="5368747"/>
                  </a:cubicBezTo>
                  <a:cubicBezTo>
                    <a:pt x="166956" y="5300333"/>
                    <a:pt x="149850" y="5144263"/>
                    <a:pt x="158403" y="5048055"/>
                  </a:cubicBezTo>
                  <a:cubicBezTo>
                    <a:pt x="166956" y="4951847"/>
                    <a:pt x="201167" y="4883433"/>
                    <a:pt x="273866" y="4791501"/>
                  </a:cubicBezTo>
                  <a:cubicBezTo>
                    <a:pt x="346565" y="4699569"/>
                    <a:pt x="517620" y="4569154"/>
                    <a:pt x="594595" y="4496464"/>
                  </a:cubicBezTo>
                  <a:cubicBezTo>
                    <a:pt x="671570" y="4423774"/>
                    <a:pt x="699367" y="4451568"/>
                    <a:pt x="735716" y="4355360"/>
                  </a:cubicBezTo>
                  <a:cubicBezTo>
                    <a:pt x="772065" y="4259153"/>
                    <a:pt x="799862" y="4094531"/>
                    <a:pt x="812691" y="3919219"/>
                  </a:cubicBezTo>
                  <a:cubicBezTo>
                    <a:pt x="825520" y="3743907"/>
                    <a:pt x="812691" y="3303490"/>
                    <a:pt x="812691" y="3303490"/>
                  </a:cubicBezTo>
                  <a:cubicBezTo>
                    <a:pt x="812691" y="3106799"/>
                    <a:pt x="810553" y="2899418"/>
                    <a:pt x="812691" y="2739072"/>
                  </a:cubicBezTo>
                  <a:cubicBezTo>
                    <a:pt x="814829" y="2578726"/>
                    <a:pt x="825521" y="2525277"/>
                    <a:pt x="825521" y="2341414"/>
                  </a:cubicBezTo>
                  <a:cubicBezTo>
                    <a:pt x="825521" y="2157551"/>
                    <a:pt x="816967" y="1779133"/>
                    <a:pt x="812691" y="1635891"/>
                  </a:cubicBezTo>
                  <a:cubicBezTo>
                    <a:pt x="808415" y="1492649"/>
                    <a:pt x="804138" y="1543960"/>
                    <a:pt x="799862" y="1481959"/>
                  </a:cubicBezTo>
                  <a:cubicBezTo>
                    <a:pt x="795586" y="1419959"/>
                    <a:pt x="814829" y="1353682"/>
                    <a:pt x="787033" y="1263888"/>
                  </a:cubicBezTo>
                  <a:cubicBezTo>
                    <a:pt x="759237" y="1174094"/>
                    <a:pt x="699367" y="1037266"/>
                    <a:pt x="633083" y="943196"/>
                  </a:cubicBezTo>
                  <a:cubicBezTo>
                    <a:pt x="566799" y="849126"/>
                    <a:pt x="459889" y="755057"/>
                    <a:pt x="389328" y="699470"/>
                  </a:cubicBezTo>
                  <a:cubicBezTo>
                    <a:pt x="318767" y="643883"/>
                    <a:pt x="258899" y="663125"/>
                    <a:pt x="196891" y="622504"/>
                  </a:cubicBezTo>
                  <a:close/>
                </a:path>
              </a:pathLst>
            </a:custGeom>
            <a:solidFill>
              <a:srgbClr val="FAC090"/>
            </a:solidFill>
            <a:ln>
              <a:solidFill>
                <a:srgbClr val="FCD5B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dirty="0">
                <a:ln>
                  <a:noFill/>
                </a:ln>
                <a:solidFill>
                  <a:prstClr val="white"/>
                </a:solidFill>
                <a:effectLst/>
                <a:uLnTx/>
                <a:uFillTx/>
                <a:latin typeface="Calibri"/>
                <a:ea typeface="+mn-ea"/>
                <a:cs typeface="+mn-cs"/>
              </a:endParaRPr>
            </a:p>
          </p:txBody>
        </p:sp>
        <p:sp>
          <p:nvSpPr>
            <p:cNvPr id="24" name="Freihandform 23"/>
            <p:cNvSpPr/>
            <p:nvPr/>
          </p:nvSpPr>
          <p:spPr>
            <a:xfrm rot="972399">
              <a:off x="3711428" y="3500900"/>
              <a:ext cx="317690" cy="1279007"/>
            </a:xfrm>
            <a:custGeom>
              <a:avLst/>
              <a:gdLst>
                <a:gd name="connsiteX0" fmla="*/ 61576 w 600364"/>
                <a:gd name="connsiteY0" fmla="*/ 115454 h 1296170"/>
                <a:gd name="connsiteX1" fmla="*/ 126230 w 600364"/>
                <a:gd name="connsiteY1" fmla="*/ 364836 h 1296170"/>
                <a:gd name="connsiteX2" fmla="*/ 153939 w 600364"/>
                <a:gd name="connsiteY2" fmla="*/ 614218 h 1296170"/>
                <a:gd name="connsiteX3" fmla="*/ 283248 w 600364"/>
                <a:gd name="connsiteY3" fmla="*/ 826654 h 1296170"/>
                <a:gd name="connsiteX4" fmla="*/ 421794 w 600364"/>
                <a:gd name="connsiteY4" fmla="*/ 974436 h 1296170"/>
                <a:gd name="connsiteX5" fmla="*/ 486448 w 600364"/>
                <a:gd name="connsiteY5" fmla="*/ 1094509 h 1296170"/>
                <a:gd name="connsiteX6" fmla="*/ 569576 w 600364"/>
                <a:gd name="connsiteY6" fmla="*/ 1270000 h 1296170"/>
                <a:gd name="connsiteX7" fmla="*/ 597285 w 600364"/>
                <a:gd name="connsiteY7" fmla="*/ 1251527 h 1296170"/>
                <a:gd name="connsiteX8" fmla="*/ 551103 w 600364"/>
                <a:gd name="connsiteY8" fmla="*/ 1020618 h 1296170"/>
                <a:gd name="connsiteX9" fmla="*/ 532630 w 600364"/>
                <a:gd name="connsiteY9" fmla="*/ 835891 h 1296170"/>
                <a:gd name="connsiteX10" fmla="*/ 523394 w 600364"/>
                <a:gd name="connsiteY10" fmla="*/ 678873 h 1296170"/>
                <a:gd name="connsiteX11" fmla="*/ 467976 w 600364"/>
                <a:gd name="connsiteY11" fmla="*/ 475673 h 1296170"/>
                <a:gd name="connsiteX12" fmla="*/ 394085 w 600364"/>
                <a:gd name="connsiteY12" fmla="*/ 309418 h 1296170"/>
                <a:gd name="connsiteX13" fmla="*/ 301721 w 600364"/>
                <a:gd name="connsiteY13" fmla="*/ 235527 h 1296170"/>
                <a:gd name="connsiteX14" fmla="*/ 172412 w 600364"/>
                <a:gd name="connsiteY14" fmla="*/ 152400 h 1296170"/>
                <a:gd name="connsiteX15" fmla="*/ 80048 w 600364"/>
                <a:gd name="connsiteY15" fmla="*/ 60036 h 1296170"/>
                <a:gd name="connsiteX16" fmla="*/ 33867 w 600364"/>
                <a:gd name="connsiteY16" fmla="*/ 4618 h 1296170"/>
                <a:gd name="connsiteX17" fmla="*/ 6157 w 600364"/>
                <a:gd name="connsiteY17" fmla="*/ 32327 h 1296170"/>
                <a:gd name="connsiteX18" fmla="*/ 61576 w 600364"/>
                <a:gd name="connsiteY18" fmla="*/ 115454 h 129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00364" h="1296170">
                  <a:moveTo>
                    <a:pt x="61576" y="115454"/>
                  </a:moveTo>
                  <a:cubicBezTo>
                    <a:pt x="81588" y="170872"/>
                    <a:pt x="110836" y="281709"/>
                    <a:pt x="126230" y="364836"/>
                  </a:cubicBezTo>
                  <a:cubicBezTo>
                    <a:pt x="141624" y="447963"/>
                    <a:pt x="127769" y="537248"/>
                    <a:pt x="153939" y="614218"/>
                  </a:cubicBezTo>
                  <a:cubicBezTo>
                    <a:pt x="180109" y="691188"/>
                    <a:pt x="238606" y="766618"/>
                    <a:pt x="283248" y="826654"/>
                  </a:cubicBezTo>
                  <a:cubicBezTo>
                    <a:pt x="327890" y="886690"/>
                    <a:pt x="387927" y="929794"/>
                    <a:pt x="421794" y="974436"/>
                  </a:cubicBezTo>
                  <a:cubicBezTo>
                    <a:pt x="455661" y="1019078"/>
                    <a:pt x="461818" y="1045248"/>
                    <a:pt x="486448" y="1094509"/>
                  </a:cubicBezTo>
                  <a:cubicBezTo>
                    <a:pt x="511078" y="1143770"/>
                    <a:pt x="551103" y="1243830"/>
                    <a:pt x="569576" y="1270000"/>
                  </a:cubicBezTo>
                  <a:cubicBezTo>
                    <a:pt x="588049" y="1296170"/>
                    <a:pt x="600364" y="1293091"/>
                    <a:pt x="597285" y="1251527"/>
                  </a:cubicBezTo>
                  <a:cubicBezTo>
                    <a:pt x="594206" y="1209963"/>
                    <a:pt x="561879" y="1089891"/>
                    <a:pt x="551103" y="1020618"/>
                  </a:cubicBezTo>
                  <a:cubicBezTo>
                    <a:pt x="540327" y="951345"/>
                    <a:pt x="537248" y="892848"/>
                    <a:pt x="532630" y="835891"/>
                  </a:cubicBezTo>
                  <a:cubicBezTo>
                    <a:pt x="528012" y="778934"/>
                    <a:pt x="534170" y="738909"/>
                    <a:pt x="523394" y="678873"/>
                  </a:cubicBezTo>
                  <a:cubicBezTo>
                    <a:pt x="512618" y="618837"/>
                    <a:pt x="489527" y="537249"/>
                    <a:pt x="467976" y="475673"/>
                  </a:cubicBezTo>
                  <a:cubicBezTo>
                    <a:pt x="446425" y="414097"/>
                    <a:pt x="421794" y="349442"/>
                    <a:pt x="394085" y="309418"/>
                  </a:cubicBezTo>
                  <a:cubicBezTo>
                    <a:pt x="366376" y="269394"/>
                    <a:pt x="338666" y="261697"/>
                    <a:pt x="301721" y="235527"/>
                  </a:cubicBezTo>
                  <a:cubicBezTo>
                    <a:pt x="264776" y="209357"/>
                    <a:pt x="209357" y="181648"/>
                    <a:pt x="172412" y="152400"/>
                  </a:cubicBezTo>
                  <a:cubicBezTo>
                    <a:pt x="135467" y="123152"/>
                    <a:pt x="103139" y="84666"/>
                    <a:pt x="80048" y="60036"/>
                  </a:cubicBezTo>
                  <a:cubicBezTo>
                    <a:pt x="56957" y="35406"/>
                    <a:pt x="46182" y="9236"/>
                    <a:pt x="33867" y="4618"/>
                  </a:cubicBezTo>
                  <a:cubicBezTo>
                    <a:pt x="21552" y="0"/>
                    <a:pt x="0" y="9236"/>
                    <a:pt x="6157" y="32327"/>
                  </a:cubicBezTo>
                  <a:cubicBezTo>
                    <a:pt x="12315" y="55418"/>
                    <a:pt x="41564" y="60036"/>
                    <a:pt x="61576" y="115454"/>
                  </a:cubicBezTo>
                  <a:close/>
                </a:path>
              </a:pathLst>
            </a:custGeom>
            <a:solidFill>
              <a:schemeClr val="accent2">
                <a:lumMod val="60000"/>
                <a:lumOff val="4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dirty="0">
                <a:ln>
                  <a:noFill/>
                </a:ln>
                <a:solidFill>
                  <a:prstClr val="white"/>
                </a:solidFill>
                <a:effectLst/>
                <a:uLnTx/>
                <a:uFillTx/>
                <a:latin typeface="Calibri"/>
                <a:ea typeface="+mn-ea"/>
                <a:cs typeface="+mn-cs"/>
              </a:endParaRPr>
            </a:p>
          </p:txBody>
        </p:sp>
        <p:sp>
          <p:nvSpPr>
            <p:cNvPr id="25" name="Freihandform 24"/>
            <p:cNvSpPr/>
            <p:nvPr/>
          </p:nvSpPr>
          <p:spPr>
            <a:xfrm>
              <a:off x="4303367" y="4869160"/>
              <a:ext cx="369889" cy="1409900"/>
            </a:xfrm>
            <a:custGeom>
              <a:avLst/>
              <a:gdLst>
                <a:gd name="connsiteX0" fmla="*/ 97043 w 369889"/>
                <a:gd name="connsiteY0" fmla="*/ 90032 h 1409900"/>
                <a:gd name="connsiteX1" fmla="*/ 71384 w 369889"/>
                <a:gd name="connsiteY1" fmla="*/ 13066 h 1409900"/>
                <a:gd name="connsiteX2" fmla="*/ 161189 w 369889"/>
                <a:gd name="connsiteY2" fmla="*/ 13066 h 1409900"/>
                <a:gd name="connsiteX3" fmla="*/ 199676 w 369889"/>
                <a:gd name="connsiteY3" fmla="*/ 239 h 1409900"/>
                <a:gd name="connsiteX4" fmla="*/ 327968 w 369889"/>
                <a:gd name="connsiteY4" fmla="*/ 25894 h 1409900"/>
                <a:gd name="connsiteX5" fmla="*/ 353626 w 369889"/>
                <a:gd name="connsiteY5" fmla="*/ 25894 h 1409900"/>
                <a:gd name="connsiteX6" fmla="*/ 366456 w 369889"/>
                <a:gd name="connsiteY6" fmla="*/ 102860 h 1409900"/>
                <a:gd name="connsiteX7" fmla="*/ 289480 w 369889"/>
                <a:gd name="connsiteY7" fmla="*/ 154171 h 1409900"/>
                <a:gd name="connsiteX8" fmla="*/ 225335 w 369889"/>
                <a:gd name="connsiteY8" fmla="*/ 474863 h 1409900"/>
                <a:gd name="connsiteX9" fmla="*/ 186847 w 369889"/>
                <a:gd name="connsiteY9" fmla="*/ 987970 h 1409900"/>
                <a:gd name="connsiteX10" fmla="*/ 186847 w 369889"/>
                <a:gd name="connsiteY10" fmla="*/ 1283007 h 1409900"/>
                <a:gd name="connsiteX11" fmla="*/ 186847 w 369889"/>
                <a:gd name="connsiteY11" fmla="*/ 1398456 h 1409900"/>
                <a:gd name="connsiteX12" fmla="*/ 135530 w 369889"/>
                <a:gd name="connsiteY12" fmla="*/ 1398456 h 1409900"/>
                <a:gd name="connsiteX13" fmla="*/ 109872 w 369889"/>
                <a:gd name="connsiteY13" fmla="*/ 1334318 h 1409900"/>
                <a:gd name="connsiteX14" fmla="*/ 58555 w 369889"/>
                <a:gd name="connsiteY14" fmla="*/ 1398456 h 1409900"/>
                <a:gd name="connsiteX15" fmla="*/ 7238 w 369889"/>
                <a:gd name="connsiteY15" fmla="*/ 1398456 h 1409900"/>
                <a:gd name="connsiteX16" fmla="*/ 7238 w 369889"/>
                <a:gd name="connsiteY16" fmla="*/ 1308662 h 1409900"/>
                <a:gd name="connsiteX17" fmla="*/ 71384 w 369889"/>
                <a:gd name="connsiteY17" fmla="*/ 1193213 h 1409900"/>
                <a:gd name="connsiteX18" fmla="*/ 109872 w 369889"/>
                <a:gd name="connsiteY18" fmla="*/ 936659 h 1409900"/>
                <a:gd name="connsiteX19" fmla="*/ 109872 w 369889"/>
                <a:gd name="connsiteY19" fmla="*/ 628795 h 1409900"/>
                <a:gd name="connsiteX20" fmla="*/ 148359 w 369889"/>
                <a:gd name="connsiteY20" fmla="*/ 295275 h 1409900"/>
                <a:gd name="connsiteX21" fmla="*/ 97043 w 369889"/>
                <a:gd name="connsiteY21" fmla="*/ 90032 h 1409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69889" h="1409900">
                  <a:moveTo>
                    <a:pt x="97043" y="90032"/>
                  </a:moveTo>
                  <a:cubicBezTo>
                    <a:pt x="84214" y="42997"/>
                    <a:pt x="60693" y="25894"/>
                    <a:pt x="71384" y="13066"/>
                  </a:cubicBezTo>
                  <a:cubicBezTo>
                    <a:pt x="82075" y="238"/>
                    <a:pt x="139807" y="15204"/>
                    <a:pt x="161189" y="13066"/>
                  </a:cubicBezTo>
                  <a:cubicBezTo>
                    <a:pt x="182571" y="10928"/>
                    <a:pt x="171880" y="-1899"/>
                    <a:pt x="199676" y="239"/>
                  </a:cubicBezTo>
                  <a:cubicBezTo>
                    <a:pt x="227472" y="2377"/>
                    <a:pt x="302310" y="21618"/>
                    <a:pt x="327968" y="25894"/>
                  </a:cubicBezTo>
                  <a:cubicBezTo>
                    <a:pt x="353626" y="30170"/>
                    <a:pt x="347211" y="13066"/>
                    <a:pt x="353626" y="25894"/>
                  </a:cubicBezTo>
                  <a:cubicBezTo>
                    <a:pt x="360041" y="38722"/>
                    <a:pt x="377147" y="81480"/>
                    <a:pt x="366456" y="102860"/>
                  </a:cubicBezTo>
                  <a:cubicBezTo>
                    <a:pt x="355765" y="124240"/>
                    <a:pt x="313000" y="92170"/>
                    <a:pt x="289480" y="154171"/>
                  </a:cubicBezTo>
                  <a:cubicBezTo>
                    <a:pt x="265960" y="216172"/>
                    <a:pt x="242440" y="335897"/>
                    <a:pt x="225335" y="474863"/>
                  </a:cubicBezTo>
                  <a:cubicBezTo>
                    <a:pt x="208230" y="613829"/>
                    <a:pt x="193262" y="853279"/>
                    <a:pt x="186847" y="987970"/>
                  </a:cubicBezTo>
                  <a:cubicBezTo>
                    <a:pt x="180432" y="1122661"/>
                    <a:pt x="186847" y="1283007"/>
                    <a:pt x="186847" y="1283007"/>
                  </a:cubicBezTo>
                  <a:cubicBezTo>
                    <a:pt x="186847" y="1351421"/>
                    <a:pt x="195400" y="1379215"/>
                    <a:pt x="186847" y="1398456"/>
                  </a:cubicBezTo>
                  <a:cubicBezTo>
                    <a:pt x="178294" y="1417698"/>
                    <a:pt x="148359" y="1409146"/>
                    <a:pt x="135530" y="1398456"/>
                  </a:cubicBezTo>
                  <a:cubicBezTo>
                    <a:pt x="122701" y="1387766"/>
                    <a:pt x="122701" y="1334318"/>
                    <a:pt x="109872" y="1334318"/>
                  </a:cubicBezTo>
                  <a:cubicBezTo>
                    <a:pt x="97043" y="1334318"/>
                    <a:pt x="75661" y="1387766"/>
                    <a:pt x="58555" y="1398456"/>
                  </a:cubicBezTo>
                  <a:cubicBezTo>
                    <a:pt x="41449" y="1409146"/>
                    <a:pt x="15791" y="1413422"/>
                    <a:pt x="7238" y="1398456"/>
                  </a:cubicBezTo>
                  <a:cubicBezTo>
                    <a:pt x="-1315" y="1383490"/>
                    <a:pt x="-3453" y="1342869"/>
                    <a:pt x="7238" y="1308662"/>
                  </a:cubicBezTo>
                  <a:cubicBezTo>
                    <a:pt x="17929" y="1274455"/>
                    <a:pt x="54278" y="1255213"/>
                    <a:pt x="71384" y="1193213"/>
                  </a:cubicBezTo>
                  <a:cubicBezTo>
                    <a:pt x="88490" y="1131213"/>
                    <a:pt x="103457" y="1030729"/>
                    <a:pt x="109872" y="936659"/>
                  </a:cubicBezTo>
                  <a:cubicBezTo>
                    <a:pt x="116287" y="842589"/>
                    <a:pt x="103458" y="735692"/>
                    <a:pt x="109872" y="628795"/>
                  </a:cubicBezTo>
                  <a:cubicBezTo>
                    <a:pt x="116287" y="521898"/>
                    <a:pt x="152635" y="391483"/>
                    <a:pt x="148359" y="295275"/>
                  </a:cubicBezTo>
                  <a:cubicBezTo>
                    <a:pt x="144083" y="199067"/>
                    <a:pt x="109872" y="137067"/>
                    <a:pt x="97043" y="90032"/>
                  </a:cubicBezTo>
                  <a:close/>
                </a:path>
              </a:pathLst>
            </a:custGeom>
            <a:solidFill>
              <a:schemeClr val="accent6">
                <a:lumMod val="60000"/>
                <a:lumOff val="40000"/>
              </a:schemeClr>
            </a:solidFill>
            <a:ln>
              <a:solidFill>
                <a:srgbClr val="FCD5B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dirty="0">
                <a:ln>
                  <a:noFill/>
                </a:ln>
                <a:solidFill>
                  <a:prstClr val="white"/>
                </a:solidFill>
                <a:effectLst/>
                <a:uLnTx/>
                <a:uFillTx/>
                <a:latin typeface="Calibri"/>
                <a:ea typeface="+mn-ea"/>
                <a:cs typeface="+mn-cs"/>
              </a:endParaRPr>
            </a:p>
          </p:txBody>
        </p:sp>
        <p:sp>
          <p:nvSpPr>
            <p:cNvPr id="26" name="Freihandform 25"/>
            <p:cNvSpPr/>
            <p:nvPr/>
          </p:nvSpPr>
          <p:spPr>
            <a:xfrm flipH="1">
              <a:off x="3608142" y="4869160"/>
              <a:ext cx="387823" cy="1409900"/>
            </a:xfrm>
            <a:custGeom>
              <a:avLst/>
              <a:gdLst>
                <a:gd name="connsiteX0" fmla="*/ 97043 w 369889"/>
                <a:gd name="connsiteY0" fmla="*/ 90032 h 1409900"/>
                <a:gd name="connsiteX1" fmla="*/ 71384 w 369889"/>
                <a:gd name="connsiteY1" fmla="*/ 13066 h 1409900"/>
                <a:gd name="connsiteX2" fmla="*/ 161189 w 369889"/>
                <a:gd name="connsiteY2" fmla="*/ 13066 h 1409900"/>
                <a:gd name="connsiteX3" fmla="*/ 199676 w 369889"/>
                <a:gd name="connsiteY3" fmla="*/ 239 h 1409900"/>
                <a:gd name="connsiteX4" fmla="*/ 327968 w 369889"/>
                <a:gd name="connsiteY4" fmla="*/ 25894 h 1409900"/>
                <a:gd name="connsiteX5" fmla="*/ 353626 w 369889"/>
                <a:gd name="connsiteY5" fmla="*/ 25894 h 1409900"/>
                <a:gd name="connsiteX6" fmla="*/ 366456 w 369889"/>
                <a:gd name="connsiteY6" fmla="*/ 102860 h 1409900"/>
                <a:gd name="connsiteX7" fmla="*/ 289480 w 369889"/>
                <a:gd name="connsiteY7" fmla="*/ 154171 h 1409900"/>
                <a:gd name="connsiteX8" fmla="*/ 225335 w 369889"/>
                <a:gd name="connsiteY8" fmla="*/ 474863 h 1409900"/>
                <a:gd name="connsiteX9" fmla="*/ 186847 w 369889"/>
                <a:gd name="connsiteY9" fmla="*/ 987970 h 1409900"/>
                <a:gd name="connsiteX10" fmla="*/ 186847 w 369889"/>
                <a:gd name="connsiteY10" fmla="*/ 1283007 h 1409900"/>
                <a:gd name="connsiteX11" fmla="*/ 186847 w 369889"/>
                <a:gd name="connsiteY11" fmla="*/ 1398456 h 1409900"/>
                <a:gd name="connsiteX12" fmla="*/ 135530 w 369889"/>
                <a:gd name="connsiteY12" fmla="*/ 1398456 h 1409900"/>
                <a:gd name="connsiteX13" fmla="*/ 109872 w 369889"/>
                <a:gd name="connsiteY13" fmla="*/ 1334318 h 1409900"/>
                <a:gd name="connsiteX14" fmla="*/ 58555 w 369889"/>
                <a:gd name="connsiteY14" fmla="*/ 1398456 h 1409900"/>
                <a:gd name="connsiteX15" fmla="*/ 7238 w 369889"/>
                <a:gd name="connsiteY15" fmla="*/ 1398456 h 1409900"/>
                <a:gd name="connsiteX16" fmla="*/ 7238 w 369889"/>
                <a:gd name="connsiteY16" fmla="*/ 1308662 h 1409900"/>
                <a:gd name="connsiteX17" fmla="*/ 71384 w 369889"/>
                <a:gd name="connsiteY17" fmla="*/ 1193213 h 1409900"/>
                <a:gd name="connsiteX18" fmla="*/ 109872 w 369889"/>
                <a:gd name="connsiteY18" fmla="*/ 936659 h 1409900"/>
                <a:gd name="connsiteX19" fmla="*/ 109872 w 369889"/>
                <a:gd name="connsiteY19" fmla="*/ 628795 h 1409900"/>
                <a:gd name="connsiteX20" fmla="*/ 148359 w 369889"/>
                <a:gd name="connsiteY20" fmla="*/ 295275 h 1409900"/>
                <a:gd name="connsiteX21" fmla="*/ 97043 w 369889"/>
                <a:gd name="connsiteY21" fmla="*/ 90032 h 1409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69889" h="1409900">
                  <a:moveTo>
                    <a:pt x="97043" y="90032"/>
                  </a:moveTo>
                  <a:cubicBezTo>
                    <a:pt x="84214" y="42997"/>
                    <a:pt x="60693" y="25894"/>
                    <a:pt x="71384" y="13066"/>
                  </a:cubicBezTo>
                  <a:cubicBezTo>
                    <a:pt x="82075" y="238"/>
                    <a:pt x="139807" y="15204"/>
                    <a:pt x="161189" y="13066"/>
                  </a:cubicBezTo>
                  <a:cubicBezTo>
                    <a:pt x="182571" y="10928"/>
                    <a:pt x="171880" y="-1899"/>
                    <a:pt x="199676" y="239"/>
                  </a:cubicBezTo>
                  <a:cubicBezTo>
                    <a:pt x="227472" y="2377"/>
                    <a:pt x="302310" y="21618"/>
                    <a:pt x="327968" y="25894"/>
                  </a:cubicBezTo>
                  <a:cubicBezTo>
                    <a:pt x="353626" y="30170"/>
                    <a:pt x="347211" y="13066"/>
                    <a:pt x="353626" y="25894"/>
                  </a:cubicBezTo>
                  <a:cubicBezTo>
                    <a:pt x="360041" y="38722"/>
                    <a:pt x="377147" y="81480"/>
                    <a:pt x="366456" y="102860"/>
                  </a:cubicBezTo>
                  <a:cubicBezTo>
                    <a:pt x="355765" y="124240"/>
                    <a:pt x="313000" y="92170"/>
                    <a:pt x="289480" y="154171"/>
                  </a:cubicBezTo>
                  <a:cubicBezTo>
                    <a:pt x="265960" y="216172"/>
                    <a:pt x="242440" y="335897"/>
                    <a:pt x="225335" y="474863"/>
                  </a:cubicBezTo>
                  <a:cubicBezTo>
                    <a:pt x="208230" y="613829"/>
                    <a:pt x="193262" y="853279"/>
                    <a:pt x="186847" y="987970"/>
                  </a:cubicBezTo>
                  <a:cubicBezTo>
                    <a:pt x="180432" y="1122661"/>
                    <a:pt x="186847" y="1283007"/>
                    <a:pt x="186847" y="1283007"/>
                  </a:cubicBezTo>
                  <a:cubicBezTo>
                    <a:pt x="186847" y="1351421"/>
                    <a:pt x="195400" y="1379215"/>
                    <a:pt x="186847" y="1398456"/>
                  </a:cubicBezTo>
                  <a:cubicBezTo>
                    <a:pt x="178294" y="1417698"/>
                    <a:pt x="148359" y="1409146"/>
                    <a:pt x="135530" y="1398456"/>
                  </a:cubicBezTo>
                  <a:cubicBezTo>
                    <a:pt x="122701" y="1387766"/>
                    <a:pt x="122701" y="1334318"/>
                    <a:pt x="109872" y="1334318"/>
                  </a:cubicBezTo>
                  <a:cubicBezTo>
                    <a:pt x="97043" y="1334318"/>
                    <a:pt x="75661" y="1387766"/>
                    <a:pt x="58555" y="1398456"/>
                  </a:cubicBezTo>
                  <a:cubicBezTo>
                    <a:pt x="41449" y="1409146"/>
                    <a:pt x="15791" y="1413422"/>
                    <a:pt x="7238" y="1398456"/>
                  </a:cubicBezTo>
                  <a:cubicBezTo>
                    <a:pt x="-1315" y="1383490"/>
                    <a:pt x="-3453" y="1342869"/>
                    <a:pt x="7238" y="1308662"/>
                  </a:cubicBezTo>
                  <a:cubicBezTo>
                    <a:pt x="17929" y="1274455"/>
                    <a:pt x="54278" y="1255213"/>
                    <a:pt x="71384" y="1193213"/>
                  </a:cubicBezTo>
                  <a:cubicBezTo>
                    <a:pt x="88490" y="1131213"/>
                    <a:pt x="103457" y="1030729"/>
                    <a:pt x="109872" y="936659"/>
                  </a:cubicBezTo>
                  <a:cubicBezTo>
                    <a:pt x="116287" y="842589"/>
                    <a:pt x="103458" y="735692"/>
                    <a:pt x="109872" y="628795"/>
                  </a:cubicBezTo>
                  <a:cubicBezTo>
                    <a:pt x="116287" y="521898"/>
                    <a:pt x="152635" y="391483"/>
                    <a:pt x="148359" y="295275"/>
                  </a:cubicBezTo>
                  <a:cubicBezTo>
                    <a:pt x="144083" y="199067"/>
                    <a:pt x="109872" y="137067"/>
                    <a:pt x="97043" y="90032"/>
                  </a:cubicBezTo>
                  <a:close/>
                </a:path>
              </a:pathLst>
            </a:custGeom>
            <a:solidFill>
              <a:schemeClr val="accent6">
                <a:lumMod val="60000"/>
                <a:lumOff val="40000"/>
              </a:schemeClr>
            </a:solidFill>
            <a:ln>
              <a:solidFill>
                <a:srgbClr val="FCD5B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dirty="0">
                <a:ln>
                  <a:noFill/>
                </a:ln>
                <a:solidFill>
                  <a:prstClr val="white"/>
                </a:solidFill>
                <a:effectLst/>
                <a:uLnTx/>
                <a:uFillTx/>
                <a:latin typeface="Calibri"/>
                <a:ea typeface="+mn-ea"/>
                <a:cs typeface="+mn-cs"/>
              </a:endParaRPr>
            </a:p>
          </p:txBody>
        </p:sp>
        <p:sp>
          <p:nvSpPr>
            <p:cNvPr id="27" name="Freihandform 26"/>
            <p:cNvSpPr/>
            <p:nvPr/>
          </p:nvSpPr>
          <p:spPr>
            <a:xfrm rot="306881">
              <a:off x="4339440" y="1124844"/>
              <a:ext cx="422889" cy="992804"/>
            </a:xfrm>
            <a:custGeom>
              <a:avLst/>
              <a:gdLst>
                <a:gd name="connsiteX0" fmla="*/ 52602 w 422889"/>
                <a:gd name="connsiteY0" fmla="*/ 2252 h 862614"/>
                <a:gd name="connsiteX1" fmla="*/ 249001 w 422889"/>
                <a:gd name="connsiteY1" fmla="*/ 107004 h 862614"/>
                <a:gd name="connsiteX2" fmla="*/ 327561 w 422889"/>
                <a:gd name="connsiteY2" fmla="*/ 329603 h 862614"/>
                <a:gd name="connsiteX3" fmla="*/ 379934 w 422889"/>
                <a:gd name="connsiteY3" fmla="*/ 539108 h 862614"/>
                <a:gd name="connsiteX4" fmla="*/ 419214 w 422889"/>
                <a:gd name="connsiteY4" fmla="*/ 761706 h 862614"/>
                <a:gd name="connsiteX5" fmla="*/ 393027 w 422889"/>
                <a:gd name="connsiteY5" fmla="*/ 827176 h 862614"/>
                <a:gd name="connsiteX6" fmla="*/ 170442 w 422889"/>
                <a:gd name="connsiteY6" fmla="*/ 853364 h 862614"/>
                <a:gd name="connsiteX7" fmla="*/ 52602 w 422889"/>
                <a:gd name="connsiteY7" fmla="*/ 840270 h 862614"/>
                <a:gd name="connsiteX8" fmla="*/ 39509 w 422889"/>
                <a:gd name="connsiteY8" fmla="*/ 617672 h 862614"/>
                <a:gd name="connsiteX9" fmla="*/ 229 w 422889"/>
                <a:gd name="connsiteY9" fmla="*/ 198663 h 862614"/>
                <a:gd name="connsiteX10" fmla="*/ 52602 w 422889"/>
                <a:gd name="connsiteY10" fmla="*/ 2252 h 86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2889" h="862614">
                  <a:moveTo>
                    <a:pt x="52602" y="2252"/>
                  </a:moveTo>
                  <a:cubicBezTo>
                    <a:pt x="94064" y="-13024"/>
                    <a:pt x="203175" y="52446"/>
                    <a:pt x="249001" y="107004"/>
                  </a:cubicBezTo>
                  <a:cubicBezTo>
                    <a:pt x="294827" y="161562"/>
                    <a:pt x="305739" y="257586"/>
                    <a:pt x="327561" y="329603"/>
                  </a:cubicBezTo>
                  <a:cubicBezTo>
                    <a:pt x="349383" y="401620"/>
                    <a:pt x="364659" y="467091"/>
                    <a:pt x="379934" y="539108"/>
                  </a:cubicBezTo>
                  <a:cubicBezTo>
                    <a:pt x="395209" y="611125"/>
                    <a:pt x="417032" y="713695"/>
                    <a:pt x="419214" y="761706"/>
                  </a:cubicBezTo>
                  <a:cubicBezTo>
                    <a:pt x="421396" y="809717"/>
                    <a:pt x="434489" y="811900"/>
                    <a:pt x="393027" y="827176"/>
                  </a:cubicBezTo>
                  <a:cubicBezTo>
                    <a:pt x="351565" y="842452"/>
                    <a:pt x="227180" y="851182"/>
                    <a:pt x="170442" y="853364"/>
                  </a:cubicBezTo>
                  <a:cubicBezTo>
                    <a:pt x="113705" y="855546"/>
                    <a:pt x="74424" y="879552"/>
                    <a:pt x="52602" y="840270"/>
                  </a:cubicBezTo>
                  <a:cubicBezTo>
                    <a:pt x="30780" y="800988"/>
                    <a:pt x="48238" y="724606"/>
                    <a:pt x="39509" y="617672"/>
                  </a:cubicBezTo>
                  <a:cubicBezTo>
                    <a:pt x="30780" y="510738"/>
                    <a:pt x="2411" y="305598"/>
                    <a:pt x="229" y="198663"/>
                  </a:cubicBezTo>
                  <a:cubicBezTo>
                    <a:pt x="-1953" y="91728"/>
                    <a:pt x="11140" y="17528"/>
                    <a:pt x="52602" y="2252"/>
                  </a:cubicBezTo>
                  <a:close/>
                </a:path>
              </a:pathLst>
            </a:custGeom>
            <a:solidFill>
              <a:schemeClr val="tx2">
                <a:lumMod val="40000"/>
                <a:lumOff val="60000"/>
              </a:schemeClr>
            </a:solidFill>
            <a:ln>
              <a:solidFill>
                <a:schemeClr val="accent1">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dirty="0">
                <a:ln>
                  <a:noFill/>
                </a:ln>
                <a:solidFill>
                  <a:prstClr val="white"/>
                </a:solidFill>
                <a:effectLst/>
                <a:uLnTx/>
                <a:uFillTx/>
                <a:latin typeface="Calibri"/>
                <a:ea typeface="+mn-ea"/>
                <a:cs typeface="+mn-cs"/>
              </a:endParaRPr>
            </a:p>
          </p:txBody>
        </p:sp>
      </p:grpSp>
      <p:sp>
        <p:nvSpPr>
          <p:cNvPr id="29" name="Legende mit Linie (1) 28"/>
          <p:cNvSpPr/>
          <p:nvPr/>
        </p:nvSpPr>
        <p:spPr>
          <a:xfrm>
            <a:off x="7824192" y="116632"/>
            <a:ext cx="2736304" cy="1800200"/>
          </a:xfrm>
          <a:prstGeom prst="borderCallout1">
            <a:avLst>
              <a:gd name="adj1" fmla="val 23581"/>
              <a:gd name="adj2" fmla="val -7660"/>
              <a:gd name="adj3" fmla="val 6078"/>
              <a:gd name="adj4" fmla="val -67145"/>
            </a:avLst>
          </a:prstGeom>
          <a:solidFill>
            <a:srgbClr val="FFFF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dirty="0">
                <a:ln>
                  <a:noFill/>
                </a:ln>
                <a:solidFill>
                  <a:prstClr val="black"/>
                </a:solidFill>
                <a:effectLst/>
                <a:uLnTx/>
                <a:uFillTx/>
                <a:latin typeface="Calibri"/>
                <a:ea typeface="+mn-ea"/>
                <a:cs typeface="+mn-cs"/>
              </a:rPr>
              <a:t>CNS/sensory organs: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dirty="0">
                <a:ln>
                  <a:noFill/>
                </a:ln>
                <a:solidFill>
                  <a:prstClr val="black"/>
                </a:solidFill>
                <a:effectLst/>
                <a:uLnTx/>
                <a:uFillTx/>
                <a:latin typeface="Calibri"/>
                <a:ea typeface="+mn-ea"/>
                <a:cs typeface="+mn-cs"/>
              </a:rPr>
              <a:t>Cephalgia/Migraine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dirty="0">
                <a:ln>
                  <a:noFill/>
                </a:ln>
                <a:solidFill>
                  <a:prstClr val="black"/>
                </a:solidFill>
                <a:effectLst/>
                <a:uLnTx/>
                <a:uFillTx/>
                <a:latin typeface="Calibri"/>
                <a:ea typeface="+mn-ea"/>
                <a:cs typeface="+mn-cs"/>
              </a:rPr>
              <a:t>Depression/Anxiety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dirty="0">
                <a:ln>
                  <a:noFill/>
                </a:ln>
                <a:solidFill>
                  <a:prstClr val="black"/>
                </a:solidFill>
                <a:effectLst/>
                <a:uLnTx/>
                <a:uFillTx/>
                <a:latin typeface="Calibri"/>
                <a:ea typeface="+mn-ea"/>
                <a:cs typeface="+mn-cs"/>
              </a:rPr>
              <a:t>Visual/auditory compromise</a:t>
            </a:r>
          </a:p>
        </p:txBody>
      </p:sp>
      <p:sp>
        <p:nvSpPr>
          <p:cNvPr id="30" name="Legende mit Linie (1) 29"/>
          <p:cNvSpPr/>
          <p:nvPr/>
        </p:nvSpPr>
        <p:spPr>
          <a:xfrm>
            <a:off x="7824192" y="3581398"/>
            <a:ext cx="2736304" cy="1681669"/>
          </a:xfrm>
          <a:prstGeom prst="borderCallout1">
            <a:avLst>
              <a:gd name="adj1" fmla="val 49968"/>
              <a:gd name="adj2" fmla="val -8141"/>
              <a:gd name="adj3" fmla="val 49560"/>
              <a:gd name="adj4" fmla="val -55435"/>
            </a:avLst>
          </a:prstGeom>
          <a:solidFill>
            <a:schemeClr val="accent6">
              <a:lumMod val="60000"/>
              <a:lumOff val="40000"/>
            </a:schemeClr>
          </a:solidFill>
          <a:ln>
            <a:solidFill>
              <a:schemeClr val="accent6">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dirty="0">
                <a:ln>
                  <a:noFill/>
                </a:ln>
                <a:solidFill>
                  <a:prstClr val="black"/>
                </a:solidFill>
                <a:effectLst/>
                <a:uLnTx/>
                <a:uFillTx/>
                <a:latin typeface="Calibri"/>
                <a:ea typeface="+mn-ea"/>
                <a:cs typeface="+mn-cs"/>
              </a:rPr>
              <a:t>Bone: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dirty="0">
                <a:ln>
                  <a:noFill/>
                </a:ln>
                <a:solidFill>
                  <a:prstClr val="black"/>
                </a:solidFill>
                <a:effectLst/>
                <a:uLnTx/>
                <a:uFillTx/>
                <a:latin typeface="Calibri"/>
                <a:ea typeface="+mn-ea"/>
                <a:cs typeface="+mn-cs"/>
              </a:rPr>
              <a:t>Pseudofractures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dirty="0">
                <a:ln>
                  <a:noFill/>
                </a:ln>
                <a:solidFill>
                  <a:prstClr val="black"/>
                </a:solidFill>
                <a:effectLst/>
                <a:uLnTx/>
                <a:uFillTx/>
                <a:latin typeface="Calibri"/>
                <a:ea typeface="+mn-ea"/>
                <a:cs typeface="+mn-cs"/>
              </a:rPr>
              <a:t>Insufficiency fractures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dirty="0">
                <a:ln>
                  <a:noFill/>
                </a:ln>
                <a:solidFill>
                  <a:prstClr val="black"/>
                </a:solidFill>
                <a:effectLst/>
                <a:uLnTx/>
                <a:uFillTx/>
                <a:latin typeface="Calibri"/>
                <a:ea typeface="+mn-ea"/>
                <a:cs typeface="+mn-cs"/>
              </a:rPr>
              <a:t>Bone marrow edema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dirty="0">
                <a:ln>
                  <a:noFill/>
                </a:ln>
                <a:solidFill>
                  <a:prstClr val="black"/>
                </a:solidFill>
                <a:effectLst/>
                <a:uLnTx/>
                <a:uFillTx/>
                <a:latin typeface="Calibri"/>
                <a:ea typeface="+mn-ea"/>
                <a:cs typeface="+mn-cs"/>
              </a:rPr>
              <a:t>Osteomalacia</a:t>
            </a:r>
          </a:p>
        </p:txBody>
      </p:sp>
      <p:sp>
        <p:nvSpPr>
          <p:cNvPr id="31" name="Legende mit Linie (1) 30"/>
          <p:cNvSpPr/>
          <p:nvPr/>
        </p:nvSpPr>
        <p:spPr>
          <a:xfrm>
            <a:off x="7824192" y="5445224"/>
            <a:ext cx="2736304" cy="1224136"/>
          </a:xfrm>
          <a:prstGeom prst="borderCallout1">
            <a:avLst>
              <a:gd name="adj1" fmla="val 18750"/>
              <a:gd name="adj2" fmla="val -8333"/>
              <a:gd name="adj3" fmla="val -53954"/>
              <a:gd name="adj4" fmla="val -55771"/>
            </a:avLst>
          </a:prstGeom>
          <a:noFill/>
          <a:ln>
            <a:solidFill>
              <a:srgbClr val="FCD5B5"/>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dirty="0">
                <a:ln>
                  <a:noFill/>
                </a:ln>
                <a:solidFill>
                  <a:prstClr val="black"/>
                </a:solidFill>
                <a:effectLst/>
                <a:uLnTx/>
                <a:uFillTx/>
                <a:latin typeface="Calibri"/>
                <a:ea typeface="+mn-ea"/>
                <a:cs typeface="+mn-cs"/>
              </a:rPr>
              <a:t>Joint: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dirty="0">
                <a:ln>
                  <a:noFill/>
                </a:ln>
                <a:solidFill>
                  <a:prstClr val="black"/>
                </a:solidFill>
                <a:effectLst/>
                <a:uLnTx/>
                <a:uFillTx/>
                <a:latin typeface="Calibri"/>
                <a:ea typeface="+mn-ea"/>
                <a:cs typeface="+mn-cs"/>
              </a:rPr>
              <a:t>Osteoarthritis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dirty="0">
                <a:ln>
                  <a:noFill/>
                </a:ln>
                <a:solidFill>
                  <a:prstClr val="black"/>
                </a:solidFill>
                <a:effectLst/>
                <a:uLnTx/>
                <a:uFillTx/>
                <a:latin typeface="Calibri"/>
                <a:ea typeface="+mn-ea"/>
                <a:cs typeface="+mn-cs"/>
              </a:rPr>
              <a:t>Chondrocalcinosis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dirty="0">
                <a:ln>
                  <a:noFill/>
                </a:ln>
                <a:solidFill>
                  <a:prstClr val="black"/>
                </a:solidFill>
                <a:effectLst/>
                <a:uLnTx/>
                <a:uFillTx/>
                <a:latin typeface="Calibri"/>
                <a:ea typeface="+mn-ea"/>
                <a:cs typeface="+mn-cs"/>
              </a:rPr>
              <a:t>Pseudogout</a:t>
            </a:r>
          </a:p>
        </p:txBody>
      </p:sp>
      <p:sp>
        <p:nvSpPr>
          <p:cNvPr id="32" name="Legende mit Linie (1) 31"/>
          <p:cNvSpPr/>
          <p:nvPr/>
        </p:nvSpPr>
        <p:spPr>
          <a:xfrm flipH="1">
            <a:off x="1703512" y="4149080"/>
            <a:ext cx="2736304" cy="1080120"/>
          </a:xfrm>
          <a:prstGeom prst="borderCallout1">
            <a:avLst>
              <a:gd name="adj1" fmla="val 47016"/>
              <a:gd name="adj2" fmla="val -6307"/>
              <a:gd name="adj3" fmla="val -8179"/>
              <a:gd name="adj4" fmla="val -47553"/>
            </a:avLst>
          </a:prstGeom>
          <a:solidFill>
            <a:schemeClr val="accent2">
              <a:lumMod val="60000"/>
              <a:lumOff val="40000"/>
            </a:schemeClr>
          </a:solidFill>
          <a:ln>
            <a:solidFill>
              <a:schemeClr val="accent2">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dirty="0">
                <a:ln>
                  <a:noFill/>
                </a:ln>
                <a:solidFill>
                  <a:prstClr val="black"/>
                </a:solidFill>
                <a:effectLst/>
                <a:uLnTx/>
                <a:uFillTx/>
                <a:latin typeface="Calibri"/>
                <a:ea typeface="+mn-ea"/>
                <a:cs typeface="+mn-cs"/>
              </a:rPr>
              <a:t>Muscle: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dirty="0">
                <a:ln>
                  <a:noFill/>
                </a:ln>
                <a:solidFill>
                  <a:prstClr val="black"/>
                </a:solidFill>
                <a:effectLst/>
                <a:uLnTx/>
                <a:uFillTx/>
                <a:latin typeface="Calibri"/>
                <a:ea typeface="+mn-ea"/>
                <a:cs typeface="+mn-cs"/>
              </a:rPr>
              <a:t>Weakness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dirty="0">
                <a:ln>
                  <a:noFill/>
                </a:ln>
                <a:solidFill>
                  <a:prstClr val="black"/>
                </a:solidFill>
                <a:effectLst/>
                <a:uLnTx/>
                <a:uFillTx/>
                <a:latin typeface="Calibri"/>
                <a:ea typeface="+mn-ea"/>
                <a:cs typeface="+mn-cs"/>
              </a:rPr>
              <a:t>Fatigue/induration</a:t>
            </a:r>
          </a:p>
        </p:txBody>
      </p:sp>
      <p:sp>
        <p:nvSpPr>
          <p:cNvPr id="33" name="Legende mit Linie (1) 32"/>
          <p:cNvSpPr/>
          <p:nvPr/>
        </p:nvSpPr>
        <p:spPr>
          <a:xfrm flipH="1">
            <a:off x="1703512" y="2564904"/>
            <a:ext cx="2736304" cy="1368152"/>
          </a:xfrm>
          <a:prstGeom prst="borderCallout1">
            <a:avLst>
              <a:gd name="adj1" fmla="val 49858"/>
              <a:gd name="adj2" fmla="val -3764"/>
              <a:gd name="adj3" fmla="val -10478"/>
              <a:gd name="adj4" fmla="val -40457"/>
            </a:avLst>
          </a:prstGeom>
          <a:solidFill>
            <a:schemeClr val="accent2">
              <a:lumMod val="20000"/>
              <a:lumOff val="80000"/>
            </a:schemeClr>
          </a:solidFill>
          <a:ln>
            <a:solidFill>
              <a:schemeClr val="accent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dirty="0">
                <a:ln>
                  <a:noFill/>
                </a:ln>
                <a:solidFill>
                  <a:prstClr val="black"/>
                </a:solidFill>
                <a:effectLst/>
                <a:uLnTx/>
                <a:uFillTx/>
                <a:latin typeface="Calibri"/>
                <a:ea typeface="+mn-ea"/>
                <a:cs typeface="+mn-cs"/>
              </a:rPr>
              <a:t>Kidney: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dirty="0">
                <a:ln>
                  <a:noFill/>
                </a:ln>
                <a:solidFill>
                  <a:prstClr val="black"/>
                </a:solidFill>
                <a:effectLst/>
                <a:uLnTx/>
                <a:uFillTx/>
                <a:latin typeface="Calibri"/>
                <a:ea typeface="+mn-ea"/>
                <a:cs typeface="+mn-cs"/>
              </a:rPr>
              <a:t>Nephrocalcinosis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dirty="0">
                <a:ln>
                  <a:noFill/>
                </a:ln>
                <a:solidFill>
                  <a:prstClr val="black"/>
                </a:solidFill>
                <a:effectLst/>
                <a:uLnTx/>
                <a:uFillTx/>
                <a:latin typeface="Calibri"/>
                <a:ea typeface="+mn-ea"/>
                <a:cs typeface="+mn-cs"/>
              </a:rPr>
              <a:t>Renal insufficiency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dirty="0">
                <a:ln>
                  <a:noFill/>
                </a:ln>
                <a:solidFill>
                  <a:prstClr val="black"/>
                </a:solidFill>
                <a:effectLst/>
                <a:uLnTx/>
                <a:uFillTx/>
                <a:latin typeface="Calibri"/>
                <a:ea typeface="+mn-ea"/>
                <a:cs typeface="+mn-cs"/>
              </a:rPr>
              <a:t>Kidney stones</a:t>
            </a:r>
          </a:p>
        </p:txBody>
      </p:sp>
      <p:sp>
        <p:nvSpPr>
          <p:cNvPr id="34" name="Legende mit Linie (1) 33"/>
          <p:cNvSpPr/>
          <p:nvPr/>
        </p:nvSpPr>
        <p:spPr>
          <a:xfrm flipH="1">
            <a:off x="1703512" y="1268760"/>
            <a:ext cx="2736304" cy="1080120"/>
          </a:xfrm>
          <a:prstGeom prst="borderCallout1">
            <a:avLst>
              <a:gd name="adj1" fmla="val 28543"/>
              <a:gd name="adj2" fmla="val -5036"/>
              <a:gd name="adj3" fmla="val -54566"/>
              <a:gd name="adj4" fmla="val -50950"/>
            </a:avLst>
          </a:prstGeom>
          <a:solidFill>
            <a:schemeClr val="bg1">
              <a:lumMod val="95000"/>
            </a:schemeClr>
          </a:solidFill>
          <a:ln>
            <a:solidFill>
              <a:schemeClr val="bg1">
                <a:lumMod val="8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dirty="0">
                <a:ln>
                  <a:noFill/>
                </a:ln>
                <a:solidFill>
                  <a:prstClr val="black"/>
                </a:solidFill>
                <a:effectLst/>
                <a:uLnTx/>
                <a:uFillTx/>
                <a:latin typeface="Calibri"/>
                <a:ea typeface="+mn-ea"/>
                <a:cs typeface="+mn-cs"/>
              </a:rPr>
              <a:t>Teeth: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dirty="0">
                <a:ln>
                  <a:noFill/>
                </a:ln>
                <a:solidFill>
                  <a:prstClr val="black"/>
                </a:solidFill>
                <a:effectLst/>
                <a:uLnTx/>
                <a:uFillTx/>
                <a:latin typeface="Calibri"/>
                <a:ea typeface="+mn-ea"/>
                <a:cs typeface="+mn-cs"/>
              </a:rPr>
              <a:t>Tooth loss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dirty="0">
                <a:ln>
                  <a:noFill/>
                </a:ln>
                <a:solidFill>
                  <a:prstClr val="black"/>
                </a:solidFill>
                <a:effectLst/>
                <a:uLnTx/>
                <a:uFillTx/>
                <a:latin typeface="Calibri"/>
                <a:ea typeface="+mn-ea"/>
                <a:cs typeface="+mn-cs"/>
              </a:rPr>
              <a:t>Periodontal disease</a:t>
            </a:r>
          </a:p>
        </p:txBody>
      </p:sp>
      <p:sp>
        <p:nvSpPr>
          <p:cNvPr id="35" name="Legende mit Linie (1) 34"/>
          <p:cNvSpPr/>
          <p:nvPr/>
        </p:nvSpPr>
        <p:spPr>
          <a:xfrm flipH="1">
            <a:off x="7824192" y="2060848"/>
            <a:ext cx="2736304" cy="1368152"/>
          </a:xfrm>
          <a:prstGeom prst="borderCallout1">
            <a:avLst>
              <a:gd name="adj1" fmla="val 79699"/>
              <a:gd name="adj2" fmla="val 164078"/>
              <a:gd name="adj3" fmla="val 51636"/>
              <a:gd name="adj4" fmla="val 107616"/>
            </a:avLst>
          </a:prstGeom>
          <a:solidFill>
            <a:srgbClr val="77933C"/>
          </a:soli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dirty="0">
                <a:ln>
                  <a:noFill/>
                </a:ln>
                <a:solidFill>
                  <a:prstClr val="black"/>
                </a:solidFill>
                <a:effectLst/>
                <a:uLnTx/>
                <a:uFillTx/>
                <a:latin typeface="Calibri"/>
                <a:ea typeface="+mn-ea"/>
                <a:cs typeface="+mn-cs"/>
              </a:rPr>
              <a:t>GI issues: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dirty="0">
                <a:ln>
                  <a:noFill/>
                </a:ln>
                <a:solidFill>
                  <a:prstClr val="black"/>
                </a:solidFill>
                <a:effectLst/>
                <a:uLnTx/>
                <a:uFillTx/>
                <a:latin typeface="Calibri"/>
                <a:ea typeface="+mn-ea"/>
                <a:cs typeface="+mn-cs"/>
              </a:rPr>
              <a:t>Diarrhea/constipation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dirty="0">
                <a:ln>
                  <a:noFill/>
                </a:ln>
                <a:solidFill>
                  <a:prstClr val="black"/>
                </a:solidFill>
                <a:effectLst/>
                <a:uLnTx/>
                <a:uFillTx/>
                <a:latin typeface="Calibri"/>
                <a:ea typeface="+mn-ea"/>
                <a:cs typeface="+mn-cs"/>
              </a:rPr>
              <a:t>Meteorism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dirty="0">
                <a:ln>
                  <a:noFill/>
                </a:ln>
                <a:solidFill>
                  <a:prstClr val="black"/>
                </a:solidFill>
                <a:effectLst/>
                <a:uLnTx/>
                <a:uFillTx/>
                <a:latin typeface="Calibri"/>
                <a:ea typeface="+mn-ea"/>
                <a:cs typeface="+mn-cs"/>
              </a:rPr>
              <a:t>Intolerances</a:t>
            </a:r>
          </a:p>
        </p:txBody>
      </p:sp>
      <p:sp>
        <p:nvSpPr>
          <p:cNvPr id="36" name="Legende mit Linie (1) 35"/>
          <p:cNvSpPr/>
          <p:nvPr/>
        </p:nvSpPr>
        <p:spPr>
          <a:xfrm flipH="1">
            <a:off x="1703512" y="5445224"/>
            <a:ext cx="2736304" cy="1224136"/>
          </a:xfrm>
          <a:prstGeom prst="borderCallout1">
            <a:avLst>
              <a:gd name="adj1" fmla="val 49858"/>
              <a:gd name="adj2" fmla="val -3764"/>
              <a:gd name="adj3" fmla="val 48054"/>
              <a:gd name="adj4" fmla="val -40595"/>
            </a:avLst>
          </a:prstGeom>
          <a:solidFill>
            <a:srgbClr val="FF9138"/>
          </a:solidFill>
          <a:ln>
            <a:solidFill>
              <a:schemeClr val="accent4">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dirty="0">
                <a:ln>
                  <a:noFill/>
                </a:ln>
                <a:solidFill>
                  <a:prstClr val="black"/>
                </a:solidFill>
                <a:effectLst/>
                <a:uLnTx/>
                <a:uFillTx/>
                <a:latin typeface="Calibri"/>
                <a:ea typeface="+mn-ea"/>
                <a:cs typeface="+mn-cs"/>
              </a:rPr>
              <a:t>Tendons: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dirty="0">
                <a:ln>
                  <a:noFill/>
                </a:ln>
                <a:solidFill>
                  <a:prstClr val="black"/>
                </a:solidFill>
                <a:effectLst/>
                <a:uLnTx/>
                <a:uFillTx/>
                <a:latin typeface="Calibri"/>
                <a:ea typeface="+mn-ea"/>
                <a:cs typeface="+mn-cs"/>
              </a:rPr>
              <a:t>Tendinosis calcarea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dirty="0">
                <a:ln>
                  <a:noFill/>
                </a:ln>
                <a:solidFill>
                  <a:prstClr val="black"/>
                </a:solidFill>
                <a:effectLst/>
                <a:uLnTx/>
                <a:uFillTx/>
                <a:latin typeface="Calibri"/>
                <a:ea typeface="+mn-ea"/>
                <a:cs typeface="+mn-cs"/>
              </a:rPr>
              <a:t>Enthesiopathy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dirty="0">
                <a:ln>
                  <a:noFill/>
                </a:ln>
                <a:solidFill>
                  <a:prstClr val="black"/>
                </a:solidFill>
                <a:effectLst/>
                <a:uLnTx/>
                <a:uFillTx/>
                <a:latin typeface="Calibri"/>
                <a:ea typeface="+mn-ea"/>
                <a:cs typeface="+mn-cs"/>
              </a:rPr>
              <a:t>Tendinitis/</a:t>
            </a:r>
            <a:r>
              <a:rPr kumimoji="0" lang="en-US" sz="2000" b="0" i="0" u="none" strike="noStrike" kern="1200" cap="none" spc="0" normalizeH="0" baseline="0" dirty="0" err="1">
                <a:ln>
                  <a:noFill/>
                </a:ln>
                <a:solidFill>
                  <a:prstClr val="black"/>
                </a:solidFill>
                <a:effectLst/>
                <a:uLnTx/>
                <a:uFillTx/>
                <a:latin typeface="Calibri"/>
                <a:ea typeface="+mn-ea"/>
                <a:cs typeface="+mn-cs"/>
              </a:rPr>
              <a:t>Enthesitis</a:t>
            </a:r>
            <a:endParaRPr kumimoji="0" lang="en-US" sz="2000" b="0" i="0" u="none" strike="noStrike" kern="1200" cap="none" spc="0" normalizeH="0" baseline="0" dirty="0">
              <a:ln>
                <a:noFill/>
              </a:ln>
              <a:solidFill>
                <a:prstClr val="black"/>
              </a:solidFill>
              <a:effectLst/>
              <a:uLnTx/>
              <a:uFillTx/>
              <a:latin typeface="Calibri"/>
              <a:ea typeface="+mn-ea"/>
              <a:cs typeface="+mn-cs"/>
            </a:endParaRPr>
          </a:p>
        </p:txBody>
      </p:sp>
      <p:sp>
        <p:nvSpPr>
          <p:cNvPr id="37" name="Textfeld 36"/>
          <p:cNvSpPr txBox="1"/>
          <p:nvPr/>
        </p:nvSpPr>
        <p:spPr>
          <a:xfrm>
            <a:off x="0" y="279606"/>
            <a:ext cx="4887180" cy="523220"/>
          </a:xfrm>
          <a:prstGeom prst="rect">
            <a:avLst/>
          </a:prstGeom>
          <a:solidFill>
            <a:schemeClr val="accent6">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dirty="0">
                <a:ln>
                  <a:noFill/>
                </a:ln>
                <a:solidFill>
                  <a:prstClr val="black"/>
                </a:solidFill>
                <a:effectLst/>
                <a:uLnTx/>
                <a:uFillTx/>
                <a:latin typeface="Calibri"/>
                <a:ea typeface="+mn-ea"/>
                <a:cs typeface="+mn-cs"/>
              </a:rPr>
              <a:t> Clinical Picture in Adult HPP</a:t>
            </a:r>
          </a:p>
        </p:txBody>
      </p:sp>
      <p:sp>
        <p:nvSpPr>
          <p:cNvPr id="2" name="Textfeld 1"/>
          <p:cNvSpPr txBox="1"/>
          <p:nvPr/>
        </p:nvSpPr>
        <p:spPr>
          <a:xfrm>
            <a:off x="10488488" y="5192032"/>
            <a:ext cx="1476375" cy="147732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dirty="0">
                <a:ln>
                  <a:noFill/>
                </a:ln>
                <a:solidFill>
                  <a:prstClr val="black"/>
                </a:solidFill>
                <a:effectLst/>
                <a:uLnTx/>
                <a:uFillTx/>
                <a:latin typeface="Calibri"/>
                <a:ea typeface="+mn-ea"/>
                <a:cs typeface="+mn-cs"/>
              </a:rPr>
              <a:t>Modified according to: Seefried L, et al. Symptoms and Diagnosis in Adults. In: Hofmann, Girschick, Seefried eds, Diagnosis and Management of Hypophosphatasia, 2nd Edition, Uni-Med, 2022</a:t>
            </a:r>
          </a:p>
        </p:txBody>
      </p:sp>
    </p:spTree>
    <p:extLst>
      <p:ext uri="{BB962C8B-B14F-4D97-AF65-F5344CB8AC3E}">
        <p14:creationId xmlns:p14="http://schemas.microsoft.com/office/powerpoint/2010/main" val="3480370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76405" y="121035"/>
            <a:ext cx="6210336" cy="1244528"/>
          </a:xfrm>
          <a:prstGeom prst="rect">
            <a:avLst/>
          </a:prstGeom>
        </p:spPr>
      </p:pic>
      <p:pic>
        <p:nvPicPr>
          <p:cNvPr id="5" name="Grafik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391525" y="1"/>
            <a:ext cx="3543300" cy="6669360"/>
          </a:xfrm>
          <a:prstGeom prst="rect">
            <a:avLst/>
          </a:prstGeom>
        </p:spPr>
      </p:pic>
      <p:pic>
        <p:nvPicPr>
          <p:cNvPr id="6" name="Grafik 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76274" y="2335411"/>
            <a:ext cx="7524751" cy="4498098"/>
          </a:xfrm>
          <a:prstGeom prst="rect">
            <a:avLst/>
          </a:prstGeom>
        </p:spPr>
      </p:pic>
      <p:pic>
        <p:nvPicPr>
          <p:cNvPr id="7" name="Grafik 6"/>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95417" y="1365563"/>
            <a:ext cx="7457995" cy="1062131"/>
          </a:xfrm>
          <a:prstGeom prst="rect">
            <a:avLst/>
          </a:prstGeom>
        </p:spPr>
      </p:pic>
      <p:sp>
        <p:nvSpPr>
          <p:cNvPr id="2" name="Rechteck 1"/>
          <p:cNvSpPr/>
          <p:nvPr/>
        </p:nvSpPr>
        <p:spPr>
          <a:xfrm>
            <a:off x="47328" y="6546250"/>
            <a:ext cx="3287688"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dirty="0">
                <a:ln>
                  <a:noFill/>
                </a:ln>
                <a:solidFill>
                  <a:prstClr val="black"/>
                </a:solidFill>
                <a:effectLst/>
                <a:uLnTx/>
                <a:uFillTx/>
                <a:latin typeface="Calibri" panose="020F0502020204030204"/>
                <a:ea typeface="+mn-ea"/>
                <a:cs typeface="+mn-cs"/>
              </a:rPr>
              <a:t>Seefried L, et al. J Bone Miner Res. 2020;35:2171-8</a:t>
            </a:r>
          </a:p>
        </p:txBody>
      </p:sp>
      <p:sp>
        <p:nvSpPr>
          <p:cNvPr id="4" name="Textfeld 3"/>
          <p:cNvSpPr txBox="1"/>
          <p:nvPr/>
        </p:nvSpPr>
        <p:spPr>
          <a:xfrm rot="20944347">
            <a:off x="2076693" y="3313188"/>
            <a:ext cx="8283471" cy="830997"/>
          </a:xfrm>
          <a:prstGeom prst="rect">
            <a:avLst/>
          </a:prstGeom>
          <a:solidFill>
            <a:schemeClr val="accent4">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dirty="0">
                <a:ln>
                  <a:noFill/>
                </a:ln>
                <a:solidFill>
                  <a:prstClr val="black"/>
                </a:solidFill>
                <a:effectLst/>
                <a:uLnTx/>
                <a:uFillTx/>
                <a:latin typeface="Calibri" panose="020F0502020204030204"/>
                <a:ea typeface="+mn-ea"/>
                <a:cs typeface="+mn-cs"/>
              </a:rPr>
              <a:t>Fractures in HPP may be associated with the age of disease onset, but the individual patient‘s burden of disease is not</a:t>
            </a:r>
          </a:p>
        </p:txBody>
      </p:sp>
    </p:spTree>
    <p:extLst>
      <p:ext uri="{BB962C8B-B14F-4D97-AF65-F5344CB8AC3E}">
        <p14:creationId xmlns:p14="http://schemas.microsoft.com/office/powerpoint/2010/main" val="394163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88B9FA-92B6-CE4A-97BF-A78FBF8EC768}"/>
              </a:ext>
            </a:extLst>
          </p:cNvPr>
          <p:cNvSpPr>
            <a:spLocks noGrp="1"/>
          </p:cNvSpPr>
          <p:nvPr>
            <p:ph type="title"/>
          </p:nvPr>
        </p:nvSpPr>
        <p:spPr/>
        <p:txBody>
          <a:bodyPr/>
          <a:lstStyle/>
          <a:p>
            <a:r>
              <a:rPr lang="en-GB" dirty="0"/>
              <a:t>agenda</a:t>
            </a:r>
          </a:p>
        </p:txBody>
      </p:sp>
      <p:sp>
        <p:nvSpPr>
          <p:cNvPr id="7" name="Content Placeholder 6">
            <a:extLst>
              <a:ext uri="{FF2B5EF4-FFF2-40B4-BE49-F238E27FC236}">
                <a16:creationId xmlns:a16="http://schemas.microsoft.com/office/drawing/2014/main" id="{6D36CBC7-FDC3-764C-BA07-B13043AB51E5}"/>
              </a:ext>
            </a:extLst>
          </p:cNvPr>
          <p:cNvSpPr>
            <a:spLocks noGrp="1"/>
          </p:cNvSpPr>
          <p:nvPr>
            <p:ph sz="quarter" idx="15"/>
          </p:nvPr>
        </p:nvSpPr>
        <p:spPr/>
        <p:txBody>
          <a:bodyPr/>
          <a:lstStyle/>
          <a:p>
            <a:endParaRPr lang="en-GB" dirty="0"/>
          </a:p>
        </p:txBody>
      </p:sp>
      <p:sp>
        <p:nvSpPr>
          <p:cNvPr id="32772" name="Tijdelijke aanduiding voor dianummer 3">
            <a:extLst>
              <a:ext uri="{FF2B5EF4-FFF2-40B4-BE49-F238E27FC236}">
                <a16:creationId xmlns:a16="http://schemas.microsoft.com/office/drawing/2014/main" id="{4EF6BB9B-C208-FC4C-99D0-74095D6B5E89}"/>
              </a:ext>
            </a:extLst>
          </p:cNvPr>
          <p:cNvSpPr>
            <a:spLocks noGrp="1" noChangeArrowheads="1"/>
          </p:cNvSpPr>
          <p:nvPr>
            <p:ph type="sldNum" sz="quarter" idx="16"/>
          </p:nvPr>
        </p:nvSpPr>
        <p:spPr/>
        <p:txBody>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122874CD-5D3C-9F4C-AA77-0E553DAAAFCC}" type="slidenum">
              <a:rPr lang="en-GB" altLang="en-US" smtClean="0"/>
              <a:pPr/>
              <a:t>5</a:t>
            </a:fld>
            <a:endParaRPr lang="en-GB" altLang="en-US" dirty="0"/>
          </a:p>
        </p:txBody>
      </p:sp>
      <p:sp>
        <p:nvSpPr>
          <p:cNvPr id="35" name="Afgeronde rechthoek 34">
            <a:extLst>
              <a:ext uri="{FF2B5EF4-FFF2-40B4-BE49-F238E27FC236}">
                <a16:creationId xmlns:a16="http://schemas.microsoft.com/office/drawing/2014/main" id="{C19E733C-DDA7-9940-9346-08DA5C15DEB0}"/>
              </a:ext>
            </a:extLst>
          </p:cNvPr>
          <p:cNvSpPr/>
          <p:nvPr/>
        </p:nvSpPr>
        <p:spPr bwMode="auto">
          <a:xfrm>
            <a:off x="1027113" y="1923340"/>
            <a:ext cx="3520752" cy="4112812"/>
          </a:xfrm>
          <a:prstGeom prst="roundRect">
            <a:avLst/>
          </a:prstGeom>
          <a:blipFill rotWithShape="1">
            <a:blip r:embed="rId3" cstate="screen">
              <a:extLst>
                <a:ext uri="{28A0092B-C50C-407E-A947-70E740481C1C}">
                  <a14:useLocalDpi xmlns:a14="http://schemas.microsoft.com/office/drawing/2010/main"/>
                </a:ext>
              </a:extLst>
            </a:blip>
            <a:srcRect/>
            <a:stretch>
              <a:fillRect l="-14000" r="-14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6" name="Vrije vorm 35">
            <a:extLst>
              <a:ext uri="{FF2B5EF4-FFF2-40B4-BE49-F238E27FC236}">
                <a16:creationId xmlns:a16="http://schemas.microsoft.com/office/drawing/2014/main" id="{8EE8C92D-3E7E-6E4F-9C5E-7F797531CA68}"/>
              </a:ext>
            </a:extLst>
          </p:cNvPr>
          <p:cNvSpPr/>
          <p:nvPr/>
        </p:nvSpPr>
        <p:spPr bwMode="auto">
          <a:xfrm>
            <a:off x="1548339" y="3403952"/>
            <a:ext cx="2483241" cy="2467687"/>
          </a:xfrm>
          <a:custGeom>
            <a:avLst/>
            <a:gdLst>
              <a:gd name="connsiteX0" fmla="*/ 0 w 2483181"/>
              <a:gd name="connsiteY0" fmla="*/ 0 h 2468044"/>
              <a:gd name="connsiteX1" fmla="*/ 2483181 w 2483181"/>
              <a:gd name="connsiteY1" fmla="*/ 0 h 2468044"/>
              <a:gd name="connsiteX2" fmla="*/ 2483181 w 2483181"/>
              <a:gd name="connsiteY2" fmla="*/ 2468044 h 2468044"/>
              <a:gd name="connsiteX3" fmla="*/ 0 w 2483181"/>
              <a:gd name="connsiteY3" fmla="*/ 2468044 h 2468044"/>
              <a:gd name="connsiteX4" fmla="*/ 0 w 2483181"/>
              <a:gd name="connsiteY4" fmla="*/ 0 h 2468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3181" h="2468044">
                <a:moveTo>
                  <a:pt x="0" y="0"/>
                </a:moveTo>
                <a:lnTo>
                  <a:pt x="2483181" y="0"/>
                </a:lnTo>
                <a:lnTo>
                  <a:pt x="2483181" y="2468044"/>
                </a:lnTo>
                <a:lnTo>
                  <a:pt x="0" y="2468044"/>
                </a:lnTo>
                <a:lnTo>
                  <a:pt x="0" y="0"/>
                </a:lnTo>
                <a:close/>
              </a:path>
            </a:pathLst>
          </a:cu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165100" tIns="165100" rIns="165100" bIns="165100" spcCol="1270" anchor="b"/>
          <a:lstStyle/>
          <a:p>
            <a:pPr defTabSz="2889250" eaLnBrk="1" fontAlgn="auto" hangingPunct="1">
              <a:lnSpc>
                <a:spcPct val="90000"/>
              </a:lnSpc>
              <a:spcAft>
                <a:spcPct val="35000"/>
              </a:spcAft>
              <a:defRPr/>
            </a:pPr>
            <a:endParaRPr lang="en-GB" sz="5400" dirty="0">
              <a:solidFill>
                <a:srgbClr val="FFFFFF"/>
              </a:solidFill>
            </a:endParaRPr>
          </a:p>
        </p:txBody>
      </p:sp>
      <p:sp>
        <p:nvSpPr>
          <p:cNvPr id="37" name="Ovaal 36">
            <a:extLst>
              <a:ext uri="{FF2B5EF4-FFF2-40B4-BE49-F238E27FC236}">
                <a16:creationId xmlns:a16="http://schemas.microsoft.com/office/drawing/2014/main" id="{899507A1-DADE-FC47-8EA6-07CC441B6DAC}"/>
              </a:ext>
            </a:extLst>
          </p:cNvPr>
          <p:cNvSpPr/>
          <p:nvPr/>
        </p:nvSpPr>
        <p:spPr bwMode="auto">
          <a:xfrm>
            <a:off x="4146488" y="1717699"/>
            <a:ext cx="995677" cy="995509"/>
          </a:xfrm>
          <a:prstGeom prst="ellipse">
            <a:avLst/>
          </a:prstGeom>
          <a:blipFill rotWithShape="1">
            <a:blip r:embed="rId4" cstate="screen">
              <a:extLst>
                <a:ext uri="{28A0092B-C50C-407E-A947-70E740481C1C}">
                  <a14:useLocalDpi xmlns:a14="http://schemas.microsoft.com/office/drawing/2010/main"/>
                </a:ext>
              </a:extLst>
            </a:blip>
            <a:srcRect/>
            <a:stretch>
              <a:fillRect/>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8" name="Vrije vorm 37">
            <a:extLst>
              <a:ext uri="{FF2B5EF4-FFF2-40B4-BE49-F238E27FC236}">
                <a16:creationId xmlns:a16="http://schemas.microsoft.com/office/drawing/2014/main" id="{97A9B87C-A6F3-4240-A60F-91CD913DFEA5}"/>
              </a:ext>
            </a:extLst>
          </p:cNvPr>
          <p:cNvSpPr/>
          <p:nvPr/>
        </p:nvSpPr>
        <p:spPr bwMode="auto">
          <a:xfrm>
            <a:off x="5141913" y="1859213"/>
            <a:ext cx="6642719" cy="995363"/>
          </a:xfrm>
          <a:custGeom>
            <a:avLst/>
            <a:gdLst>
              <a:gd name="connsiteX0" fmla="*/ 0 w 7137809"/>
              <a:gd name="connsiteY0" fmla="*/ 0 h 995653"/>
              <a:gd name="connsiteX1" fmla="*/ 7137809 w 7137809"/>
              <a:gd name="connsiteY1" fmla="*/ 0 h 995653"/>
              <a:gd name="connsiteX2" fmla="*/ 7137809 w 7137809"/>
              <a:gd name="connsiteY2" fmla="*/ 995653 h 995653"/>
              <a:gd name="connsiteX3" fmla="*/ 0 w 7137809"/>
              <a:gd name="connsiteY3" fmla="*/ 995653 h 995653"/>
              <a:gd name="connsiteX4" fmla="*/ 0 w 7137809"/>
              <a:gd name="connsiteY4" fmla="*/ 0 h 995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37809" h="995653">
                <a:moveTo>
                  <a:pt x="0" y="0"/>
                </a:moveTo>
                <a:lnTo>
                  <a:pt x="7137809" y="0"/>
                </a:lnTo>
                <a:lnTo>
                  <a:pt x="7137809" y="995653"/>
                </a:lnTo>
                <a:lnTo>
                  <a:pt x="0" y="99565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60960" tIns="30480" rIns="60960" bIns="30480"/>
          <a:lstStyle>
            <a:lvl1pPr defTabSz="1066800">
              <a:defRPr>
                <a:solidFill>
                  <a:schemeClr val="tx1"/>
                </a:solidFill>
                <a:latin typeface="Arial" panose="020B0604020202020204" pitchFamily="34" charset="0"/>
              </a:defRPr>
            </a:lvl1pPr>
            <a:lvl2pPr marL="742950" indent="-285750" defTabSz="1066800">
              <a:defRPr>
                <a:solidFill>
                  <a:schemeClr val="tx1"/>
                </a:solidFill>
                <a:latin typeface="Arial" panose="020B0604020202020204" pitchFamily="34" charset="0"/>
              </a:defRPr>
            </a:lvl2pPr>
            <a:lvl3pPr marL="1143000" indent="-228600" defTabSz="1066800">
              <a:defRPr>
                <a:solidFill>
                  <a:schemeClr val="tx1"/>
                </a:solidFill>
                <a:latin typeface="Arial" panose="020B0604020202020204" pitchFamily="34" charset="0"/>
              </a:defRPr>
            </a:lvl3pPr>
            <a:lvl4pPr marL="1600200" indent="-228600" defTabSz="1066800">
              <a:defRPr>
                <a:solidFill>
                  <a:schemeClr val="tx1"/>
                </a:solidFill>
                <a:latin typeface="Arial" panose="020B0604020202020204" pitchFamily="34" charset="0"/>
              </a:defRPr>
            </a:lvl4pPr>
            <a:lvl5pPr marL="2057400" indent="-228600" defTabSz="1066800">
              <a:defRPr>
                <a:solidFill>
                  <a:schemeClr val="tx1"/>
                </a:solidFill>
                <a:latin typeface="Arial" panose="020B0604020202020204" pitchFamily="34" charset="0"/>
              </a:defRPr>
            </a:lvl5pPr>
            <a:lvl6pPr marL="2514600" indent="-228600" defTabSz="1066800" eaLnBrk="0" fontAlgn="base" hangingPunct="0">
              <a:spcBef>
                <a:spcPct val="0"/>
              </a:spcBef>
              <a:spcAft>
                <a:spcPct val="0"/>
              </a:spcAft>
              <a:defRPr>
                <a:solidFill>
                  <a:schemeClr val="tx1"/>
                </a:solidFill>
                <a:latin typeface="Arial" panose="020B0604020202020204" pitchFamily="34" charset="0"/>
              </a:defRPr>
            </a:lvl6pPr>
            <a:lvl7pPr marL="2971800" indent="-228600" defTabSz="1066800" eaLnBrk="0" fontAlgn="base" hangingPunct="0">
              <a:spcBef>
                <a:spcPct val="0"/>
              </a:spcBef>
              <a:spcAft>
                <a:spcPct val="0"/>
              </a:spcAft>
              <a:defRPr>
                <a:solidFill>
                  <a:schemeClr val="tx1"/>
                </a:solidFill>
                <a:latin typeface="Arial" panose="020B0604020202020204" pitchFamily="34" charset="0"/>
              </a:defRPr>
            </a:lvl7pPr>
            <a:lvl8pPr marL="3429000" indent="-228600" defTabSz="1066800" eaLnBrk="0" fontAlgn="base" hangingPunct="0">
              <a:spcBef>
                <a:spcPct val="0"/>
              </a:spcBef>
              <a:spcAft>
                <a:spcPct val="0"/>
              </a:spcAft>
              <a:defRPr>
                <a:solidFill>
                  <a:schemeClr val="tx1"/>
                </a:solidFill>
                <a:latin typeface="Arial" panose="020B0604020202020204" pitchFamily="34" charset="0"/>
              </a:defRPr>
            </a:lvl8pPr>
            <a:lvl9pPr marL="3886200" indent="-228600" defTabSz="10668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spcAft>
                <a:spcPct val="35000"/>
              </a:spcAft>
            </a:pPr>
            <a:r>
              <a:rPr lang="en-GB" altLang="en-US" sz="2000" b="1" dirty="0">
                <a:solidFill>
                  <a:srgbClr val="C6573B"/>
                </a:solidFill>
                <a:cs typeface="Arial" panose="020B0604020202020204" pitchFamily="34" charset="0"/>
              </a:rPr>
              <a:t>Challenges in fibrodysplasia ossificans progressiva</a:t>
            </a:r>
          </a:p>
          <a:p>
            <a:pPr eaLnBrk="1" hangingPunct="1">
              <a:buClr>
                <a:srgbClr val="5D8298"/>
              </a:buClr>
            </a:pPr>
            <a:r>
              <a:rPr lang="en-GB" altLang="en-US" sz="1600" dirty="0">
                <a:solidFill>
                  <a:srgbClr val="5D8298"/>
                </a:solidFill>
                <a:cs typeface="Arial" panose="020B0604020202020204" pitchFamily="34" charset="0"/>
              </a:rPr>
              <a:t>Richard Keen (UK)</a:t>
            </a:r>
          </a:p>
        </p:txBody>
      </p:sp>
      <p:sp>
        <p:nvSpPr>
          <p:cNvPr id="39" name="Ovaal 38">
            <a:extLst>
              <a:ext uri="{FF2B5EF4-FFF2-40B4-BE49-F238E27FC236}">
                <a16:creationId xmlns:a16="http://schemas.microsoft.com/office/drawing/2014/main" id="{21C7C887-0C62-6843-A5F5-5AC21D65547E}"/>
              </a:ext>
            </a:extLst>
          </p:cNvPr>
          <p:cNvSpPr/>
          <p:nvPr/>
        </p:nvSpPr>
        <p:spPr bwMode="auto">
          <a:xfrm>
            <a:off x="4146488" y="2892400"/>
            <a:ext cx="995677" cy="995509"/>
          </a:xfrm>
          <a:prstGeom prst="ellipse">
            <a:avLst/>
          </a:prstGeom>
          <a:blipFill rotWithShape="1">
            <a:blip r:embed="rId5" cstate="screen">
              <a:extLst>
                <a:ext uri="{28A0092B-C50C-407E-A947-70E740481C1C}">
                  <a14:useLocalDpi xmlns:a14="http://schemas.microsoft.com/office/drawing/2010/main"/>
                </a:ext>
              </a:extLst>
            </a:blip>
            <a:srcRect/>
            <a:stretch>
              <a:fillRect/>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40" name="Vrije vorm 39">
            <a:extLst>
              <a:ext uri="{FF2B5EF4-FFF2-40B4-BE49-F238E27FC236}">
                <a16:creationId xmlns:a16="http://schemas.microsoft.com/office/drawing/2014/main" id="{BC0F91F7-4AAE-9343-A131-664351ABE031}"/>
              </a:ext>
            </a:extLst>
          </p:cNvPr>
          <p:cNvSpPr/>
          <p:nvPr/>
        </p:nvSpPr>
        <p:spPr bwMode="auto">
          <a:xfrm>
            <a:off x="5141913" y="2892449"/>
            <a:ext cx="6786735" cy="995363"/>
          </a:xfrm>
          <a:custGeom>
            <a:avLst/>
            <a:gdLst>
              <a:gd name="connsiteX0" fmla="*/ 0 w 7137809"/>
              <a:gd name="connsiteY0" fmla="*/ 0 h 995653"/>
              <a:gd name="connsiteX1" fmla="*/ 7137809 w 7137809"/>
              <a:gd name="connsiteY1" fmla="*/ 0 h 995653"/>
              <a:gd name="connsiteX2" fmla="*/ 7137809 w 7137809"/>
              <a:gd name="connsiteY2" fmla="*/ 995653 h 995653"/>
              <a:gd name="connsiteX3" fmla="*/ 0 w 7137809"/>
              <a:gd name="connsiteY3" fmla="*/ 995653 h 995653"/>
              <a:gd name="connsiteX4" fmla="*/ 0 w 7137809"/>
              <a:gd name="connsiteY4" fmla="*/ 0 h 995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37809" h="995653">
                <a:moveTo>
                  <a:pt x="0" y="0"/>
                </a:moveTo>
                <a:lnTo>
                  <a:pt x="7137809" y="0"/>
                </a:lnTo>
                <a:lnTo>
                  <a:pt x="7137809" y="995653"/>
                </a:lnTo>
                <a:lnTo>
                  <a:pt x="0" y="99565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60960" tIns="30480" rIns="60960" bIns="30480"/>
          <a:lstStyle>
            <a:lvl1pPr marL="180975" indent="-180975" defTabSz="457200">
              <a:defRPr>
                <a:solidFill>
                  <a:schemeClr val="tx1"/>
                </a:solidFill>
                <a:latin typeface="Arial" panose="020B0604020202020204" pitchFamily="34" charset="0"/>
              </a:defRPr>
            </a:lvl1pPr>
            <a:lvl2pPr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marL="9525" indent="-9525" eaLnBrk="1" hangingPunct="1">
              <a:spcAft>
                <a:spcPts val="840"/>
              </a:spcAft>
            </a:pPr>
            <a:r>
              <a:rPr lang="en-GB" altLang="en-US" sz="2000" b="1" dirty="0">
                <a:solidFill>
                  <a:srgbClr val="C6573B"/>
                </a:solidFill>
                <a:cs typeface="Arial" panose="020B0604020202020204" pitchFamily="34" charset="0"/>
              </a:rPr>
              <a:t>Challenges </a:t>
            </a:r>
            <a:r>
              <a:rPr lang="en-GB" altLang="en-US" sz="2000" b="1" dirty="0">
                <a:solidFill>
                  <a:srgbClr val="C0504D"/>
                </a:solidFill>
                <a:cs typeface="Arial" panose="020B0604020202020204" pitchFamily="34" charset="0"/>
              </a:rPr>
              <a:t>in </a:t>
            </a:r>
            <a:r>
              <a:rPr lang="en-GB" altLang="it-IT" sz="2000" b="1" dirty="0">
                <a:solidFill>
                  <a:srgbClr val="C6573B"/>
                </a:solidFill>
                <a:cs typeface="Arial" panose="020B0604020202020204" pitchFamily="34" charset="0"/>
              </a:rPr>
              <a:t>FGF23-related hypophosphataemic rickets/osteomalacia</a:t>
            </a:r>
            <a:endParaRPr lang="en-GB" altLang="en-US" sz="2000" b="1" dirty="0">
              <a:solidFill>
                <a:srgbClr val="C6573B"/>
              </a:solidFill>
              <a:cs typeface="Arial" panose="020B0604020202020204" pitchFamily="34" charset="0"/>
            </a:endParaRPr>
          </a:p>
          <a:p>
            <a:pPr marL="0" lvl="1" eaLnBrk="1" hangingPunct="1">
              <a:lnSpc>
                <a:spcPct val="90000"/>
              </a:lnSpc>
              <a:spcAft>
                <a:spcPct val="15000"/>
              </a:spcAft>
            </a:pPr>
            <a:r>
              <a:rPr lang="en-GB" altLang="en-US" sz="1600" dirty="0">
                <a:solidFill>
                  <a:srgbClr val="5D8298"/>
                </a:solidFill>
                <a:cs typeface="Arial" panose="020B0604020202020204" pitchFamily="34" charset="0"/>
              </a:rPr>
              <a:t>Maria Luisa Brandi (Italy)</a:t>
            </a:r>
          </a:p>
        </p:txBody>
      </p:sp>
      <p:sp>
        <p:nvSpPr>
          <p:cNvPr id="41" name="Ovaal 40">
            <a:extLst>
              <a:ext uri="{FF2B5EF4-FFF2-40B4-BE49-F238E27FC236}">
                <a16:creationId xmlns:a16="http://schemas.microsoft.com/office/drawing/2014/main" id="{1A5358F1-E789-D146-871A-C39080486614}"/>
              </a:ext>
            </a:extLst>
          </p:cNvPr>
          <p:cNvSpPr/>
          <p:nvPr/>
        </p:nvSpPr>
        <p:spPr bwMode="auto">
          <a:xfrm>
            <a:off x="4146488" y="4067102"/>
            <a:ext cx="995677" cy="995509"/>
          </a:xfrm>
          <a:prstGeom prst="ellipse">
            <a:avLst/>
          </a:prstGeom>
          <a:blipFill rotWithShape="1">
            <a:blip r:embed="rId6" cstate="screen">
              <a:extLst>
                <a:ext uri="{28A0092B-C50C-407E-A947-70E740481C1C}">
                  <a14:useLocalDpi xmlns:a14="http://schemas.microsoft.com/office/drawing/2010/main"/>
                </a:ext>
              </a:extLst>
            </a:blip>
            <a:srcRect/>
            <a:stretch>
              <a:fillRect/>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42" name="Vrije vorm 41">
            <a:extLst>
              <a:ext uri="{FF2B5EF4-FFF2-40B4-BE49-F238E27FC236}">
                <a16:creationId xmlns:a16="http://schemas.microsoft.com/office/drawing/2014/main" id="{A4EE6CE2-1B80-D24F-807F-636589CFECA7}"/>
              </a:ext>
            </a:extLst>
          </p:cNvPr>
          <p:cNvSpPr/>
          <p:nvPr/>
        </p:nvSpPr>
        <p:spPr bwMode="auto">
          <a:xfrm>
            <a:off x="5141913" y="4186941"/>
            <a:ext cx="6138862" cy="995363"/>
          </a:xfrm>
          <a:custGeom>
            <a:avLst/>
            <a:gdLst>
              <a:gd name="connsiteX0" fmla="*/ 0 w 7137809"/>
              <a:gd name="connsiteY0" fmla="*/ 0 h 995653"/>
              <a:gd name="connsiteX1" fmla="*/ 7137809 w 7137809"/>
              <a:gd name="connsiteY1" fmla="*/ 0 h 995653"/>
              <a:gd name="connsiteX2" fmla="*/ 7137809 w 7137809"/>
              <a:gd name="connsiteY2" fmla="*/ 995653 h 995653"/>
              <a:gd name="connsiteX3" fmla="*/ 0 w 7137809"/>
              <a:gd name="connsiteY3" fmla="*/ 995653 h 995653"/>
              <a:gd name="connsiteX4" fmla="*/ 0 w 7137809"/>
              <a:gd name="connsiteY4" fmla="*/ 0 h 995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37809" h="995653">
                <a:moveTo>
                  <a:pt x="0" y="0"/>
                </a:moveTo>
                <a:lnTo>
                  <a:pt x="7137809" y="0"/>
                </a:lnTo>
                <a:lnTo>
                  <a:pt x="7137809" y="995653"/>
                </a:lnTo>
                <a:lnTo>
                  <a:pt x="0" y="99565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60960" tIns="30480" rIns="60960" bIns="30480"/>
          <a:lstStyle>
            <a:lvl1pPr defTabSz="1066800">
              <a:defRPr>
                <a:solidFill>
                  <a:schemeClr val="tx1"/>
                </a:solidFill>
                <a:latin typeface="Arial" panose="020B0604020202020204" pitchFamily="34" charset="0"/>
              </a:defRPr>
            </a:lvl1pPr>
            <a:lvl2pPr defTabSz="1066800">
              <a:defRPr>
                <a:solidFill>
                  <a:schemeClr val="tx1"/>
                </a:solidFill>
                <a:latin typeface="Arial" panose="020B0604020202020204" pitchFamily="34" charset="0"/>
              </a:defRPr>
            </a:lvl2pPr>
            <a:lvl3pPr marL="1143000" indent="-228600" defTabSz="1066800">
              <a:defRPr>
                <a:solidFill>
                  <a:schemeClr val="tx1"/>
                </a:solidFill>
                <a:latin typeface="Arial" panose="020B0604020202020204" pitchFamily="34" charset="0"/>
              </a:defRPr>
            </a:lvl3pPr>
            <a:lvl4pPr marL="1600200" indent="-228600" defTabSz="1066800">
              <a:defRPr>
                <a:solidFill>
                  <a:schemeClr val="tx1"/>
                </a:solidFill>
                <a:latin typeface="Arial" panose="020B0604020202020204" pitchFamily="34" charset="0"/>
              </a:defRPr>
            </a:lvl4pPr>
            <a:lvl5pPr marL="2057400" indent="-228600" defTabSz="1066800">
              <a:defRPr>
                <a:solidFill>
                  <a:schemeClr val="tx1"/>
                </a:solidFill>
                <a:latin typeface="Arial" panose="020B0604020202020204" pitchFamily="34" charset="0"/>
              </a:defRPr>
            </a:lvl5pPr>
            <a:lvl6pPr marL="2514600" indent="-228600" defTabSz="1066800" eaLnBrk="0" fontAlgn="base" hangingPunct="0">
              <a:spcBef>
                <a:spcPct val="0"/>
              </a:spcBef>
              <a:spcAft>
                <a:spcPct val="0"/>
              </a:spcAft>
              <a:defRPr>
                <a:solidFill>
                  <a:schemeClr val="tx1"/>
                </a:solidFill>
                <a:latin typeface="Arial" panose="020B0604020202020204" pitchFamily="34" charset="0"/>
              </a:defRPr>
            </a:lvl6pPr>
            <a:lvl7pPr marL="2971800" indent="-228600" defTabSz="1066800" eaLnBrk="0" fontAlgn="base" hangingPunct="0">
              <a:spcBef>
                <a:spcPct val="0"/>
              </a:spcBef>
              <a:spcAft>
                <a:spcPct val="0"/>
              </a:spcAft>
              <a:defRPr>
                <a:solidFill>
                  <a:schemeClr val="tx1"/>
                </a:solidFill>
                <a:latin typeface="Arial" panose="020B0604020202020204" pitchFamily="34" charset="0"/>
              </a:defRPr>
            </a:lvl7pPr>
            <a:lvl8pPr marL="3429000" indent="-228600" defTabSz="1066800" eaLnBrk="0" fontAlgn="base" hangingPunct="0">
              <a:spcBef>
                <a:spcPct val="0"/>
              </a:spcBef>
              <a:spcAft>
                <a:spcPct val="0"/>
              </a:spcAft>
              <a:defRPr>
                <a:solidFill>
                  <a:schemeClr val="tx1"/>
                </a:solidFill>
                <a:latin typeface="Arial" panose="020B0604020202020204" pitchFamily="34" charset="0"/>
              </a:defRPr>
            </a:lvl8pPr>
            <a:lvl9pPr marL="3886200" indent="-228600" defTabSz="10668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spcAft>
                <a:spcPct val="35000"/>
              </a:spcAft>
            </a:pPr>
            <a:r>
              <a:rPr lang="en-GB" altLang="en-US" sz="2000" b="1" dirty="0">
                <a:solidFill>
                  <a:srgbClr val="C6573B"/>
                </a:solidFill>
                <a:cs typeface="Arial" panose="020B0604020202020204" pitchFamily="34" charset="0"/>
              </a:rPr>
              <a:t>Challenges in hypophosphatasia</a:t>
            </a:r>
          </a:p>
          <a:p>
            <a:pPr marL="0" lvl="1" eaLnBrk="1" hangingPunct="1">
              <a:lnSpc>
                <a:spcPct val="90000"/>
              </a:lnSpc>
              <a:spcAft>
                <a:spcPct val="15000"/>
              </a:spcAft>
            </a:pPr>
            <a:r>
              <a:rPr lang="en-GB" altLang="en-US" sz="1600" dirty="0">
                <a:solidFill>
                  <a:srgbClr val="5D8298"/>
                </a:solidFill>
                <a:cs typeface="Arial" panose="020B0604020202020204" pitchFamily="34" charset="0"/>
              </a:rPr>
              <a:t>Lothar Seefried (Germany)</a:t>
            </a:r>
          </a:p>
        </p:txBody>
      </p:sp>
      <p:sp>
        <p:nvSpPr>
          <p:cNvPr id="3" name="TextBox 2">
            <a:extLst>
              <a:ext uri="{FF2B5EF4-FFF2-40B4-BE49-F238E27FC236}">
                <a16:creationId xmlns:a16="http://schemas.microsoft.com/office/drawing/2014/main" id="{9B741B44-F2FD-1C4B-0601-743998410A20}"/>
              </a:ext>
            </a:extLst>
          </p:cNvPr>
          <p:cNvSpPr txBox="1"/>
          <p:nvPr/>
        </p:nvSpPr>
        <p:spPr>
          <a:xfrm>
            <a:off x="619125" y="997933"/>
            <a:ext cx="10729219" cy="892552"/>
          </a:xfrm>
          <a:prstGeom prst="rect">
            <a:avLst/>
          </a:prstGeom>
          <a:noFill/>
        </p:spPr>
        <p:txBody>
          <a:bodyPr wrap="none" rtlCol="0">
            <a:spAutoFit/>
          </a:bodyPr>
          <a:lstStyle/>
          <a:p>
            <a:r>
              <a:rPr lang="en-GB" sz="2400" b="1" dirty="0">
                <a:solidFill>
                  <a:srgbClr val="C6573B"/>
                </a:solidFill>
                <a:cs typeface="Arial" panose="020B0604020202020204" pitchFamily="34" charset="0"/>
              </a:rPr>
              <a:t>Common challenges encountered in the diagnosis of rare bone disease:</a:t>
            </a:r>
          </a:p>
          <a:p>
            <a:endParaRPr lang="en-GB" sz="2800" dirty="0">
              <a:solidFill>
                <a:srgbClr val="505050"/>
              </a:solidFill>
              <a:latin typeface="Aileron" charset="0"/>
              <a:ea typeface="Aileron" charset="0"/>
              <a:cs typeface="Aileron"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2207568" y="1376544"/>
            <a:ext cx="8208912" cy="504056"/>
          </a:xfrm>
          <a:prstGeom prst="rect">
            <a:avLst/>
          </a:prstGeom>
          <a:solidFill>
            <a:srgbClr val="94C2FF"/>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dirty="0">
                <a:ln>
                  <a:noFill/>
                </a:ln>
                <a:solidFill>
                  <a:prstClr val="black"/>
                </a:solidFill>
                <a:effectLst/>
                <a:uLnTx/>
                <a:uFillTx/>
                <a:latin typeface="Calibri"/>
                <a:ea typeface="+mn-ea"/>
                <a:cs typeface="+mn-cs"/>
              </a:rPr>
              <a:t>Determine ALP activity</a:t>
            </a:r>
          </a:p>
        </p:txBody>
      </p:sp>
      <p:sp>
        <p:nvSpPr>
          <p:cNvPr id="6" name="Rechteck 5"/>
          <p:cNvSpPr/>
          <p:nvPr/>
        </p:nvSpPr>
        <p:spPr>
          <a:xfrm>
            <a:off x="6816080" y="152138"/>
            <a:ext cx="3600400" cy="612567"/>
          </a:xfrm>
          <a:prstGeom prst="rect">
            <a:avLst/>
          </a:prstGeom>
          <a:solidFill>
            <a:srgbClr val="94C2FF"/>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dirty="0">
                <a:ln>
                  <a:noFill/>
                </a:ln>
                <a:solidFill>
                  <a:prstClr val="black"/>
                </a:solidFill>
                <a:effectLst/>
                <a:uLnTx/>
                <a:uFillTx/>
                <a:latin typeface="Calibri"/>
                <a:ea typeface="+mn-ea"/>
                <a:cs typeface="+mn-cs"/>
              </a:rPr>
              <a:t>Family history of HPP</a:t>
            </a:r>
          </a:p>
        </p:txBody>
      </p:sp>
      <p:sp>
        <p:nvSpPr>
          <p:cNvPr id="8" name="Rechteck 7"/>
          <p:cNvSpPr/>
          <p:nvPr/>
        </p:nvSpPr>
        <p:spPr>
          <a:xfrm>
            <a:off x="2207568" y="2780928"/>
            <a:ext cx="1944216" cy="3888432"/>
          </a:xfrm>
          <a:prstGeom prst="rect">
            <a:avLst/>
          </a:prstGeom>
          <a:solidFill>
            <a:srgbClr val="94C2FF"/>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dirty="0">
                <a:ln>
                  <a:noFill/>
                </a:ln>
                <a:solidFill>
                  <a:prstClr val="black"/>
                </a:solidFill>
                <a:effectLst/>
                <a:uLnTx/>
                <a:uFillTx/>
                <a:latin typeface="Calibri"/>
                <a:ea typeface="+mn-ea"/>
                <a:cs typeface="+mn-cs"/>
              </a:rPr>
              <a:t>Consider differential diagnoses</a:t>
            </a:r>
          </a:p>
        </p:txBody>
      </p:sp>
      <p:sp>
        <p:nvSpPr>
          <p:cNvPr id="10" name="Rechteck 9"/>
          <p:cNvSpPr/>
          <p:nvPr/>
        </p:nvSpPr>
        <p:spPr>
          <a:xfrm>
            <a:off x="5159896" y="5517232"/>
            <a:ext cx="5256584" cy="1163818"/>
          </a:xfrm>
          <a:prstGeom prst="rect">
            <a:avLst/>
          </a:prstGeom>
          <a:solidFill>
            <a:srgbClr val="94C2FF"/>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dirty="0">
                <a:ln>
                  <a:noFill/>
                </a:ln>
                <a:solidFill>
                  <a:prstClr val="black"/>
                </a:solidFill>
                <a:effectLst/>
                <a:uLnTx/>
                <a:uFillTx/>
                <a:latin typeface="Calibri"/>
                <a:ea typeface="+mn-ea"/>
                <a:cs typeface="+mn-cs"/>
              </a:rPr>
              <a:t>Baseline workup for HPP</a:t>
            </a:r>
            <a:r>
              <a:rPr kumimoji="0" lang="en-US" sz="2000" b="0" i="0" u="none" strike="noStrike" kern="1200" cap="none" spc="0" normalizeH="0" baseline="0" dirty="0">
                <a:ln>
                  <a:noFill/>
                </a:ln>
                <a:solidFill>
                  <a:prstClr val="black"/>
                </a:solidFill>
                <a:effectLst/>
                <a:uLnTx/>
                <a:uFillTx/>
                <a:latin typeface="Calibri"/>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dirty="0">
                <a:ln>
                  <a:noFill/>
                </a:ln>
                <a:solidFill>
                  <a:prstClr val="black"/>
                </a:solidFill>
                <a:effectLst/>
                <a:uLnTx/>
                <a:uFillTx/>
                <a:latin typeface="Calibri"/>
                <a:ea typeface="+mn-ea"/>
                <a:cs typeface="+mn-cs"/>
              </a:rPr>
              <a:t>Lab, functional testing, con meds, imaging,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dirty="0">
                <a:ln>
                  <a:noFill/>
                </a:ln>
                <a:solidFill>
                  <a:prstClr val="black"/>
                </a:solidFill>
                <a:effectLst/>
                <a:uLnTx/>
                <a:uFillTx/>
                <a:latin typeface="Calibri"/>
                <a:ea typeface="+mn-ea"/>
                <a:cs typeface="+mn-cs"/>
              </a:rPr>
              <a:t>BMD, dental, nephrol./ophthalmol. assessment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dirty="0">
              <a:ln>
                <a:noFill/>
              </a:ln>
              <a:solidFill>
                <a:prstClr val="black"/>
              </a:solidFill>
              <a:effectLst/>
              <a:uLnTx/>
              <a:uFillTx/>
              <a:latin typeface="Calibri"/>
              <a:ea typeface="+mn-ea"/>
              <a:cs typeface="+mn-cs"/>
            </a:endParaRPr>
          </a:p>
        </p:txBody>
      </p:sp>
      <p:sp>
        <p:nvSpPr>
          <p:cNvPr id="11" name="Rechteck 10"/>
          <p:cNvSpPr/>
          <p:nvPr/>
        </p:nvSpPr>
        <p:spPr>
          <a:xfrm>
            <a:off x="2207568" y="165368"/>
            <a:ext cx="3456385" cy="599337"/>
          </a:xfrm>
          <a:prstGeom prst="rect">
            <a:avLst/>
          </a:prstGeom>
          <a:solidFill>
            <a:srgbClr val="94C2FF"/>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dirty="0">
                <a:ln>
                  <a:noFill/>
                </a:ln>
                <a:solidFill>
                  <a:prstClr val="black"/>
                </a:solidFill>
                <a:effectLst/>
                <a:uLnTx/>
                <a:uFillTx/>
                <a:latin typeface="Calibri"/>
                <a:ea typeface="+mn-ea"/>
                <a:cs typeface="+mn-cs"/>
              </a:rPr>
              <a:t>Clinical symptoms</a:t>
            </a:r>
          </a:p>
        </p:txBody>
      </p:sp>
      <p:sp>
        <p:nvSpPr>
          <p:cNvPr id="12" name="Rechteck 11"/>
          <p:cNvSpPr/>
          <p:nvPr/>
        </p:nvSpPr>
        <p:spPr>
          <a:xfrm>
            <a:off x="5159896" y="3662912"/>
            <a:ext cx="5261384" cy="576064"/>
          </a:xfrm>
          <a:prstGeom prst="rect">
            <a:avLst/>
          </a:prstGeom>
          <a:solidFill>
            <a:srgbClr val="94C2FF"/>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dirty="0">
                <a:ln>
                  <a:noFill/>
                </a:ln>
                <a:solidFill>
                  <a:prstClr val="black"/>
                </a:solidFill>
                <a:effectLst/>
                <a:uLnTx/>
                <a:uFillTx/>
                <a:latin typeface="Calibri"/>
                <a:ea typeface="+mn-ea"/>
                <a:cs typeface="+mn-cs"/>
              </a:rPr>
              <a:t>Determine PLP/PEA</a:t>
            </a:r>
          </a:p>
        </p:txBody>
      </p:sp>
      <p:cxnSp>
        <p:nvCxnSpPr>
          <p:cNvPr id="30" name="Gerade Verbindung mit Pfeil 29"/>
          <p:cNvCxnSpPr>
            <a:stCxn id="7" idx="1"/>
            <a:endCxn id="12" idx="3"/>
          </p:cNvCxnSpPr>
          <p:nvPr/>
        </p:nvCxnSpPr>
        <p:spPr>
          <a:xfrm>
            <a:off x="5154968" y="3052142"/>
            <a:ext cx="5266313" cy="898803"/>
          </a:xfrm>
          <a:prstGeom prst="straightConnector1">
            <a:avLst/>
          </a:prstGeom>
          <a:ln>
            <a:noFill/>
            <a:tailEnd type="arrow"/>
          </a:ln>
        </p:spPr>
        <p:style>
          <a:lnRef idx="2">
            <a:schemeClr val="accent3"/>
          </a:lnRef>
          <a:fillRef idx="0">
            <a:schemeClr val="accent3"/>
          </a:fillRef>
          <a:effectRef idx="1">
            <a:schemeClr val="accent3"/>
          </a:effectRef>
          <a:fontRef idx="minor">
            <a:schemeClr val="tx1"/>
          </a:fontRef>
        </p:style>
      </p:cxnSp>
      <p:sp>
        <p:nvSpPr>
          <p:cNvPr id="2" name="Pfeil nach oben und unten 1"/>
          <p:cNvSpPr/>
          <p:nvPr/>
        </p:nvSpPr>
        <p:spPr>
          <a:xfrm>
            <a:off x="8184232" y="764704"/>
            <a:ext cx="432048" cy="576064"/>
          </a:xfrm>
          <a:prstGeom prst="upDownArrow">
            <a:avLst/>
          </a:prstGeom>
          <a:solidFill>
            <a:srgbClr val="FFFEDB"/>
          </a:solidFill>
          <a:ln>
            <a:solidFill>
              <a:srgbClr val="DDD9C3"/>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dirty="0">
              <a:ln>
                <a:noFill/>
              </a:ln>
              <a:solidFill>
                <a:prstClr val="white"/>
              </a:solidFill>
              <a:effectLst/>
              <a:uLnTx/>
              <a:uFillTx/>
              <a:latin typeface="Calibri"/>
              <a:ea typeface="+mn-ea"/>
              <a:cs typeface="+mn-cs"/>
            </a:endParaRPr>
          </a:p>
        </p:txBody>
      </p:sp>
      <p:sp>
        <p:nvSpPr>
          <p:cNvPr id="22" name="Pfeil nach oben und unten 21"/>
          <p:cNvSpPr/>
          <p:nvPr/>
        </p:nvSpPr>
        <p:spPr>
          <a:xfrm>
            <a:off x="3791744" y="764704"/>
            <a:ext cx="432048" cy="576064"/>
          </a:xfrm>
          <a:prstGeom prst="upDownArrow">
            <a:avLst/>
          </a:prstGeom>
          <a:solidFill>
            <a:srgbClr val="FFFEDB"/>
          </a:solidFill>
          <a:ln>
            <a:solidFill>
              <a:srgbClr val="DDD9C3"/>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dirty="0">
              <a:ln>
                <a:noFill/>
              </a:ln>
              <a:solidFill>
                <a:prstClr val="white"/>
              </a:solidFill>
              <a:effectLst/>
              <a:uLnTx/>
              <a:uFillTx/>
              <a:latin typeface="Calibri"/>
              <a:ea typeface="+mn-ea"/>
              <a:cs typeface="+mn-cs"/>
            </a:endParaRPr>
          </a:p>
        </p:txBody>
      </p:sp>
      <p:sp>
        <p:nvSpPr>
          <p:cNvPr id="23" name="Pfeil nach oben und unten 22"/>
          <p:cNvSpPr/>
          <p:nvPr/>
        </p:nvSpPr>
        <p:spPr>
          <a:xfrm rot="5400000">
            <a:off x="6023992" y="225858"/>
            <a:ext cx="432048" cy="576064"/>
          </a:xfrm>
          <a:prstGeom prst="upDownArrow">
            <a:avLst/>
          </a:prstGeom>
          <a:solidFill>
            <a:srgbClr val="FFFEDB"/>
          </a:solidFill>
          <a:ln>
            <a:solidFill>
              <a:schemeClr val="bg2">
                <a:lumMod val="9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dirty="0">
              <a:ln>
                <a:noFill/>
              </a:ln>
              <a:solidFill>
                <a:prstClr val="white"/>
              </a:solidFill>
              <a:effectLst/>
              <a:uLnTx/>
              <a:uFillTx/>
              <a:latin typeface="Calibri"/>
              <a:ea typeface="+mn-ea"/>
              <a:cs typeface="+mn-cs"/>
            </a:endParaRPr>
          </a:p>
        </p:txBody>
      </p:sp>
      <p:sp>
        <p:nvSpPr>
          <p:cNvPr id="24" name="Pfeil nach unten 23"/>
          <p:cNvSpPr/>
          <p:nvPr/>
        </p:nvSpPr>
        <p:spPr>
          <a:xfrm>
            <a:off x="2999656" y="1916832"/>
            <a:ext cx="288032" cy="864096"/>
          </a:xfrm>
          <a:prstGeom prst="downArrow">
            <a:avLst/>
          </a:prstGeom>
          <a:solidFill>
            <a:srgbClr val="FFFEDB"/>
          </a:solidFill>
          <a:ln>
            <a:solidFill>
              <a:srgbClr val="DDD9C3"/>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dirty="0">
              <a:ln>
                <a:noFill/>
              </a:ln>
              <a:solidFill>
                <a:prstClr val="black"/>
              </a:solidFill>
              <a:effectLst/>
              <a:uLnTx/>
              <a:uFillTx/>
              <a:latin typeface="Calibri"/>
              <a:ea typeface="+mn-ea"/>
              <a:cs typeface="+mn-cs"/>
            </a:endParaRPr>
          </a:p>
        </p:txBody>
      </p:sp>
      <p:sp>
        <p:nvSpPr>
          <p:cNvPr id="5" name="Textfeld 4"/>
          <p:cNvSpPr txBox="1"/>
          <p:nvPr/>
        </p:nvSpPr>
        <p:spPr>
          <a:xfrm>
            <a:off x="2411066" y="2060848"/>
            <a:ext cx="1608774" cy="400110"/>
          </a:xfrm>
          <a:prstGeom prst="rect">
            <a:avLst/>
          </a:prstGeom>
          <a:solidFill>
            <a:srgbClr val="FFFFFF"/>
          </a:solid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dirty="0">
                <a:ln>
                  <a:noFill/>
                </a:ln>
                <a:solidFill>
                  <a:prstClr val="black"/>
                </a:solidFill>
                <a:effectLst/>
                <a:uLnTx/>
                <a:uFillTx/>
                <a:latin typeface="Calibri"/>
                <a:ea typeface="+mn-ea"/>
                <a:cs typeface="+mn-cs"/>
              </a:rPr>
              <a:t>Normal range</a:t>
            </a:r>
          </a:p>
        </p:txBody>
      </p:sp>
      <p:sp>
        <p:nvSpPr>
          <p:cNvPr id="29" name="Pfeil nach unten 28"/>
          <p:cNvSpPr/>
          <p:nvPr/>
        </p:nvSpPr>
        <p:spPr>
          <a:xfrm>
            <a:off x="6168008" y="1916832"/>
            <a:ext cx="288032" cy="864096"/>
          </a:xfrm>
          <a:prstGeom prst="downArrow">
            <a:avLst/>
          </a:prstGeom>
          <a:solidFill>
            <a:srgbClr val="FFFEDB"/>
          </a:solidFill>
          <a:ln>
            <a:solidFill>
              <a:srgbClr val="DDD9C3"/>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dirty="0">
              <a:ln>
                <a:noFill/>
              </a:ln>
              <a:solidFill>
                <a:prstClr val="black"/>
              </a:solidFill>
              <a:effectLst/>
              <a:uLnTx/>
              <a:uFillTx/>
              <a:latin typeface="Calibri"/>
              <a:ea typeface="+mn-ea"/>
              <a:cs typeface="+mn-cs"/>
            </a:endParaRPr>
          </a:p>
        </p:txBody>
      </p:sp>
      <p:sp>
        <p:nvSpPr>
          <p:cNvPr id="31" name="Textfeld 30"/>
          <p:cNvSpPr txBox="1"/>
          <p:nvPr/>
        </p:nvSpPr>
        <p:spPr>
          <a:xfrm>
            <a:off x="5312839" y="2060848"/>
            <a:ext cx="2199128" cy="400110"/>
          </a:xfrm>
          <a:prstGeom prst="rect">
            <a:avLst/>
          </a:prstGeom>
          <a:solidFill>
            <a:srgbClr val="FFFFFF"/>
          </a:solid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dirty="0">
                <a:ln>
                  <a:noFill/>
                </a:ln>
                <a:solidFill>
                  <a:prstClr val="black"/>
                </a:solidFill>
                <a:effectLst/>
                <a:uLnTx/>
                <a:uFillTx/>
                <a:latin typeface="Calibri"/>
                <a:ea typeface="+mn-ea"/>
                <a:cs typeface="+mn-cs"/>
              </a:rPr>
              <a:t>Marginally reduced</a:t>
            </a:r>
          </a:p>
        </p:txBody>
      </p:sp>
      <p:sp>
        <p:nvSpPr>
          <p:cNvPr id="32" name="Pfeil nach unten 31"/>
          <p:cNvSpPr/>
          <p:nvPr/>
        </p:nvSpPr>
        <p:spPr>
          <a:xfrm>
            <a:off x="9192344" y="1916832"/>
            <a:ext cx="288032" cy="1728192"/>
          </a:xfrm>
          <a:prstGeom prst="downArrow">
            <a:avLst/>
          </a:prstGeom>
          <a:solidFill>
            <a:srgbClr val="FFFEDB"/>
          </a:solidFill>
          <a:ln>
            <a:solidFill>
              <a:srgbClr val="DDD9C3"/>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dirty="0">
              <a:ln>
                <a:noFill/>
              </a:ln>
              <a:solidFill>
                <a:prstClr val="black"/>
              </a:solidFill>
              <a:effectLst/>
              <a:uLnTx/>
              <a:uFillTx/>
              <a:latin typeface="Calibri"/>
              <a:ea typeface="+mn-ea"/>
              <a:cs typeface="+mn-cs"/>
            </a:endParaRPr>
          </a:p>
        </p:txBody>
      </p:sp>
      <p:sp>
        <p:nvSpPr>
          <p:cNvPr id="34" name="Textfeld 33"/>
          <p:cNvSpPr txBox="1"/>
          <p:nvPr/>
        </p:nvSpPr>
        <p:spPr>
          <a:xfrm>
            <a:off x="8804428" y="2060848"/>
            <a:ext cx="1280928" cy="400110"/>
          </a:xfrm>
          <a:prstGeom prst="rect">
            <a:avLst/>
          </a:prstGeom>
          <a:solidFill>
            <a:srgbClr val="FFFFFF"/>
          </a:solid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dirty="0">
                <a:ln>
                  <a:noFill/>
                </a:ln>
                <a:solidFill>
                  <a:prstClr val="black"/>
                </a:solidFill>
                <a:effectLst/>
                <a:uLnTx/>
                <a:uFillTx/>
                <a:latin typeface="Calibri"/>
                <a:ea typeface="+mn-ea"/>
                <a:cs typeface="+mn-cs"/>
              </a:rPr>
              <a:t>Decreased</a:t>
            </a:r>
          </a:p>
        </p:txBody>
      </p:sp>
      <p:sp>
        <p:nvSpPr>
          <p:cNvPr id="44" name="Pfeil nach unten 43"/>
          <p:cNvSpPr/>
          <p:nvPr/>
        </p:nvSpPr>
        <p:spPr>
          <a:xfrm>
            <a:off x="6168008" y="3356992"/>
            <a:ext cx="288032" cy="288032"/>
          </a:xfrm>
          <a:prstGeom prst="downArrow">
            <a:avLst/>
          </a:prstGeom>
          <a:solidFill>
            <a:srgbClr val="FFFEDB"/>
          </a:solidFill>
          <a:ln>
            <a:solidFill>
              <a:srgbClr val="DDD9C3"/>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dirty="0">
              <a:ln>
                <a:noFill/>
              </a:ln>
              <a:solidFill>
                <a:prstClr val="black"/>
              </a:solidFill>
              <a:effectLst/>
              <a:uLnTx/>
              <a:uFillTx/>
              <a:latin typeface="Calibri"/>
              <a:ea typeface="+mn-ea"/>
              <a:cs typeface="+mn-cs"/>
            </a:endParaRPr>
          </a:p>
        </p:txBody>
      </p:sp>
      <p:sp>
        <p:nvSpPr>
          <p:cNvPr id="45" name="Pfeil nach unten 44"/>
          <p:cNvSpPr/>
          <p:nvPr/>
        </p:nvSpPr>
        <p:spPr>
          <a:xfrm>
            <a:off x="6168008" y="4274752"/>
            <a:ext cx="288032" cy="288032"/>
          </a:xfrm>
          <a:prstGeom prst="downArrow">
            <a:avLst/>
          </a:prstGeom>
          <a:solidFill>
            <a:srgbClr val="FFFEDB"/>
          </a:solidFill>
          <a:ln>
            <a:solidFill>
              <a:srgbClr val="DDD9C3"/>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dirty="0">
              <a:ln>
                <a:noFill/>
              </a:ln>
              <a:solidFill>
                <a:prstClr val="black"/>
              </a:solidFill>
              <a:effectLst/>
              <a:uLnTx/>
              <a:uFillTx/>
              <a:latin typeface="Calibri"/>
              <a:ea typeface="+mn-ea"/>
              <a:cs typeface="+mn-cs"/>
            </a:endParaRPr>
          </a:p>
        </p:txBody>
      </p:sp>
      <p:sp>
        <p:nvSpPr>
          <p:cNvPr id="46" name="Rechteck 45"/>
          <p:cNvSpPr/>
          <p:nvPr/>
        </p:nvSpPr>
        <p:spPr>
          <a:xfrm>
            <a:off x="5159896" y="4599016"/>
            <a:ext cx="5261384" cy="576064"/>
          </a:xfrm>
          <a:prstGeom prst="rect">
            <a:avLst/>
          </a:prstGeom>
          <a:solidFill>
            <a:srgbClr val="94C2FF"/>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dirty="0">
                <a:ln>
                  <a:noFill/>
                </a:ln>
                <a:solidFill>
                  <a:prstClr val="black"/>
                </a:solidFill>
                <a:effectLst/>
                <a:uLnTx/>
                <a:uFillTx/>
                <a:latin typeface="Calibri"/>
                <a:ea typeface="+mn-ea"/>
                <a:cs typeface="+mn-cs"/>
              </a:rPr>
              <a:t>Genetic Testing</a:t>
            </a:r>
          </a:p>
        </p:txBody>
      </p:sp>
      <p:sp>
        <p:nvSpPr>
          <p:cNvPr id="52" name="Pfeil nach unten 51"/>
          <p:cNvSpPr/>
          <p:nvPr/>
        </p:nvSpPr>
        <p:spPr>
          <a:xfrm>
            <a:off x="6168008" y="5211805"/>
            <a:ext cx="288032" cy="288032"/>
          </a:xfrm>
          <a:prstGeom prst="downArrow">
            <a:avLst/>
          </a:prstGeom>
          <a:solidFill>
            <a:srgbClr val="FFFEDB"/>
          </a:solidFill>
          <a:ln>
            <a:solidFill>
              <a:srgbClr val="DDD9C3"/>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dirty="0">
              <a:ln>
                <a:noFill/>
              </a:ln>
              <a:solidFill>
                <a:prstClr val="black"/>
              </a:solidFill>
              <a:effectLst/>
              <a:uLnTx/>
              <a:uFillTx/>
              <a:latin typeface="Calibri"/>
              <a:ea typeface="+mn-ea"/>
              <a:cs typeface="+mn-cs"/>
            </a:endParaRPr>
          </a:p>
        </p:txBody>
      </p:sp>
      <p:sp>
        <p:nvSpPr>
          <p:cNvPr id="53" name="Pfeil nach unten 52"/>
          <p:cNvSpPr/>
          <p:nvPr/>
        </p:nvSpPr>
        <p:spPr>
          <a:xfrm>
            <a:off x="9192344" y="4275208"/>
            <a:ext cx="288032" cy="1224136"/>
          </a:xfrm>
          <a:prstGeom prst="downArrow">
            <a:avLst/>
          </a:prstGeom>
          <a:solidFill>
            <a:srgbClr val="FFFEDB"/>
          </a:solidFill>
          <a:ln>
            <a:solidFill>
              <a:srgbClr val="DDD9C3"/>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dirty="0">
              <a:ln>
                <a:noFill/>
              </a:ln>
              <a:solidFill>
                <a:prstClr val="black"/>
              </a:solidFill>
              <a:effectLst/>
              <a:uLnTx/>
              <a:uFillTx/>
              <a:latin typeface="Calibri"/>
              <a:ea typeface="+mn-ea"/>
              <a:cs typeface="+mn-cs"/>
            </a:endParaRPr>
          </a:p>
        </p:txBody>
      </p:sp>
      <p:sp>
        <p:nvSpPr>
          <p:cNvPr id="43" name="Textfeld 42"/>
          <p:cNvSpPr txBox="1"/>
          <p:nvPr/>
        </p:nvSpPr>
        <p:spPr>
          <a:xfrm>
            <a:off x="4295801" y="2555612"/>
            <a:ext cx="779381" cy="400110"/>
          </a:xfrm>
          <a:prstGeom prst="rect">
            <a:avLst/>
          </a:prstGeom>
          <a:solidFill>
            <a:srgbClr val="FFFFFF"/>
          </a:solid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dirty="0">
                <a:ln>
                  <a:noFill/>
                </a:ln>
                <a:solidFill>
                  <a:prstClr val="black"/>
                </a:solidFill>
                <a:effectLst/>
                <a:uLnTx/>
                <a:uFillTx/>
                <a:latin typeface="Calibri"/>
                <a:ea typeface="+mn-ea"/>
                <a:cs typeface="+mn-cs"/>
              </a:rPr>
              <a:t>Norm</a:t>
            </a:r>
          </a:p>
        </p:txBody>
      </p:sp>
      <p:sp>
        <p:nvSpPr>
          <p:cNvPr id="48" name="Textfeld 47"/>
          <p:cNvSpPr txBox="1"/>
          <p:nvPr/>
        </p:nvSpPr>
        <p:spPr>
          <a:xfrm>
            <a:off x="4077480" y="4365104"/>
            <a:ext cx="1101584" cy="400110"/>
          </a:xfrm>
          <a:prstGeom prst="rect">
            <a:avLst/>
          </a:prstGeom>
          <a:solidFill>
            <a:srgbClr val="FFFFFF"/>
          </a:solid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dirty="0">
                <a:ln>
                  <a:noFill/>
                </a:ln>
                <a:solidFill>
                  <a:prstClr val="black"/>
                </a:solidFill>
                <a:effectLst/>
                <a:uLnTx/>
                <a:uFillTx/>
                <a:latin typeface="Calibri"/>
                <a:ea typeface="+mn-ea"/>
                <a:cs typeface="+mn-cs"/>
              </a:rPr>
              <a:t>Negative</a:t>
            </a:r>
          </a:p>
        </p:txBody>
      </p:sp>
      <p:sp>
        <p:nvSpPr>
          <p:cNvPr id="49" name="Pfeil nach unten 48"/>
          <p:cNvSpPr/>
          <p:nvPr/>
        </p:nvSpPr>
        <p:spPr>
          <a:xfrm>
            <a:off x="9624392" y="3356992"/>
            <a:ext cx="288032" cy="1224136"/>
          </a:xfrm>
          <a:prstGeom prst="downArrow">
            <a:avLst/>
          </a:prstGeom>
          <a:solidFill>
            <a:srgbClr val="FFFEDB"/>
          </a:solidFill>
          <a:ln>
            <a:solidFill>
              <a:srgbClr val="DDD9C3"/>
            </a:solid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dirty="0">
              <a:ln>
                <a:noFill/>
              </a:ln>
              <a:solidFill>
                <a:prstClr val="black"/>
              </a:solidFill>
              <a:effectLst/>
              <a:uLnTx/>
              <a:uFillTx/>
              <a:latin typeface="Calibri"/>
              <a:ea typeface="+mn-ea"/>
              <a:cs typeface="+mn-cs"/>
            </a:endParaRPr>
          </a:p>
        </p:txBody>
      </p:sp>
      <p:sp>
        <p:nvSpPr>
          <p:cNvPr id="15" name="Pfeil nach links 14"/>
          <p:cNvSpPr/>
          <p:nvPr/>
        </p:nvSpPr>
        <p:spPr>
          <a:xfrm>
            <a:off x="4223792" y="2996952"/>
            <a:ext cx="792088" cy="288032"/>
          </a:xfrm>
          <a:prstGeom prst="leftArrow">
            <a:avLst/>
          </a:prstGeom>
          <a:solidFill>
            <a:srgbClr val="FFFEDB"/>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dirty="0">
              <a:ln>
                <a:noFill/>
              </a:ln>
              <a:solidFill>
                <a:prstClr val="white"/>
              </a:solidFill>
              <a:effectLst/>
              <a:uLnTx/>
              <a:uFillTx/>
              <a:latin typeface="Calibri"/>
              <a:ea typeface="+mn-ea"/>
              <a:cs typeface="+mn-cs"/>
            </a:endParaRPr>
          </a:p>
        </p:txBody>
      </p:sp>
      <p:sp>
        <p:nvSpPr>
          <p:cNvPr id="56" name="Pfeil nach links 55"/>
          <p:cNvSpPr/>
          <p:nvPr/>
        </p:nvSpPr>
        <p:spPr>
          <a:xfrm>
            <a:off x="4223792" y="4797152"/>
            <a:ext cx="792088" cy="288032"/>
          </a:xfrm>
          <a:prstGeom prst="leftArrow">
            <a:avLst/>
          </a:prstGeom>
          <a:solidFill>
            <a:srgbClr val="FFFEDB"/>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dirty="0">
              <a:ln>
                <a:noFill/>
              </a:ln>
              <a:solidFill>
                <a:prstClr val="white"/>
              </a:solidFill>
              <a:effectLst/>
              <a:uLnTx/>
              <a:uFillTx/>
              <a:latin typeface="Calibri"/>
              <a:ea typeface="+mn-ea"/>
              <a:cs typeface="+mn-cs"/>
            </a:endParaRPr>
          </a:p>
        </p:txBody>
      </p:sp>
      <p:sp>
        <p:nvSpPr>
          <p:cNvPr id="7" name="Rechteck 6"/>
          <p:cNvSpPr/>
          <p:nvPr/>
        </p:nvSpPr>
        <p:spPr>
          <a:xfrm>
            <a:off x="5154968" y="2780929"/>
            <a:ext cx="5261513" cy="542425"/>
          </a:xfrm>
          <a:prstGeom prst="rect">
            <a:avLst/>
          </a:prstGeom>
          <a:solidFill>
            <a:srgbClr val="94C2FF"/>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dirty="0">
                <a:ln>
                  <a:noFill/>
                </a:ln>
                <a:solidFill>
                  <a:prstClr val="black"/>
                </a:solidFill>
                <a:effectLst/>
                <a:uLnTx/>
                <a:uFillTx/>
                <a:latin typeface="Calibri"/>
                <a:ea typeface="+mn-ea"/>
                <a:cs typeface="+mn-cs"/>
              </a:rPr>
              <a:t>Re-evaluate ALP activity (consider isoenzymes)</a:t>
            </a:r>
          </a:p>
        </p:txBody>
      </p:sp>
      <p:sp>
        <p:nvSpPr>
          <p:cNvPr id="33" name="Textfeld 32"/>
          <p:cNvSpPr txBox="1"/>
          <p:nvPr/>
        </p:nvSpPr>
        <p:spPr>
          <a:xfrm>
            <a:off x="58740" y="6292522"/>
            <a:ext cx="2243096" cy="40011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000" dirty="0">
                <a:solidFill>
                  <a:prstClr val="black"/>
                </a:solidFill>
                <a:latin typeface="Calibri"/>
              </a:rPr>
              <a:t>Seefried L, Genest F. Osteologie/Osteology. 2017;26:36-41</a:t>
            </a:r>
          </a:p>
        </p:txBody>
      </p:sp>
    </p:spTree>
    <p:extLst>
      <p:ext uri="{BB962C8B-B14F-4D97-AF65-F5344CB8AC3E}">
        <p14:creationId xmlns:p14="http://schemas.microsoft.com/office/powerpoint/2010/main" val="348778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52"/>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0"/>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0" grpId="0" animBg="1"/>
      <p:bldP spid="12" grpId="0" animBg="1"/>
      <p:bldP spid="2" grpId="0" animBg="1"/>
      <p:bldP spid="22" grpId="0" animBg="1"/>
      <p:bldP spid="24" grpId="0" animBg="1"/>
      <p:bldP spid="5" grpId="0" animBg="1"/>
      <p:bldP spid="29" grpId="0" animBg="1"/>
      <p:bldP spid="31" grpId="0" animBg="1"/>
      <p:bldP spid="32" grpId="0" animBg="1"/>
      <p:bldP spid="34" grpId="0" animBg="1"/>
      <p:bldP spid="44" grpId="0" animBg="1"/>
      <p:bldP spid="45" grpId="0" animBg="1"/>
      <p:bldP spid="46" grpId="0" animBg="1"/>
      <p:bldP spid="52" grpId="0" animBg="1"/>
      <p:bldP spid="53" grpId="0" animBg="1"/>
      <p:bldP spid="43" grpId="0" animBg="1"/>
      <p:bldP spid="48" grpId="0" animBg="1"/>
      <p:bldP spid="49" grpId="0" animBg="1"/>
      <p:bldP spid="15" grpId="0" animBg="1"/>
      <p:bldP spid="56" grpId="0" animBg="1"/>
      <p:bldP spid="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623392" y="881425"/>
            <a:ext cx="583264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dirty="0">
                <a:ln>
                  <a:noFill/>
                </a:ln>
                <a:solidFill>
                  <a:prstClr val="black"/>
                </a:solidFill>
                <a:effectLst/>
                <a:uLnTx/>
                <a:uFillTx/>
                <a:latin typeface="Calibri"/>
                <a:ea typeface="+mn-ea"/>
                <a:cs typeface="+mn-cs"/>
              </a:rPr>
              <a:t>Imaging: </a:t>
            </a: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US" sz="2000" b="0" i="0" u="none" strike="noStrike" kern="1200" cap="none" spc="0" normalizeH="0" baseline="0" dirty="0">
                <a:ln>
                  <a:noFill/>
                </a:ln>
                <a:solidFill>
                  <a:prstClr val="black"/>
                </a:solidFill>
                <a:effectLst/>
                <a:uLnTx/>
                <a:uFillTx/>
                <a:latin typeface="Calibri"/>
                <a:ea typeface="+mn-ea"/>
                <a:cs typeface="+mn-cs"/>
              </a:rPr>
              <a:t> X-ray: osteomalacia, fractures, pseudofractures</a:t>
            </a: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US" sz="2000" b="0" i="0" u="none" strike="noStrike" kern="1200" cap="none" spc="0" normalizeH="0" baseline="0" dirty="0">
                <a:ln>
                  <a:noFill/>
                </a:ln>
                <a:solidFill>
                  <a:prstClr val="black"/>
                </a:solidFill>
                <a:effectLst/>
                <a:uLnTx/>
                <a:uFillTx/>
                <a:latin typeface="Calibri"/>
                <a:ea typeface="+mn-ea"/>
                <a:cs typeface="+mn-cs"/>
              </a:rPr>
              <a:t> Ultrasound: calcifications (e.g. nephrocalcinosis)</a:t>
            </a: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US" sz="2000" b="0" i="0" u="none" strike="noStrike" kern="1200" cap="none" spc="0" normalizeH="0" baseline="0" dirty="0">
                <a:ln>
                  <a:noFill/>
                </a:ln>
                <a:solidFill>
                  <a:prstClr val="black"/>
                </a:solidFill>
                <a:effectLst/>
                <a:uLnTx/>
                <a:uFillTx/>
                <a:latin typeface="Calibri"/>
                <a:ea typeface="+mn-ea"/>
                <a:cs typeface="+mn-cs"/>
              </a:rPr>
              <a:t> MRI: bone marrow lesions</a:t>
            </a:r>
          </a:p>
        </p:txBody>
      </p:sp>
      <p:sp>
        <p:nvSpPr>
          <p:cNvPr id="6" name="Textfeld 5"/>
          <p:cNvSpPr txBox="1"/>
          <p:nvPr/>
        </p:nvSpPr>
        <p:spPr>
          <a:xfrm>
            <a:off x="699220" y="6299659"/>
            <a:ext cx="756084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dirty="0">
                <a:ln>
                  <a:noFill/>
                </a:ln>
                <a:solidFill>
                  <a:prstClr val="black"/>
                </a:solidFill>
                <a:effectLst/>
                <a:uLnTx/>
                <a:uFillTx/>
                <a:latin typeface="Calibri"/>
                <a:ea typeface="+mn-ea"/>
                <a:cs typeface="+mn-cs"/>
              </a:rPr>
              <a:t>Bone Mineral Density (DXA, qCT): </a:t>
            </a:r>
            <a:r>
              <a:rPr kumimoji="0" lang="en-US" sz="2000" b="0" i="0" u="none" strike="noStrike" kern="1200" cap="none" spc="0" normalizeH="0" baseline="0" dirty="0">
                <a:ln>
                  <a:noFill/>
                </a:ln>
                <a:solidFill>
                  <a:prstClr val="black"/>
                </a:solidFill>
                <a:effectLst/>
                <a:uLnTx/>
                <a:uFillTx/>
                <a:latin typeface="Calibri"/>
                <a:ea typeface="+mn-ea"/>
                <a:cs typeface="+mn-cs"/>
              </a:rPr>
              <a:t>helpful information, not diagnostic</a:t>
            </a:r>
          </a:p>
        </p:txBody>
      </p:sp>
      <p:sp>
        <p:nvSpPr>
          <p:cNvPr id="7" name="Textfeld 6"/>
          <p:cNvSpPr txBox="1"/>
          <p:nvPr/>
        </p:nvSpPr>
        <p:spPr>
          <a:xfrm>
            <a:off x="695400" y="2503075"/>
            <a:ext cx="3456384"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dirty="0">
                <a:ln>
                  <a:noFill/>
                </a:ln>
                <a:solidFill>
                  <a:prstClr val="black"/>
                </a:solidFill>
                <a:effectLst/>
                <a:uLnTx/>
                <a:uFillTx/>
                <a:latin typeface="Calibri"/>
                <a:ea typeface="+mn-ea"/>
                <a:cs typeface="+mn-cs"/>
              </a:rPr>
              <a:t>Consultations</a:t>
            </a:r>
            <a:endParaRPr kumimoji="0" lang="en-US" sz="2000" b="0" i="0" u="none" strike="noStrike" kern="1200" cap="none" spc="0" normalizeH="0" baseline="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dirty="0">
                <a:ln>
                  <a:noFill/>
                </a:ln>
                <a:solidFill>
                  <a:prstClr val="black"/>
                </a:solidFill>
                <a:effectLst/>
                <a:uLnTx/>
                <a:uFillTx/>
                <a:latin typeface="Calibri"/>
                <a:ea typeface="+mn-ea"/>
                <a:cs typeface="+mn-cs"/>
              </a:rPr>
              <a:t>- Dentist</a:t>
            </a: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US" sz="2000" b="0" i="0" u="none" strike="noStrike" kern="1200" cap="none" spc="0" normalizeH="0" baseline="0" dirty="0">
                <a:ln>
                  <a:noFill/>
                </a:ln>
                <a:solidFill>
                  <a:prstClr val="black"/>
                </a:solidFill>
                <a:effectLst/>
                <a:uLnTx/>
                <a:uFillTx/>
                <a:latin typeface="Calibri"/>
                <a:ea typeface="+mn-ea"/>
                <a:cs typeface="+mn-cs"/>
              </a:rPr>
              <a:t> Nephrologist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dirty="0">
                <a:ln>
                  <a:noFill/>
                </a:ln>
                <a:solidFill>
                  <a:prstClr val="black"/>
                </a:solidFill>
                <a:effectLst/>
                <a:uLnTx/>
                <a:uFillTx/>
                <a:latin typeface="Calibri"/>
                <a:ea typeface="+mn-ea"/>
                <a:cs typeface="+mn-cs"/>
              </a:rPr>
              <a:t>- Neurologist</a:t>
            </a: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US" sz="2000" b="0" i="0" u="none" strike="noStrike" kern="1200" cap="none" spc="0" normalizeH="0" baseline="0" dirty="0">
                <a:ln>
                  <a:noFill/>
                </a:ln>
                <a:solidFill>
                  <a:prstClr val="black"/>
                </a:solidFill>
                <a:effectLst/>
                <a:uLnTx/>
                <a:uFillTx/>
                <a:latin typeface="Calibri"/>
                <a:ea typeface="+mn-ea"/>
                <a:cs typeface="+mn-cs"/>
              </a:rPr>
              <a:t> Ophthalmologist</a:t>
            </a: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US" sz="2000" b="0" i="0" u="none" strike="noStrike" kern="1200" cap="none" spc="0" normalizeH="0" baseline="0" dirty="0">
                <a:ln>
                  <a:noFill/>
                </a:ln>
                <a:solidFill>
                  <a:prstClr val="black"/>
                </a:solidFill>
                <a:effectLst/>
                <a:uLnTx/>
                <a:uFillTx/>
                <a:latin typeface="Calibri"/>
                <a:ea typeface="+mn-ea"/>
                <a:cs typeface="+mn-cs"/>
              </a:rPr>
              <a:t> Physiotherapist…</a:t>
            </a:r>
          </a:p>
        </p:txBody>
      </p:sp>
      <p:sp>
        <p:nvSpPr>
          <p:cNvPr id="11" name="Rechteck 10"/>
          <p:cNvSpPr/>
          <p:nvPr/>
        </p:nvSpPr>
        <p:spPr>
          <a:xfrm>
            <a:off x="0" y="244347"/>
            <a:ext cx="6228184" cy="523220"/>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dirty="0">
                <a:ln>
                  <a:noFill/>
                </a:ln>
                <a:solidFill>
                  <a:prstClr val="black"/>
                </a:solidFill>
                <a:effectLst/>
                <a:uLnTx/>
                <a:uFillTx/>
                <a:latin typeface="Calibri"/>
                <a:ea typeface="+mn-ea"/>
                <a:cs typeface="+mn-cs"/>
              </a:rPr>
              <a:t>Multidisciplinary Management of HPP</a:t>
            </a:r>
          </a:p>
        </p:txBody>
      </p:sp>
      <p:sp>
        <p:nvSpPr>
          <p:cNvPr id="13" name="Textfeld 12">
            <a:extLst>
              <a:ext uri="{FF2B5EF4-FFF2-40B4-BE49-F238E27FC236}">
                <a16:creationId xmlns:a16="http://schemas.microsoft.com/office/drawing/2014/main" id="{62973B3E-EA7A-B840-A4FB-887E4F7D1BE0}"/>
              </a:ext>
            </a:extLst>
          </p:cNvPr>
          <p:cNvSpPr txBox="1"/>
          <p:nvPr/>
        </p:nvSpPr>
        <p:spPr>
          <a:xfrm>
            <a:off x="9213440" y="6453548"/>
            <a:ext cx="2874505"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dirty="0">
                <a:ln>
                  <a:noFill/>
                </a:ln>
                <a:solidFill>
                  <a:prstClr val="black"/>
                </a:solidFill>
                <a:effectLst/>
                <a:uLnTx/>
                <a:uFillTx/>
                <a:latin typeface="Calibri"/>
                <a:ea typeface="+mn-ea"/>
                <a:cs typeface="+mn-cs"/>
              </a:rPr>
              <a:t>Kishnani PS, et al. Mol Genet Metab. 2017;122:4-17</a:t>
            </a:r>
          </a:p>
        </p:txBody>
      </p:sp>
      <p:pic>
        <p:nvPicPr>
          <p:cNvPr id="2" name="Grafik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91157" y="52527"/>
            <a:ext cx="5151115" cy="2224345"/>
          </a:xfrm>
          <a:prstGeom prst="rect">
            <a:avLst/>
          </a:prstGeom>
        </p:spPr>
      </p:pic>
      <p:pic>
        <p:nvPicPr>
          <p:cNvPr id="5" name="Grafik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962728" y="2432581"/>
            <a:ext cx="8109936" cy="3660715"/>
          </a:xfrm>
          <a:prstGeom prst="rect">
            <a:avLst/>
          </a:prstGeom>
        </p:spPr>
      </p:pic>
      <p:sp>
        <p:nvSpPr>
          <p:cNvPr id="10" name="Textfeld 9"/>
          <p:cNvSpPr txBox="1"/>
          <p:nvPr/>
        </p:nvSpPr>
        <p:spPr>
          <a:xfrm>
            <a:off x="684800" y="5776520"/>
            <a:ext cx="443981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dirty="0">
                <a:ln>
                  <a:noFill/>
                </a:ln>
                <a:solidFill>
                  <a:prstClr val="black"/>
                </a:solidFill>
                <a:effectLst/>
                <a:uLnTx/>
                <a:uFillTx/>
                <a:latin typeface="Calibri"/>
                <a:ea typeface="+mn-ea"/>
                <a:cs typeface="+mn-cs"/>
              </a:rPr>
              <a:t>Bone biopsy: </a:t>
            </a:r>
            <a:r>
              <a:rPr kumimoji="0" lang="en-US" sz="2000" b="0" i="0" u="none" strike="noStrike" kern="1200" cap="none" spc="0" normalizeH="0" baseline="0" dirty="0">
                <a:ln>
                  <a:noFill/>
                </a:ln>
                <a:solidFill>
                  <a:prstClr val="black"/>
                </a:solidFill>
                <a:effectLst/>
                <a:uLnTx/>
                <a:uFillTx/>
                <a:latin typeface="Calibri"/>
                <a:ea typeface="+mn-ea"/>
                <a:cs typeface="+mn-cs"/>
              </a:rPr>
              <a:t>conceivable/not diagnostic</a:t>
            </a:r>
          </a:p>
        </p:txBody>
      </p:sp>
    </p:spTree>
    <p:extLst>
      <p:ext uri="{BB962C8B-B14F-4D97-AF65-F5344CB8AC3E}">
        <p14:creationId xmlns:p14="http://schemas.microsoft.com/office/powerpoint/2010/main" val="2722461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strips(downRigh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strips(downRigh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strips(downRight)">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10"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743055" y="4203725"/>
            <a:ext cx="1555336" cy="2618802"/>
          </a:xfrm>
          <a:prstGeom prst="rect">
            <a:avLst/>
          </a:prstGeom>
        </p:spPr>
      </p:pic>
      <p:pic>
        <p:nvPicPr>
          <p:cNvPr id="6" name="Grafik 5">
            <a:extLst>
              <a:ext uri="{FF2B5EF4-FFF2-40B4-BE49-F238E27FC236}">
                <a16:creationId xmlns:a16="http://schemas.microsoft.com/office/drawing/2014/main" id="{8D2C9390-DD50-3E41-A74B-13E0B6188D0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5717" t="17151" r="18435" b="20347"/>
          <a:stretch/>
        </p:blipFill>
        <p:spPr>
          <a:xfrm rot="5400000">
            <a:off x="8431560" y="-501137"/>
            <a:ext cx="3283981" cy="4286259"/>
          </a:xfrm>
          <a:prstGeom prst="rect">
            <a:avLst/>
          </a:prstGeom>
        </p:spPr>
      </p:pic>
      <p:pic>
        <p:nvPicPr>
          <p:cNvPr id="9" name="Grafik 8">
            <a:extLst>
              <a:ext uri="{FF2B5EF4-FFF2-40B4-BE49-F238E27FC236}">
                <a16:creationId xmlns:a16="http://schemas.microsoft.com/office/drawing/2014/main" id="{53069E9F-C910-FD4E-B1A1-6126CC9E6E7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228682" y="3321749"/>
            <a:ext cx="1987998" cy="3567151"/>
          </a:xfrm>
          <a:prstGeom prst="rect">
            <a:avLst/>
          </a:prstGeom>
        </p:spPr>
      </p:pic>
      <p:pic>
        <p:nvPicPr>
          <p:cNvPr id="10" name="Grafik 9">
            <a:extLst>
              <a:ext uri="{FF2B5EF4-FFF2-40B4-BE49-F238E27FC236}">
                <a16:creationId xmlns:a16="http://schemas.microsoft.com/office/drawing/2014/main" id="{9B0D5D4F-A158-BC4C-B5AF-CF5E65D8154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896200" y="3321750"/>
            <a:ext cx="2129662" cy="3506268"/>
          </a:xfrm>
          <a:prstGeom prst="rect">
            <a:avLst/>
          </a:prstGeom>
        </p:spPr>
      </p:pic>
      <p:sp>
        <p:nvSpPr>
          <p:cNvPr id="16" name="Abgerundetes Rechteck 15"/>
          <p:cNvSpPr/>
          <p:nvPr/>
        </p:nvSpPr>
        <p:spPr>
          <a:xfrm>
            <a:off x="8414192" y="4203725"/>
            <a:ext cx="903531" cy="87858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white"/>
              </a:solidFill>
              <a:effectLst/>
              <a:uLnTx/>
              <a:uFillTx/>
              <a:latin typeface="Calibri"/>
              <a:ea typeface="+mn-ea"/>
              <a:cs typeface="+mn-cs"/>
            </a:endParaRPr>
          </a:p>
        </p:txBody>
      </p:sp>
      <p:sp>
        <p:nvSpPr>
          <p:cNvPr id="17" name="Abgerundetes Rechteck 16"/>
          <p:cNvSpPr/>
          <p:nvPr/>
        </p:nvSpPr>
        <p:spPr>
          <a:xfrm>
            <a:off x="10546208" y="4963741"/>
            <a:ext cx="903531" cy="87858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white"/>
              </a:solidFill>
              <a:effectLst/>
              <a:uLnTx/>
              <a:uFillTx/>
              <a:latin typeface="Calibri"/>
              <a:ea typeface="+mn-ea"/>
              <a:cs typeface="+mn-cs"/>
            </a:endParaRPr>
          </a:p>
        </p:txBody>
      </p:sp>
      <p:pic>
        <p:nvPicPr>
          <p:cNvPr id="20" name="Grafik 19">
            <a:extLst>
              <a:ext uri="{FF2B5EF4-FFF2-40B4-BE49-F238E27FC236}">
                <a16:creationId xmlns:a16="http://schemas.microsoft.com/office/drawing/2014/main" id="{D908FF78-C162-213F-97C2-CDD933A7AF25}"/>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4680" y="0"/>
            <a:ext cx="1942786" cy="6828018"/>
          </a:xfrm>
          <a:prstGeom prst="rect">
            <a:avLst/>
          </a:prstGeom>
        </p:spPr>
      </p:pic>
      <p:pic>
        <p:nvPicPr>
          <p:cNvPr id="21" name="Grafik 20">
            <a:extLst>
              <a:ext uri="{FF2B5EF4-FFF2-40B4-BE49-F238E27FC236}">
                <a16:creationId xmlns:a16="http://schemas.microsoft.com/office/drawing/2014/main" id="{72257257-58DD-D392-1DC2-83476FEFEE41}"/>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002671" y="13119"/>
            <a:ext cx="1684931" cy="6828017"/>
          </a:xfrm>
          <a:prstGeom prst="rect">
            <a:avLst/>
          </a:prstGeom>
        </p:spPr>
      </p:pic>
      <p:sp>
        <p:nvSpPr>
          <p:cNvPr id="22" name="Abgerundetes Rechteck 21">
            <a:extLst>
              <a:ext uri="{FF2B5EF4-FFF2-40B4-BE49-F238E27FC236}">
                <a16:creationId xmlns:a16="http://schemas.microsoft.com/office/drawing/2014/main" id="{FEFFBCF3-83C9-B5D7-2C2D-A4154BA14380}"/>
              </a:ext>
            </a:extLst>
          </p:cNvPr>
          <p:cNvSpPr/>
          <p:nvPr/>
        </p:nvSpPr>
        <p:spPr>
          <a:xfrm>
            <a:off x="9850501" y="1749188"/>
            <a:ext cx="777922" cy="655093"/>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white"/>
              </a:solidFill>
              <a:effectLst/>
              <a:uLnTx/>
              <a:uFillTx/>
              <a:latin typeface="Calibri"/>
              <a:ea typeface="+mn-ea"/>
              <a:cs typeface="+mn-cs"/>
            </a:endParaRPr>
          </a:p>
        </p:txBody>
      </p:sp>
      <p:sp>
        <p:nvSpPr>
          <p:cNvPr id="23" name="Abgerundetes Rechteck 22">
            <a:extLst>
              <a:ext uri="{FF2B5EF4-FFF2-40B4-BE49-F238E27FC236}">
                <a16:creationId xmlns:a16="http://schemas.microsoft.com/office/drawing/2014/main" id="{7F5B4A89-8F80-A97F-67A6-348663FD4C8D}"/>
              </a:ext>
            </a:extLst>
          </p:cNvPr>
          <p:cNvSpPr/>
          <p:nvPr/>
        </p:nvSpPr>
        <p:spPr>
          <a:xfrm>
            <a:off x="47328" y="1326278"/>
            <a:ext cx="903531" cy="87858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white"/>
              </a:solidFill>
              <a:effectLst/>
              <a:uLnTx/>
              <a:uFillTx/>
              <a:latin typeface="Calibri"/>
              <a:ea typeface="+mn-ea"/>
              <a:cs typeface="+mn-cs"/>
            </a:endParaRPr>
          </a:p>
        </p:txBody>
      </p:sp>
      <p:sp>
        <p:nvSpPr>
          <p:cNvPr id="24" name="Abgerundetes Rechteck 23">
            <a:extLst>
              <a:ext uri="{FF2B5EF4-FFF2-40B4-BE49-F238E27FC236}">
                <a16:creationId xmlns:a16="http://schemas.microsoft.com/office/drawing/2014/main" id="{253609A5-CF73-65A8-8BFE-67E181CDBBA4}"/>
              </a:ext>
            </a:extLst>
          </p:cNvPr>
          <p:cNvSpPr/>
          <p:nvPr/>
        </p:nvSpPr>
        <p:spPr>
          <a:xfrm>
            <a:off x="2672189" y="3702542"/>
            <a:ext cx="903531" cy="87858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white"/>
              </a:solidFill>
              <a:effectLst/>
              <a:uLnTx/>
              <a:uFillTx/>
              <a:latin typeface="Calibri"/>
              <a:ea typeface="+mn-ea"/>
              <a:cs typeface="+mn-cs"/>
            </a:endParaRPr>
          </a:p>
        </p:txBody>
      </p:sp>
      <p:sp>
        <p:nvSpPr>
          <p:cNvPr id="25" name="Abgerundetes Rechteck 24">
            <a:extLst>
              <a:ext uri="{FF2B5EF4-FFF2-40B4-BE49-F238E27FC236}">
                <a16:creationId xmlns:a16="http://schemas.microsoft.com/office/drawing/2014/main" id="{A3298458-C2BA-C519-5901-3723AC2CC8EC}"/>
              </a:ext>
            </a:extLst>
          </p:cNvPr>
          <p:cNvSpPr/>
          <p:nvPr/>
        </p:nvSpPr>
        <p:spPr>
          <a:xfrm>
            <a:off x="6059643" y="1326278"/>
            <a:ext cx="903531" cy="87858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white"/>
              </a:solidFill>
              <a:effectLst/>
              <a:uLnTx/>
              <a:uFillTx/>
              <a:latin typeface="Calibri"/>
              <a:ea typeface="+mn-ea"/>
              <a:cs typeface="+mn-cs"/>
            </a:endParaRPr>
          </a:p>
        </p:txBody>
      </p:sp>
      <p:sp>
        <p:nvSpPr>
          <p:cNvPr id="26" name="Abgerundetes Rechteck 25">
            <a:extLst>
              <a:ext uri="{FF2B5EF4-FFF2-40B4-BE49-F238E27FC236}">
                <a16:creationId xmlns:a16="http://schemas.microsoft.com/office/drawing/2014/main" id="{E6A98F36-9E3F-6C9B-7A6B-3F23D2A1B2DB}"/>
              </a:ext>
            </a:extLst>
          </p:cNvPr>
          <p:cNvSpPr/>
          <p:nvPr/>
        </p:nvSpPr>
        <p:spPr>
          <a:xfrm>
            <a:off x="5663952" y="692696"/>
            <a:ext cx="903531" cy="87858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white"/>
              </a:solidFill>
              <a:effectLst/>
              <a:uLnTx/>
              <a:uFillTx/>
              <a:latin typeface="Calibri"/>
              <a:ea typeface="+mn-ea"/>
              <a:cs typeface="+mn-cs"/>
            </a:endParaRPr>
          </a:p>
        </p:txBody>
      </p:sp>
      <p:pic>
        <p:nvPicPr>
          <p:cNvPr id="2" name="Grafik 1"/>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3742116" y="-17709"/>
            <a:ext cx="4086895" cy="4188885"/>
          </a:xfrm>
          <a:prstGeom prst="rect">
            <a:avLst/>
          </a:prstGeom>
        </p:spPr>
      </p:pic>
      <p:pic>
        <p:nvPicPr>
          <p:cNvPr id="3" name="Grafik 2"/>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6678477" y="4198232"/>
            <a:ext cx="1150534" cy="2624294"/>
          </a:xfrm>
          <a:prstGeom prst="rect">
            <a:avLst/>
          </a:prstGeom>
        </p:spPr>
      </p:pic>
      <p:sp>
        <p:nvSpPr>
          <p:cNvPr id="4" name="Textfeld 3">
            <a:extLst>
              <a:ext uri="{FF2B5EF4-FFF2-40B4-BE49-F238E27FC236}">
                <a16:creationId xmlns:a16="http://schemas.microsoft.com/office/drawing/2014/main" id="{C5F63B6B-8A21-10FF-0684-E99E00FBFAC3}"/>
              </a:ext>
            </a:extLst>
          </p:cNvPr>
          <p:cNvSpPr txBox="1"/>
          <p:nvPr/>
        </p:nvSpPr>
        <p:spPr>
          <a:xfrm>
            <a:off x="4465936" y="3848011"/>
            <a:ext cx="2609408" cy="3231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dirty="0">
                <a:ln>
                  <a:noFill/>
                </a:ln>
                <a:solidFill>
                  <a:prstClr val="black"/>
                </a:solidFill>
                <a:effectLst/>
                <a:uLnTx/>
                <a:uFillTx/>
                <a:latin typeface="Calibri"/>
                <a:ea typeface="+mn-ea"/>
                <a:cs typeface="+mn-cs"/>
              </a:rPr>
              <a:t>Hypophosphatasia</a:t>
            </a:r>
          </a:p>
        </p:txBody>
      </p:sp>
      <p:pic>
        <p:nvPicPr>
          <p:cNvPr id="18" name="Grafik 17" descr="citrich0000.jpg"/>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5335914" y="4198232"/>
            <a:ext cx="1300360" cy="2624294"/>
          </a:xfrm>
          <a:prstGeom prst="rect">
            <a:avLst/>
          </a:prstGeom>
        </p:spPr>
      </p:pic>
    </p:spTree>
    <p:extLst>
      <p:ext uri="{BB962C8B-B14F-4D97-AF65-F5344CB8AC3E}">
        <p14:creationId xmlns:p14="http://schemas.microsoft.com/office/powerpoint/2010/main" val="3481705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heel(1)">
                                      <p:cBhvr>
                                        <p:cTn id="7" dur="1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heel(1)">
                                      <p:cBhvr>
                                        <p:cTn id="12" dur="10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heel(1)">
                                      <p:cBhvr>
                                        <p:cTn id="17" dur="10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heel(1)">
                                      <p:cBhvr>
                                        <p:cTn id="22" dur="10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heel(1)">
                                      <p:cBhvr>
                                        <p:cTn id="27" dur="10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heel(1)">
                                      <p:cBhvr>
                                        <p:cTn id="32" dur="10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heel(1)">
                                      <p:cBhvr>
                                        <p:cTn id="3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2" grpId="0" animBg="1"/>
      <p:bldP spid="23" grpId="0" animBg="1"/>
      <p:bldP spid="24" grpId="0" animBg="1"/>
      <p:bldP spid="25" grpId="0" animBg="1"/>
      <p:bldP spid="2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001" y="1"/>
            <a:ext cx="9155542" cy="2630905"/>
          </a:xfrm>
          <a:prstGeom prst="rect">
            <a:avLst/>
          </a:prstGeom>
        </p:spPr>
      </p:pic>
      <p:pic>
        <p:nvPicPr>
          <p:cNvPr id="5" name="Grafik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524001" y="2745206"/>
            <a:ext cx="9040275" cy="3655595"/>
          </a:xfrm>
          <a:prstGeom prst="rect">
            <a:avLst/>
          </a:prstGeom>
        </p:spPr>
      </p:pic>
      <p:sp>
        <p:nvSpPr>
          <p:cNvPr id="6" name="Abgerundetes Rechteck 5"/>
          <p:cNvSpPr/>
          <p:nvPr/>
        </p:nvSpPr>
        <p:spPr>
          <a:xfrm>
            <a:off x="5021652" y="3086101"/>
            <a:ext cx="636198" cy="342900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white"/>
              </a:solidFill>
              <a:effectLst/>
              <a:uLnTx/>
              <a:uFillTx/>
              <a:latin typeface="Calibri" panose="020F0502020204030204"/>
              <a:ea typeface="+mn-ea"/>
              <a:cs typeface="+mn-cs"/>
            </a:endParaRPr>
          </a:p>
        </p:txBody>
      </p:sp>
      <p:sp>
        <p:nvSpPr>
          <p:cNvPr id="7" name="Abgerundetes Rechteck 6"/>
          <p:cNvSpPr/>
          <p:nvPr/>
        </p:nvSpPr>
        <p:spPr>
          <a:xfrm>
            <a:off x="6212278" y="3086102"/>
            <a:ext cx="817173" cy="3428999"/>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white"/>
              </a:solidFill>
              <a:effectLst/>
              <a:uLnTx/>
              <a:uFillTx/>
              <a:latin typeface="Calibri" panose="020F0502020204030204"/>
              <a:ea typeface="+mn-ea"/>
              <a:cs typeface="+mn-cs"/>
            </a:endParaRPr>
          </a:p>
        </p:txBody>
      </p:sp>
      <p:sp>
        <p:nvSpPr>
          <p:cNvPr id="8" name="Abgerundetes Rechteck 7"/>
          <p:cNvSpPr/>
          <p:nvPr/>
        </p:nvSpPr>
        <p:spPr>
          <a:xfrm>
            <a:off x="7336227" y="3086102"/>
            <a:ext cx="3228048" cy="3428999"/>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prstClr val="white"/>
              </a:solidFill>
              <a:effectLst/>
              <a:uLnTx/>
              <a:uFillTx/>
              <a:latin typeface="Calibri" panose="020F0502020204030204"/>
              <a:ea typeface="+mn-ea"/>
              <a:cs typeface="+mn-cs"/>
            </a:endParaRPr>
          </a:p>
        </p:txBody>
      </p:sp>
      <p:sp>
        <p:nvSpPr>
          <p:cNvPr id="9" name="Textfeld 8"/>
          <p:cNvSpPr txBox="1"/>
          <p:nvPr/>
        </p:nvSpPr>
        <p:spPr>
          <a:xfrm>
            <a:off x="7582098" y="1605262"/>
            <a:ext cx="3338437" cy="646331"/>
          </a:xfrm>
          <a:prstGeom prst="rect">
            <a:avLst/>
          </a:prstGeom>
          <a:solidFill>
            <a:schemeClr val="accent1">
              <a:lumMod val="20000"/>
              <a:lumOff val="80000"/>
            </a:schemeClr>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2154238" algn="l"/>
              </a:tabLst>
              <a:defRPr/>
            </a:pPr>
            <a:r>
              <a:rPr kumimoji="0" lang="en-US" sz="1800" b="0" i="0" u="none" strike="noStrike" kern="1200" cap="none" spc="0" normalizeH="0" baseline="0" dirty="0">
                <a:ln>
                  <a:noFill/>
                </a:ln>
                <a:solidFill>
                  <a:prstClr val="black"/>
                </a:solidFill>
                <a:effectLst/>
                <a:uLnTx/>
                <a:uFillTx/>
                <a:latin typeface="Calibri" panose="020F0502020204030204"/>
                <a:ea typeface="+mn-ea"/>
                <a:cs typeface="+mn-cs"/>
              </a:rPr>
              <a:t>Bisphosphonates:	 7/15</a:t>
            </a:r>
          </a:p>
          <a:p>
            <a:pPr marL="0" marR="0" lvl="0" indent="0" algn="l" defTabSz="914400" rtl="0" eaLnBrk="1" fontAlgn="auto" latinLnBrk="0" hangingPunct="1">
              <a:lnSpc>
                <a:spcPct val="100000"/>
              </a:lnSpc>
              <a:spcBef>
                <a:spcPts val="0"/>
              </a:spcBef>
              <a:spcAft>
                <a:spcPts val="0"/>
              </a:spcAft>
              <a:buClrTx/>
              <a:buSzTx/>
              <a:buFontTx/>
              <a:buNone/>
              <a:tabLst>
                <a:tab pos="2154238" algn="l"/>
              </a:tabLst>
              <a:defRPr/>
            </a:pPr>
            <a:r>
              <a:rPr kumimoji="0" lang="en-US" sz="1800" b="0" i="0" u="none" strike="noStrike" kern="1200" cap="none" spc="0" normalizeH="0" baseline="0" dirty="0">
                <a:ln>
                  <a:noFill/>
                </a:ln>
                <a:solidFill>
                  <a:prstClr val="black"/>
                </a:solidFill>
                <a:effectLst/>
                <a:uLnTx/>
                <a:uFillTx/>
                <a:latin typeface="Calibri" panose="020F0502020204030204"/>
                <a:ea typeface="+mn-ea"/>
                <a:cs typeface="+mn-cs"/>
              </a:rPr>
              <a:t>Hypovitaminosis D:	10/15</a:t>
            </a:r>
          </a:p>
        </p:txBody>
      </p:sp>
      <p:sp>
        <p:nvSpPr>
          <p:cNvPr id="10" name="Textfeld 32">
            <a:extLst>
              <a:ext uri="{FF2B5EF4-FFF2-40B4-BE49-F238E27FC236}">
                <a16:creationId xmlns:a16="http://schemas.microsoft.com/office/drawing/2014/main" id="{5B045DC9-E02E-FCFB-1A6F-480642C2B7F3}"/>
              </a:ext>
            </a:extLst>
          </p:cNvPr>
          <p:cNvSpPr txBox="1"/>
          <p:nvPr/>
        </p:nvSpPr>
        <p:spPr>
          <a:xfrm>
            <a:off x="105728" y="6409085"/>
            <a:ext cx="5905502" cy="24622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1000" b="0" dirty="0">
                <a:solidFill>
                  <a:srgbClr val="212121"/>
                </a:solidFill>
                <a:effectLst/>
                <a:latin typeface="BlinkMacSystemFont"/>
              </a:rPr>
              <a:t>Adapted from: Genest F, Seefried L. Osteoporos Int. 2018;29:1815-25</a:t>
            </a:r>
            <a:endParaRPr lang="en-US" sz="1000" dirty="0">
              <a:solidFill>
                <a:prstClr val="black"/>
              </a:solidFill>
              <a:latin typeface="Calibri"/>
            </a:endParaRPr>
          </a:p>
        </p:txBody>
      </p:sp>
    </p:spTree>
    <p:extLst>
      <p:ext uri="{BB962C8B-B14F-4D97-AF65-F5344CB8AC3E}">
        <p14:creationId xmlns:p14="http://schemas.microsoft.com/office/powerpoint/2010/main" val="3863908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heel(1)">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835353" y="54590"/>
            <a:ext cx="5356647" cy="3431601"/>
          </a:xfrm>
          <a:prstGeom prst="rect">
            <a:avLst/>
          </a:prstGeom>
        </p:spPr>
      </p:pic>
      <p:sp>
        <p:nvSpPr>
          <p:cNvPr id="4" name="Rechteck 3"/>
          <p:cNvSpPr/>
          <p:nvPr/>
        </p:nvSpPr>
        <p:spPr>
          <a:xfrm>
            <a:off x="164565" y="6544084"/>
            <a:ext cx="6096000" cy="24622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rPr>
              <a:t>Adapted from: Genest F, et al. </a:t>
            </a:r>
            <a:r>
              <a:rPr kumimoji="0" lang="de-DE" sz="1000" b="0" i="0" u="none" strike="noStrike" kern="1200" cap="none" spc="0" normalizeH="0" baseline="0" noProof="0" dirty="0">
                <a:ln>
                  <a:noFill/>
                </a:ln>
                <a:solidFill>
                  <a:prstClr val="black"/>
                </a:solidFill>
                <a:effectLst/>
                <a:uLnTx/>
                <a:uFillTx/>
                <a:latin typeface="Calibri" panose="020F0502020204030204"/>
                <a:ea typeface="+mn-ea"/>
                <a:cs typeface="+mn-cs"/>
              </a:rPr>
              <a:t>Osteoporos Int. 2021;32:377-385</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Grafik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4153" y="1443119"/>
            <a:ext cx="6614615" cy="5122088"/>
          </a:xfrm>
          <a:prstGeom prst="rect">
            <a:avLst/>
          </a:prstGeom>
        </p:spPr>
      </p:pic>
      <p:grpSp>
        <p:nvGrpSpPr>
          <p:cNvPr id="8" name="Gruppieren 7"/>
          <p:cNvGrpSpPr/>
          <p:nvPr/>
        </p:nvGrpSpPr>
        <p:grpSpPr>
          <a:xfrm>
            <a:off x="6835353" y="3411941"/>
            <a:ext cx="5356647" cy="3446060"/>
            <a:chOff x="6835353" y="3411941"/>
            <a:chExt cx="5356647" cy="3446060"/>
          </a:xfrm>
        </p:grpSpPr>
        <p:pic>
          <p:nvPicPr>
            <p:cNvPr id="6" name="Grafik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835353" y="3411941"/>
              <a:ext cx="5356647" cy="3446060"/>
            </a:xfrm>
            <a:prstGeom prst="rect">
              <a:avLst/>
            </a:prstGeom>
          </p:spPr>
        </p:pic>
        <p:pic>
          <p:nvPicPr>
            <p:cNvPr id="7" name="Grafik 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861117" y="3689070"/>
              <a:ext cx="2772764" cy="723330"/>
            </a:xfrm>
            <a:prstGeom prst="rect">
              <a:avLst/>
            </a:prstGeom>
          </p:spPr>
        </p:pic>
      </p:grpSp>
      <p:sp>
        <p:nvSpPr>
          <p:cNvPr id="10" name="Abgerundetes Rechteck 9"/>
          <p:cNvSpPr/>
          <p:nvPr/>
        </p:nvSpPr>
        <p:spPr>
          <a:xfrm>
            <a:off x="2656763" y="1608529"/>
            <a:ext cx="1382500" cy="47850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Abgerundetes Rechteck 10"/>
          <p:cNvSpPr/>
          <p:nvPr/>
        </p:nvSpPr>
        <p:spPr>
          <a:xfrm>
            <a:off x="4351716" y="1608529"/>
            <a:ext cx="1382500" cy="47850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Abgerundetes Rechteck 11"/>
          <p:cNvSpPr/>
          <p:nvPr/>
        </p:nvSpPr>
        <p:spPr>
          <a:xfrm>
            <a:off x="11362413" y="3933898"/>
            <a:ext cx="574691" cy="132191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Abgerundetes Rechteck 12"/>
          <p:cNvSpPr/>
          <p:nvPr/>
        </p:nvSpPr>
        <p:spPr>
          <a:xfrm>
            <a:off x="2656763" y="4981305"/>
            <a:ext cx="992886" cy="40204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Abgerundetes Rechteck 13"/>
          <p:cNvSpPr/>
          <p:nvPr/>
        </p:nvSpPr>
        <p:spPr>
          <a:xfrm>
            <a:off x="2656763" y="3430851"/>
            <a:ext cx="992886" cy="93025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5" name="Grafik 14"/>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61256" y="0"/>
            <a:ext cx="6197855" cy="1443119"/>
          </a:xfrm>
          <a:prstGeom prst="rect">
            <a:avLst/>
          </a:prstGeom>
        </p:spPr>
      </p:pic>
    </p:spTree>
    <p:extLst>
      <p:ext uri="{BB962C8B-B14F-4D97-AF65-F5344CB8AC3E}">
        <p14:creationId xmlns:p14="http://schemas.microsoft.com/office/powerpoint/2010/main" val="1116695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heel(1)">
                                      <p:cBhvr>
                                        <p:cTn id="12" dur="1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heel(1)">
                                      <p:cBhvr>
                                        <p:cTn id="17" dur="1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heel(1)">
                                      <p:cBhvr>
                                        <p:cTn id="22" dur="1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heel(1)">
                                      <p:cBhvr>
                                        <p:cTn id="2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p:cNvPicPr>
          <p:nvPr/>
        </p:nvPicPr>
        <p:blipFill>
          <a:blip r:embed="rId2" cstate="screen">
            <a:extLst>
              <a:ext uri="{28A0092B-C50C-407E-A947-70E740481C1C}">
                <a14:useLocalDpi xmlns:a14="http://schemas.microsoft.com/office/drawing/2010/main"/>
              </a:ext>
            </a:extLst>
          </a:blip>
          <a:stretch>
            <a:fillRect/>
          </a:stretch>
        </p:blipFill>
        <p:spPr>
          <a:xfrm>
            <a:off x="4435923" y="2804377"/>
            <a:ext cx="2664000" cy="1692000"/>
          </a:xfrm>
          <a:prstGeom prst="rect">
            <a:avLst/>
          </a:prstGeom>
        </p:spPr>
      </p:pic>
      <p:sp>
        <p:nvSpPr>
          <p:cNvPr id="2" name="Textfeld 1"/>
          <p:cNvSpPr txBox="1"/>
          <p:nvPr/>
        </p:nvSpPr>
        <p:spPr>
          <a:xfrm>
            <a:off x="260033" y="156703"/>
            <a:ext cx="5237155" cy="461665"/>
          </a:xfrm>
          <a:prstGeom prst="rect">
            <a:avLst/>
          </a:prstGeom>
          <a:solidFill>
            <a:schemeClr val="accent6">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dirty="0">
                <a:ln>
                  <a:noFill/>
                </a:ln>
                <a:solidFill>
                  <a:prstClr val="black"/>
                </a:solidFill>
                <a:effectLst/>
                <a:uLnTx/>
                <a:uFillTx/>
                <a:latin typeface="Calibri" panose="020F0502020204030204"/>
                <a:ea typeface="+mn-ea"/>
                <a:cs typeface="+mn-cs"/>
              </a:rPr>
              <a:t>Modules of HPP Treatment</a:t>
            </a:r>
          </a:p>
        </p:txBody>
      </p:sp>
      <p:sp>
        <p:nvSpPr>
          <p:cNvPr id="5" name="Rechteck 4"/>
          <p:cNvSpPr/>
          <p:nvPr/>
        </p:nvSpPr>
        <p:spPr>
          <a:xfrm>
            <a:off x="4516653" y="3522612"/>
            <a:ext cx="2117558" cy="613694"/>
          </a:xfrm>
          <a:prstGeom prst="rect">
            <a:avLst/>
          </a:prstGeom>
          <a:noFill/>
        </p:spPr>
        <p:txBody>
          <a:bodyPr wrap="square">
            <a:spAutoFit/>
          </a:bodyPr>
          <a:lstStyle/>
          <a:p>
            <a:pPr marL="0" marR="0" lvl="0" indent="0" algn="l" defTabSz="914400" rtl="0" eaLnBrk="1" fontAlgn="auto" latinLnBrk="0" hangingPunct="1">
              <a:lnSpc>
                <a:spcPct val="80000"/>
              </a:lnSpc>
              <a:spcBef>
                <a:spcPts val="0"/>
              </a:spcBef>
              <a:spcAft>
                <a:spcPts val="0"/>
              </a:spcAft>
              <a:buClrTx/>
              <a:buSzPct val="80000"/>
              <a:buFontTx/>
              <a:buNone/>
              <a:tabLst/>
              <a:defRPr/>
            </a:pPr>
            <a:r>
              <a:rPr kumimoji="0" lang="en-US" altLang="de-DE" sz="1400" b="1" i="0" u="none" strike="noStrike" kern="1200" cap="none" spc="0" normalizeH="0" baseline="0" dirty="0">
                <a:ln>
                  <a:noFill/>
                </a:ln>
                <a:solidFill>
                  <a:prstClr val="white"/>
                </a:solidFill>
                <a:effectLst/>
                <a:uLnTx/>
                <a:uFillTx/>
                <a:latin typeface="Calibri" panose="020F0502020204030204"/>
                <a:ea typeface="+mn-ea"/>
                <a:cs typeface="Arial" charset="0"/>
              </a:rPr>
              <a:t>Enzyme replacement therapy</a:t>
            </a:r>
          </a:p>
          <a:p>
            <a:pPr marL="171450" marR="0" lvl="0" indent="-171450" algn="l" defTabSz="914400" rtl="0" eaLnBrk="1" fontAlgn="auto" latinLnBrk="0" hangingPunct="1">
              <a:lnSpc>
                <a:spcPct val="80000"/>
              </a:lnSpc>
              <a:spcBef>
                <a:spcPts val="0"/>
              </a:spcBef>
              <a:spcAft>
                <a:spcPts val="0"/>
              </a:spcAft>
              <a:buClrTx/>
              <a:buSzPct val="80000"/>
              <a:buFont typeface="Wingdings" panose="05000000000000000000" pitchFamily="2" charset="2"/>
              <a:buChar char="§"/>
              <a:tabLst/>
              <a:defRPr/>
            </a:pPr>
            <a:r>
              <a:rPr kumimoji="0" lang="en-US" altLang="de-DE" sz="1400" b="0" i="0" u="none" strike="noStrike" kern="1200" cap="none" spc="0" normalizeH="0" baseline="0" dirty="0" err="1">
                <a:ln>
                  <a:noFill/>
                </a:ln>
                <a:solidFill>
                  <a:prstClr val="white"/>
                </a:solidFill>
                <a:effectLst/>
                <a:uLnTx/>
                <a:uFillTx/>
                <a:latin typeface="Calibri" panose="020F0502020204030204"/>
                <a:ea typeface="+mn-ea"/>
                <a:cs typeface="Arial" charset="0"/>
              </a:rPr>
              <a:t>Asfotase</a:t>
            </a:r>
            <a:r>
              <a:rPr kumimoji="0" lang="en-US" altLang="de-DE" sz="1400" b="0" i="0" u="none" strike="noStrike" kern="1200" cap="none" spc="0" normalizeH="0" baseline="0" dirty="0">
                <a:ln>
                  <a:noFill/>
                </a:ln>
                <a:solidFill>
                  <a:prstClr val="white"/>
                </a:solidFill>
                <a:effectLst/>
                <a:uLnTx/>
                <a:uFillTx/>
                <a:latin typeface="Calibri" panose="020F0502020204030204"/>
                <a:ea typeface="+mn-ea"/>
                <a:cs typeface="Arial" charset="0"/>
              </a:rPr>
              <a:t> alfa</a:t>
            </a:r>
          </a:p>
        </p:txBody>
      </p:sp>
      <p:pic>
        <p:nvPicPr>
          <p:cNvPr id="7" name="Grafik 6"/>
          <p:cNvPicPr>
            <a:picLocks/>
          </p:cNvPicPr>
          <p:nvPr/>
        </p:nvPicPr>
        <p:blipFill>
          <a:blip r:embed="rId3" cstate="screen">
            <a:extLst>
              <a:ext uri="{28A0092B-C50C-407E-A947-70E740481C1C}">
                <a14:useLocalDpi xmlns:a14="http://schemas.microsoft.com/office/drawing/2010/main"/>
              </a:ext>
            </a:extLst>
          </a:blip>
          <a:stretch>
            <a:fillRect/>
          </a:stretch>
        </p:blipFill>
        <p:spPr>
          <a:xfrm>
            <a:off x="7176979" y="2789704"/>
            <a:ext cx="2664000" cy="1692000"/>
          </a:xfrm>
          <a:prstGeom prst="rect">
            <a:avLst/>
          </a:prstGeom>
        </p:spPr>
      </p:pic>
      <p:pic>
        <p:nvPicPr>
          <p:cNvPr id="9" name="Grafik 8"/>
          <p:cNvPicPr>
            <a:picLocks/>
          </p:cNvPicPr>
          <p:nvPr/>
        </p:nvPicPr>
        <p:blipFill>
          <a:blip r:embed="rId4" cstate="screen">
            <a:extLst>
              <a:ext uri="{28A0092B-C50C-407E-A947-70E740481C1C}">
                <a14:useLocalDpi xmlns:a14="http://schemas.microsoft.com/office/drawing/2010/main"/>
              </a:ext>
            </a:extLst>
          </a:blip>
          <a:stretch>
            <a:fillRect/>
          </a:stretch>
        </p:blipFill>
        <p:spPr>
          <a:xfrm>
            <a:off x="6102071" y="4594953"/>
            <a:ext cx="2664000" cy="1692000"/>
          </a:xfrm>
          <a:prstGeom prst="rect">
            <a:avLst/>
          </a:prstGeom>
        </p:spPr>
      </p:pic>
      <p:pic>
        <p:nvPicPr>
          <p:cNvPr id="15" name="Grafik 14"/>
          <p:cNvPicPr>
            <a:picLocks/>
          </p:cNvPicPr>
          <p:nvPr/>
        </p:nvPicPr>
        <p:blipFill>
          <a:blip r:embed="rId5" cstate="screen">
            <a:extLst>
              <a:ext uri="{28A0092B-C50C-407E-A947-70E740481C1C}">
                <a14:useLocalDpi xmlns:a14="http://schemas.microsoft.com/office/drawing/2010/main"/>
              </a:ext>
            </a:extLst>
          </a:blip>
          <a:stretch>
            <a:fillRect/>
          </a:stretch>
        </p:blipFill>
        <p:spPr>
          <a:xfrm>
            <a:off x="3163133" y="979877"/>
            <a:ext cx="2664000" cy="1692000"/>
          </a:xfrm>
          <a:prstGeom prst="rect">
            <a:avLst/>
          </a:prstGeom>
        </p:spPr>
      </p:pic>
      <p:pic>
        <p:nvPicPr>
          <p:cNvPr id="21" name="Grafik 20"/>
          <p:cNvPicPr>
            <a:picLocks/>
          </p:cNvPicPr>
          <p:nvPr/>
        </p:nvPicPr>
        <p:blipFill>
          <a:blip r:embed="rId6" cstate="screen">
            <a:extLst>
              <a:ext uri="{28A0092B-C50C-407E-A947-70E740481C1C}">
                <a14:useLocalDpi xmlns:a14="http://schemas.microsoft.com/office/drawing/2010/main"/>
              </a:ext>
            </a:extLst>
          </a:blip>
          <a:stretch>
            <a:fillRect/>
          </a:stretch>
        </p:blipFill>
        <p:spPr>
          <a:xfrm>
            <a:off x="3172756" y="4600009"/>
            <a:ext cx="2664000" cy="1692000"/>
          </a:xfrm>
          <a:prstGeom prst="rect">
            <a:avLst/>
          </a:prstGeom>
        </p:spPr>
      </p:pic>
      <p:pic>
        <p:nvPicPr>
          <p:cNvPr id="27" name="Grafik 26"/>
          <p:cNvPicPr>
            <a:picLocks/>
          </p:cNvPicPr>
          <p:nvPr/>
        </p:nvPicPr>
        <p:blipFill>
          <a:blip r:embed="rId7" cstate="screen">
            <a:extLst>
              <a:ext uri="{28A0092B-C50C-407E-A947-70E740481C1C}">
                <a14:useLocalDpi xmlns:a14="http://schemas.microsoft.com/office/drawing/2010/main"/>
              </a:ext>
            </a:extLst>
          </a:blip>
          <a:stretch>
            <a:fillRect/>
          </a:stretch>
        </p:blipFill>
        <p:spPr>
          <a:xfrm>
            <a:off x="1719946" y="2789704"/>
            <a:ext cx="2664000" cy="1692000"/>
          </a:xfrm>
          <a:prstGeom prst="rect">
            <a:avLst/>
          </a:prstGeom>
        </p:spPr>
      </p:pic>
      <p:pic>
        <p:nvPicPr>
          <p:cNvPr id="33" name="Grafik 32"/>
          <p:cNvPicPr>
            <a:picLocks/>
          </p:cNvPicPr>
          <p:nvPr/>
        </p:nvPicPr>
        <p:blipFill>
          <a:blip r:embed="rId8" cstate="screen">
            <a:extLst>
              <a:ext uri="{28A0092B-C50C-407E-A947-70E740481C1C}">
                <a14:useLocalDpi xmlns:a14="http://schemas.microsoft.com/office/drawing/2010/main"/>
              </a:ext>
            </a:extLst>
          </a:blip>
          <a:stretch>
            <a:fillRect/>
          </a:stretch>
        </p:blipFill>
        <p:spPr>
          <a:xfrm>
            <a:off x="6102071" y="985193"/>
            <a:ext cx="2664000" cy="1692000"/>
          </a:xfrm>
          <a:prstGeom prst="rect">
            <a:avLst/>
          </a:prstGeom>
        </p:spPr>
      </p:pic>
      <p:sp>
        <p:nvSpPr>
          <p:cNvPr id="46084" name="Rectangle 3"/>
          <p:cNvSpPr>
            <a:spLocks noGrp="1" noChangeArrowheads="1"/>
          </p:cNvSpPr>
          <p:nvPr>
            <p:ph idx="1"/>
          </p:nvPr>
        </p:nvSpPr>
        <p:spPr>
          <a:xfrm>
            <a:off x="1760662" y="3507409"/>
            <a:ext cx="2147441" cy="898554"/>
          </a:xfrm>
        </p:spPr>
        <p:txBody>
          <a:bodyPr>
            <a:noAutofit/>
          </a:bodyPr>
          <a:lstStyle/>
          <a:p>
            <a:pPr marL="0" indent="0">
              <a:lnSpc>
                <a:spcPct val="80000"/>
              </a:lnSpc>
              <a:buNone/>
            </a:pPr>
            <a:r>
              <a:rPr lang="en-US" altLang="de-DE" sz="1400" b="1" dirty="0">
                <a:solidFill>
                  <a:schemeClr val="bg1"/>
                </a:solidFill>
                <a:cs typeface="Arial" pitchFamily="34" charset="0"/>
              </a:rPr>
              <a:t>Physical therapy</a:t>
            </a:r>
          </a:p>
          <a:p>
            <a:pPr marL="255985" lvl="1" indent="-255985">
              <a:lnSpc>
                <a:spcPct val="80000"/>
              </a:lnSpc>
              <a:buFont typeface="Wingdings" pitchFamily="2" charset="2"/>
              <a:buChar char="§"/>
            </a:pPr>
            <a:r>
              <a:rPr lang="en-US" altLang="de-DE" sz="1400" dirty="0">
                <a:solidFill>
                  <a:schemeClr val="bg1"/>
                </a:solidFill>
                <a:cs typeface="Arial" pitchFamily="34" charset="0"/>
              </a:rPr>
              <a:t>Ergo-/physiotherapy</a:t>
            </a:r>
          </a:p>
          <a:p>
            <a:pPr marL="255985" lvl="1" indent="-255985">
              <a:lnSpc>
                <a:spcPct val="80000"/>
              </a:lnSpc>
              <a:buFont typeface="Wingdings" pitchFamily="2" charset="2"/>
              <a:buChar char="§"/>
            </a:pPr>
            <a:r>
              <a:rPr lang="en-US" altLang="de-DE" sz="1400" dirty="0">
                <a:solidFill>
                  <a:schemeClr val="bg1"/>
                </a:solidFill>
                <a:cs typeface="Arial" pitchFamily="34" charset="0"/>
              </a:rPr>
              <a:t>Sports/exercise</a:t>
            </a:r>
          </a:p>
          <a:p>
            <a:pPr marL="255985" lvl="1" indent="-255985">
              <a:lnSpc>
                <a:spcPct val="80000"/>
              </a:lnSpc>
              <a:buFont typeface="Wingdings" pitchFamily="2" charset="2"/>
              <a:buChar char="§"/>
            </a:pPr>
            <a:r>
              <a:rPr lang="en-US" altLang="de-DE" sz="1400" dirty="0">
                <a:solidFill>
                  <a:schemeClr val="bg1"/>
                </a:solidFill>
                <a:cs typeface="Arial" pitchFamily="34" charset="0"/>
              </a:rPr>
              <a:t>Orthotics</a:t>
            </a:r>
          </a:p>
        </p:txBody>
      </p:sp>
      <p:sp>
        <p:nvSpPr>
          <p:cNvPr id="3" name="Rechteck 2"/>
          <p:cNvSpPr/>
          <p:nvPr/>
        </p:nvSpPr>
        <p:spPr>
          <a:xfrm>
            <a:off x="7225475" y="3482524"/>
            <a:ext cx="2208981" cy="911019"/>
          </a:xfrm>
          <a:prstGeom prst="rect">
            <a:avLst/>
          </a:prstGeom>
        </p:spPr>
        <p:txBody>
          <a:bodyPr wrap="square">
            <a:spAutoFit/>
          </a:bodyPr>
          <a:lstStyle/>
          <a:p>
            <a:pPr marL="0" marR="0" lvl="0" indent="0" algn="l" defTabSz="914400" rtl="0" eaLnBrk="1" fontAlgn="auto" latinLnBrk="0" hangingPunct="1">
              <a:lnSpc>
                <a:spcPct val="80000"/>
              </a:lnSpc>
              <a:spcBef>
                <a:spcPts val="254"/>
              </a:spcBef>
              <a:spcAft>
                <a:spcPts val="0"/>
              </a:spcAft>
              <a:buClrTx/>
              <a:buSzPct val="80000"/>
              <a:buFontTx/>
              <a:buNone/>
              <a:tabLst/>
              <a:defRPr/>
            </a:pPr>
            <a:r>
              <a:rPr kumimoji="0" lang="en-US" altLang="de-DE" sz="1400" b="1" i="0" u="none" strike="noStrike" kern="1200" cap="none" spc="0" normalizeH="0" baseline="0" dirty="0">
                <a:ln>
                  <a:noFill/>
                </a:ln>
                <a:solidFill>
                  <a:prstClr val="white"/>
                </a:solidFill>
                <a:effectLst/>
                <a:uLnTx/>
                <a:uFillTx/>
                <a:latin typeface="Calibri" panose="020F0502020204030204"/>
                <a:ea typeface="+mn-ea"/>
                <a:cs typeface="+mn-cs"/>
              </a:rPr>
              <a:t>Bone-targeted treatment</a:t>
            </a:r>
          </a:p>
          <a:p>
            <a:pPr marL="255985" marR="0" lvl="1" indent="-255985" algn="l" defTabSz="914400" rtl="0" eaLnBrk="1" fontAlgn="auto" latinLnBrk="0" hangingPunct="1">
              <a:lnSpc>
                <a:spcPct val="80000"/>
              </a:lnSpc>
              <a:spcBef>
                <a:spcPct val="20000"/>
              </a:spcBef>
              <a:spcAft>
                <a:spcPts val="0"/>
              </a:spcAft>
              <a:buClrTx/>
              <a:buSzPct val="80000"/>
              <a:buFont typeface="Wingdings" pitchFamily="2" charset="2"/>
              <a:buChar char="§"/>
              <a:tabLst/>
              <a:defRPr/>
            </a:pPr>
            <a:r>
              <a:rPr kumimoji="0" lang="en-US" altLang="de-DE" sz="1400" b="0" i="0" u="none" strike="noStrike" kern="1200" cap="none" spc="0" normalizeH="0" baseline="0" dirty="0">
                <a:ln>
                  <a:noFill/>
                </a:ln>
                <a:solidFill>
                  <a:prstClr val="white"/>
                </a:solidFill>
                <a:effectLst/>
                <a:uLnTx/>
                <a:uFillTx/>
                <a:latin typeface="Calibri" panose="020F0502020204030204"/>
                <a:ea typeface="+mn-ea"/>
                <a:cs typeface="+mn-cs"/>
              </a:rPr>
              <a:t>No bisphosphonates</a:t>
            </a:r>
          </a:p>
          <a:p>
            <a:pPr marL="255985" marR="0" lvl="1" indent="-255985" algn="l" defTabSz="914400" rtl="0" eaLnBrk="1" fontAlgn="auto" latinLnBrk="0" hangingPunct="1">
              <a:lnSpc>
                <a:spcPct val="80000"/>
              </a:lnSpc>
              <a:spcBef>
                <a:spcPct val="20000"/>
              </a:spcBef>
              <a:spcAft>
                <a:spcPts val="0"/>
              </a:spcAft>
              <a:buClrTx/>
              <a:buSzPct val="80000"/>
              <a:buFont typeface="Wingdings" pitchFamily="2" charset="2"/>
              <a:buChar char="§"/>
              <a:tabLst/>
              <a:defRPr/>
            </a:pPr>
            <a:r>
              <a:rPr kumimoji="0" lang="en-US" altLang="de-DE" sz="1400" b="0" i="0" u="none" strike="noStrike" kern="1200" cap="none" spc="0" normalizeH="0" baseline="0" dirty="0">
                <a:ln>
                  <a:noFill/>
                </a:ln>
                <a:solidFill>
                  <a:prstClr val="white"/>
                </a:solidFill>
                <a:effectLst/>
                <a:uLnTx/>
                <a:uFillTx/>
                <a:latin typeface="Calibri" panose="020F0502020204030204"/>
                <a:ea typeface="+mn-ea"/>
                <a:cs typeface="+mn-cs"/>
              </a:rPr>
              <a:t>Teriparatide</a:t>
            </a:r>
          </a:p>
          <a:p>
            <a:pPr marL="255985" marR="0" lvl="1" indent="-255985" algn="l" defTabSz="914400" rtl="0" eaLnBrk="1" fontAlgn="auto" latinLnBrk="0" hangingPunct="1">
              <a:lnSpc>
                <a:spcPct val="80000"/>
              </a:lnSpc>
              <a:spcBef>
                <a:spcPct val="20000"/>
              </a:spcBef>
              <a:spcAft>
                <a:spcPts val="0"/>
              </a:spcAft>
              <a:buClrTx/>
              <a:buSzPct val="80000"/>
              <a:buFont typeface="Wingdings" pitchFamily="2" charset="2"/>
              <a:buChar char="§"/>
              <a:tabLst/>
              <a:defRPr/>
            </a:pPr>
            <a:r>
              <a:rPr kumimoji="0" lang="en-US" altLang="de-DE" sz="1400" b="0" i="0" u="none" strike="noStrike" kern="1200" cap="none" spc="0" normalizeH="0" baseline="0" dirty="0">
                <a:ln>
                  <a:noFill/>
                </a:ln>
                <a:solidFill>
                  <a:prstClr val="white"/>
                </a:solidFill>
                <a:effectLst/>
                <a:uLnTx/>
                <a:uFillTx/>
                <a:latin typeface="Calibri" panose="020F0502020204030204"/>
                <a:ea typeface="+mn-ea"/>
                <a:cs typeface="+mn-cs"/>
              </a:rPr>
              <a:t>Anti-sclerostin</a:t>
            </a:r>
          </a:p>
        </p:txBody>
      </p:sp>
      <p:sp>
        <p:nvSpPr>
          <p:cNvPr id="46087" name="Rectangle 6"/>
          <p:cNvSpPr>
            <a:spLocks noChangeArrowheads="1"/>
          </p:cNvSpPr>
          <p:nvPr/>
        </p:nvSpPr>
        <p:spPr bwMode="auto">
          <a:xfrm>
            <a:off x="6102070" y="1607746"/>
            <a:ext cx="2227895" cy="911019"/>
          </a:xfrm>
          <a:prstGeom prst="rect">
            <a:avLst/>
          </a:prstGeom>
          <a:noFill/>
          <a:ln w="9525">
            <a:noFill/>
            <a:miter lim="800000"/>
            <a:headEnd/>
            <a:tailEnd/>
          </a:ln>
        </p:spPr>
        <p:txBody>
          <a:bodyPr wrap="square">
            <a:spAutoFit/>
          </a:bodyPr>
          <a:lstStyle/>
          <a:p>
            <a:pPr marL="0" marR="0" lvl="1" indent="0" algn="l" defTabSz="914400" rtl="0" eaLnBrk="1" fontAlgn="auto" latinLnBrk="0" hangingPunct="1">
              <a:lnSpc>
                <a:spcPct val="80000"/>
              </a:lnSpc>
              <a:spcBef>
                <a:spcPct val="20000"/>
              </a:spcBef>
              <a:spcAft>
                <a:spcPts val="0"/>
              </a:spcAft>
              <a:buClrTx/>
              <a:buSzPct val="80000"/>
              <a:buFontTx/>
              <a:buNone/>
              <a:tabLst/>
              <a:defRPr/>
            </a:pPr>
            <a:r>
              <a:rPr kumimoji="0" lang="en-US" altLang="de-DE" sz="1400" b="1" i="0" u="none" strike="noStrike" kern="1200" cap="none" spc="0" normalizeH="0" baseline="0" dirty="0">
                <a:ln>
                  <a:noFill/>
                </a:ln>
                <a:solidFill>
                  <a:prstClr val="white"/>
                </a:solidFill>
                <a:effectLst/>
                <a:uLnTx/>
                <a:uFillTx/>
                <a:latin typeface="Calibri" panose="020F0502020204030204"/>
                <a:ea typeface="+mn-ea"/>
                <a:cs typeface="+mn-cs"/>
              </a:rPr>
              <a:t>Supplements/</a:t>
            </a:r>
            <a:r>
              <a:rPr lang="en-US" altLang="de-DE" sz="1400" b="1" dirty="0">
                <a:solidFill>
                  <a:prstClr val="white"/>
                </a:solidFill>
                <a:latin typeface="Calibri" panose="020F0502020204030204"/>
              </a:rPr>
              <a:t>n</a:t>
            </a:r>
            <a:r>
              <a:rPr kumimoji="0" lang="en-US" altLang="de-DE" sz="1400" b="1" i="0" u="none" strike="noStrike" kern="1200" cap="none" spc="0" normalizeH="0" baseline="0" dirty="0">
                <a:ln>
                  <a:noFill/>
                </a:ln>
                <a:solidFill>
                  <a:prstClr val="white"/>
                </a:solidFill>
                <a:effectLst/>
                <a:uLnTx/>
                <a:uFillTx/>
                <a:latin typeface="Calibri" panose="020F0502020204030204"/>
                <a:ea typeface="+mn-ea"/>
                <a:cs typeface="+mn-cs"/>
              </a:rPr>
              <a:t>utrition</a:t>
            </a:r>
          </a:p>
          <a:p>
            <a:pPr marL="255985" marR="0" lvl="1" indent="-255985" algn="l" defTabSz="914400" rtl="0" eaLnBrk="1" fontAlgn="auto" latinLnBrk="0" hangingPunct="1">
              <a:lnSpc>
                <a:spcPct val="80000"/>
              </a:lnSpc>
              <a:spcBef>
                <a:spcPct val="20000"/>
              </a:spcBef>
              <a:spcAft>
                <a:spcPts val="0"/>
              </a:spcAft>
              <a:buClrTx/>
              <a:buSzPct val="80000"/>
              <a:buFont typeface="Wingdings" pitchFamily="2" charset="2"/>
              <a:buChar char="§"/>
              <a:tabLst/>
              <a:defRPr/>
            </a:pPr>
            <a:r>
              <a:rPr kumimoji="0" lang="en-US" altLang="de-DE" sz="1400" b="0" i="0" u="none" strike="noStrike" kern="1200" cap="none" spc="0" normalizeH="0" baseline="0" dirty="0">
                <a:ln>
                  <a:noFill/>
                </a:ln>
                <a:solidFill>
                  <a:prstClr val="white"/>
                </a:solidFill>
                <a:effectLst/>
                <a:uLnTx/>
                <a:uFillTx/>
                <a:latin typeface="Calibri" panose="020F0502020204030204"/>
                <a:ea typeface="+mn-ea"/>
                <a:cs typeface="+mn-cs"/>
              </a:rPr>
              <a:t>Pyridoxin (seizures)</a:t>
            </a:r>
          </a:p>
          <a:p>
            <a:pPr marL="255985" marR="0" lvl="1" indent="-255985" algn="l" defTabSz="914400" rtl="0" eaLnBrk="1" fontAlgn="auto" latinLnBrk="0" hangingPunct="1">
              <a:lnSpc>
                <a:spcPct val="80000"/>
              </a:lnSpc>
              <a:spcBef>
                <a:spcPct val="20000"/>
              </a:spcBef>
              <a:spcAft>
                <a:spcPts val="0"/>
              </a:spcAft>
              <a:buClrTx/>
              <a:buSzPct val="80000"/>
              <a:buFont typeface="Wingdings" pitchFamily="2" charset="2"/>
              <a:buChar char="§"/>
              <a:tabLst/>
              <a:defRPr/>
            </a:pPr>
            <a:r>
              <a:rPr kumimoji="0" lang="en-US" altLang="de-DE" sz="1400" b="0" i="0" u="none" strike="noStrike" kern="1200" cap="none" spc="0" normalizeH="0" baseline="0" dirty="0">
                <a:ln>
                  <a:noFill/>
                </a:ln>
                <a:solidFill>
                  <a:prstClr val="white"/>
                </a:solidFill>
                <a:effectLst/>
                <a:uLnTx/>
                <a:uFillTx/>
                <a:latin typeface="Calibri" panose="020F0502020204030204"/>
                <a:ea typeface="+mn-ea"/>
                <a:cs typeface="+mn-cs"/>
              </a:rPr>
              <a:t>Nutritional counseling </a:t>
            </a:r>
          </a:p>
          <a:p>
            <a:pPr marL="255985" marR="0" lvl="1" indent="-255985" algn="l" defTabSz="914400" rtl="0" eaLnBrk="1" fontAlgn="auto" latinLnBrk="0" hangingPunct="1">
              <a:lnSpc>
                <a:spcPct val="80000"/>
              </a:lnSpc>
              <a:spcBef>
                <a:spcPct val="20000"/>
              </a:spcBef>
              <a:spcAft>
                <a:spcPts val="0"/>
              </a:spcAft>
              <a:buClrTx/>
              <a:buSzPct val="80000"/>
              <a:buFont typeface="Wingdings" pitchFamily="2" charset="2"/>
              <a:buChar char="§"/>
              <a:tabLst/>
              <a:defRPr/>
            </a:pPr>
            <a:r>
              <a:rPr kumimoji="0" lang="en-US" altLang="de-DE" sz="1400" b="0" i="0" u="none" strike="noStrike" kern="1200" cap="none" spc="0" normalizeH="0" baseline="0" dirty="0">
                <a:ln>
                  <a:noFill/>
                </a:ln>
                <a:solidFill>
                  <a:prstClr val="white"/>
                </a:solidFill>
                <a:effectLst/>
                <a:uLnTx/>
                <a:uFillTx/>
                <a:latin typeface="Calibri" panose="020F0502020204030204"/>
                <a:ea typeface="+mn-ea"/>
                <a:cs typeface="+mn-cs"/>
              </a:rPr>
              <a:t>Vitamin D</a:t>
            </a:r>
          </a:p>
        </p:txBody>
      </p:sp>
      <p:sp>
        <p:nvSpPr>
          <p:cNvPr id="4" name="Textfeld 3"/>
          <p:cNvSpPr txBox="1"/>
          <p:nvPr/>
        </p:nvSpPr>
        <p:spPr>
          <a:xfrm>
            <a:off x="3172757" y="1588737"/>
            <a:ext cx="2200544"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de-DE" sz="1400" b="1" i="0" u="none" strike="noStrike" kern="1200" cap="none" spc="0" normalizeH="0" baseline="0" dirty="0">
                <a:ln>
                  <a:noFill/>
                </a:ln>
                <a:solidFill>
                  <a:prstClr val="white"/>
                </a:solidFill>
                <a:effectLst/>
                <a:uLnTx/>
                <a:uFillTx/>
                <a:latin typeface="Calibri Light" panose="020F0302020204030204"/>
                <a:ea typeface="+mn-ea"/>
                <a:cs typeface="+mn-cs"/>
              </a:rPr>
              <a:t>Analgesics/antiphlogistics</a:t>
            </a:r>
            <a:endParaRPr kumimoji="0" lang="en-US" altLang="de-DE" sz="1400" b="0" i="0" u="none" strike="noStrike" kern="1200" cap="none" spc="0" normalizeH="0" baseline="0" dirty="0">
              <a:ln>
                <a:noFill/>
              </a:ln>
              <a:solidFill>
                <a:prstClr val="white"/>
              </a:solidFill>
              <a:effectLst/>
              <a:uLnTx/>
              <a:uFillTx/>
              <a:latin typeface="Calibri Light" panose="020F03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altLang="de-DE" sz="1400" b="0" i="0" u="none" strike="noStrike" kern="1200" cap="none" spc="0" normalizeH="0" baseline="0" dirty="0">
                <a:ln>
                  <a:noFill/>
                </a:ln>
                <a:solidFill>
                  <a:prstClr val="white"/>
                </a:solidFill>
                <a:effectLst/>
                <a:uLnTx/>
                <a:uFillTx/>
                <a:latin typeface="Calibri Light" panose="020F0302020204030204"/>
                <a:ea typeface="+mn-ea"/>
                <a:cs typeface="+mn-cs"/>
              </a:rPr>
              <a:t>NSAIDs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altLang="de-DE" sz="1400" b="0" i="0" u="none" strike="noStrike" kern="1200" cap="none" spc="0" normalizeH="0" baseline="0" dirty="0">
                <a:ln>
                  <a:noFill/>
                </a:ln>
                <a:solidFill>
                  <a:prstClr val="white"/>
                </a:solidFill>
                <a:effectLst/>
                <a:uLnTx/>
                <a:uFillTx/>
                <a:latin typeface="Calibri Light" panose="020F0302020204030204"/>
                <a:ea typeface="+mn-ea"/>
                <a:cs typeface="+mn-cs"/>
              </a:rPr>
              <a:t>Coping strategies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altLang="de-DE" sz="1400" b="0" i="0" u="none" strike="noStrike" kern="1200" cap="none" spc="0" normalizeH="0" baseline="0" dirty="0">
                <a:ln>
                  <a:noFill/>
                </a:ln>
                <a:solidFill>
                  <a:prstClr val="white"/>
                </a:solidFill>
                <a:effectLst/>
                <a:uLnTx/>
                <a:uFillTx/>
                <a:latin typeface="Calibri Light" panose="020F0302020204030204"/>
                <a:ea typeface="+mn-ea"/>
                <a:cs typeface="+mn-cs"/>
              </a:rPr>
              <a:t>Opioids (second line)</a:t>
            </a:r>
          </a:p>
        </p:txBody>
      </p:sp>
      <p:sp>
        <p:nvSpPr>
          <p:cNvPr id="46090" name="Rectangle 13"/>
          <p:cNvSpPr>
            <a:spLocks noChangeArrowheads="1"/>
          </p:cNvSpPr>
          <p:nvPr/>
        </p:nvSpPr>
        <p:spPr bwMode="auto">
          <a:xfrm>
            <a:off x="3202798" y="5223707"/>
            <a:ext cx="2210168" cy="911019"/>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80000"/>
              </a:lnSpc>
              <a:spcBef>
                <a:spcPct val="20000"/>
              </a:spcBef>
              <a:spcAft>
                <a:spcPts val="0"/>
              </a:spcAft>
              <a:buClrTx/>
              <a:buSzPct val="80000"/>
              <a:buFontTx/>
              <a:buNone/>
              <a:tabLst/>
              <a:defRPr/>
            </a:pPr>
            <a:r>
              <a:rPr kumimoji="0" lang="en-US" altLang="de-DE" sz="1400" b="1" i="0" u="none" strike="noStrike" kern="1200" cap="none" spc="0" normalizeH="0" baseline="0" dirty="0">
                <a:ln>
                  <a:noFill/>
                </a:ln>
                <a:solidFill>
                  <a:prstClr val="white"/>
                </a:solidFill>
                <a:effectLst/>
                <a:uLnTx/>
                <a:uFillTx/>
                <a:latin typeface="Calibri" panose="020F0502020204030204"/>
                <a:ea typeface="+mn-ea"/>
                <a:cs typeface="+mn-cs"/>
              </a:rPr>
              <a:t>Dental care</a:t>
            </a:r>
          </a:p>
          <a:p>
            <a:pPr marL="255985" marR="0" lvl="1" indent="-255985" algn="l" defTabSz="914400" rtl="0" eaLnBrk="1" fontAlgn="auto" latinLnBrk="0" hangingPunct="1">
              <a:lnSpc>
                <a:spcPct val="80000"/>
              </a:lnSpc>
              <a:spcBef>
                <a:spcPct val="20000"/>
              </a:spcBef>
              <a:spcAft>
                <a:spcPts val="0"/>
              </a:spcAft>
              <a:buClrTx/>
              <a:buSzPct val="80000"/>
              <a:buFont typeface="Wingdings" pitchFamily="2" charset="2"/>
              <a:buChar char="§"/>
              <a:tabLst/>
              <a:defRPr/>
            </a:pPr>
            <a:r>
              <a:rPr kumimoji="0" lang="en-US" altLang="de-DE" sz="1400" b="0" i="0" u="none" strike="noStrike" kern="1200" cap="none" spc="0" normalizeH="0" baseline="0" dirty="0">
                <a:ln>
                  <a:noFill/>
                </a:ln>
                <a:solidFill>
                  <a:prstClr val="white"/>
                </a:solidFill>
                <a:effectLst/>
                <a:uLnTx/>
                <a:uFillTx/>
                <a:latin typeface="Calibri" panose="020F0502020204030204"/>
                <a:ea typeface="+mn-ea"/>
                <a:cs typeface="+mn-cs"/>
              </a:rPr>
              <a:t>Regular prophylaxis</a:t>
            </a:r>
          </a:p>
          <a:p>
            <a:pPr marL="255985" marR="0" lvl="1" indent="-255985" algn="l" defTabSz="914400" rtl="0" eaLnBrk="1" fontAlgn="auto" latinLnBrk="0" hangingPunct="1">
              <a:lnSpc>
                <a:spcPct val="80000"/>
              </a:lnSpc>
              <a:spcBef>
                <a:spcPct val="20000"/>
              </a:spcBef>
              <a:spcAft>
                <a:spcPts val="0"/>
              </a:spcAft>
              <a:buClrTx/>
              <a:buSzPct val="80000"/>
              <a:buFont typeface="Wingdings" pitchFamily="2" charset="2"/>
              <a:buChar char="§"/>
              <a:tabLst/>
              <a:defRPr/>
            </a:pPr>
            <a:r>
              <a:rPr kumimoji="0" lang="en-US" altLang="de-DE" sz="1400" b="0" i="0" u="none" strike="noStrike" kern="1200" cap="none" spc="0" normalizeH="0" baseline="0" dirty="0">
                <a:ln>
                  <a:noFill/>
                </a:ln>
                <a:solidFill>
                  <a:prstClr val="white"/>
                </a:solidFill>
                <a:effectLst/>
                <a:uLnTx/>
                <a:uFillTx/>
                <a:latin typeface="Calibri" panose="020F0502020204030204"/>
                <a:ea typeface="+mn-ea"/>
                <a:cs typeface="+mn-cs"/>
              </a:rPr>
              <a:t>Oral Hygiene</a:t>
            </a:r>
          </a:p>
          <a:p>
            <a:pPr marL="255985" marR="0" lvl="1" indent="-255985" algn="l" defTabSz="914400" rtl="0" eaLnBrk="1" fontAlgn="auto" latinLnBrk="0" hangingPunct="1">
              <a:lnSpc>
                <a:spcPct val="80000"/>
              </a:lnSpc>
              <a:spcBef>
                <a:spcPct val="20000"/>
              </a:spcBef>
              <a:spcAft>
                <a:spcPts val="0"/>
              </a:spcAft>
              <a:buClrTx/>
              <a:buSzPct val="80000"/>
              <a:buFont typeface="Wingdings" pitchFamily="2" charset="2"/>
              <a:buChar char="§"/>
              <a:tabLst/>
              <a:defRPr/>
            </a:pPr>
            <a:r>
              <a:rPr kumimoji="0" lang="en-US" altLang="de-DE" sz="1400" b="0" i="0" u="none" strike="noStrike" kern="1200" cap="none" spc="0" normalizeH="0" baseline="0" dirty="0">
                <a:ln>
                  <a:noFill/>
                </a:ln>
                <a:solidFill>
                  <a:prstClr val="white"/>
                </a:solidFill>
                <a:effectLst/>
                <a:uLnTx/>
                <a:uFillTx/>
                <a:latin typeface="Calibri" panose="020F0502020204030204"/>
                <a:ea typeface="+mn-ea"/>
                <a:cs typeface="+mn-cs"/>
              </a:rPr>
              <a:t>Prosthetics/implants</a:t>
            </a:r>
          </a:p>
        </p:txBody>
      </p:sp>
      <p:sp>
        <p:nvSpPr>
          <p:cNvPr id="41992" name="Rectangle 7"/>
          <p:cNvSpPr>
            <a:spLocks noChangeArrowheads="1"/>
          </p:cNvSpPr>
          <p:nvPr/>
        </p:nvSpPr>
        <p:spPr bwMode="auto">
          <a:xfrm>
            <a:off x="6102070" y="5195362"/>
            <a:ext cx="2227895" cy="112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1313" indent="-341313" eaLnBrk="0" hangingPunct="0">
              <a:spcBef>
                <a:spcPct val="20000"/>
              </a:spcBef>
              <a:buFont typeface="Arial" charset="0"/>
              <a:buChar char="•"/>
              <a:defRPr sz="3200">
                <a:solidFill>
                  <a:schemeClr val="tx1"/>
                </a:solidFill>
                <a:latin typeface="Calibri" pitchFamily="34" charset="0"/>
              </a:defRPr>
            </a:lvl1pPr>
            <a:lvl2pPr marL="341313" indent="-341313"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1" indent="0" algn="l" defTabSz="914400" rtl="0" eaLnBrk="1" fontAlgn="auto" latinLnBrk="0" hangingPunct="1">
              <a:lnSpc>
                <a:spcPct val="80000"/>
              </a:lnSpc>
              <a:spcBef>
                <a:spcPct val="20000"/>
              </a:spcBef>
              <a:spcAft>
                <a:spcPts val="0"/>
              </a:spcAft>
              <a:buClrTx/>
              <a:buSzPct val="80000"/>
              <a:buFont typeface="Arial" charset="0"/>
              <a:buNone/>
              <a:tabLst/>
              <a:defRPr/>
            </a:pPr>
            <a:r>
              <a:rPr kumimoji="0" lang="en-US" altLang="de-DE" sz="1400" b="1" i="0" u="none" strike="noStrike" kern="1200" cap="none" spc="0" normalizeH="0" baseline="0" dirty="0">
                <a:ln>
                  <a:noFill/>
                </a:ln>
                <a:solidFill>
                  <a:prstClr val="white"/>
                </a:solidFill>
                <a:effectLst/>
                <a:uLnTx/>
                <a:uFillTx/>
                <a:latin typeface="Calibri Light" panose="020F0302020204030204"/>
                <a:ea typeface="+mn-ea"/>
                <a:cs typeface="Arial" charset="0"/>
              </a:rPr>
              <a:t>Surgery</a:t>
            </a:r>
          </a:p>
          <a:p>
            <a:pPr marL="341313" marR="0" lvl="1" indent="-341313" algn="l" defTabSz="914400" rtl="0" eaLnBrk="1" fontAlgn="auto" latinLnBrk="0" hangingPunct="1">
              <a:lnSpc>
                <a:spcPct val="80000"/>
              </a:lnSpc>
              <a:spcBef>
                <a:spcPct val="20000"/>
              </a:spcBef>
              <a:spcAft>
                <a:spcPts val="0"/>
              </a:spcAft>
              <a:buClrTx/>
              <a:buSzPct val="80000"/>
              <a:buFont typeface="Wingdings" pitchFamily="2" charset="2"/>
              <a:buChar char="§"/>
              <a:tabLst/>
              <a:defRPr/>
            </a:pPr>
            <a:r>
              <a:rPr kumimoji="0" lang="en-US" altLang="de-DE" sz="1400" b="0" i="0" u="none" strike="noStrike" kern="1200" cap="none" spc="0" normalizeH="0" baseline="0" dirty="0">
                <a:ln>
                  <a:noFill/>
                </a:ln>
                <a:solidFill>
                  <a:prstClr val="white"/>
                </a:solidFill>
                <a:effectLst/>
                <a:uLnTx/>
                <a:uFillTx/>
                <a:latin typeface="Calibri Light" panose="020F0302020204030204"/>
                <a:ea typeface="+mn-ea"/>
                <a:cs typeface="Arial" charset="0"/>
              </a:rPr>
              <a:t>Neurosurgery</a:t>
            </a:r>
          </a:p>
          <a:p>
            <a:pPr marL="341313" marR="0" lvl="1" indent="-341313" algn="l" defTabSz="914400" rtl="0" eaLnBrk="1" fontAlgn="auto" latinLnBrk="0" hangingPunct="1">
              <a:lnSpc>
                <a:spcPct val="80000"/>
              </a:lnSpc>
              <a:spcBef>
                <a:spcPct val="20000"/>
              </a:spcBef>
              <a:spcAft>
                <a:spcPts val="0"/>
              </a:spcAft>
              <a:buClrTx/>
              <a:buSzPct val="80000"/>
              <a:buFont typeface="Wingdings" pitchFamily="2" charset="2"/>
              <a:buChar char="§"/>
              <a:tabLst/>
              <a:defRPr/>
            </a:pPr>
            <a:r>
              <a:rPr kumimoji="0" lang="en-US" altLang="de-DE" sz="1400" b="0" i="0" u="none" strike="noStrike" kern="1200" cap="none" spc="0" normalizeH="0" baseline="0" dirty="0">
                <a:ln>
                  <a:noFill/>
                </a:ln>
                <a:solidFill>
                  <a:prstClr val="white"/>
                </a:solidFill>
                <a:effectLst/>
                <a:uLnTx/>
                <a:uFillTx/>
                <a:latin typeface="Calibri Light" panose="020F0302020204030204"/>
                <a:ea typeface="+mn-ea"/>
                <a:cs typeface="Arial" charset="0"/>
              </a:rPr>
              <a:t>Fracture stabilization</a:t>
            </a:r>
          </a:p>
          <a:p>
            <a:pPr marL="341313" marR="0" lvl="1" indent="-341313" algn="l" defTabSz="914400" rtl="0" eaLnBrk="1" fontAlgn="auto" latinLnBrk="0" hangingPunct="1">
              <a:lnSpc>
                <a:spcPct val="80000"/>
              </a:lnSpc>
              <a:spcBef>
                <a:spcPct val="20000"/>
              </a:spcBef>
              <a:spcAft>
                <a:spcPts val="0"/>
              </a:spcAft>
              <a:buClrTx/>
              <a:buSzPct val="80000"/>
              <a:buFont typeface="Wingdings" pitchFamily="2" charset="2"/>
              <a:buChar char="§"/>
              <a:tabLst/>
              <a:defRPr/>
            </a:pPr>
            <a:r>
              <a:rPr kumimoji="0" lang="en-US" altLang="de-DE" sz="1400" b="0" i="0" u="none" strike="noStrike" kern="1200" cap="none" spc="0" normalizeH="0" baseline="0" dirty="0">
                <a:ln>
                  <a:noFill/>
                </a:ln>
                <a:solidFill>
                  <a:prstClr val="white"/>
                </a:solidFill>
                <a:effectLst/>
                <a:uLnTx/>
                <a:uFillTx/>
                <a:latin typeface="Calibri Light" panose="020F0302020204030204"/>
                <a:ea typeface="+mn-ea"/>
                <a:cs typeface="Arial" charset="0"/>
              </a:rPr>
              <a:t>Deformity Correction</a:t>
            </a:r>
          </a:p>
          <a:p>
            <a:pPr marL="341313" marR="0" lvl="1" indent="-341313" algn="l" defTabSz="914400" rtl="0" eaLnBrk="1" fontAlgn="auto" latinLnBrk="0" hangingPunct="1">
              <a:lnSpc>
                <a:spcPct val="80000"/>
              </a:lnSpc>
              <a:spcBef>
                <a:spcPct val="20000"/>
              </a:spcBef>
              <a:spcAft>
                <a:spcPts val="0"/>
              </a:spcAft>
              <a:buClrTx/>
              <a:buSzPct val="80000"/>
              <a:buFont typeface="Wingdings" pitchFamily="2" charset="2"/>
              <a:buChar char="§"/>
              <a:tabLst/>
              <a:defRPr/>
            </a:pPr>
            <a:r>
              <a:rPr kumimoji="0" lang="en-US" altLang="de-DE" sz="1400" b="0" i="0" u="none" strike="noStrike" kern="1200" cap="none" spc="0" normalizeH="0" baseline="0" dirty="0">
                <a:ln>
                  <a:noFill/>
                </a:ln>
                <a:solidFill>
                  <a:prstClr val="white"/>
                </a:solidFill>
                <a:effectLst/>
                <a:uLnTx/>
                <a:uFillTx/>
                <a:latin typeface="Calibri Light" panose="020F0302020204030204"/>
                <a:ea typeface="+mn-ea"/>
                <a:cs typeface="Arial" charset="0"/>
              </a:rPr>
              <a:t>Total joint replacement</a:t>
            </a:r>
          </a:p>
        </p:txBody>
      </p:sp>
      <p:sp>
        <p:nvSpPr>
          <p:cNvPr id="10" name="Textfeld 9"/>
          <p:cNvSpPr txBox="1"/>
          <p:nvPr/>
        </p:nvSpPr>
        <p:spPr>
          <a:xfrm>
            <a:off x="8237034" y="6453336"/>
            <a:ext cx="3949490"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dirty="0">
                <a:ln>
                  <a:noFill/>
                </a:ln>
                <a:solidFill>
                  <a:prstClr val="black"/>
                </a:solidFill>
                <a:effectLst/>
                <a:uLnTx/>
                <a:uFillTx/>
                <a:latin typeface="Calibri" panose="020F0502020204030204"/>
                <a:ea typeface="+mn-ea"/>
                <a:cs typeface="+mn-cs"/>
              </a:rPr>
              <a:t>Seefried F, Jakob F. Internist (Berl). 2021;62:486-95 </a:t>
            </a:r>
          </a:p>
        </p:txBody>
      </p:sp>
    </p:spTree>
    <p:extLst>
      <p:ext uri="{BB962C8B-B14F-4D97-AF65-F5344CB8AC3E}">
        <p14:creationId xmlns:p14="http://schemas.microsoft.com/office/powerpoint/2010/main" val="3971408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1" y="278294"/>
            <a:ext cx="7258835" cy="523220"/>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dirty="0">
                <a:ln>
                  <a:noFill/>
                </a:ln>
                <a:solidFill>
                  <a:prstClr val="white"/>
                </a:solidFill>
                <a:effectLst/>
                <a:uLnTx/>
                <a:uFillTx/>
                <a:latin typeface="Calibri"/>
                <a:ea typeface="+mn-ea"/>
                <a:cs typeface="+mn-cs"/>
              </a:rPr>
              <a:t>Hypophosphatasia</a:t>
            </a:r>
          </a:p>
        </p:txBody>
      </p:sp>
      <p:sp>
        <p:nvSpPr>
          <p:cNvPr id="3" name="Textfeld 2"/>
          <p:cNvSpPr txBox="1"/>
          <p:nvPr/>
        </p:nvSpPr>
        <p:spPr>
          <a:xfrm>
            <a:off x="174027" y="984719"/>
            <a:ext cx="6922511" cy="563231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dirty="0">
                <a:ln>
                  <a:noFill/>
                </a:ln>
                <a:solidFill>
                  <a:prstClr val="black"/>
                </a:solidFill>
                <a:effectLst/>
                <a:uLnTx/>
                <a:uFillTx/>
                <a:latin typeface="Calibri"/>
                <a:ea typeface="+mn-ea"/>
                <a:cs typeface="+mn-cs"/>
              </a:rPr>
              <a:t>Multisystemic disorder due to deficient ALP activity:</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dirty="0">
                <a:ln>
                  <a:noFill/>
                </a:ln>
                <a:solidFill>
                  <a:prstClr val="black"/>
                </a:solidFill>
                <a:effectLst/>
                <a:uLnTx/>
                <a:uFillTx/>
                <a:latin typeface="Calibri"/>
                <a:ea typeface="+mn-ea"/>
                <a:cs typeface="+mn-cs"/>
              </a:rPr>
              <a:t>Rickets/pseudofractures (severe forms)</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dirty="0">
                <a:ln>
                  <a:noFill/>
                </a:ln>
                <a:solidFill>
                  <a:prstClr val="black"/>
                </a:solidFill>
                <a:effectLst/>
                <a:uLnTx/>
                <a:uFillTx/>
                <a:latin typeface="Calibri"/>
                <a:ea typeface="+mn-ea"/>
                <a:cs typeface="+mn-cs"/>
              </a:rPr>
              <a:t>Extraskeletal manifestations: generalized pain, muscle weakness, periodontal disease, neuropsychiatric issues, GI symptoms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sz="2000" b="0" i="0" u="none" strike="noStrike" kern="1200" cap="none" spc="0" normalizeH="0" baseline="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dirty="0">
                <a:ln>
                  <a:noFill/>
                </a:ln>
                <a:solidFill>
                  <a:prstClr val="black"/>
                </a:solidFill>
                <a:effectLst/>
                <a:uLnTx/>
                <a:uFillTx/>
                <a:latin typeface="Calibri"/>
                <a:ea typeface="+mn-ea"/>
                <a:cs typeface="+mn-cs"/>
              </a:rPr>
              <a:t>Diagnostic approach:</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dirty="0">
                <a:ln>
                  <a:noFill/>
                </a:ln>
                <a:solidFill>
                  <a:prstClr val="black"/>
                </a:solidFill>
                <a:effectLst/>
                <a:uLnTx/>
                <a:uFillTx/>
                <a:latin typeface="Calibri"/>
                <a:ea typeface="+mn-ea"/>
                <a:cs typeface="+mn-cs"/>
              </a:rPr>
              <a:t>Low serum-ALP activity</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dirty="0">
                <a:ln>
                  <a:noFill/>
                </a:ln>
                <a:solidFill>
                  <a:prstClr val="black"/>
                </a:solidFill>
                <a:effectLst/>
                <a:uLnTx/>
                <a:uFillTx/>
                <a:latin typeface="Calibri"/>
                <a:ea typeface="+mn-ea"/>
                <a:cs typeface="+mn-cs"/>
              </a:rPr>
              <a:t>Elevated substrates: PLP/Vit B6, (urinary) PEA, PPi</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dirty="0">
                <a:ln>
                  <a:noFill/>
                </a:ln>
                <a:solidFill>
                  <a:prstClr val="black"/>
                </a:solidFill>
                <a:effectLst/>
                <a:uLnTx/>
                <a:uFillTx/>
                <a:latin typeface="Calibri"/>
                <a:ea typeface="+mn-ea"/>
                <a:cs typeface="+mn-cs"/>
              </a:rPr>
              <a:t>Genetic confirmation recommended</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sz="2000" b="0" i="0" u="none" strike="noStrike" kern="1200" cap="none" spc="0" normalizeH="0" baseline="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0" i="0" u="none" strike="noStrike" kern="1200" cap="none" spc="0" normalizeH="0" baseline="0" dirty="0">
                <a:ln>
                  <a:noFill/>
                </a:ln>
                <a:solidFill>
                  <a:prstClr val="black"/>
                </a:solidFill>
                <a:effectLst/>
                <a:uLnTx/>
                <a:uFillTx/>
                <a:latin typeface="Calibri"/>
                <a:ea typeface="+mn-ea"/>
                <a:cs typeface="+mn-cs"/>
              </a:rPr>
              <a:t>Multidisciplinary treatment:</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dirty="0">
                <a:ln>
                  <a:noFill/>
                </a:ln>
                <a:solidFill>
                  <a:prstClr val="black"/>
                </a:solidFill>
                <a:effectLst/>
                <a:uLnTx/>
                <a:uFillTx/>
                <a:latin typeface="Calibri"/>
                <a:ea typeface="+mn-ea"/>
                <a:cs typeface="+mn-cs"/>
              </a:rPr>
              <a:t>Enzyme replacement therapy </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dirty="0">
                <a:ln>
                  <a:noFill/>
                </a:ln>
                <a:solidFill>
                  <a:prstClr val="black"/>
                </a:solidFill>
                <a:effectLst/>
                <a:uLnTx/>
                <a:uFillTx/>
                <a:latin typeface="Calibri"/>
                <a:ea typeface="+mn-ea"/>
                <a:cs typeface="+mn-cs"/>
              </a:rPr>
              <a:t>Analgesics (NSAIDs)</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dirty="0">
                <a:ln>
                  <a:noFill/>
                </a:ln>
                <a:solidFill>
                  <a:prstClr val="black"/>
                </a:solidFill>
                <a:effectLst/>
                <a:uLnTx/>
                <a:uFillTx/>
                <a:latin typeface="Calibri"/>
                <a:ea typeface="+mn-ea"/>
                <a:cs typeface="+mn-cs"/>
              </a:rPr>
              <a:t>Physical therapy</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dirty="0">
                <a:ln>
                  <a:noFill/>
                </a:ln>
                <a:solidFill>
                  <a:prstClr val="black"/>
                </a:solidFill>
                <a:effectLst/>
                <a:uLnTx/>
                <a:uFillTx/>
                <a:latin typeface="Calibri"/>
                <a:ea typeface="+mn-ea"/>
                <a:cs typeface="+mn-cs"/>
              </a:rPr>
              <a:t>Surgery</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dirty="0">
                <a:ln>
                  <a:noFill/>
                </a:ln>
                <a:solidFill>
                  <a:prstClr val="black"/>
                </a:solidFill>
                <a:effectLst/>
                <a:uLnTx/>
                <a:uFillTx/>
                <a:latin typeface="Calibri"/>
                <a:ea typeface="+mn-ea"/>
                <a:cs typeface="+mn-cs"/>
              </a:rPr>
              <a:t>Dental care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dirty="0">
              <a:ln>
                <a:noFill/>
              </a:ln>
              <a:solidFill>
                <a:prstClr val="black"/>
              </a:solidFill>
              <a:effectLst/>
              <a:uLnTx/>
              <a:uFillTx/>
              <a:latin typeface="Calibri"/>
              <a:ea typeface="+mn-ea"/>
              <a:cs typeface="+mn-cs"/>
            </a:endParaRPr>
          </a:p>
        </p:txBody>
      </p:sp>
      <p:pic>
        <p:nvPicPr>
          <p:cNvPr id="4" name="Grafik 3">
            <a:extLst>
              <a:ext uri="{FF2B5EF4-FFF2-40B4-BE49-F238E27FC236}">
                <a16:creationId xmlns:a16="http://schemas.microsoft.com/office/drawing/2014/main" id="{B240DD82-D03E-A397-3195-C967D79B47A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258835" y="0"/>
            <a:ext cx="4933165" cy="6858000"/>
          </a:xfrm>
          <a:prstGeom prst="rect">
            <a:avLst/>
          </a:prstGeom>
        </p:spPr>
      </p:pic>
    </p:spTree>
    <p:extLst>
      <p:ext uri="{BB962C8B-B14F-4D97-AF65-F5344CB8AC3E}">
        <p14:creationId xmlns:p14="http://schemas.microsoft.com/office/powerpoint/2010/main" val="3382219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1241D0A4-2573-9C4A-B850-84762EF02033}"/>
              </a:ext>
            </a:extLst>
          </p:cNvPr>
          <p:cNvSpPr/>
          <p:nvPr/>
        </p:nvSpPr>
        <p:spPr>
          <a:xfrm>
            <a:off x="418160" y="5510895"/>
            <a:ext cx="369911" cy="369769"/>
          </a:xfrm>
          <a:prstGeom prst="roundRect">
            <a:avLst>
              <a:gd name="adj" fmla="val 11151"/>
            </a:avLst>
          </a:prstGeom>
          <a:solidFill>
            <a:srgbClr val="C6573B"/>
          </a:solidFill>
          <a:ln>
            <a:solidFill>
              <a:srgbClr val="C6573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3" name="Rounded Rectangle 2">
            <a:extLst>
              <a:ext uri="{FF2B5EF4-FFF2-40B4-BE49-F238E27FC236}">
                <a16:creationId xmlns:a16="http://schemas.microsoft.com/office/drawing/2014/main" id="{EF478AA6-46CF-A644-95BD-D770BD287547}"/>
              </a:ext>
            </a:extLst>
          </p:cNvPr>
          <p:cNvSpPr/>
          <p:nvPr/>
        </p:nvSpPr>
        <p:spPr>
          <a:xfrm>
            <a:off x="2519435" y="6036410"/>
            <a:ext cx="369911" cy="369769"/>
          </a:xfrm>
          <a:prstGeom prst="roundRect">
            <a:avLst>
              <a:gd name="adj" fmla="val 11151"/>
            </a:avLst>
          </a:prstGeom>
          <a:solidFill>
            <a:srgbClr val="C6573B"/>
          </a:solidFill>
          <a:ln>
            <a:solidFill>
              <a:srgbClr val="C6573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pic>
        <p:nvPicPr>
          <p:cNvPr id="4" name="Picture 2" descr="Free White Twitter Icon - Download White Twitter Icon">
            <a:extLst>
              <a:ext uri="{FF2B5EF4-FFF2-40B4-BE49-F238E27FC236}">
                <a16:creationId xmlns:a16="http://schemas.microsoft.com/office/drawing/2014/main" id="{4DAF9AFE-9E90-5E42-8F96-8EC2C512D12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62151" y="6086443"/>
            <a:ext cx="278977" cy="27897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72E35D7-F71F-AA47-A6F8-E595B92E6788}"/>
              </a:ext>
            </a:extLst>
          </p:cNvPr>
          <p:cNvSpPr txBox="1"/>
          <p:nvPr/>
        </p:nvSpPr>
        <p:spPr>
          <a:xfrm>
            <a:off x="787049" y="5497848"/>
            <a:ext cx="2634939" cy="431657"/>
          </a:xfrm>
          <a:prstGeom prst="rect">
            <a:avLst/>
          </a:prstGeom>
          <a:noFill/>
        </p:spPr>
        <p:txBody>
          <a:bodyPr wrap="square" rtlCol="0">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5D8298"/>
                </a:solidFill>
                <a:effectLst/>
                <a:uLnTx/>
                <a:uFillTx/>
                <a:latin typeface="Calibri"/>
                <a:ea typeface="Aileron" charset="0"/>
                <a:cs typeface="PT Sans Narrow"/>
              </a:rPr>
              <a:t>Connect on</a:t>
            </a:r>
          </a:p>
          <a:p>
            <a:pPr marL="0" marR="0" lvl="0" indent="0" algn="l" defTabSz="457200" rtl="0" eaLnBrk="1" fontAlgn="auto" latinLnBrk="0" hangingPunct="1">
              <a:lnSpc>
                <a:spcPct val="9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5D8298"/>
                </a:solidFill>
                <a:effectLst/>
                <a:uLnTx/>
                <a:uFillTx/>
                <a:latin typeface="Calibri"/>
                <a:ea typeface="Aileron" charset="0"/>
                <a:cs typeface="PT Sans Narrow"/>
              </a:rPr>
              <a:t>LinkedIn @COR2ED</a:t>
            </a:r>
          </a:p>
        </p:txBody>
      </p:sp>
      <p:sp>
        <p:nvSpPr>
          <p:cNvPr id="6" name="TextBox 5">
            <a:extLst>
              <a:ext uri="{FF2B5EF4-FFF2-40B4-BE49-F238E27FC236}">
                <a16:creationId xmlns:a16="http://schemas.microsoft.com/office/drawing/2014/main" id="{12941E24-437D-3C4E-93BD-E4EACEC66210}"/>
              </a:ext>
            </a:extLst>
          </p:cNvPr>
          <p:cNvSpPr txBox="1"/>
          <p:nvPr/>
        </p:nvSpPr>
        <p:spPr>
          <a:xfrm>
            <a:off x="2940409" y="5497848"/>
            <a:ext cx="2634939" cy="431657"/>
          </a:xfrm>
          <a:prstGeom prst="rect">
            <a:avLst/>
          </a:prstGeom>
          <a:noFill/>
        </p:spPr>
        <p:txBody>
          <a:bodyPr wrap="square" rtlCol="0">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5D8298"/>
                </a:solidFill>
                <a:effectLst/>
                <a:uLnTx/>
                <a:uFillTx/>
                <a:latin typeface="Calibri"/>
                <a:ea typeface="Aileron" charset="0"/>
                <a:cs typeface="PT Sans Narrow"/>
              </a:rPr>
              <a:t>Watch on</a:t>
            </a:r>
          </a:p>
          <a:p>
            <a:pPr marL="0" marR="0" lvl="0" indent="0" algn="l" defTabSz="457200" rtl="0" eaLnBrk="1" fontAlgn="auto" latinLnBrk="0" hangingPunct="1">
              <a:lnSpc>
                <a:spcPct val="9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5D8298"/>
                </a:solidFill>
                <a:effectLst/>
                <a:uLnTx/>
                <a:uFillTx/>
                <a:latin typeface="Calibri"/>
                <a:ea typeface="Aileron" charset="0"/>
                <a:cs typeface="PT Sans Narrow"/>
              </a:rPr>
              <a:t>Vimeo @COR2ED</a:t>
            </a:r>
          </a:p>
        </p:txBody>
      </p:sp>
      <p:sp>
        <p:nvSpPr>
          <p:cNvPr id="7" name="Rectangle 6">
            <a:hlinkClick r:id="rId4"/>
            <a:extLst>
              <a:ext uri="{FF2B5EF4-FFF2-40B4-BE49-F238E27FC236}">
                <a16:creationId xmlns:a16="http://schemas.microsoft.com/office/drawing/2014/main" id="{EFDAD454-421F-9840-8663-E19A8D9CE2A7}"/>
              </a:ext>
            </a:extLst>
          </p:cNvPr>
          <p:cNvSpPr/>
          <p:nvPr/>
        </p:nvSpPr>
        <p:spPr>
          <a:xfrm>
            <a:off x="393420" y="5485659"/>
            <a:ext cx="2061725" cy="42023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8" name="Rounded Rectangle 7">
            <a:extLst>
              <a:ext uri="{FF2B5EF4-FFF2-40B4-BE49-F238E27FC236}">
                <a16:creationId xmlns:a16="http://schemas.microsoft.com/office/drawing/2014/main" id="{93FBDD6B-1B44-4646-AECB-7BA500ABECAE}"/>
              </a:ext>
            </a:extLst>
          </p:cNvPr>
          <p:cNvSpPr/>
          <p:nvPr/>
        </p:nvSpPr>
        <p:spPr>
          <a:xfrm>
            <a:off x="416331" y="6033094"/>
            <a:ext cx="369911" cy="369769"/>
          </a:xfrm>
          <a:prstGeom prst="roundRect">
            <a:avLst>
              <a:gd name="adj" fmla="val 11151"/>
            </a:avLst>
          </a:prstGeom>
          <a:solidFill>
            <a:srgbClr val="C6573B"/>
          </a:solidFill>
          <a:ln>
            <a:solidFill>
              <a:srgbClr val="C6573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9" name="TextBox 8">
            <a:extLst>
              <a:ext uri="{FF2B5EF4-FFF2-40B4-BE49-F238E27FC236}">
                <a16:creationId xmlns:a16="http://schemas.microsoft.com/office/drawing/2014/main" id="{BB0608E3-C69E-7247-9DE8-BF459A0DFF0D}"/>
              </a:ext>
            </a:extLst>
          </p:cNvPr>
          <p:cNvSpPr txBox="1"/>
          <p:nvPr/>
        </p:nvSpPr>
        <p:spPr>
          <a:xfrm>
            <a:off x="805458" y="6013567"/>
            <a:ext cx="1382329" cy="431657"/>
          </a:xfrm>
          <a:prstGeom prst="rect">
            <a:avLst/>
          </a:prstGeom>
          <a:noFill/>
        </p:spPr>
        <p:txBody>
          <a:bodyPr wrap="square" rtlCol="0">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5D8298"/>
                </a:solidFill>
                <a:effectLst/>
                <a:uLnTx/>
                <a:uFillTx/>
                <a:latin typeface="Calibri"/>
                <a:ea typeface="Aileron" charset="0"/>
                <a:cs typeface="PT Sans Narrow"/>
              </a:rPr>
              <a:t>Visit us at</a:t>
            </a:r>
          </a:p>
          <a:p>
            <a:pPr marL="0" marR="0" lvl="0" indent="0" algn="l" defTabSz="457200" rtl="0" eaLnBrk="1" fontAlgn="auto" latinLnBrk="0" hangingPunct="1">
              <a:lnSpc>
                <a:spcPct val="9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5D8298"/>
                </a:solidFill>
                <a:effectLst/>
                <a:uLnTx/>
                <a:uFillTx/>
                <a:latin typeface="Calibri"/>
                <a:ea typeface="Aileron" charset="0"/>
                <a:cs typeface="PT Sans Narrow"/>
              </a:rPr>
              <a:t>cor2ed.com</a:t>
            </a:r>
          </a:p>
        </p:txBody>
      </p:sp>
      <p:sp>
        <p:nvSpPr>
          <p:cNvPr id="10" name="Rectangle 9">
            <a:hlinkClick r:id="rId5"/>
            <a:extLst>
              <a:ext uri="{FF2B5EF4-FFF2-40B4-BE49-F238E27FC236}">
                <a16:creationId xmlns:a16="http://schemas.microsoft.com/office/drawing/2014/main" id="{48E23367-3C0C-794E-BF40-C1EE31847E2B}"/>
              </a:ext>
            </a:extLst>
          </p:cNvPr>
          <p:cNvSpPr/>
          <p:nvPr/>
        </p:nvSpPr>
        <p:spPr>
          <a:xfrm>
            <a:off x="391317" y="6007858"/>
            <a:ext cx="1619246" cy="42023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11" name="Graphic 10" descr="World">
            <a:extLst>
              <a:ext uri="{FF2B5EF4-FFF2-40B4-BE49-F238E27FC236}">
                <a16:creationId xmlns:a16="http://schemas.microsoft.com/office/drawing/2014/main" id="{96C1F2A7-27F8-9147-A45A-0A97F26D50AF}"/>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47989" y="6070903"/>
            <a:ext cx="306593" cy="306593"/>
          </a:xfrm>
          <a:prstGeom prst="rect">
            <a:avLst/>
          </a:prstGeom>
        </p:spPr>
      </p:pic>
      <p:sp>
        <p:nvSpPr>
          <p:cNvPr id="12" name="TextBox 11">
            <a:extLst>
              <a:ext uri="{FF2B5EF4-FFF2-40B4-BE49-F238E27FC236}">
                <a16:creationId xmlns:a16="http://schemas.microsoft.com/office/drawing/2014/main" id="{24EA834B-3F0B-0E46-A5BD-4E009E50E83B}"/>
              </a:ext>
            </a:extLst>
          </p:cNvPr>
          <p:cNvSpPr txBox="1"/>
          <p:nvPr/>
        </p:nvSpPr>
        <p:spPr>
          <a:xfrm>
            <a:off x="2940222" y="6013567"/>
            <a:ext cx="2634939" cy="424732"/>
          </a:xfrm>
          <a:prstGeom prst="rect">
            <a:avLst/>
          </a:prstGeom>
          <a:noFill/>
        </p:spPr>
        <p:txBody>
          <a:bodyPr wrap="square" rtlCol="0">
            <a:spAutoFit/>
          </a:body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5D8298"/>
                </a:solidFill>
                <a:effectLst/>
                <a:uLnTx/>
                <a:uFillTx/>
                <a:latin typeface="Calibri"/>
                <a:ea typeface="Aileron" charset="0"/>
                <a:cs typeface="PT Sans Narrow"/>
              </a:rPr>
              <a:t>Follow us on</a:t>
            </a:r>
          </a:p>
          <a:p>
            <a:pPr marL="0" marR="0" lvl="0" indent="0" algn="l" defTabSz="457200" rtl="0" eaLnBrk="1" fontAlgn="auto" latinLnBrk="0" hangingPunct="1">
              <a:lnSpc>
                <a:spcPct val="9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5D8298"/>
                </a:solidFill>
                <a:effectLst/>
                <a:uLnTx/>
                <a:uFillTx/>
                <a:latin typeface="Calibri"/>
                <a:ea typeface="Aileron" charset="0"/>
                <a:cs typeface="PT Sans Narrow"/>
              </a:rPr>
              <a:t>Twitter @COR2EDMedEd</a:t>
            </a:r>
          </a:p>
        </p:txBody>
      </p:sp>
      <p:sp>
        <p:nvSpPr>
          <p:cNvPr id="13" name="Rectangle 12">
            <a:hlinkClick r:id="rId8"/>
            <a:extLst>
              <a:ext uri="{FF2B5EF4-FFF2-40B4-BE49-F238E27FC236}">
                <a16:creationId xmlns:a16="http://schemas.microsoft.com/office/drawing/2014/main" id="{C4948153-6EC9-FC47-B716-CF4863901A7B}"/>
              </a:ext>
            </a:extLst>
          </p:cNvPr>
          <p:cNvSpPr/>
          <p:nvPr/>
        </p:nvSpPr>
        <p:spPr>
          <a:xfrm>
            <a:off x="2499710" y="6017389"/>
            <a:ext cx="2475809" cy="42023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14" name="Picture 2" descr="Linkedin logo logo website icon - Popular Social Media Flat">
            <a:extLst>
              <a:ext uri="{FF2B5EF4-FFF2-40B4-BE49-F238E27FC236}">
                <a16:creationId xmlns:a16="http://schemas.microsoft.com/office/drawing/2014/main" id="{60FFEC9E-7ECF-024F-8797-5680F4ABF326}"/>
              </a:ext>
            </a:extLst>
          </p:cNvPr>
          <p:cNvPicPr>
            <a:picLocks noChangeAspect="1" noChangeArrowheads="1"/>
          </p:cNvPicPr>
          <p:nvPr/>
        </p:nvPicPr>
        <p:blipFill>
          <a:blip r:embed="rId9" cstate="screen">
            <a:biLevel thresh="25000"/>
            <a:extLst>
              <a:ext uri="{28A0092B-C50C-407E-A947-70E740481C1C}">
                <a14:useLocalDpi xmlns:a14="http://schemas.microsoft.com/office/drawing/2010/main"/>
              </a:ext>
            </a:extLst>
          </a:blip>
          <a:srcRect/>
          <a:stretch>
            <a:fillRect/>
          </a:stretch>
        </p:blipFill>
        <p:spPr bwMode="auto">
          <a:xfrm>
            <a:off x="341784" y="5424935"/>
            <a:ext cx="526472" cy="526472"/>
          </a:xfrm>
          <a:prstGeom prst="rect">
            <a:avLst/>
          </a:prstGeom>
          <a:noFill/>
          <a:extLst>
            <a:ext uri="{909E8E84-426E-40DD-AFC4-6F175D3DCCD1}">
              <a14:hiddenFill xmlns:a14="http://schemas.microsoft.com/office/drawing/2010/main">
                <a:solidFill>
                  <a:srgbClr val="FFFFFF"/>
                </a:solidFill>
              </a14:hiddenFill>
            </a:ext>
          </a:extLst>
        </p:spPr>
      </p:pic>
      <p:sp>
        <p:nvSpPr>
          <p:cNvPr id="15" name="Rounded Rectangle 14">
            <a:extLst>
              <a:ext uri="{FF2B5EF4-FFF2-40B4-BE49-F238E27FC236}">
                <a16:creationId xmlns:a16="http://schemas.microsoft.com/office/drawing/2014/main" id="{12AD455C-62E7-A346-BC83-407D32A8E0BD}"/>
              </a:ext>
            </a:extLst>
          </p:cNvPr>
          <p:cNvSpPr/>
          <p:nvPr/>
        </p:nvSpPr>
        <p:spPr>
          <a:xfrm>
            <a:off x="2523865" y="5510895"/>
            <a:ext cx="369911" cy="369769"/>
          </a:xfrm>
          <a:prstGeom prst="roundRect">
            <a:avLst>
              <a:gd name="adj" fmla="val 11151"/>
            </a:avLst>
          </a:prstGeom>
          <a:solidFill>
            <a:srgbClr val="C6573B"/>
          </a:solidFill>
          <a:ln>
            <a:solidFill>
              <a:srgbClr val="C6573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pic>
        <p:nvPicPr>
          <p:cNvPr id="16" name="Picture 4" descr="Vimeo Icon Logo - Free vector graphic on Pixabay">
            <a:extLst>
              <a:ext uri="{FF2B5EF4-FFF2-40B4-BE49-F238E27FC236}">
                <a16:creationId xmlns:a16="http://schemas.microsoft.com/office/drawing/2014/main" id="{F6EB709E-9F70-5F4F-9CC7-A91AACFC98DF}"/>
              </a:ext>
            </a:extLst>
          </p:cNvPr>
          <p:cNvPicPr>
            <a:picLocks noChangeAspect="1" noChangeArrowheads="1"/>
          </p:cNvPicPr>
          <p:nvPr/>
        </p:nvPicPr>
        <p:blipFill>
          <a:blip r:embed="rId10" cstate="screen">
            <a:biLevel thresh="2500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2427031" y="5424935"/>
            <a:ext cx="563578" cy="563578"/>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hlinkClick r:id="rId12"/>
            <a:extLst>
              <a:ext uri="{FF2B5EF4-FFF2-40B4-BE49-F238E27FC236}">
                <a16:creationId xmlns:a16="http://schemas.microsoft.com/office/drawing/2014/main" id="{9DCD1D43-E33E-B541-8415-2D1F49E9C974}"/>
              </a:ext>
            </a:extLst>
          </p:cNvPr>
          <p:cNvSpPr/>
          <p:nvPr/>
        </p:nvSpPr>
        <p:spPr>
          <a:xfrm>
            <a:off x="2479885" y="5491652"/>
            <a:ext cx="2061726" cy="42023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378477739"/>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8514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4DB5DA07-7AA8-4049-9D4A-EE07A8D78A70}"/>
              </a:ext>
            </a:extLst>
          </p:cNvPr>
          <p:cNvSpPr>
            <a:spLocks noGrp="1" noChangeArrowheads="1"/>
          </p:cNvSpPr>
          <p:nvPr>
            <p:ph type="ctrTitle"/>
          </p:nvPr>
        </p:nvSpPr>
        <p:spPr>
          <a:xfrm>
            <a:off x="479425" y="1125538"/>
            <a:ext cx="11161713" cy="1470025"/>
          </a:xfrm>
        </p:spPr>
        <p:txBody>
          <a:bodyPr/>
          <a:lstStyle/>
          <a:p>
            <a:pPr eaLnBrk="1" hangingPunct="1">
              <a:defRPr/>
            </a:pPr>
            <a:r>
              <a:rPr lang="en-GB" altLang="en-US" sz="3600" b="1" dirty="0">
                <a:solidFill>
                  <a:schemeClr val="accent6"/>
                </a:solidFill>
              </a:rPr>
              <a:t> </a:t>
            </a:r>
            <a:br>
              <a:rPr lang="en-GB" altLang="en-US" sz="3600" b="1" dirty="0">
                <a:solidFill>
                  <a:schemeClr val="accent6">
                    <a:lumMod val="75000"/>
                  </a:schemeClr>
                </a:solidFill>
              </a:rPr>
            </a:br>
            <a:r>
              <a:rPr lang="en-GB" altLang="en-US" sz="3600" b="1" dirty="0">
                <a:solidFill>
                  <a:schemeClr val="accent6">
                    <a:lumMod val="75000"/>
                  </a:schemeClr>
                </a:solidFill>
              </a:rPr>
              <a:t> CHALLENGES IN FIBRODYSPLASIA OSSIFICANS PROGRESSIVA (FOP) </a:t>
            </a:r>
            <a:endParaRPr lang="en-GB" altLang="en-US" sz="3600" b="1" dirty="0">
              <a:solidFill>
                <a:srgbClr val="7030A0"/>
              </a:solidFill>
            </a:endParaRPr>
          </a:p>
        </p:txBody>
      </p:sp>
      <p:sp>
        <p:nvSpPr>
          <p:cNvPr id="33795" name="Rectangle 3">
            <a:extLst>
              <a:ext uri="{FF2B5EF4-FFF2-40B4-BE49-F238E27FC236}">
                <a16:creationId xmlns:a16="http://schemas.microsoft.com/office/drawing/2014/main" id="{F97326F1-80D6-2148-8AE1-2AA8A4AE7DEC}"/>
              </a:ext>
            </a:extLst>
          </p:cNvPr>
          <p:cNvSpPr>
            <a:spLocks noGrp="1" noChangeArrowheads="1"/>
          </p:cNvSpPr>
          <p:nvPr>
            <p:ph type="subTitle" idx="1"/>
          </p:nvPr>
        </p:nvSpPr>
        <p:spPr>
          <a:xfrm>
            <a:off x="2063750" y="3284538"/>
            <a:ext cx="8353425" cy="1752600"/>
          </a:xfrm>
        </p:spPr>
        <p:txBody>
          <a:bodyPr/>
          <a:lstStyle/>
          <a:p>
            <a:pPr eaLnBrk="1" hangingPunct="1"/>
            <a:r>
              <a:rPr lang="en-GB" altLang="en-US" sz="2800" b="1" dirty="0"/>
              <a:t> Professor Richard Keen </a:t>
            </a:r>
          </a:p>
          <a:p>
            <a:pPr eaLnBrk="1" hangingPunct="1"/>
            <a:r>
              <a:rPr lang="en-GB" altLang="en-US" sz="2400" b="1" dirty="0"/>
              <a:t>Royal National Orthopaedic Hospital, London, UK</a:t>
            </a:r>
          </a:p>
          <a:p>
            <a:pPr eaLnBrk="1" hangingPunct="1"/>
            <a:endParaRPr lang="en-GB" altLang="en-US" sz="2400" b="1" dirty="0"/>
          </a:p>
          <a:p>
            <a:pPr eaLnBrk="1" hangingPunct="1"/>
            <a:r>
              <a:rPr lang="en-GB" altLang="en-US" sz="2400" b="1" dirty="0"/>
              <a:t>richard.keen1@nhs.net</a:t>
            </a:r>
          </a:p>
          <a:p>
            <a:pPr eaLnBrk="1" hangingPunct="1"/>
            <a:endParaRPr lang="en-GB" altLang="en-US" sz="2800" b="1" dirty="0"/>
          </a:p>
          <a:p>
            <a:pPr eaLnBrk="1" hangingPunct="1"/>
            <a:endParaRPr lang="en-GB" altLang="en-US" sz="2000" b="1" dirty="0"/>
          </a:p>
          <a:p>
            <a:pPr eaLnBrk="1" hangingPunct="1"/>
            <a:r>
              <a:rPr lang="en-GB" altLang="en-US" sz="2000" b="1" dirty="0"/>
              <a: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61E7A-F58D-383F-DAAF-618153323254}"/>
              </a:ext>
            </a:extLst>
          </p:cNvPr>
          <p:cNvSpPr>
            <a:spLocks noGrp="1"/>
          </p:cNvSpPr>
          <p:nvPr>
            <p:ph type="title"/>
          </p:nvPr>
        </p:nvSpPr>
        <p:spPr/>
        <p:txBody>
          <a:bodyPr/>
          <a:lstStyle/>
          <a:p>
            <a:r>
              <a:rPr lang="en-GB" dirty="0"/>
              <a:t>DISCLOSURES</a:t>
            </a:r>
          </a:p>
        </p:txBody>
      </p:sp>
      <p:sp>
        <p:nvSpPr>
          <p:cNvPr id="3" name="Content Placeholder 2">
            <a:extLst>
              <a:ext uri="{FF2B5EF4-FFF2-40B4-BE49-F238E27FC236}">
                <a16:creationId xmlns:a16="http://schemas.microsoft.com/office/drawing/2014/main" id="{A37A021E-57E1-3BB6-1FA6-19CA627FE640}"/>
              </a:ext>
            </a:extLst>
          </p:cNvPr>
          <p:cNvSpPr>
            <a:spLocks noGrp="1"/>
          </p:cNvSpPr>
          <p:nvPr>
            <p:ph idx="1"/>
          </p:nvPr>
        </p:nvSpPr>
        <p:spPr/>
        <p:txBody>
          <a:bodyPr/>
          <a:lstStyle/>
          <a:p>
            <a:r>
              <a:rPr lang="en-GB" altLang="en-US" sz="2800" b="1" dirty="0"/>
              <a:t>Research grants &amp; educational grants:</a:t>
            </a:r>
          </a:p>
          <a:p>
            <a:pPr lvl="1"/>
            <a:r>
              <a:rPr lang="en-GB" altLang="en-US" sz="2400" dirty="0"/>
              <a:t>Ipsen, Kyowa Kirin, </a:t>
            </a:r>
            <a:r>
              <a:rPr lang="en-GB" altLang="en-US" sz="2400" dirty="0" err="1"/>
              <a:t>Mereo</a:t>
            </a:r>
            <a:r>
              <a:rPr lang="en-GB" altLang="en-US" sz="2400" dirty="0"/>
              <a:t> BioPharma, Regeneron Pharmaceuticals</a:t>
            </a:r>
          </a:p>
          <a:p>
            <a:r>
              <a:rPr lang="en-GB" altLang="en-US" sz="2800" b="1" dirty="0"/>
              <a:t>Speakers Fees:</a:t>
            </a:r>
          </a:p>
          <a:p>
            <a:pPr lvl="1"/>
            <a:r>
              <a:rPr lang="en-GB" altLang="en-US" sz="2400" dirty="0"/>
              <a:t>Amgen, UCB</a:t>
            </a:r>
          </a:p>
          <a:p>
            <a:r>
              <a:rPr lang="en-GB" altLang="en-US" sz="2800" b="1" dirty="0"/>
              <a:t>Consultancies:</a:t>
            </a:r>
          </a:p>
          <a:p>
            <a:pPr lvl="1"/>
            <a:r>
              <a:rPr lang="en-GB" altLang="en-US" sz="2400" dirty="0"/>
              <a:t>Alexion Pharmaceuticals, Ipsen, Kyowa Kirin</a:t>
            </a:r>
          </a:p>
          <a:p>
            <a:r>
              <a:rPr lang="en-GB" altLang="en-US" sz="2800" b="1" dirty="0"/>
              <a:t>Other</a:t>
            </a:r>
          </a:p>
          <a:p>
            <a:pPr lvl="1"/>
            <a:r>
              <a:rPr lang="en-GB" altLang="en-US" sz="2400" dirty="0"/>
              <a:t>Brittle Bone Society Scientific Advisory Board, International Clinical Council on FOP, Royal Osteoporosis Society Bone Academy</a:t>
            </a:r>
          </a:p>
          <a:p>
            <a:endParaRPr lang="en-GB" dirty="0"/>
          </a:p>
        </p:txBody>
      </p:sp>
    </p:spTree>
    <p:extLst>
      <p:ext uri="{BB962C8B-B14F-4D97-AF65-F5344CB8AC3E}">
        <p14:creationId xmlns:p14="http://schemas.microsoft.com/office/powerpoint/2010/main" val="839607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30240-CD53-0C40-A1E6-4700B2E3AF19}"/>
              </a:ext>
            </a:extLst>
          </p:cNvPr>
          <p:cNvSpPr>
            <a:spLocks noGrp="1"/>
          </p:cNvSpPr>
          <p:nvPr>
            <p:ph type="title"/>
          </p:nvPr>
        </p:nvSpPr>
        <p:spPr/>
        <p:txBody>
          <a:bodyPr/>
          <a:lstStyle/>
          <a:p>
            <a:r>
              <a:rPr lang="en-GB" sz="3600" dirty="0"/>
              <a:t>What is </a:t>
            </a:r>
            <a:r>
              <a:rPr lang="en-GB" altLang="en-US" sz="3600" dirty="0"/>
              <a:t>Fibrodysplasia Ossificans Progressiva</a:t>
            </a:r>
            <a:r>
              <a:rPr lang="en-GB" sz="3600" dirty="0"/>
              <a:t>?</a:t>
            </a:r>
          </a:p>
        </p:txBody>
      </p:sp>
      <p:sp>
        <p:nvSpPr>
          <p:cNvPr id="34819" name="Content Placeholder 2">
            <a:extLst>
              <a:ext uri="{FF2B5EF4-FFF2-40B4-BE49-F238E27FC236}">
                <a16:creationId xmlns:a16="http://schemas.microsoft.com/office/drawing/2014/main" id="{4F7D13EE-4100-AC47-B37D-0E8EA2B76068}"/>
              </a:ext>
            </a:extLst>
          </p:cNvPr>
          <p:cNvSpPr>
            <a:spLocks noGrp="1" noChangeArrowheads="1"/>
          </p:cNvSpPr>
          <p:nvPr>
            <p:ph idx="1"/>
          </p:nvPr>
        </p:nvSpPr>
        <p:spPr/>
        <p:txBody>
          <a:bodyPr/>
          <a:lstStyle/>
          <a:p>
            <a:r>
              <a:rPr lang="en-GB" altLang="en-US" sz="2000" dirty="0"/>
              <a:t>Fibrodysplasia ossificans progressiva (FOP) (OMIM #135100) is a rare, severely disabling disease characterised by malformed big toes and progressive heterotopic ossification (HO) in muscles, tendons, and ligaments; it is often associated with painful, recurrent episodes of soft tissue swelling (flare-ups) </a:t>
            </a:r>
          </a:p>
          <a:p>
            <a:r>
              <a:rPr lang="en-US" sz="2000" dirty="0"/>
              <a:t>The apparent prevalence of registered and confirmed FOP patients varies substantially from approximately 0.65 per million in North America, 0.47 per million in Western Europe, and 0.27 per million in Latin America, to 0.05 per million in Africa and nearly 0.04 per million in the Asia-Pacific region</a:t>
            </a:r>
            <a:r>
              <a:rPr lang="en-US" sz="2000" baseline="30000" dirty="0"/>
              <a:t>1</a:t>
            </a:r>
          </a:p>
          <a:p>
            <a:r>
              <a:rPr lang="en-GB" sz="2000" dirty="0"/>
              <a:t>Prevalence estimates are hampered by the ultra-rarity of FOP, heterogeneity of the disease, and access to medical services with appropriate diagnostic services</a:t>
            </a:r>
            <a:endParaRPr lang="en-GB" altLang="en-US" sz="2000" dirty="0"/>
          </a:p>
          <a:p>
            <a:endParaRPr lang="en-GB" altLang="en-US" sz="2000" dirty="0"/>
          </a:p>
        </p:txBody>
      </p:sp>
      <p:sp>
        <p:nvSpPr>
          <p:cNvPr id="9" name="TextBox 1">
            <a:extLst>
              <a:ext uri="{FF2B5EF4-FFF2-40B4-BE49-F238E27FC236}">
                <a16:creationId xmlns:a16="http://schemas.microsoft.com/office/drawing/2014/main" id="{3E22065E-D21B-5A4D-A26C-AD1CDEE93DA6}"/>
              </a:ext>
            </a:extLst>
          </p:cNvPr>
          <p:cNvSpPr txBox="1">
            <a:spLocks noChangeArrowheads="1"/>
          </p:cNvSpPr>
          <p:nvPr/>
        </p:nvSpPr>
        <p:spPr bwMode="auto">
          <a:xfrm>
            <a:off x="407368" y="6381328"/>
            <a:ext cx="619251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nchorCtr="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228600" indent="-228600">
              <a:buAutoNum type="arabicPeriod"/>
            </a:pPr>
            <a:r>
              <a:rPr lang="en-GB" altLang="en-US" sz="1200" dirty="0" err="1"/>
              <a:t>Liljesthrom</a:t>
            </a:r>
            <a:r>
              <a:rPr lang="en-GB" altLang="en-US" sz="1200" dirty="0"/>
              <a:t> M, et al. J Rare Dis Res Treat 2020; 5(2):31-6</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D4C71069-0903-F24D-AF9F-EBB0B43F601D}"/>
              </a:ext>
            </a:extLst>
          </p:cNvPr>
          <p:cNvSpPr>
            <a:spLocks noGrp="1" noChangeArrowheads="1"/>
          </p:cNvSpPr>
          <p:nvPr>
            <p:ph type="title"/>
          </p:nvPr>
        </p:nvSpPr>
        <p:spPr/>
        <p:txBody>
          <a:bodyPr/>
          <a:lstStyle/>
          <a:p>
            <a:r>
              <a:rPr lang="en-GB" altLang="en-US" dirty="0"/>
              <a:t>Malformation of Big Toes</a:t>
            </a:r>
          </a:p>
        </p:txBody>
      </p:sp>
      <p:pic>
        <p:nvPicPr>
          <p:cNvPr id="35844" name="Picture 5">
            <a:extLst>
              <a:ext uri="{FF2B5EF4-FFF2-40B4-BE49-F238E27FC236}">
                <a16:creationId xmlns:a16="http://schemas.microsoft.com/office/drawing/2014/main" id="{52E2BB86-2C74-2547-AD11-3490DF6ABC83}"/>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808663" y="1417638"/>
            <a:ext cx="4824412" cy="16557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5845" name="Picture 7">
            <a:extLst>
              <a:ext uri="{FF2B5EF4-FFF2-40B4-BE49-F238E27FC236}">
                <a16:creationId xmlns:a16="http://schemas.microsoft.com/office/drawing/2014/main" id="{386D7A45-8786-8A42-9B67-C24E1E457A63}"/>
              </a:ext>
            </a:extLst>
          </p:cNvPr>
          <p:cNvPicPr>
            <a:picLocks noChangeAspect="1"/>
          </p:cNvPicPr>
          <p:nvPr/>
        </p:nvPicPr>
        <p:blipFill>
          <a:blip r:embed="rId4" cstate="screen">
            <a:extLst>
              <a:ext uri="{28A0092B-C50C-407E-A947-70E740481C1C}">
                <a14:useLocalDpi xmlns:a14="http://schemas.microsoft.com/office/drawing/2010/main"/>
              </a:ext>
            </a:extLst>
          </a:blip>
          <a:srcRect l="-5"/>
          <a:stretch>
            <a:fillRect/>
          </a:stretch>
        </p:blipFill>
        <p:spPr bwMode="auto">
          <a:xfrm>
            <a:off x="5808663" y="3284538"/>
            <a:ext cx="5183187" cy="2928937"/>
          </a:xfrm>
          <a:prstGeom prst="rect">
            <a:avLst/>
          </a:prstGeom>
          <a:solidFill>
            <a:schemeClr val="tx1"/>
          </a:solidFill>
          <a:ln w="9525">
            <a:solidFill>
              <a:schemeClr val="tx1"/>
            </a:solidFill>
            <a:miter lim="800000"/>
            <a:headEnd/>
            <a:tailEnd/>
          </a:ln>
        </p:spPr>
      </p:pic>
      <p:pic>
        <p:nvPicPr>
          <p:cNvPr id="12" name="Content Placeholder 3">
            <a:extLst>
              <a:ext uri="{FF2B5EF4-FFF2-40B4-BE49-F238E27FC236}">
                <a16:creationId xmlns:a16="http://schemas.microsoft.com/office/drawing/2014/main" id="{B0DD353F-30AE-6F4C-8C07-B647ED7E2766}"/>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346200" y="2133600"/>
            <a:ext cx="3511550" cy="320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Benutzerdefiniertes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1_Thème Office">
  <a:themeElements>
    <a:clrScheme name="Custom 4">
      <a:dk1>
        <a:srgbClr val="000000"/>
      </a:dk1>
      <a:lt1>
        <a:srgbClr val="FFFFFF"/>
      </a:lt1>
      <a:dk2>
        <a:srgbClr val="5D8298"/>
      </a:dk2>
      <a:lt2>
        <a:srgbClr val="EEECE1"/>
      </a:lt2>
      <a:accent1>
        <a:srgbClr val="C6573B"/>
      </a:accent1>
      <a:accent2>
        <a:srgbClr val="C0504D"/>
      </a:accent2>
      <a:accent3>
        <a:srgbClr val="E9D0CD"/>
      </a:accent3>
      <a:accent4>
        <a:srgbClr val="F4EAE7"/>
      </a:accent4>
      <a:accent5>
        <a:srgbClr val="ECE6ED"/>
      </a:accent5>
      <a:accent6>
        <a:srgbClr val="8B878B"/>
      </a:accent6>
      <a:hlink>
        <a:srgbClr val="C6573B"/>
      </a:hlink>
      <a:folHlink>
        <a:srgbClr val="C6573B"/>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2400" dirty="0" smtClean="0">
            <a:solidFill>
              <a:srgbClr val="505050"/>
            </a:solidFill>
            <a:latin typeface="Aileron" charset="0"/>
            <a:ea typeface="Aileron" charset="0"/>
            <a:cs typeface="Aileron" charset="0"/>
          </a:defRPr>
        </a:defPPr>
      </a:lstStyle>
    </a:txDef>
  </a:objectDefaults>
  <a:extraClrSchemeLst/>
  <a:extLst>
    <a:ext uri="{05A4C25C-085E-4340-85A3-A5531E510DB2}">
      <thm15:themeFamily xmlns:thm15="http://schemas.microsoft.com/office/thememl/2012/main" name="test1" id="{6EE5619C-8EAA-A44B-80F2-E23E4FCA5203}" vid="{AB7894ED-5683-8E4A-9ED0-7D17E9D41A6D}"/>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Custom 4">
      <a:dk1>
        <a:srgbClr val="000000"/>
      </a:dk1>
      <a:lt1>
        <a:srgbClr val="FFFFFF"/>
      </a:lt1>
      <a:dk2>
        <a:srgbClr val="5D8298"/>
      </a:dk2>
      <a:lt2>
        <a:srgbClr val="EEECE1"/>
      </a:lt2>
      <a:accent1>
        <a:srgbClr val="C6573B"/>
      </a:accent1>
      <a:accent2>
        <a:srgbClr val="C0504D"/>
      </a:accent2>
      <a:accent3>
        <a:srgbClr val="E9D0CD"/>
      </a:accent3>
      <a:accent4>
        <a:srgbClr val="F4EAE7"/>
      </a:accent4>
      <a:accent5>
        <a:srgbClr val="ECE6ED"/>
      </a:accent5>
      <a:accent6>
        <a:srgbClr val="8B878B"/>
      </a:accent6>
      <a:hlink>
        <a:srgbClr val="C6573B"/>
      </a:hlink>
      <a:folHlink>
        <a:srgbClr val="C6573B"/>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2400" dirty="0" smtClean="0">
            <a:solidFill>
              <a:srgbClr val="505050"/>
            </a:solidFill>
            <a:latin typeface="Aileron" charset="0"/>
            <a:ea typeface="Aileron" charset="0"/>
            <a:cs typeface="Aileron" charset="0"/>
          </a:defRPr>
        </a:defPPr>
      </a:lstStyle>
    </a:txDef>
  </a:objectDefaults>
  <a:extraClrSchemeLst/>
  <a:extLst>
    <a:ext uri="{05A4C25C-085E-4340-85A3-A5531E510DB2}">
      <thm15:themeFamily xmlns:thm15="http://schemas.microsoft.com/office/thememl/2012/main" name="test1" id="{6EE5619C-8EAA-A44B-80F2-E23E4FCA5203}" vid="{AB7894ED-5683-8E4A-9ED0-7D17E9D41A6D}"/>
    </a:ext>
  </a:extLst>
</a:theme>
</file>

<file path=ppt/theme/theme4.xml><?xml version="1.0" encoding="utf-8"?>
<a:theme xmlns:a="http://schemas.openxmlformats.org/drawingml/2006/main" name="Eigener Folienmaster April 2011">
  <a:themeElements>
    <a:clrScheme name="Praesentation_mit_sublogo_blau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aesentation_mit_sublogo_blau">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raesentation_mit_sublogo_blau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aesentation_mit_sublogo_blau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aesentation_mit_sublogo_blau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aesentation_mit_sublogo_blau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aesentation_mit_sublogo_blau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aesentation_mit_sublogo_blau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aesentation_mit_sublogo_blau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aesentation_mit_sublogo_blau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aesentation_mit_sublogo_blau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aesentation_mit_sublogo_blau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aesentation_mit_sublogo_blau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aesentation_mit_sublogo_blau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8.xml><?xml version="1.0" encoding="utf-8"?>
<a:theme xmlns:a="http://schemas.openxmlformats.org/drawingml/2006/main" name="3_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13096</TotalTime>
  <Words>6018</Words>
  <Application>Microsoft Office PowerPoint</Application>
  <PresentationFormat>Widescreen</PresentationFormat>
  <Paragraphs>1062</Paragraphs>
  <Slides>58</Slides>
  <Notes>54</Notes>
  <HiddenSlides>0</HiddenSlides>
  <MMClips>0</MMClips>
  <ScaleCrop>false</ScaleCrop>
  <HeadingPairs>
    <vt:vector size="6" baseType="variant">
      <vt:variant>
        <vt:lpstr>Fonts Used</vt:lpstr>
      </vt:variant>
      <vt:variant>
        <vt:i4>17</vt:i4>
      </vt:variant>
      <vt:variant>
        <vt:lpstr>Theme</vt:lpstr>
      </vt:variant>
      <vt:variant>
        <vt:i4>11</vt:i4>
      </vt:variant>
      <vt:variant>
        <vt:lpstr>Slide Titles</vt:lpstr>
      </vt:variant>
      <vt:variant>
        <vt:i4>58</vt:i4>
      </vt:variant>
    </vt:vector>
  </HeadingPairs>
  <TitlesOfParts>
    <vt:vector size="86" baseType="lpstr">
      <vt:lpstr>Aileron</vt:lpstr>
      <vt:lpstr>Arial</vt:lpstr>
      <vt:lpstr>Arial Narrow</vt:lpstr>
      <vt:lpstr>BlinkMacSystemFont</vt:lpstr>
      <vt:lpstr>Calibri</vt:lpstr>
      <vt:lpstr>Calibri Light</vt:lpstr>
      <vt:lpstr>Comic Sans MS</vt:lpstr>
      <vt:lpstr>Courier New</vt:lpstr>
      <vt:lpstr>Lucida Grande</vt:lpstr>
      <vt:lpstr>NexusSerif</vt:lpstr>
      <vt:lpstr>PT Sans Narrow</vt:lpstr>
      <vt:lpstr>Roboto</vt:lpstr>
      <vt:lpstr>Symbol</vt:lpstr>
      <vt:lpstr>Times</vt:lpstr>
      <vt:lpstr>Times New Roman</vt:lpstr>
      <vt:lpstr>Verdana</vt:lpstr>
      <vt:lpstr>Wingdings</vt:lpstr>
      <vt:lpstr>Default Design</vt:lpstr>
      <vt:lpstr>Tema di Office</vt:lpstr>
      <vt:lpstr>Thème Office</vt:lpstr>
      <vt:lpstr>Eigener Folienmaster April 2011</vt:lpstr>
      <vt:lpstr>5_office theme</vt:lpstr>
      <vt:lpstr>2_Office Theme</vt:lpstr>
      <vt:lpstr>1_office theme</vt:lpstr>
      <vt:lpstr>3_office theme</vt:lpstr>
      <vt:lpstr>Office Theme</vt:lpstr>
      <vt:lpstr>Benutzerdefiniertes Design</vt:lpstr>
      <vt:lpstr>1_Thème Office</vt:lpstr>
      <vt:lpstr>PowerPoint Presentation</vt:lpstr>
      <vt:lpstr>  Overcoming common challenges encountered in the diagnosis of rare bone disease   An independent Symposium 23rd May 2022</vt:lpstr>
      <vt:lpstr>Disclaimer</vt:lpstr>
      <vt:lpstr>expert Faculty</vt:lpstr>
      <vt:lpstr>agenda</vt:lpstr>
      <vt:lpstr>   CHALLENGES IN FIBRODYSPLASIA OSSIFICANS PROGRESSIVA (FOP) </vt:lpstr>
      <vt:lpstr>DISCLOSURES</vt:lpstr>
      <vt:lpstr>What is Fibrodysplasia Ossificans Progressiva?</vt:lpstr>
      <vt:lpstr>Malformation of Big Toes</vt:lpstr>
      <vt:lpstr>Radiological Features</vt:lpstr>
      <vt:lpstr>Genetic Diagnosis</vt:lpstr>
      <vt:lpstr>Patient Case – Genetic Confirmation</vt:lpstr>
      <vt:lpstr> Pathological Pathway leading to Heterotopic Ossification  </vt:lpstr>
      <vt:lpstr>Symptom Onset</vt:lpstr>
      <vt:lpstr>Recognition of Disease Flare-Ups</vt:lpstr>
      <vt:lpstr>Misdiagnosis is Common in FOP</vt:lpstr>
      <vt:lpstr>Risks of Surgery and Biopsy</vt:lpstr>
      <vt:lpstr>Patients Come into Contact with a Number of Specialists during their Journey</vt:lpstr>
      <vt:lpstr>Finding an Expert</vt:lpstr>
      <vt:lpstr>Patient Support</vt:lpstr>
      <vt:lpstr>Summary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Characteristics of inherited  or acquired causes of phosphopenic rickets  in comparison to calcipenic rickets </vt:lpstr>
      <vt:lpstr>Characteristics of inherited  or acquired causes of phosphopenic rickets  in comparison to calcipenic rickets </vt:lpstr>
      <vt:lpstr>Characteristics of inherited  or acquired causes of phosphopenic rickets  in comparison to calcipenic rickets </vt:lpstr>
      <vt:lpstr>PowerPoint Presentation</vt:lpstr>
      <vt:lpstr>PowerPoint Presentation</vt:lpstr>
      <vt:lpstr>PowerPoint Presentation</vt:lpstr>
      <vt:lpstr>Misdiagnosis: TIO masquerading as XLH</vt:lpstr>
      <vt:lpstr>misdiagnosis– TIO masquerading as XLH</vt:lpstr>
      <vt:lpstr>misdiagnosis– TIO masquerading as XLH</vt:lpstr>
      <vt:lpstr>PowerPoint Presentation</vt:lpstr>
      <vt:lpstr>PowerPoint Presentation</vt:lpstr>
      <vt:lpstr>HYPOPHOSPHATASIA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RNOHT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Metabolic Bone Disease Slides</dc:title>
  <dc:creator>RNOH</dc:creator>
  <cp:lastModifiedBy>Iain Murdoch</cp:lastModifiedBy>
  <cp:revision>434</cp:revision>
  <cp:lastPrinted>2022-05-08T16:20:50Z</cp:lastPrinted>
  <dcterms:created xsi:type="dcterms:W3CDTF">2012-01-06T11:11:34Z</dcterms:created>
  <dcterms:modified xsi:type="dcterms:W3CDTF">2022-06-01T11:44:31Z</dcterms:modified>
</cp:coreProperties>
</file>