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13" r:id="rId2"/>
    <p:sldMasterId id="2147483832" r:id="rId3"/>
  </p:sldMasterIdLst>
  <p:notesMasterIdLst>
    <p:notesMasterId r:id="rId70"/>
  </p:notesMasterIdLst>
  <p:handoutMasterIdLst>
    <p:handoutMasterId r:id="rId71"/>
  </p:handoutMasterIdLst>
  <p:sldIdLst>
    <p:sldId id="1331" r:id="rId4"/>
    <p:sldId id="2530" r:id="rId5"/>
    <p:sldId id="1747256563" r:id="rId6"/>
    <p:sldId id="1747256565" r:id="rId7"/>
    <p:sldId id="2534" r:id="rId8"/>
    <p:sldId id="12267" r:id="rId9"/>
    <p:sldId id="2146847142" r:id="rId10"/>
    <p:sldId id="301491705" r:id="rId11"/>
    <p:sldId id="12290" r:id="rId12"/>
    <p:sldId id="2146847145" r:id="rId13"/>
    <p:sldId id="2146847146" r:id="rId14"/>
    <p:sldId id="2146847147" r:id="rId15"/>
    <p:sldId id="2146847148" r:id="rId16"/>
    <p:sldId id="2146847149" r:id="rId17"/>
    <p:sldId id="2146847150" r:id="rId18"/>
    <p:sldId id="2146847151" r:id="rId19"/>
    <p:sldId id="2146847152" r:id="rId20"/>
    <p:sldId id="2146847153" r:id="rId21"/>
    <p:sldId id="2146847154" r:id="rId22"/>
    <p:sldId id="2146847155" r:id="rId23"/>
    <p:sldId id="2146847156" r:id="rId24"/>
    <p:sldId id="2146847157" r:id="rId25"/>
    <p:sldId id="2146847158" r:id="rId26"/>
    <p:sldId id="2146847159" r:id="rId27"/>
    <p:sldId id="2146847160" r:id="rId28"/>
    <p:sldId id="2146847161" r:id="rId29"/>
    <p:sldId id="2146847184" r:id="rId30"/>
    <p:sldId id="2146847185" r:id="rId31"/>
    <p:sldId id="2146847186" r:id="rId32"/>
    <p:sldId id="2146847187" r:id="rId33"/>
    <p:sldId id="2146847188" r:id="rId34"/>
    <p:sldId id="2146847189" r:id="rId35"/>
    <p:sldId id="2146847190" r:id="rId36"/>
    <p:sldId id="2146847191" r:id="rId37"/>
    <p:sldId id="2146847192" r:id="rId38"/>
    <p:sldId id="2146847193" r:id="rId39"/>
    <p:sldId id="2146847194" r:id="rId40"/>
    <p:sldId id="2146847195" r:id="rId41"/>
    <p:sldId id="2146847196" r:id="rId42"/>
    <p:sldId id="2146847162" r:id="rId43"/>
    <p:sldId id="2146847163" r:id="rId44"/>
    <p:sldId id="2146847164" r:id="rId45"/>
    <p:sldId id="2146847165" r:id="rId46"/>
    <p:sldId id="2146847166" r:id="rId47"/>
    <p:sldId id="2146847167" r:id="rId48"/>
    <p:sldId id="2146847168" r:id="rId49"/>
    <p:sldId id="2146847169" r:id="rId50"/>
    <p:sldId id="2146847170" r:id="rId51"/>
    <p:sldId id="2146847171" r:id="rId52"/>
    <p:sldId id="2146847172" r:id="rId53"/>
    <p:sldId id="2146847173" r:id="rId54"/>
    <p:sldId id="2146847174" r:id="rId55"/>
    <p:sldId id="2146847176" r:id="rId56"/>
    <p:sldId id="2146847177" r:id="rId57"/>
    <p:sldId id="2146847178" r:id="rId58"/>
    <p:sldId id="2146847179" r:id="rId59"/>
    <p:sldId id="2146847180" r:id="rId60"/>
    <p:sldId id="2146847181" r:id="rId61"/>
    <p:sldId id="2146847182" r:id="rId62"/>
    <p:sldId id="2146847183" r:id="rId63"/>
    <p:sldId id="278" r:id="rId64"/>
    <p:sldId id="280" r:id="rId65"/>
    <p:sldId id="2146847143" r:id="rId66"/>
    <p:sldId id="492" r:id="rId67"/>
    <p:sldId id="512" r:id="rId68"/>
    <p:sldId id="514" r:id="rId69"/>
  </p:sldIdLst>
  <p:sldSz cx="12192000" cy="6858000"/>
  <p:notesSz cx="6819900" cy="99187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565" userDrawn="1">
          <p15:clr>
            <a:srgbClr val="A4A3A4"/>
          </p15:clr>
        </p15:guide>
        <p15:guide id="3" pos="513" userDrawn="1">
          <p15:clr>
            <a:srgbClr val="A4A3A4"/>
          </p15:clr>
        </p15:guide>
      </p15:sldGuideLst>
    </p:ext>
    <p:ext uri="{2D200454-40CA-4A62-9FC3-DE9A4176ACB9}">
      <p15:notesGuideLst xmlns:p15="http://schemas.microsoft.com/office/powerpoint/2012/main">
        <p15:guide id="1" orient="horz" pos="3124" userDrawn="1">
          <p15:clr>
            <a:srgbClr val="A4A3A4"/>
          </p15:clr>
        </p15:guide>
        <p15:guide id="2" pos="214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 id="2" name="Kristina Bundra" initials="KB" lastIdx="3" clrIdx="1">
    <p:extLst>
      <p:ext uri="{19B8F6BF-5375-455C-9EA6-DF929625EA0E}">
        <p15:presenceInfo xmlns:p15="http://schemas.microsoft.com/office/powerpoint/2012/main" userId="S::kristina.bundra@bayer.com::97111aaf-62ae-44f0-be12-daa49b6c6c11" providerId="AD"/>
      </p:ext>
    </p:extLst>
  </p:cmAuthor>
  <p:cmAuthor id="3" name="Howard" initials="U" lastIdx="12" clrIdx="2">
    <p:extLst>
      <p:ext uri="{19B8F6BF-5375-455C-9EA6-DF929625EA0E}">
        <p15:presenceInfo xmlns:p15="http://schemas.microsoft.com/office/powerpoint/2012/main" userId="Howard" providerId="None"/>
      </p:ext>
    </p:extLst>
  </p:cmAuthor>
  <p:cmAuthor id="4" name="ReMedCo GmbH Medical and Regulatory Affairs" initials="RGMaRA" lastIdx="12" clrIdx="3">
    <p:extLst>
      <p:ext uri="{19B8F6BF-5375-455C-9EA6-DF929625EA0E}">
        <p15:presenceInfo xmlns:p15="http://schemas.microsoft.com/office/powerpoint/2012/main" userId="021022b4e12e8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BD0"/>
    <a:srgbClr val="E6E1EF"/>
    <a:srgbClr val="F5EAE8"/>
    <a:srgbClr val="EAD1CE"/>
    <a:srgbClr val="E7F5E9"/>
    <a:srgbClr val="2E7B8E"/>
    <a:srgbClr val="FFA402"/>
    <a:srgbClr val="03C750"/>
    <a:srgbClr val="C7573C"/>
    <a:srgbClr val="5D8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882" autoAdjust="0"/>
    <p:restoredTop sz="86275" autoAdjust="0"/>
  </p:normalViewPr>
  <p:slideViewPr>
    <p:cSldViewPr snapToObjects="1">
      <p:cViewPr varScale="1">
        <p:scale>
          <a:sx n="72" d="100"/>
          <a:sy n="72" d="100"/>
        </p:scale>
        <p:origin x="420" y="78"/>
      </p:cViewPr>
      <p:guideLst>
        <p:guide orient="horz" pos="2160"/>
        <p:guide pos="4565"/>
        <p:guide pos="5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11916"/>
    </p:cViewPr>
  </p:sorterViewPr>
  <p:notesViewPr>
    <p:cSldViewPr snapToObjects="1" showGuides="1">
      <p:cViewPr varScale="1">
        <p:scale>
          <a:sx n="84" d="100"/>
          <a:sy n="84" d="100"/>
        </p:scale>
        <p:origin x="3960" y="192"/>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iainm\COR2ED%20Dropbox\C10%20NTRK%20CONNECT\2022\NTRK%20CONNECT\EKS\Engage%20materials\Pre-meeting%20survey%20download%205th%20Sep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Macro-Enabled_Worksheet.xlsm"/></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Macro-Enabled_Worksheet1.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C3-4960-9F52-8BBF2D0D05DA}"/>
              </c:ext>
            </c:extLst>
          </c:dPt>
          <c:dPt>
            <c:idx val="1"/>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44C3-4960-9F52-8BBF2D0D05DA}"/>
              </c:ext>
            </c:extLst>
          </c:dPt>
          <c:dLbls>
            <c:dLbl>
              <c:idx val="0"/>
              <c:layout>
                <c:manualLayout>
                  <c:x val="-0.20862108701156884"/>
                  <c:y val="-6.16492480776577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C3-4960-9F52-8BBF2D0D05DA}"/>
                </c:ext>
              </c:extLst>
            </c:dLbl>
            <c:dLbl>
              <c:idx val="1"/>
              <c:layout>
                <c:manualLayout>
                  <c:x val="0.22299385158339527"/>
                  <c:y val="3.77184626421247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C3-4960-9F52-8BBF2D0D05D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Charts!$C$3:$D$3</c:f>
              <c:strCache>
                <c:ptCount val="2"/>
                <c:pt idx="0">
                  <c:v>YES</c:v>
                </c:pt>
                <c:pt idx="1">
                  <c:v>NO</c:v>
                </c:pt>
              </c:strCache>
            </c:strRef>
          </c:cat>
          <c:val>
            <c:numRef>
              <c:f>Charts!$C$4:$D$4</c:f>
              <c:numCache>
                <c:formatCode>0%</c:formatCode>
                <c:ptCount val="2"/>
                <c:pt idx="0">
                  <c:v>0.55600000000000005</c:v>
                </c:pt>
                <c:pt idx="1">
                  <c:v>0.44400000000000001</c:v>
                </c:pt>
              </c:numCache>
            </c:numRef>
          </c:val>
          <c:extLst>
            <c:ext xmlns:c16="http://schemas.microsoft.com/office/drawing/2014/chart" uri="{C3380CC4-5D6E-409C-BE32-E72D297353CC}">
              <c16:uniqueId val="{00000004-44C3-4960-9F52-8BBF2D0D05D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9525"/>
          </c:spPr>
          <c:dPt>
            <c:idx val="0"/>
            <c:bubble3D val="0"/>
            <c:spPr>
              <a:solidFill>
                <a:schemeClr val="accent1"/>
              </a:solidFill>
              <a:ln w="9525">
                <a:solidFill>
                  <a:schemeClr val="lt1"/>
                </a:solidFill>
              </a:ln>
              <a:effectLst/>
            </c:spPr>
            <c:extLst>
              <c:ext xmlns:c16="http://schemas.microsoft.com/office/drawing/2014/chart" uri="{C3380CC4-5D6E-409C-BE32-E72D297353CC}">
                <c16:uniqueId val="{00000001-2B6D-4617-A9F6-0E369B349318}"/>
              </c:ext>
            </c:extLst>
          </c:dPt>
          <c:dPt>
            <c:idx val="1"/>
            <c:bubble3D val="0"/>
            <c:spPr>
              <a:solidFill>
                <a:schemeClr val="accent2"/>
              </a:solidFill>
              <a:ln w="9525">
                <a:solidFill>
                  <a:schemeClr val="lt1"/>
                </a:solidFill>
              </a:ln>
              <a:effectLst/>
            </c:spPr>
            <c:extLst>
              <c:ext xmlns:c16="http://schemas.microsoft.com/office/drawing/2014/chart" uri="{C3380CC4-5D6E-409C-BE32-E72D297353CC}">
                <c16:uniqueId val="{00000003-2B6D-4617-A9F6-0E369B349318}"/>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2B6D-4617-A9F6-0E369B349318}"/>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2B6D-4617-A9F6-0E369B349318}"/>
              </c:ext>
            </c:extLst>
          </c:dPt>
          <c:dPt>
            <c:idx val="4"/>
            <c:bubble3D val="0"/>
            <c:spPr>
              <a:solidFill>
                <a:schemeClr val="accent5"/>
              </a:solidFill>
              <a:ln w="9525">
                <a:solidFill>
                  <a:schemeClr val="lt1"/>
                </a:solidFill>
              </a:ln>
              <a:effectLst/>
            </c:spPr>
            <c:extLst>
              <c:ext xmlns:c16="http://schemas.microsoft.com/office/drawing/2014/chart" uri="{C3380CC4-5D6E-409C-BE32-E72D297353CC}">
                <c16:uniqueId val="{00000009-2B6D-4617-A9F6-0E369B349318}"/>
              </c:ext>
            </c:extLst>
          </c:dPt>
          <c:dPt>
            <c:idx val="5"/>
            <c:bubble3D val="0"/>
            <c:spPr>
              <a:solidFill>
                <a:schemeClr val="accent6"/>
              </a:solidFill>
              <a:ln w="9525">
                <a:solidFill>
                  <a:schemeClr val="lt1"/>
                </a:solidFill>
              </a:ln>
              <a:effectLst/>
            </c:spPr>
            <c:extLst>
              <c:ext xmlns:c16="http://schemas.microsoft.com/office/drawing/2014/chart" uri="{C3380CC4-5D6E-409C-BE32-E72D297353CC}">
                <c16:uniqueId val="{0000000B-2B6D-4617-A9F6-0E369B349318}"/>
              </c:ext>
            </c:extLst>
          </c:dPt>
          <c:dPt>
            <c:idx val="6"/>
            <c:bubble3D val="0"/>
            <c:spPr>
              <a:solidFill>
                <a:schemeClr val="accent1">
                  <a:lumMod val="60000"/>
                </a:schemeClr>
              </a:solidFill>
              <a:ln w="9525">
                <a:solidFill>
                  <a:schemeClr val="lt1"/>
                </a:solidFill>
              </a:ln>
              <a:effectLst/>
            </c:spPr>
            <c:extLst>
              <c:ext xmlns:c16="http://schemas.microsoft.com/office/drawing/2014/chart" uri="{C3380CC4-5D6E-409C-BE32-E72D297353CC}">
                <c16:uniqueId val="{0000000D-2B6D-4617-A9F6-0E369B349318}"/>
              </c:ext>
            </c:extLst>
          </c:dPt>
          <c:dPt>
            <c:idx val="7"/>
            <c:bubble3D val="0"/>
            <c:spPr>
              <a:solidFill>
                <a:schemeClr val="accent2">
                  <a:lumMod val="60000"/>
                </a:schemeClr>
              </a:solidFill>
              <a:ln w="9525">
                <a:solidFill>
                  <a:schemeClr val="lt1"/>
                </a:solidFill>
              </a:ln>
              <a:effectLst/>
            </c:spPr>
            <c:extLst>
              <c:ext xmlns:c16="http://schemas.microsoft.com/office/drawing/2014/chart" uri="{C3380CC4-5D6E-409C-BE32-E72D297353CC}">
                <c16:uniqueId val="{0000000F-2B6D-4617-A9F6-0E369B349318}"/>
              </c:ext>
            </c:extLst>
          </c:dPt>
          <c:dPt>
            <c:idx val="8"/>
            <c:bubble3D val="0"/>
            <c:spPr>
              <a:solidFill>
                <a:schemeClr val="accent3">
                  <a:lumMod val="60000"/>
                </a:schemeClr>
              </a:solidFill>
              <a:ln w="9525">
                <a:solidFill>
                  <a:schemeClr val="lt1"/>
                </a:solidFill>
              </a:ln>
              <a:effectLst/>
            </c:spPr>
            <c:extLst>
              <c:ext xmlns:c16="http://schemas.microsoft.com/office/drawing/2014/chart" uri="{C3380CC4-5D6E-409C-BE32-E72D297353CC}">
                <c16:uniqueId val="{00000011-2B6D-4617-A9F6-0E369B349318}"/>
              </c:ext>
            </c:extLst>
          </c:dPt>
          <c:dPt>
            <c:idx val="9"/>
            <c:bubble3D val="0"/>
            <c:spPr>
              <a:solidFill>
                <a:schemeClr val="accent4">
                  <a:lumMod val="60000"/>
                </a:schemeClr>
              </a:solidFill>
              <a:ln w="9525">
                <a:solidFill>
                  <a:schemeClr val="lt1"/>
                </a:solidFill>
              </a:ln>
              <a:effectLst/>
            </c:spPr>
            <c:extLst>
              <c:ext xmlns:c16="http://schemas.microsoft.com/office/drawing/2014/chart" uri="{C3380CC4-5D6E-409C-BE32-E72D297353CC}">
                <c16:uniqueId val="{00000013-2B6D-4617-A9F6-0E369B349318}"/>
              </c:ext>
            </c:extLst>
          </c:dPt>
          <c:dPt>
            <c:idx val="10"/>
            <c:bubble3D val="0"/>
            <c:spPr>
              <a:solidFill>
                <a:schemeClr val="accent5">
                  <a:lumMod val="60000"/>
                </a:schemeClr>
              </a:solidFill>
              <a:ln w="9525">
                <a:solidFill>
                  <a:schemeClr val="lt1"/>
                </a:solidFill>
              </a:ln>
              <a:effectLst/>
            </c:spPr>
            <c:extLst>
              <c:ext xmlns:c16="http://schemas.microsoft.com/office/drawing/2014/chart" uri="{C3380CC4-5D6E-409C-BE32-E72D297353CC}">
                <c16:uniqueId val="{00000015-2B6D-4617-A9F6-0E369B349318}"/>
              </c:ext>
            </c:extLst>
          </c:dPt>
          <c:dPt>
            <c:idx val="11"/>
            <c:bubble3D val="0"/>
            <c:spPr>
              <a:solidFill>
                <a:schemeClr val="accent6">
                  <a:lumMod val="60000"/>
                </a:schemeClr>
              </a:solidFill>
              <a:ln w="9525">
                <a:solidFill>
                  <a:schemeClr val="lt1"/>
                </a:solidFill>
              </a:ln>
              <a:effectLst/>
            </c:spPr>
            <c:extLst>
              <c:ext xmlns:c16="http://schemas.microsoft.com/office/drawing/2014/chart" uri="{C3380CC4-5D6E-409C-BE32-E72D297353CC}">
                <c16:uniqueId val="{00000017-2B6D-4617-A9F6-0E369B349318}"/>
              </c:ext>
            </c:extLst>
          </c:dPt>
          <c:dPt>
            <c:idx val="12"/>
            <c:bubble3D val="0"/>
            <c:spPr>
              <a:solidFill>
                <a:schemeClr val="accent1">
                  <a:lumMod val="80000"/>
                  <a:lumOff val="20000"/>
                </a:schemeClr>
              </a:solidFill>
              <a:ln w="9525">
                <a:solidFill>
                  <a:schemeClr val="lt1"/>
                </a:solidFill>
              </a:ln>
              <a:effectLst/>
            </c:spPr>
            <c:extLst>
              <c:ext xmlns:c16="http://schemas.microsoft.com/office/drawing/2014/chart" uri="{C3380CC4-5D6E-409C-BE32-E72D297353CC}">
                <c16:uniqueId val="{00000019-2B6D-4617-A9F6-0E369B349318}"/>
              </c:ext>
            </c:extLst>
          </c:dPt>
          <c:dPt>
            <c:idx val="13"/>
            <c:bubble3D val="0"/>
            <c:spPr>
              <a:solidFill>
                <a:schemeClr val="accent2">
                  <a:lumMod val="80000"/>
                  <a:lumOff val="20000"/>
                </a:schemeClr>
              </a:solidFill>
              <a:ln w="9525">
                <a:solidFill>
                  <a:schemeClr val="lt1"/>
                </a:solidFill>
              </a:ln>
              <a:effectLst/>
            </c:spPr>
            <c:extLst>
              <c:ext xmlns:c16="http://schemas.microsoft.com/office/drawing/2014/chart" uri="{C3380CC4-5D6E-409C-BE32-E72D297353CC}">
                <c16:uniqueId val="{0000001B-2B6D-4617-A9F6-0E369B349318}"/>
              </c:ext>
            </c:extLst>
          </c:dPt>
          <c:dPt>
            <c:idx val="14"/>
            <c:bubble3D val="0"/>
            <c:spPr>
              <a:solidFill>
                <a:schemeClr val="accent3">
                  <a:lumMod val="80000"/>
                  <a:lumOff val="20000"/>
                </a:schemeClr>
              </a:solidFill>
              <a:ln w="9525">
                <a:solidFill>
                  <a:schemeClr val="lt1"/>
                </a:solidFill>
              </a:ln>
              <a:effectLst/>
            </c:spPr>
            <c:extLst>
              <c:ext xmlns:c16="http://schemas.microsoft.com/office/drawing/2014/chart" uri="{C3380CC4-5D6E-409C-BE32-E72D297353CC}">
                <c16:uniqueId val="{0000001D-2B6D-4617-A9F6-0E369B349318}"/>
              </c:ext>
            </c:extLst>
          </c:dPt>
          <c:dPt>
            <c:idx val="15"/>
            <c:bubble3D val="0"/>
            <c:spPr>
              <a:solidFill>
                <a:schemeClr val="accent4">
                  <a:lumMod val="80000"/>
                  <a:lumOff val="20000"/>
                </a:schemeClr>
              </a:solidFill>
              <a:ln w="9525">
                <a:solidFill>
                  <a:schemeClr val="lt1"/>
                </a:solidFill>
              </a:ln>
              <a:effectLst/>
            </c:spPr>
            <c:extLst>
              <c:ext xmlns:c16="http://schemas.microsoft.com/office/drawing/2014/chart" uri="{C3380CC4-5D6E-409C-BE32-E72D297353CC}">
                <c16:uniqueId val="{0000001F-2B6D-4617-A9F6-0E369B349318}"/>
              </c:ext>
            </c:extLst>
          </c:dPt>
          <c:dPt>
            <c:idx val="16"/>
            <c:bubble3D val="0"/>
            <c:spPr>
              <a:solidFill>
                <a:schemeClr val="accent5">
                  <a:lumMod val="80000"/>
                  <a:lumOff val="20000"/>
                </a:schemeClr>
              </a:solidFill>
              <a:ln w="9525">
                <a:solidFill>
                  <a:schemeClr val="lt1"/>
                </a:solidFill>
              </a:ln>
              <a:effectLst/>
            </c:spPr>
            <c:extLst>
              <c:ext xmlns:c16="http://schemas.microsoft.com/office/drawing/2014/chart" uri="{C3380CC4-5D6E-409C-BE32-E72D297353CC}">
                <c16:uniqueId val="{00000021-2B6D-4617-A9F6-0E369B349318}"/>
              </c:ext>
            </c:extLst>
          </c:dPt>
          <c:dPt>
            <c:idx val="17"/>
            <c:bubble3D val="0"/>
            <c:spPr>
              <a:solidFill>
                <a:schemeClr val="accent6">
                  <a:lumMod val="80000"/>
                  <a:lumOff val="20000"/>
                </a:schemeClr>
              </a:solidFill>
              <a:ln w="9525">
                <a:solidFill>
                  <a:schemeClr val="lt1"/>
                </a:solidFill>
              </a:ln>
              <a:effectLst/>
            </c:spPr>
            <c:extLst>
              <c:ext xmlns:c16="http://schemas.microsoft.com/office/drawing/2014/chart" uri="{C3380CC4-5D6E-409C-BE32-E72D297353CC}">
                <c16:uniqueId val="{00000023-2B6D-4617-A9F6-0E369B349318}"/>
              </c:ext>
            </c:extLst>
          </c:dPt>
          <c:dPt>
            <c:idx val="18"/>
            <c:bubble3D val="0"/>
            <c:spPr>
              <a:solidFill>
                <a:schemeClr val="accent1">
                  <a:lumMod val="80000"/>
                </a:schemeClr>
              </a:solidFill>
              <a:ln w="9525">
                <a:solidFill>
                  <a:schemeClr val="lt1"/>
                </a:solidFill>
              </a:ln>
              <a:effectLst/>
            </c:spPr>
            <c:extLst>
              <c:ext xmlns:c16="http://schemas.microsoft.com/office/drawing/2014/chart" uri="{C3380CC4-5D6E-409C-BE32-E72D297353CC}">
                <c16:uniqueId val="{00000025-2B6D-4617-A9F6-0E369B349318}"/>
              </c:ext>
            </c:extLst>
          </c:dPt>
          <c:dPt>
            <c:idx val="19"/>
            <c:bubble3D val="0"/>
            <c:spPr>
              <a:solidFill>
                <a:schemeClr val="accent2">
                  <a:lumMod val="80000"/>
                </a:schemeClr>
              </a:solidFill>
              <a:ln w="9525">
                <a:solidFill>
                  <a:schemeClr val="lt1"/>
                </a:solidFill>
              </a:ln>
              <a:effectLst/>
            </c:spPr>
            <c:extLst>
              <c:ext xmlns:c16="http://schemas.microsoft.com/office/drawing/2014/chart" uri="{C3380CC4-5D6E-409C-BE32-E72D297353CC}">
                <c16:uniqueId val="{00000027-2B6D-4617-A9F6-0E369B349318}"/>
              </c:ext>
            </c:extLst>
          </c:dPt>
          <c:dPt>
            <c:idx val="20"/>
            <c:bubble3D val="0"/>
            <c:spPr>
              <a:solidFill>
                <a:schemeClr val="accent3">
                  <a:lumMod val="80000"/>
                </a:schemeClr>
              </a:solidFill>
              <a:ln w="9525">
                <a:solidFill>
                  <a:schemeClr val="lt1"/>
                </a:solidFill>
              </a:ln>
              <a:effectLst/>
            </c:spPr>
            <c:extLst>
              <c:ext xmlns:c16="http://schemas.microsoft.com/office/drawing/2014/chart" uri="{C3380CC4-5D6E-409C-BE32-E72D297353CC}">
                <c16:uniqueId val="{00000029-2B6D-4617-A9F6-0E369B349318}"/>
              </c:ext>
            </c:extLst>
          </c:dPt>
          <c:dPt>
            <c:idx val="21"/>
            <c:bubble3D val="0"/>
            <c:spPr>
              <a:solidFill>
                <a:schemeClr val="accent4">
                  <a:lumMod val="80000"/>
                </a:schemeClr>
              </a:solidFill>
              <a:ln w="9525">
                <a:solidFill>
                  <a:schemeClr val="lt1"/>
                </a:solidFill>
              </a:ln>
              <a:effectLst/>
            </c:spPr>
            <c:extLst>
              <c:ext xmlns:c16="http://schemas.microsoft.com/office/drawing/2014/chart" uri="{C3380CC4-5D6E-409C-BE32-E72D297353CC}">
                <c16:uniqueId val="{0000002B-2B6D-4617-A9F6-0E369B349318}"/>
              </c:ext>
            </c:extLst>
          </c:dPt>
          <c:dPt>
            <c:idx val="22"/>
            <c:bubble3D val="0"/>
            <c:spPr>
              <a:solidFill>
                <a:schemeClr val="accent5">
                  <a:lumMod val="80000"/>
                </a:schemeClr>
              </a:solidFill>
              <a:ln w="9525">
                <a:solidFill>
                  <a:schemeClr val="lt1"/>
                </a:solidFill>
              </a:ln>
              <a:effectLst/>
            </c:spPr>
            <c:extLst>
              <c:ext xmlns:c16="http://schemas.microsoft.com/office/drawing/2014/chart" uri="{C3380CC4-5D6E-409C-BE32-E72D297353CC}">
                <c16:uniqueId val="{0000002D-2B6D-4617-A9F6-0E369B349318}"/>
              </c:ext>
            </c:extLst>
          </c:dPt>
          <c:dPt>
            <c:idx val="23"/>
            <c:bubble3D val="0"/>
            <c:spPr>
              <a:solidFill>
                <a:schemeClr val="accent6">
                  <a:lumMod val="80000"/>
                </a:schemeClr>
              </a:solidFill>
              <a:ln w="9525">
                <a:solidFill>
                  <a:schemeClr val="lt1"/>
                </a:solidFill>
              </a:ln>
              <a:effectLst/>
            </c:spPr>
            <c:extLst>
              <c:ext xmlns:c16="http://schemas.microsoft.com/office/drawing/2014/chart" uri="{C3380CC4-5D6E-409C-BE32-E72D297353CC}">
                <c16:uniqueId val="{0000002F-2B6D-4617-A9F6-0E369B349318}"/>
              </c:ext>
            </c:extLst>
          </c:dPt>
          <c:dPt>
            <c:idx val="24"/>
            <c:bubble3D val="0"/>
            <c:spPr>
              <a:solidFill>
                <a:schemeClr val="accent1">
                  <a:lumMod val="60000"/>
                  <a:lumOff val="40000"/>
                </a:schemeClr>
              </a:solidFill>
              <a:ln w="9525">
                <a:solidFill>
                  <a:schemeClr val="lt1"/>
                </a:solidFill>
              </a:ln>
              <a:effectLst/>
            </c:spPr>
            <c:extLst>
              <c:ext xmlns:c16="http://schemas.microsoft.com/office/drawing/2014/chart" uri="{C3380CC4-5D6E-409C-BE32-E72D297353CC}">
                <c16:uniqueId val="{00000031-2B6D-4617-A9F6-0E369B349318}"/>
              </c:ext>
            </c:extLst>
          </c:dPt>
          <c:cat>
            <c:strRef>
              <c:f>Sheet1!$A$2:$A$26</c:f>
              <c:strCache>
                <c:ptCount val="4"/>
                <c:pt idx="0">
                  <c:v>1st Qtr</c:v>
                </c:pt>
                <c:pt idx="1">
                  <c:v>2nd Qtr</c:v>
                </c:pt>
                <c:pt idx="2">
                  <c:v>3rd Qtr</c:v>
                </c:pt>
                <c:pt idx="3">
                  <c:v>4th Qtr</c:v>
                </c:pt>
              </c:strCache>
            </c:strRef>
          </c:cat>
          <c:val>
            <c:numRef>
              <c:f>Sheet1!$B$2:$B$26</c:f>
              <c:numCache>
                <c:formatCode>General</c:formatCode>
                <c:ptCount val="25"/>
                <c:pt idx="0">
                  <c:v>27</c:v>
                </c:pt>
                <c:pt idx="1">
                  <c:v>19</c:v>
                </c:pt>
                <c:pt idx="2">
                  <c:v>12</c:v>
                </c:pt>
                <c:pt idx="3">
                  <c:v>10</c:v>
                </c:pt>
                <c:pt idx="4">
                  <c:v>9</c:v>
                </c:pt>
                <c:pt idx="5">
                  <c:v>6</c:v>
                </c:pt>
                <c:pt idx="6">
                  <c:v>3</c:v>
                </c:pt>
                <c:pt idx="7">
                  <c:v>3</c:v>
                </c:pt>
                <c:pt idx="8">
                  <c:v>2</c:v>
                </c:pt>
                <c:pt idx="9">
                  <c:v>1</c:v>
                </c:pt>
                <c:pt idx="10">
                  <c:v>1</c:v>
                </c:pt>
                <c:pt idx="11">
                  <c:v>1</c:v>
                </c:pt>
                <c:pt idx="12">
                  <c:v>1</c:v>
                </c:pt>
                <c:pt idx="13">
                  <c:v>0.4</c:v>
                </c:pt>
                <c:pt idx="14">
                  <c:v>0.4</c:v>
                </c:pt>
                <c:pt idx="15">
                  <c:v>0.4</c:v>
                </c:pt>
                <c:pt idx="16">
                  <c:v>0.4</c:v>
                </c:pt>
                <c:pt idx="17">
                  <c:v>0.4</c:v>
                </c:pt>
                <c:pt idx="18">
                  <c:v>0.4</c:v>
                </c:pt>
                <c:pt idx="19">
                  <c:v>0.4</c:v>
                </c:pt>
                <c:pt idx="20">
                  <c:v>0.4</c:v>
                </c:pt>
                <c:pt idx="21">
                  <c:v>0.4</c:v>
                </c:pt>
                <c:pt idx="22">
                  <c:v>0.4</c:v>
                </c:pt>
                <c:pt idx="23">
                  <c:v>0.4</c:v>
                </c:pt>
                <c:pt idx="24">
                  <c:v>0.4</c:v>
                </c:pt>
              </c:numCache>
            </c:numRef>
          </c:val>
          <c:extLst>
            <c:ext xmlns:c16="http://schemas.microsoft.com/office/drawing/2014/chart" uri="{C3380CC4-5D6E-409C-BE32-E72D297353CC}">
              <c16:uniqueId val="{00000000-0F98-E443-8EF1-09D0F6A4658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0"/>
    <c:plotArea>
      <c:layout>
        <c:manualLayout>
          <c:layoutTarget val="inner"/>
          <c:xMode val="edge"/>
          <c:yMode val="edge"/>
          <c:x val="7.1758153957650811E-2"/>
          <c:y val="3.8930507333308627E-2"/>
          <c:w val="0.77613279926295453"/>
          <c:h val="0.72338815474152685"/>
        </c:manualLayout>
      </c:layout>
      <c:lineChart>
        <c:grouping val="standard"/>
        <c:varyColors val="0"/>
        <c:ser>
          <c:idx val="0"/>
          <c:order val="0"/>
          <c:tx>
            <c:strRef>
              <c:f>Tabelle1!$B$1</c:f>
              <c:strCache>
                <c:ptCount val="1"/>
                <c:pt idx="0">
                  <c:v>ECOG</c:v>
                </c:pt>
              </c:strCache>
            </c:strRef>
          </c:tx>
          <c:spPr>
            <a:ln>
              <a:solidFill>
                <a:schemeClr val="accent1"/>
              </a:solidFill>
            </a:ln>
          </c:spPr>
          <c:marker>
            <c:symbol val="none"/>
          </c:marker>
          <c:cat>
            <c:strRef>
              <c:f>Tabelle1!$A$2:$A$14</c:f>
              <c:strCache>
                <c:ptCount val="12"/>
                <c:pt idx="0">
                  <c:v>Dec-18</c:v>
                </c:pt>
                <c:pt idx="1">
                  <c:v>1-Jan-19</c:v>
                </c:pt>
                <c:pt idx="2">
                  <c:v>1-Feb-19</c:v>
                </c:pt>
                <c:pt idx="3">
                  <c:v>1-Mar-19</c:v>
                </c:pt>
                <c:pt idx="4">
                  <c:v>1-Apr-19</c:v>
                </c:pt>
                <c:pt idx="5">
                  <c:v>1-May-19</c:v>
                </c:pt>
                <c:pt idx="6">
                  <c:v>1-Jun-19</c:v>
                </c:pt>
                <c:pt idx="7">
                  <c:v>1-Sep-19</c:v>
                </c:pt>
                <c:pt idx="8">
                  <c:v>1-Oct-19</c:v>
                </c:pt>
                <c:pt idx="9">
                  <c:v>1-DEC-19</c:v>
                </c:pt>
                <c:pt idx="10">
                  <c:v>1-Jun-20</c:v>
                </c:pt>
                <c:pt idx="11">
                  <c:v>1-Jun-21</c:v>
                </c:pt>
              </c:strCache>
            </c:strRef>
          </c:cat>
          <c:val>
            <c:numRef>
              <c:f>Tabelle1!$B$2:$B$14</c:f>
              <c:numCache>
                <c:formatCode>General</c:formatCode>
                <c:ptCount val="13"/>
                <c:pt idx="0">
                  <c:v>3</c:v>
                </c:pt>
                <c:pt idx="1">
                  <c:v>2</c:v>
                </c:pt>
                <c:pt idx="2">
                  <c:v>1</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0-1F47-0E48-AC0A-BD67F771815C}"/>
            </c:ext>
          </c:extLst>
        </c:ser>
        <c:ser>
          <c:idx val="1"/>
          <c:order val="1"/>
          <c:tx>
            <c:strRef>
              <c:f>Tabelle1!$C$1</c:f>
              <c:strCache>
                <c:ptCount val="1"/>
                <c:pt idx="0">
                  <c:v>BW</c:v>
                </c:pt>
              </c:strCache>
            </c:strRef>
          </c:tx>
          <c:spPr>
            <a:ln>
              <a:solidFill>
                <a:schemeClr val="accent2"/>
              </a:solidFill>
            </a:ln>
          </c:spPr>
          <c:marker>
            <c:symbol val="none"/>
          </c:marker>
          <c:cat>
            <c:strRef>
              <c:f>Tabelle1!$A$2:$A$14</c:f>
              <c:strCache>
                <c:ptCount val="12"/>
                <c:pt idx="0">
                  <c:v>Dec-18</c:v>
                </c:pt>
                <c:pt idx="1">
                  <c:v>1-Jan-19</c:v>
                </c:pt>
                <c:pt idx="2">
                  <c:v>1-Feb-19</c:v>
                </c:pt>
                <c:pt idx="3">
                  <c:v>1-Mar-19</c:v>
                </c:pt>
                <c:pt idx="4">
                  <c:v>1-Apr-19</c:v>
                </c:pt>
                <c:pt idx="5">
                  <c:v>1-May-19</c:v>
                </c:pt>
                <c:pt idx="6">
                  <c:v>1-Jun-19</c:v>
                </c:pt>
                <c:pt idx="7">
                  <c:v>1-Sep-19</c:v>
                </c:pt>
                <c:pt idx="8">
                  <c:v>1-Oct-19</c:v>
                </c:pt>
                <c:pt idx="9">
                  <c:v>1-DEC-19</c:v>
                </c:pt>
                <c:pt idx="10">
                  <c:v>1-Jun-20</c:v>
                </c:pt>
                <c:pt idx="11">
                  <c:v>1-Jun-21</c:v>
                </c:pt>
              </c:strCache>
            </c:strRef>
          </c:cat>
          <c:val>
            <c:numRef>
              <c:f>Tabelle1!$C$2:$C$14</c:f>
              <c:numCache>
                <c:formatCode>General</c:formatCode>
                <c:ptCount val="13"/>
                <c:pt idx="0">
                  <c:v>50</c:v>
                </c:pt>
                <c:pt idx="1">
                  <c:v>51</c:v>
                </c:pt>
                <c:pt idx="2">
                  <c:v>53</c:v>
                </c:pt>
                <c:pt idx="3">
                  <c:v>54</c:v>
                </c:pt>
                <c:pt idx="4">
                  <c:v>55</c:v>
                </c:pt>
                <c:pt idx="5">
                  <c:v>56</c:v>
                </c:pt>
                <c:pt idx="6">
                  <c:v>57</c:v>
                </c:pt>
                <c:pt idx="7">
                  <c:v>58</c:v>
                </c:pt>
                <c:pt idx="8">
                  <c:v>58</c:v>
                </c:pt>
                <c:pt idx="9">
                  <c:v>56</c:v>
                </c:pt>
                <c:pt idx="10">
                  <c:v>57</c:v>
                </c:pt>
                <c:pt idx="11">
                  <c:v>54</c:v>
                </c:pt>
              </c:numCache>
            </c:numRef>
          </c:val>
          <c:smooth val="0"/>
          <c:extLst>
            <c:ext xmlns:c16="http://schemas.microsoft.com/office/drawing/2014/chart" uri="{C3380CC4-5D6E-409C-BE32-E72D297353CC}">
              <c16:uniqueId val="{00000001-1F47-0E48-AC0A-BD67F771815C}"/>
            </c:ext>
          </c:extLst>
        </c:ser>
        <c:ser>
          <c:idx val="2"/>
          <c:order val="2"/>
          <c:tx>
            <c:strRef>
              <c:f>Tabelle1!$D$1</c:f>
              <c:strCache>
                <c:ptCount val="1"/>
                <c:pt idx="0">
                  <c:v>HB</c:v>
                </c:pt>
              </c:strCache>
            </c:strRef>
          </c:tx>
          <c:spPr>
            <a:ln>
              <a:solidFill>
                <a:schemeClr val="tx2"/>
              </a:solidFill>
            </a:ln>
          </c:spPr>
          <c:marker>
            <c:symbol val="none"/>
          </c:marker>
          <c:cat>
            <c:strRef>
              <c:f>Tabelle1!$A$2:$A$14</c:f>
              <c:strCache>
                <c:ptCount val="12"/>
                <c:pt idx="0">
                  <c:v>Dec-18</c:v>
                </c:pt>
                <c:pt idx="1">
                  <c:v>1-Jan-19</c:v>
                </c:pt>
                <c:pt idx="2">
                  <c:v>1-Feb-19</c:v>
                </c:pt>
                <c:pt idx="3">
                  <c:v>1-Mar-19</c:v>
                </c:pt>
                <c:pt idx="4">
                  <c:v>1-Apr-19</c:v>
                </c:pt>
                <c:pt idx="5">
                  <c:v>1-May-19</c:v>
                </c:pt>
                <c:pt idx="6">
                  <c:v>1-Jun-19</c:v>
                </c:pt>
                <c:pt idx="7">
                  <c:v>1-Sep-19</c:v>
                </c:pt>
                <c:pt idx="8">
                  <c:v>1-Oct-19</c:v>
                </c:pt>
                <c:pt idx="9">
                  <c:v>1-DEC-19</c:v>
                </c:pt>
                <c:pt idx="10">
                  <c:v>1-Jun-20</c:v>
                </c:pt>
                <c:pt idx="11">
                  <c:v>1-Jun-21</c:v>
                </c:pt>
              </c:strCache>
            </c:strRef>
          </c:cat>
          <c:val>
            <c:numRef>
              <c:f>Tabelle1!$D$2:$D$14</c:f>
              <c:numCache>
                <c:formatCode>General</c:formatCode>
                <c:ptCount val="13"/>
                <c:pt idx="0">
                  <c:v>13</c:v>
                </c:pt>
                <c:pt idx="1">
                  <c:v>13</c:v>
                </c:pt>
                <c:pt idx="2">
                  <c:v>11</c:v>
                </c:pt>
                <c:pt idx="3">
                  <c:v>10</c:v>
                </c:pt>
                <c:pt idx="4">
                  <c:v>11</c:v>
                </c:pt>
                <c:pt idx="5">
                  <c:v>10.5</c:v>
                </c:pt>
                <c:pt idx="6">
                  <c:v>11</c:v>
                </c:pt>
                <c:pt idx="7">
                  <c:v>11.5</c:v>
                </c:pt>
                <c:pt idx="8">
                  <c:v>11</c:v>
                </c:pt>
                <c:pt idx="9">
                  <c:v>9</c:v>
                </c:pt>
                <c:pt idx="10">
                  <c:v>11.5</c:v>
                </c:pt>
                <c:pt idx="11">
                  <c:v>11</c:v>
                </c:pt>
              </c:numCache>
            </c:numRef>
          </c:val>
          <c:smooth val="0"/>
          <c:extLst>
            <c:ext xmlns:c16="http://schemas.microsoft.com/office/drawing/2014/chart" uri="{C3380CC4-5D6E-409C-BE32-E72D297353CC}">
              <c16:uniqueId val="{00000002-1F47-0E48-AC0A-BD67F771815C}"/>
            </c:ext>
          </c:extLst>
        </c:ser>
        <c:ser>
          <c:idx val="3"/>
          <c:order val="3"/>
          <c:tx>
            <c:strRef>
              <c:f>Tabelle1!$E$1</c:f>
              <c:strCache>
                <c:ptCount val="1"/>
                <c:pt idx="0">
                  <c:v>ALT</c:v>
                </c:pt>
              </c:strCache>
            </c:strRef>
          </c:tx>
          <c:spPr>
            <a:ln>
              <a:solidFill>
                <a:schemeClr val="accent6"/>
              </a:solidFill>
            </a:ln>
          </c:spPr>
          <c:marker>
            <c:symbol val="none"/>
          </c:marker>
          <c:cat>
            <c:strRef>
              <c:f>Tabelle1!$A$2:$A$14</c:f>
              <c:strCache>
                <c:ptCount val="12"/>
                <c:pt idx="0">
                  <c:v>Dec-18</c:v>
                </c:pt>
                <c:pt idx="1">
                  <c:v>1-Jan-19</c:v>
                </c:pt>
                <c:pt idx="2">
                  <c:v>1-Feb-19</c:v>
                </c:pt>
                <c:pt idx="3">
                  <c:v>1-Mar-19</c:v>
                </c:pt>
                <c:pt idx="4">
                  <c:v>1-Apr-19</c:v>
                </c:pt>
                <c:pt idx="5">
                  <c:v>1-May-19</c:v>
                </c:pt>
                <c:pt idx="6">
                  <c:v>1-Jun-19</c:v>
                </c:pt>
                <c:pt idx="7">
                  <c:v>1-Sep-19</c:v>
                </c:pt>
                <c:pt idx="8">
                  <c:v>1-Oct-19</c:v>
                </c:pt>
                <c:pt idx="9">
                  <c:v>1-DEC-19</c:v>
                </c:pt>
                <c:pt idx="10">
                  <c:v>1-Jun-20</c:v>
                </c:pt>
                <c:pt idx="11">
                  <c:v>1-Jun-21</c:v>
                </c:pt>
              </c:strCache>
            </c:strRef>
          </c:cat>
          <c:val>
            <c:numRef>
              <c:f>Tabelle1!$E$2:$E$14</c:f>
              <c:numCache>
                <c:formatCode>General</c:formatCode>
                <c:ptCount val="13"/>
                <c:pt idx="0">
                  <c:v>0</c:v>
                </c:pt>
                <c:pt idx="1">
                  <c:v>0</c:v>
                </c:pt>
                <c:pt idx="2">
                  <c:v>1</c:v>
                </c:pt>
                <c:pt idx="3">
                  <c:v>1</c:v>
                </c:pt>
                <c:pt idx="4">
                  <c:v>33</c:v>
                </c:pt>
                <c:pt idx="5">
                  <c:v>28</c:v>
                </c:pt>
                <c:pt idx="6">
                  <c:v>5</c:v>
                </c:pt>
                <c:pt idx="7">
                  <c:v>7</c:v>
                </c:pt>
                <c:pt idx="8">
                  <c:v>28</c:v>
                </c:pt>
                <c:pt idx="9">
                  <c:v>7</c:v>
                </c:pt>
                <c:pt idx="10">
                  <c:v>7</c:v>
                </c:pt>
                <c:pt idx="11">
                  <c:v>5</c:v>
                </c:pt>
              </c:numCache>
            </c:numRef>
          </c:val>
          <c:smooth val="0"/>
          <c:extLst>
            <c:ext xmlns:c16="http://schemas.microsoft.com/office/drawing/2014/chart" uri="{C3380CC4-5D6E-409C-BE32-E72D297353CC}">
              <c16:uniqueId val="{00000003-1F47-0E48-AC0A-BD67F771815C}"/>
            </c:ext>
          </c:extLst>
        </c:ser>
        <c:ser>
          <c:idx val="4"/>
          <c:order val="4"/>
          <c:tx>
            <c:strRef>
              <c:f>Tabelle1!$F$1</c:f>
              <c:strCache>
                <c:ptCount val="1"/>
                <c:pt idx="0">
                  <c:v>CEA</c:v>
                </c:pt>
              </c:strCache>
            </c:strRef>
          </c:tx>
          <c:spPr>
            <a:ln>
              <a:solidFill>
                <a:schemeClr val="accent1">
                  <a:lumMod val="60000"/>
                  <a:lumOff val="40000"/>
                </a:schemeClr>
              </a:solidFill>
            </a:ln>
          </c:spPr>
          <c:marker>
            <c:symbol val="none"/>
          </c:marker>
          <c:cat>
            <c:strRef>
              <c:f>Tabelle1!$A$2:$A$14</c:f>
              <c:strCache>
                <c:ptCount val="12"/>
                <c:pt idx="0">
                  <c:v>Dec-18</c:v>
                </c:pt>
                <c:pt idx="1">
                  <c:v>1-Jan-19</c:v>
                </c:pt>
                <c:pt idx="2">
                  <c:v>1-Feb-19</c:v>
                </c:pt>
                <c:pt idx="3">
                  <c:v>1-Mar-19</c:v>
                </c:pt>
                <c:pt idx="4">
                  <c:v>1-Apr-19</c:v>
                </c:pt>
                <c:pt idx="5">
                  <c:v>1-May-19</c:v>
                </c:pt>
                <c:pt idx="6">
                  <c:v>1-Jun-19</c:v>
                </c:pt>
                <c:pt idx="7">
                  <c:v>1-Sep-19</c:v>
                </c:pt>
                <c:pt idx="8">
                  <c:v>1-Oct-19</c:v>
                </c:pt>
                <c:pt idx="9">
                  <c:v>1-DEC-19</c:v>
                </c:pt>
                <c:pt idx="10">
                  <c:v>1-Jun-20</c:v>
                </c:pt>
                <c:pt idx="11">
                  <c:v>1-Jun-21</c:v>
                </c:pt>
              </c:strCache>
            </c:strRef>
          </c:cat>
          <c:val>
            <c:numRef>
              <c:f>Tabelle1!$F$2:$F$14</c:f>
              <c:numCache>
                <c:formatCode>General</c:formatCode>
                <c:ptCount val="13"/>
                <c:pt idx="0">
                  <c:v>31</c:v>
                </c:pt>
                <c:pt idx="1">
                  <c:v>27</c:v>
                </c:pt>
                <c:pt idx="2">
                  <c:v>8</c:v>
                </c:pt>
                <c:pt idx="3">
                  <c:v>3</c:v>
                </c:pt>
                <c:pt idx="4">
                  <c:v>2</c:v>
                </c:pt>
                <c:pt idx="5">
                  <c:v>1</c:v>
                </c:pt>
                <c:pt idx="6">
                  <c:v>1</c:v>
                </c:pt>
                <c:pt idx="7">
                  <c:v>1</c:v>
                </c:pt>
                <c:pt idx="8">
                  <c:v>1</c:v>
                </c:pt>
                <c:pt idx="9">
                  <c:v>2</c:v>
                </c:pt>
                <c:pt idx="10">
                  <c:v>3</c:v>
                </c:pt>
                <c:pt idx="11">
                  <c:v>20</c:v>
                </c:pt>
              </c:numCache>
            </c:numRef>
          </c:val>
          <c:smooth val="0"/>
          <c:extLst>
            <c:ext xmlns:c16="http://schemas.microsoft.com/office/drawing/2014/chart" uri="{C3380CC4-5D6E-409C-BE32-E72D297353CC}">
              <c16:uniqueId val="{00000004-1F47-0E48-AC0A-BD67F771815C}"/>
            </c:ext>
          </c:extLst>
        </c:ser>
        <c:dLbls>
          <c:showLegendKey val="0"/>
          <c:showVal val="0"/>
          <c:showCatName val="0"/>
          <c:showSerName val="0"/>
          <c:showPercent val="0"/>
          <c:showBubbleSize val="0"/>
        </c:dLbls>
        <c:smooth val="0"/>
        <c:axId val="2098286479"/>
        <c:axId val="1"/>
      </c:lineChart>
      <c:catAx>
        <c:axId val="2098286479"/>
        <c:scaling>
          <c:orientation val="minMax"/>
        </c:scaling>
        <c:delete val="0"/>
        <c:axPos val="b"/>
        <c:numFmt formatCode="mm\-\y\y" sourceLinked="0"/>
        <c:majorTickMark val="out"/>
        <c:minorTickMark val="none"/>
        <c:tickLblPos val="nextTo"/>
        <c:txPr>
          <a:bodyPr rot="5400000" vert="horz"/>
          <a:lstStyle/>
          <a:p>
            <a:pPr>
              <a:defRPr sz="1000" b="0" i="0" u="none" strike="noStrike" baseline="0">
                <a:solidFill>
                  <a:srgbClr val="000000"/>
                </a:solidFill>
                <a:latin typeface="Arial"/>
                <a:ea typeface="Arial"/>
                <a:cs typeface="Arial"/>
              </a:defRPr>
            </a:pPr>
            <a:endParaRPr lang="en-US"/>
          </a:p>
        </c:txPr>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txPr>
          <a:bodyPr rot="0" vert="horz"/>
          <a:lstStyle/>
          <a:p>
            <a:pPr>
              <a:defRPr sz="1200" b="0" i="0" u="none" strike="noStrike" baseline="0">
                <a:solidFill>
                  <a:srgbClr val="000000"/>
                </a:solidFill>
                <a:latin typeface="Arial"/>
                <a:ea typeface="Arial"/>
                <a:cs typeface="Arial"/>
              </a:defRPr>
            </a:pPr>
            <a:endParaRPr lang="en-US"/>
          </a:p>
        </c:txPr>
        <c:crossAx val="2098286479"/>
        <c:crosses val="autoZero"/>
        <c:crossBetween val="between"/>
      </c:valAx>
    </c:plotArea>
    <c:legend>
      <c:legendPos val="r"/>
      <c:layout>
        <c:manualLayout>
          <c:xMode val="edge"/>
          <c:yMode val="edge"/>
          <c:x val="0.85895404120443741"/>
          <c:y val="0.3255131964809384"/>
          <c:w val="0.12519809825673534"/>
          <c:h val="0.41055718475073316"/>
        </c:manualLayout>
      </c:layout>
      <c:overlay val="0"/>
      <c:txPr>
        <a:bodyPr/>
        <a:lstStyle/>
        <a:p>
          <a:pPr>
            <a:defRPr sz="1200" b="0" i="0" u="none" strike="noStrike" baseline="0">
              <a:solidFill>
                <a:srgbClr val="000000"/>
              </a:solidFill>
              <a:latin typeface="Calibri"/>
              <a:ea typeface="Calibri"/>
              <a:cs typeface="Calibri"/>
            </a:defRPr>
          </a:pPr>
          <a:endParaRPr lang="en-US"/>
        </a:p>
      </c:txPr>
    </c:legend>
    <c:plotVisOnly val="1"/>
    <c:dispBlanksAs val="gap"/>
    <c:showDLblsOverMax val="0"/>
  </c:chart>
  <c:spPr>
    <a:noFill/>
    <a:ln>
      <a:noFill/>
    </a:ln>
  </c:spPr>
  <c:txPr>
    <a:bodyPr/>
    <a:lstStyle/>
    <a:p>
      <a:pPr>
        <a:defRPr sz="846"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0"/>
    <c:plotArea>
      <c:layout>
        <c:manualLayout>
          <c:layoutTarget val="inner"/>
          <c:xMode val="edge"/>
          <c:yMode val="edge"/>
          <c:x val="7.1758153957650811E-2"/>
          <c:y val="3.8930507333308627E-2"/>
          <c:w val="0.77613279926295453"/>
          <c:h val="0.72338815474152685"/>
        </c:manualLayout>
      </c:layout>
      <c:lineChart>
        <c:grouping val="standard"/>
        <c:varyColors val="0"/>
        <c:ser>
          <c:idx val="0"/>
          <c:order val="0"/>
          <c:tx>
            <c:strRef>
              <c:f>Tabelle1!$B$1</c:f>
              <c:strCache>
                <c:ptCount val="1"/>
                <c:pt idx="0">
                  <c:v>ECOG</c:v>
                </c:pt>
              </c:strCache>
            </c:strRef>
          </c:tx>
          <c:spPr>
            <a:ln>
              <a:solidFill>
                <a:schemeClr val="accent1"/>
              </a:solidFill>
            </a:ln>
          </c:spPr>
          <c:marker>
            <c:symbol val="none"/>
          </c:marker>
          <c:cat>
            <c:strRef>
              <c:f>Tabelle1!$A$2:$A$14</c:f>
              <c:strCache>
                <c:ptCount val="12"/>
                <c:pt idx="0">
                  <c:v>Dec-18</c:v>
                </c:pt>
                <c:pt idx="1">
                  <c:v>1-Jan-19</c:v>
                </c:pt>
                <c:pt idx="2">
                  <c:v>1-Feb-19</c:v>
                </c:pt>
                <c:pt idx="3">
                  <c:v>1-Mar-19</c:v>
                </c:pt>
                <c:pt idx="4">
                  <c:v>1-Apr-19</c:v>
                </c:pt>
                <c:pt idx="5">
                  <c:v>1-May-19</c:v>
                </c:pt>
                <c:pt idx="6">
                  <c:v>1-Jun-19</c:v>
                </c:pt>
                <c:pt idx="7">
                  <c:v>1-Sep-19</c:v>
                </c:pt>
                <c:pt idx="8">
                  <c:v>1-Oct-19</c:v>
                </c:pt>
                <c:pt idx="9">
                  <c:v>1-DEC-19</c:v>
                </c:pt>
                <c:pt idx="10">
                  <c:v>1-Jun-20</c:v>
                </c:pt>
                <c:pt idx="11">
                  <c:v>1-Jun-21</c:v>
                </c:pt>
              </c:strCache>
            </c:strRef>
          </c:cat>
          <c:val>
            <c:numRef>
              <c:f>Tabelle1!$B$2:$B$14</c:f>
              <c:numCache>
                <c:formatCode>General</c:formatCode>
                <c:ptCount val="13"/>
                <c:pt idx="0">
                  <c:v>3</c:v>
                </c:pt>
                <c:pt idx="1">
                  <c:v>2</c:v>
                </c:pt>
                <c:pt idx="2">
                  <c:v>1</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0-E9A6-D542-9980-0A66D73E8EF6}"/>
            </c:ext>
          </c:extLst>
        </c:ser>
        <c:ser>
          <c:idx val="1"/>
          <c:order val="1"/>
          <c:tx>
            <c:strRef>
              <c:f>Tabelle1!$C$1</c:f>
              <c:strCache>
                <c:ptCount val="1"/>
                <c:pt idx="0">
                  <c:v>BW</c:v>
                </c:pt>
              </c:strCache>
            </c:strRef>
          </c:tx>
          <c:spPr>
            <a:ln>
              <a:solidFill>
                <a:schemeClr val="accent2"/>
              </a:solidFill>
            </a:ln>
          </c:spPr>
          <c:marker>
            <c:symbol val="none"/>
          </c:marker>
          <c:cat>
            <c:strRef>
              <c:f>Tabelle1!$A$2:$A$14</c:f>
              <c:strCache>
                <c:ptCount val="12"/>
                <c:pt idx="0">
                  <c:v>Dec-18</c:v>
                </c:pt>
                <c:pt idx="1">
                  <c:v>1-Jan-19</c:v>
                </c:pt>
                <c:pt idx="2">
                  <c:v>1-Feb-19</c:v>
                </c:pt>
                <c:pt idx="3">
                  <c:v>1-Mar-19</c:v>
                </c:pt>
                <c:pt idx="4">
                  <c:v>1-Apr-19</c:v>
                </c:pt>
                <c:pt idx="5">
                  <c:v>1-May-19</c:v>
                </c:pt>
                <c:pt idx="6">
                  <c:v>1-Jun-19</c:v>
                </c:pt>
                <c:pt idx="7">
                  <c:v>1-Sep-19</c:v>
                </c:pt>
                <c:pt idx="8">
                  <c:v>1-Oct-19</c:v>
                </c:pt>
                <c:pt idx="9">
                  <c:v>1-DEC-19</c:v>
                </c:pt>
                <c:pt idx="10">
                  <c:v>1-Jun-20</c:v>
                </c:pt>
                <c:pt idx="11">
                  <c:v>1-Jun-21</c:v>
                </c:pt>
              </c:strCache>
            </c:strRef>
          </c:cat>
          <c:val>
            <c:numRef>
              <c:f>Tabelle1!$C$2:$C$14</c:f>
              <c:numCache>
                <c:formatCode>General</c:formatCode>
                <c:ptCount val="13"/>
                <c:pt idx="0">
                  <c:v>50</c:v>
                </c:pt>
                <c:pt idx="1">
                  <c:v>51</c:v>
                </c:pt>
                <c:pt idx="2">
                  <c:v>53</c:v>
                </c:pt>
                <c:pt idx="3">
                  <c:v>54</c:v>
                </c:pt>
                <c:pt idx="4">
                  <c:v>55</c:v>
                </c:pt>
                <c:pt idx="5">
                  <c:v>56</c:v>
                </c:pt>
                <c:pt idx="6">
                  <c:v>57</c:v>
                </c:pt>
                <c:pt idx="7">
                  <c:v>58</c:v>
                </c:pt>
                <c:pt idx="8">
                  <c:v>58</c:v>
                </c:pt>
                <c:pt idx="9">
                  <c:v>56</c:v>
                </c:pt>
                <c:pt idx="10">
                  <c:v>57</c:v>
                </c:pt>
                <c:pt idx="11">
                  <c:v>54</c:v>
                </c:pt>
              </c:numCache>
            </c:numRef>
          </c:val>
          <c:smooth val="0"/>
          <c:extLst>
            <c:ext xmlns:c16="http://schemas.microsoft.com/office/drawing/2014/chart" uri="{C3380CC4-5D6E-409C-BE32-E72D297353CC}">
              <c16:uniqueId val="{00000001-E9A6-D542-9980-0A66D73E8EF6}"/>
            </c:ext>
          </c:extLst>
        </c:ser>
        <c:ser>
          <c:idx val="2"/>
          <c:order val="2"/>
          <c:tx>
            <c:strRef>
              <c:f>Tabelle1!$D$1</c:f>
              <c:strCache>
                <c:ptCount val="1"/>
                <c:pt idx="0">
                  <c:v>HB</c:v>
                </c:pt>
              </c:strCache>
            </c:strRef>
          </c:tx>
          <c:spPr>
            <a:ln>
              <a:solidFill>
                <a:schemeClr val="tx2"/>
              </a:solidFill>
            </a:ln>
          </c:spPr>
          <c:marker>
            <c:symbol val="none"/>
          </c:marker>
          <c:cat>
            <c:strRef>
              <c:f>Tabelle1!$A$2:$A$14</c:f>
              <c:strCache>
                <c:ptCount val="12"/>
                <c:pt idx="0">
                  <c:v>Dec-18</c:v>
                </c:pt>
                <c:pt idx="1">
                  <c:v>1-Jan-19</c:v>
                </c:pt>
                <c:pt idx="2">
                  <c:v>1-Feb-19</c:v>
                </c:pt>
                <c:pt idx="3">
                  <c:v>1-Mar-19</c:v>
                </c:pt>
                <c:pt idx="4">
                  <c:v>1-Apr-19</c:v>
                </c:pt>
                <c:pt idx="5">
                  <c:v>1-May-19</c:v>
                </c:pt>
                <c:pt idx="6">
                  <c:v>1-Jun-19</c:v>
                </c:pt>
                <c:pt idx="7">
                  <c:v>1-Sep-19</c:v>
                </c:pt>
                <c:pt idx="8">
                  <c:v>1-Oct-19</c:v>
                </c:pt>
                <c:pt idx="9">
                  <c:v>1-DEC-19</c:v>
                </c:pt>
                <c:pt idx="10">
                  <c:v>1-Jun-20</c:v>
                </c:pt>
                <c:pt idx="11">
                  <c:v>1-Jun-21</c:v>
                </c:pt>
              </c:strCache>
            </c:strRef>
          </c:cat>
          <c:val>
            <c:numRef>
              <c:f>Tabelle1!$D$2:$D$14</c:f>
              <c:numCache>
                <c:formatCode>General</c:formatCode>
                <c:ptCount val="13"/>
                <c:pt idx="0">
                  <c:v>13</c:v>
                </c:pt>
                <c:pt idx="1">
                  <c:v>13</c:v>
                </c:pt>
                <c:pt idx="2">
                  <c:v>11</c:v>
                </c:pt>
                <c:pt idx="3">
                  <c:v>10</c:v>
                </c:pt>
                <c:pt idx="4">
                  <c:v>11</c:v>
                </c:pt>
                <c:pt idx="5">
                  <c:v>10.5</c:v>
                </c:pt>
                <c:pt idx="6">
                  <c:v>11</c:v>
                </c:pt>
                <c:pt idx="7">
                  <c:v>11.5</c:v>
                </c:pt>
                <c:pt idx="8">
                  <c:v>11</c:v>
                </c:pt>
                <c:pt idx="9">
                  <c:v>9</c:v>
                </c:pt>
                <c:pt idx="10">
                  <c:v>11.5</c:v>
                </c:pt>
                <c:pt idx="11">
                  <c:v>11</c:v>
                </c:pt>
              </c:numCache>
            </c:numRef>
          </c:val>
          <c:smooth val="0"/>
          <c:extLst>
            <c:ext xmlns:c16="http://schemas.microsoft.com/office/drawing/2014/chart" uri="{C3380CC4-5D6E-409C-BE32-E72D297353CC}">
              <c16:uniqueId val="{00000002-E9A6-D542-9980-0A66D73E8EF6}"/>
            </c:ext>
          </c:extLst>
        </c:ser>
        <c:ser>
          <c:idx val="3"/>
          <c:order val="3"/>
          <c:tx>
            <c:strRef>
              <c:f>Tabelle1!$E$1</c:f>
              <c:strCache>
                <c:ptCount val="1"/>
                <c:pt idx="0">
                  <c:v>ALT</c:v>
                </c:pt>
              </c:strCache>
            </c:strRef>
          </c:tx>
          <c:spPr>
            <a:ln>
              <a:solidFill>
                <a:schemeClr val="accent6"/>
              </a:solidFill>
            </a:ln>
          </c:spPr>
          <c:marker>
            <c:symbol val="none"/>
          </c:marker>
          <c:cat>
            <c:strRef>
              <c:f>Tabelle1!$A$2:$A$14</c:f>
              <c:strCache>
                <c:ptCount val="12"/>
                <c:pt idx="0">
                  <c:v>Dec-18</c:v>
                </c:pt>
                <c:pt idx="1">
                  <c:v>1-Jan-19</c:v>
                </c:pt>
                <c:pt idx="2">
                  <c:v>1-Feb-19</c:v>
                </c:pt>
                <c:pt idx="3">
                  <c:v>1-Mar-19</c:v>
                </c:pt>
                <c:pt idx="4">
                  <c:v>1-Apr-19</c:v>
                </c:pt>
                <c:pt idx="5">
                  <c:v>1-May-19</c:v>
                </c:pt>
                <c:pt idx="6">
                  <c:v>1-Jun-19</c:v>
                </c:pt>
                <c:pt idx="7">
                  <c:v>1-Sep-19</c:v>
                </c:pt>
                <c:pt idx="8">
                  <c:v>1-Oct-19</c:v>
                </c:pt>
                <c:pt idx="9">
                  <c:v>1-DEC-19</c:v>
                </c:pt>
                <c:pt idx="10">
                  <c:v>1-Jun-20</c:v>
                </c:pt>
                <c:pt idx="11">
                  <c:v>1-Jun-21</c:v>
                </c:pt>
              </c:strCache>
            </c:strRef>
          </c:cat>
          <c:val>
            <c:numRef>
              <c:f>Tabelle1!$E$2:$E$14</c:f>
              <c:numCache>
                <c:formatCode>General</c:formatCode>
                <c:ptCount val="13"/>
                <c:pt idx="0">
                  <c:v>0</c:v>
                </c:pt>
                <c:pt idx="1">
                  <c:v>0</c:v>
                </c:pt>
                <c:pt idx="2">
                  <c:v>1</c:v>
                </c:pt>
                <c:pt idx="3">
                  <c:v>1</c:v>
                </c:pt>
                <c:pt idx="4">
                  <c:v>33</c:v>
                </c:pt>
                <c:pt idx="5">
                  <c:v>28</c:v>
                </c:pt>
                <c:pt idx="6">
                  <c:v>5</c:v>
                </c:pt>
                <c:pt idx="7">
                  <c:v>7</c:v>
                </c:pt>
                <c:pt idx="8">
                  <c:v>28</c:v>
                </c:pt>
                <c:pt idx="9">
                  <c:v>7</c:v>
                </c:pt>
                <c:pt idx="10">
                  <c:v>7</c:v>
                </c:pt>
                <c:pt idx="11">
                  <c:v>5</c:v>
                </c:pt>
              </c:numCache>
            </c:numRef>
          </c:val>
          <c:smooth val="0"/>
          <c:extLst>
            <c:ext xmlns:c16="http://schemas.microsoft.com/office/drawing/2014/chart" uri="{C3380CC4-5D6E-409C-BE32-E72D297353CC}">
              <c16:uniqueId val="{00000003-E9A6-D542-9980-0A66D73E8EF6}"/>
            </c:ext>
          </c:extLst>
        </c:ser>
        <c:ser>
          <c:idx val="4"/>
          <c:order val="4"/>
          <c:tx>
            <c:strRef>
              <c:f>Tabelle1!$F$1</c:f>
              <c:strCache>
                <c:ptCount val="1"/>
                <c:pt idx="0">
                  <c:v>CEA</c:v>
                </c:pt>
              </c:strCache>
            </c:strRef>
          </c:tx>
          <c:spPr>
            <a:ln>
              <a:solidFill>
                <a:schemeClr val="accent1">
                  <a:lumMod val="60000"/>
                  <a:lumOff val="40000"/>
                </a:schemeClr>
              </a:solidFill>
            </a:ln>
          </c:spPr>
          <c:marker>
            <c:symbol val="none"/>
          </c:marker>
          <c:cat>
            <c:strRef>
              <c:f>Tabelle1!$A$2:$A$14</c:f>
              <c:strCache>
                <c:ptCount val="12"/>
                <c:pt idx="0">
                  <c:v>Dec-18</c:v>
                </c:pt>
                <c:pt idx="1">
                  <c:v>1-Jan-19</c:v>
                </c:pt>
                <c:pt idx="2">
                  <c:v>1-Feb-19</c:v>
                </c:pt>
                <c:pt idx="3">
                  <c:v>1-Mar-19</c:v>
                </c:pt>
                <c:pt idx="4">
                  <c:v>1-Apr-19</c:v>
                </c:pt>
                <c:pt idx="5">
                  <c:v>1-May-19</c:v>
                </c:pt>
                <c:pt idx="6">
                  <c:v>1-Jun-19</c:v>
                </c:pt>
                <c:pt idx="7">
                  <c:v>1-Sep-19</c:v>
                </c:pt>
                <c:pt idx="8">
                  <c:v>1-Oct-19</c:v>
                </c:pt>
                <c:pt idx="9">
                  <c:v>1-DEC-19</c:v>
                </c:pt>
                <c:pt idx="10">
                  <c:v>1-Jun-20</c:v>
                </c:pt>
                <c:pt idx="11">
                  <c:v>1-Jun-21</c:v>
                </c:pt>
              </c:strCache>
            </c:strRef>
          </c:cat>
          <c:val>
            <c:numRef>
              <c:f>Tabelle1!$F$2:$F$14</c:f>
              <c:numCache>
                <c:formatCode>General</c:formatCode>
                <c:ptCount val="13"/>
                <c:pt idx="0">
                  <c:v>31</c:v>
                </c:pt>
                <c:pt idx="1">
                  <c:v>27</c:v>
                </c:pt>
                <c:pt idx="2">
                  <c:v>8</c:v>
                </c:pt>
                <c:pt idx="3">
                  <c:v>3</c:v>
                </c:pt>
                <c:pt idx="4">
                  <c:v>2</c:v>
                </c:pt>
                <c:pt idx="5">
                  <c:v>1</c:v>
                </c:pt>
                <c:pt idx="6">
                  <c:v>1</c:v>
                </c:pt>
                <c:pt idx="7">
                  <c:v>1</c:v>
                </c:pt>
                <c:pt idx="8">
                  <c:v>1</c:v>
                </c:pt>
                <c:pt idx="9">
                  <c:v>2</c:v>
                </c:pt>
                <c:pt idx="10">
                  <c:v>3</c:v>
                </c:pt>
                <c:pt idx="11">
                  <c:v>20</c:v>
                </c:pt>
              </c:numCache>
            </c:numRef>
          </c:val>
          <c:smooth val="0"/>
          <c:extLst>
            <c:ext xmlns:c16="http://schemas.microsoft.com/office/drawing/2014/chart" uri="{C3380CC4-5D6E-409C-BE32-E72D297353CC}">
              <c16:uniqueId val="{00000004-E9A6-D542-9980-0A66D73E8EF6}"/>
            </c:ext>
          </c:extLst>
        </c:ser>
        <c:dLbls>
          <c:showLegendKey val="0"/>
          <c:showVal val="0"/>
          <c:showCatName val="0"/>
          <c:showSerName val="0"/>
          <c:showPercent val="0"/>
          <c:showBubbleSize val="0"/>
        </c:dLbls>
        <c:smooth val="0"/>
        <c:axId val="2101130255"/>
        <c:axId val="1"/>
      </c:lineChart>
      <c:catAx>
        <c:axId val="2101130255"/>
        <c:scaling>
          <c:orientation val="minMax"/>
        </c:scaling>
        <c:delete val="0"/>
        <c:axPos val="b"/>
        <c:numFmt formatCode="mm\-\y\y" sourceLinked="0"/>
        <c:majorTickMark val="out"/>
        <c:minorTickMark val="none"/>
        <c:tickLblPos val="nextTo"/>
        <c:txPr>
          <a:bodyPr rot="5400000" vert="horz"/>
          <a:lstStyle/>
          <a:p>
            <a:pPr>
              <a:defRPr sz="1000" b="0" i="0" u="none" strike="noStrike" baseline="0">
                <a:solidFill>
                  <a:srgbClr val="000000"/>
                </a:solidFill>
                <a:latin typeface="Arial"/>
                <a:ea typeface="Arial"/>
                <a:cs typeface="Arial"/>
              </a:defRPr>
            </a:pPr>
            <a:endParaRPr lang="en-US"/>
          </a:p>
        </c:txPr>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txPr>
          <a:bodyPr rot="0" vert="horz"/>
          <a:lstStyle/>
          <a:p>
            <a:pPr>
              <a:defRPr sz="1200" b="0" i="0" u="none" strike="noStrike" baseline="0">
                <a:solidFill>
                  <a:srgbClr val="000000"/>
                </a:solidFill>
                <a:latin typeface="Arial"/>
                <a:ea typeface="Arial"/>
                <a:cs typeface="Arial"/>
              </a:defRPr>
            </a:pPr>
            <a:endParaRPr lang="en-US"/>
          </a:p>
        </c:txPr>
        <c:crossAx val="2101130255"/>
        <c:crosses val="autoZero"/>
        <c:crossBetween val="between"/>
      </c:valAx>
    </c:plotArea>
    <c:legend>
      <c:legendPos val="r"/>
      <c:layout>
        <c:manualLayout>
          <c:xMode val="edge"/>
          <c:yMode val="edge"/>
          <c:x val="0.85895404120443741"/>
          <c:y val="0.3255131964809384"/>
          <c:w val="0.12519809825673534"/>
          <c:h val="0.41055718475073316"/>
        </c:manualLayout>
      </c:layout>
      <c:overlay val="0"/>
      <c:txPr>
        <a:bodyPr/>
        <a:lstStyle/>
        <a:p>
          <a:pPr>
            <a:defRPr sz="1200" b="0" i="0" u="none" strike="noStrike" baseline="0">
              <a:solidFill>
                <a:srgbClr val="000000"/>
              </a:solidFill>
              <a:latin typeface="Calibri"/>
              <a:ea typeface="Calibri"/>
              <a:cs typeface="Calibri"/>
            </a:defRPr>
          </a:pPr>
          <a:endParaRPr lang="en-US"/>
        </a:p>
      </c:txPr>
    </c:legend>
    <c:plotVisOnly val="1"/>
    <c:dispBlanksAs val="gap"/>
    <c:showDLblsOverMax val="0"/>
  </c:chart>
  <c:spPr>
    <a:noFill/>
    <a:ln>
      <a:noFill/>
    </a:ln>
  </c:spPr>
  <c:txPr>
    <a:bodyPr/>
    <a:lstStyle/>
    <a:p>
      <a:pPr>
        <a:defRPr sz="846"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hyperlink" Target="mailto:dshong@mdanderson.org"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hyperlink" Target="mailto:dshong@mdanderson.org" TargetMode="External"/><Relationship Id="rId5" Type="http://schemas.openxmlformats.org/officeDocument/2006/relationships/image" Target="../media/image48.svg"/><Relationship Id="rId4"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hyperlink" Target="mailto:dshong@mdanderson.org" TargetMode="External"/><Relationship Id="rId2" Type="http://schemas.openxmlformats.org/officeDocument/2006/relationships/image" Target="../media/image48.svg"/><Relationship Id="rId1" Type="http://schemas.openxmlformats.org/officeDocument/2006/relationships/image" Target="../media/image4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0.svg"/><Relationship Id="rId1" Type="http://schemas.openxmlformats.org/officeDocument/2006/relationships/image" Target="../media/image59.png"/><Relationship Id="rId5" Type="http://schemas.openxmlformats.org/officeDocument/2006/relationships/hyperlink" Target="mailto:dshong@mdanderson.org" TargetMode="External"/><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BEF4E510-A806-443A-9345-5871D49FC1AC}"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64BAD6F-E8F3-4000-A879-FD8A8A4D9073}">
      <dgm:prSet custT="1"/>
      <dgm:spPr/>
      <dgm:t>
        <a:bodyPr/>
        <a:lstStyle/>
        <a:p>
          <a:pPr>
            <a:lnSpc>
              <a:spcPct val="100000"/>
            </a:lnSpc>
            <a:defRPr cap="all"/>
          </a:pPr>
          <a:r>
            <a:rPr lang="en-GB" sz="1300" kern="1200" dirty="0"/>
            <a:t>Your opportunity to </a:t>
          </a:r>
          <a:r>
            <a:rPr lang="en-GB" sz="1300" b="1" kern="1200" dirty="0">
              <a:solidFill>
                <a:schemeClr val="accent1"/>
              </a:solidFill>
            </a:rPr>
            <a:t>discuss and share learnings</a:t>
          </a:r>
          <a:r>
            <a:rPr lang="en-GB" sz="1300" kern="1200" dirty="0"/>
            <a:t> </a:t>
          </a:r>
          <a:r>
            <a:rPr lang="en-GB" sz="1300" b="1" kern="1200" cap="all" dirty="0">
              <a:solidFill>
                <a:srgbClr val="56378D"/>
              </a:solidFill>
              <a:latin typeface="Calibri" panose="020F0502020204030204"/>
              <a:ea typeface="+mn-ea"/>
              <a:cs typeface="+mn-cs"/>
            </a:rPr>
            <a:t>on diagnosis and treatment </a:t>
          </a:r>
          <a:r>
            <a:rPr lang="en-GB" sz="1300" kern="1200" dirty="0"/>
            <a:t>of TRK </a:t>
          </a:r>
          <a:r>
            <a:rPr lang="en-US" sz="1300" kern="1200" dirty="0"/>
            <a:t>Fusion-positive cancer</a:t>
          </a:r>
        </a:p>
      </dgm:t>
    </dgm:pt>
    <dgm:pt modelId="{D250A0B1-960E-4032-8EA2-A210B8738B03}" type="parTrans" cxnId="{32B449D1-593B-4A25-92CF-1D30DBE6111E}">
      <dgm:prSet/>
      <dgm:spPr/>
      <dgm:t>
        <a:bodyPr/>
        <a:lstStyle/>
        <a:p>
          <a:endParaRPr lang="en-US"/>
        </a:p>
      </dgm:t>
    </dgm:pt>
    <dgm:pt modelId="{1C7E49E4-DB8A-461E-B759-FB0DE9FD2866}" type="sibTrans" cxnId="{32B449D1-593B-4A25-92CF-1D30DBE6111E}">
      <dgm:prSet/>
      <dgm:spPr/>
      <dgm:t>
        <a:bodyPr/>
        <a:lstStyle/>
        <a:p>
          <a:endParaRPr lang="en-US"/>
        </a:p>
      </dgm:t>
    </dgm:pt>
    <dgm:pt modelId="{CE43D420-51E3-44F6-8239-0A17ABCD0A45}">
      <dgm:prSet/>
      <dgm:spPr/>
      <dgm:t>
        <a:bodyPr/>
        <a:lstStyle/>
        <a:p>
          <a:pPr>
            <a:lnSpc>
              <a:spcPct val="100000"/>
            </a:lnSpc>
            <a:defRPr cap="all"/>
          </a:pPr>
          <a:r>
            <a:rPr lang="en-US" dirty="0"/>
            <a:t>A chance to </a:t>
          </a:r>
          <a:r>
            <a:rPr lang="en-US" b="1" dirty="0">
              <a:solidFill>
                <a:schemeClr val="accent1"/>
              </a:solidFill>
            </a:rPr>
            <a:t>learn from the experience of Experts </a:t>
          </a:r>
          <a:r>
            <a:rPr lang="en-US" dirty="0"/>
            <a:t>and ask questions that are important to you</a:t>
          </a:r>
        </a:p>
      </dgm:t>
    </dgm:pt>
    <dgm:pt modelId="{FF1E5A4D-82EB-4EEA-B669-A5C73BA7018A}" type="parTrans" cxnId="{D82CB2AF-0D82-4246-A863-13486609ABA5}">
      <dgm:prSet/>
      <dgm:spPr/>
      <dgm:t>
        <a:bodyPr/>
        <a:lstStyle/>
        <a:p>
          <a:endParaRPr lang="en-US"/>
        </a:p>
      </dgm:t>
    </dgm:pt>
    <dgm:pt modelId="{54EAAC2F-EC21-41A3-B598-14110D74CAAC}" type="sibTrans" cxnId="{D82CB2AF-0D82-4246-A863-13486609ABA5}">
      <dgm:prSet/>
      <dgm:spPr/>
      <dgm:t>
        <a:bodyPr/>
        <a:lstStyle/>
        <a:p>
          <a:endParaRPr lang="en-US"/>
        </a:p>
      </dgm:t>
    </dgm:pt>
    <dgm:pt modelId="{B3DF945F-E707-4CF0-98FB-C6FF34B1E3CB}">
      <dgm:prSet/>
      <dgm:spPr/>
      <dgm:t>
        <a:bodyPr/>
        <a:lstStyle/>
        <a:p>
          <a:pPr>
            <a:lnSpc>
              <a:spcPct val="100000"/>
            </a:lnSpc>
            <a:defRPr cap="all"/>
          </a:pPr>
          <a:r>
            <a:rPr lang="en-US" dirty="0"/>
            <a:t>discuss </a:t>
          </a:r>
          <a:r>
            <a:rPr lang="en-US" b="1" dirty="0">
              <a:solidFill>
                <a:schemeClr val="accent1"/>
              </a:solidFill>
            </a:rPr>
            <a:t>Patient Case Studies and questions </a:t>
          </a:r>
          <a:r>
            <a:rPr lang="en-US" dirty="0"/>
            <a:t>that you MAY have from your practices/institutions</a:t>
          </a:r>
        </a:p>
      </dgm:t>
    </dgm:pt>
    <dgm:pt modelId="{D9AE2D56-0069-4D65-8CC8-E60604552D0E}" type="parTrans" cxnId="{1CC827C8-CFA2-4F91-BB5B-9821689E47CE}">
      <dgm:prSet/>
      <dgm:spPr/>
      <dgm:t>
        <a:bodyPr/>
        <a:lstStyle/>
        <a:p>
          <a:endParaRPr lang="en-US"/>
        </a:p>
      </dgm:t>
    </dgm:pt>
    <dgm:pt modelId="{0F64B4A2-F6D9-431E-A428-C469FA5E1957}" type="sibTrans" cxnId="{1CC827C8-CFA2-4F91-BB5B-9821689E47CE}">
      <dgm:prSet/>
      <dgm:spPr/>
      <dgm:t>
        <a:bodyPr/>
        <a:lstStyle/>
        <a:p>
          <a:endParaRPr lang="en-US"/>
        </a:p>
      </dgm:t>
    </dgm:pt>
    <dgm:pt modelId="{BB46211B-9D94-4F7D-88A6-99430935517E}" type="pres">
      <dgm:prSet presAssocID="{BEF4E510-A806-443A-9345-5871D49FC1AC}" presName="root" presStyleCnt="0">
        <dgm:presLayoutVars>
          <dgm:dir/>
          <dgm:resizeHandles val="exact"/>
        </dgm:presLayoutVars>
      </dgm:prSet>
      <dgm:spPr/>
    </dgm:pt>
    <dgm:pt modelId="{A4731455-3CAB-4063-8928-37FE450F9BF1}" type="pres">
      <dgm:prSet presAssocID="{064BAD6F-E8F3-4000-A879-FD8A8A4D9073}" presName="compNode" presStyleCnt="0"/>
      <dgm:spPr/>
    </dgm:pt>
    <dgm:pt modelId="{D9705E41-F88A-4D6D-8ADB-B6A55AE0E8AD}" type="pres">
      <dgm:prSet presAssocID="{064BAD6F-E8F3-4000-A879-FD8A8A4D9073}" presName="iconBgRect" presStyleLbl="bgShp" presStyleIdx="0" presStyleCnt="3"/>
      <dgm:spPr/>
    </dgm:pt>
    <dgm:pt modelId="{49286788-927B-432C-95FF-D5B6FF5A341C}" type="pres">
      <dgm:prSet presAssocID="{064BAD6F-E8F3-4000-A879-FD8A8A4D9073}" presName="iconRect" presStyleLbl="node1" presStyleIdx="0"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Klaslokaal"/>
        </a:ext>
      </dgm:extLst>
    </dgm:pt>
    <dgm:pt modelId="{F42C9F43-8EC6-4892-BEE1-3EFA49CFBD5F}" type="pres">
      <dgm:prSet presAssocID="{064BAD6F-E8F3-4000-A879-FD8A8A4D9073}" presName="spaceRect" presStyleCnt="0"/>
      <dgm:spPr/>
    </dgm:pt>
    <dgm:pt modelId="{A2DEDD12-2437-4279-BC16-56D76C27D9BD}" type="pres">
      <dgm:prSet presAssocID="{064BAD6F-E8F3-4000-A879-FD8A8A4D9073}" presName="textRect" presStyleLbl="revTx" presStyleIdx="0" presStyleCnt="3">
        <dgm:presLayoutVars>
          <dgm:chMax val="1"/>
          <dgm:chPref val="1"/>
        </dgm:presLayoutVars>
      </dgm:prSet>
      <dgm:spPr/>
    </dgm:pt>
    <dgm:pt modelId="{1DFD43E2-097A-4B5C-B4B5-63D6DA8761BD}" type="pres">
      <dgm:prSet presAssocID="{1C7E49E4-DB8A-461E-B759-FB0DE9FD2866}" presName="sibTrans" presStyleCnt="0"/>
      <dgm:spPr/>
    </dgm:pt>
    <dgm:pt modelId="{82986142-4D37-4C5E-8A46-73A260F86B02}" type="pres">
      <dgm:prSet presAssocID="{CE43D420-51E3-44F6-8239-0A17ABCD0A45}" presName="compNode" presStyleCnt="0"/>
      <dgm:spPr/>
    </dgm:pt>
    <dgm:pt modelId="{B135D2B1-6058-49C3-A5A3-C426DF78A80C}" type="pres">
      <dgm:prSet presAssocID="{CE43D420-51E3-44F6-8239-0A17ABCD0A45}" presName="iconBgRect" presStyleLbl="bgShp" presStyleIdx="1" presStyleCnt="3"/>
      <dgm:spPr/>
    </dgm:pt>
    <dgm:pt modelId="{A1AA5F35-2F0F-4952-ABA5-D90546195FFF}" type="pres">
      <dgm:prSet presAssocID="{CE43D420-51E3-44F6-8239-0A17ABCD0A45}"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ght Bulb and Gear"/>
        </a:ext>
      </dgm:extLst>
    </dgm:pt>
    <dgm:pt modelId="{49383EE5-F566-445F-9F21-F95A71610B92}" type="pres">
      <dgm:prSet presAssocID="{CE43D420-51E3-44F6-8239-0A17ABCD0A45}" presName="spaceRect" presStyleCnt="0"/>
      <dgm:spPr/>
    </dgm:pt>
    <dgm:pt modelId="{1C967BB3-738C-4A70-956C-5D3237F0804C}" type="pres">
      <dgm:prSet presAssocID="{CE43D420-51E3-44F6-8239-0A17ABCD0A45}" presName="textRect" presStyleLbl="revTx" presStyleIdx="1" presStyleCnt="3">
        <dgm:presLayoutVars>
          <dgm:chMax val="1"/>
          <dgm:chPref val="1"/>
        </dgm:presLayoutVars>
      </dgm:prSet>
      <dgm:spPr/>
    </dgm:pt>
    <dgm:pt modelId="{1E80C9FE-5652-43F1-8D2E-2BE6450292EB}" type="pres">
      <dgm:prSet presAssocID="{54EAAC2F-EC21-41A3-B598-14110D74CAAC}" presName="sibTrans" presStyleCnt="0"/>
      <dgm:spPr/>
    </dgm:pt>
    <dgm:pt modelId="{FFAF7D58-94A3-4F8E-8CA7-E7BF72804C70}" type="pres">
      <dgm:prSet presAssocID="{B3DF945F-E707-4CF0-98FB-C6FF34B1E3CB}" presName="compNode" presStyleCnt="0"/>
      <dgm:spPr/>
    </dgm:pt>
    <dgm:pt modelId="{CAA2CE8C-CF04-4FF4-B2E2-94EEA55A9A26}" type="pres">
      <dgm:prSet presAssocID="{B3DF945F-E707-4CF0-98FB-C6FF34B1E3CB}" presName="iconBgRect" presStyleLbl="bgShp" presStyleIdx="2" presStyleCnt="3"/>
      <dgm:spPr/>
    </dgm:pt>
    <dgm:pt modelId="{E52A7614-4B63-4344-AC33-F7A233A99E57}" type="pres">
      <dgm:prSet presAssocID="{B3DF945F-E707-4CF0-98FB-C6FF34B1E3CB}" presName="iconRect" presStyleLbl="node1" presStyleIdx="2" presStyleCnt="3"/>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22794D16-6F49-47AC-A7A9-6EC01A9125DE}" type="pres">
      <dgm:prSet presAssocID="{B3DF945F-E707-4CF0-98FB-C6FF34B1E3CB}" presName="spaceRect" presStyleCnt="0"/>
      <dgm:spPr/>
    </dgm:pt>
    <dgm:pt modelId="{E1A6EB2F-B518-47B0-87B2-2B2777F4FA24}" type="pres">
      <dgm:prSet presAssocID="{B3DF945F-E707-4CF0-98FB-C6FF34B1E3CB}" presName="textRect" presStyleLbl="revTx" presStyleIdx="2" presStyleCnt="3">
        <dgm:presLayoutVars>
          <dgm:chMax val="1"/>
          <dgm:chPref val="1"/>
        </dgm:presLayoutVars>
      </dgm:prSet>
      <dgm:spPr/>
    </dgm:pt>
  </dgm:ptLst>
  <dgm:cxnLst>
    <dgm:cxn modelId="{5D481013-2EC0-424F-953A-061C51D0B5E1}" type="presOf" srcId="{B3DF945F-E707-4CF0-98FB-C6FF34B1E3CB}" destId="{E1A6EB2F-B518-47B0-87B2-2B2777F4FA24}" srcOrd="0" destOrd="0" presId="urn:microsoft.com/office/officeart/2018/5/layout/IconCircleLabelList"/>
    <dgm:cxn modelId="{23A79683-D593-47E3-AB68-E9FE86CE7A31}" type="presOf" srcId="{064BAD6F-E8F3-4000-A879-FD8A8A4D9073}" destId="{A2DEDD12-2437-4279-BC16-56D76C27D9BD}" srcOrd="0" destOrd="0" presId="urn:microsoft.com/office/officeart/2018/5/layout/IconCircleLabelList"/>
    <dgm:cxn modelId="{D82CB2AF-0D82-4246-A863-13486609ABA5}" srcId="{BEF4E510-A806-443A-9345-5871D49FC1AC}" destId="{CE43D420-51E3-44F6-8239-0A17ABCD0A45}" srcOrd="1" destOrd="0" parTransId="{FF1E5A4D-82EB-4EEA-B669-A5C73BA7018A}" sibTransId="{54EAAC2F-EC21-41A3-B598-14110D74CAAC}"/>
    <dgm:cxn modelId="{557581C4-87B5-4969-97AA-6249DA208F5B}" type="presOf" srcId="{CE43D420-51E3-44F6-8239-0A17ABCD0A45}" destId="{1C967BB3-738C-4A70-956C-5D3237F0804C}" srcOrd="0" destOrd="0" presId="urn:microsoft.com/office/officeart/2018/5/layout/IconCircleLabelList"/>
    <dgm:cxn modelId="{1CC827C8-CFA2-4F91-BB5B-9821689E47CE}" srcId="{BEF4E510-A806-443A-9345-5871D49FC1AC}" destId="{B3DF945F-E707-4CF0-98FB-C6FF34B1E3CB}" srcOrd="2" destOrd="0" parTransId="{D9AE2D56-0069-4D65-8CC8-E60604552D0E}" sibTransId="{0F64B4A2-F6D9-431E-A428-C469FA5E1957}"/>
    <dgm:cxn modelId="{32B449D1-593B-4A25-92CF-1D30DBE6111E}" srcId="{BEF4E510-A806-443A-9345-5871D49FC1AC}" destId="{064BAD6F-E8F3-4000-A879-FD8A8A4D9073}" srcOrd="0" destOrd="0" parTransId="{D250A0B1-960E-4032-8EA2-A210B8738B03}" sibTransId="{1C7E49E4-DB8A-461E-B759-FB0DE9FD2866}"/>
    <dgm:cxn modelId="{E64F16EE-7B34-4E19-92D9-342C48BD4B3B}" type="presOf" srcId="{BEF4E510-A806-443A-9345-5871D49FC1AC}" destId="{BB46211B-9D94-4F7D-88A6-99430935517E}" srcOrd="0" destOrd="0" presId="urn:microsoft.com/office/officeart/2018/5/layout/IconCircleLabelList"/>
    <dgm:cxn modelId="{77F86F33-29D7-4E5C-B419-13E6E9B3299B}" type="presParOf" srcId="{BB46211B-9D94-4F7D-88A6-99430935517E}" destId="{A4731455-3CAB-4063-8928-37FE450F9BF1}" srcOrd="0" destOrd="0" presId="urn:microsoft.com/office/officeart/2018/5/layout/IconCircleLabelList"/>
    <dgm:cxn modelId="{27C15B08-50D6-4DFA-940A-31AD2D0EBFD8}" type="presParOf" srcId="{A4731455-3CAB-4063-8928-37FE450F9BF1}" destId="{D9705E41-F88A-4D6D-8ADB-B6A55AE0E8AD}" srcOrd="0" destOrd="0" presId="urn:microsoft.com/office/officeart/2018/5/layout/IconCircleLabelList"/>
    <dgm:cxn modelId="{2DAF9FBE-6C16-433B-934F-8EB58F86E10A}" type="presParOf" srcId="{A4731455-3CAB-4063-8928-37FE450F9BF1}" destId="{49286788-927B-432C-95FF-D5B6FF5A341C}" srcOrd="1" destOrd="0" presId="urn:microsoft.com/office/officeart/2018/5/layout/IconCircleLabelList"/>
    <dgm:cxn modelId="{8BC3B6F1-697A-4C77-BF16-80281B215141}" type="presParOf" srcId="{A4731455-3CAB-4063-8928-37FE450F9BF1}" destId="{F42C9F43-8EC6-4892-BEE1-3EFA49CFBD5F}" srcOrd="2" destOrd="0" presId="urn:microsoft.com/office/officeart/2018/5/layout/IconCircleLabelList"/>
    <dgm:cxn modelId="{0833C78F-584E-400A-A0AB-91F668045C7D}" type="presParOf" srcId="{A4731455-3CAB-4063-8928-37FE450F9BF1}" destId="{A2DEDD12-2437-4279-BC16-56D76C27D9BD}" srcOrd="3" destOrd="0" presId="urn:microsoft.com/office/officeart/2018/5/layout/IconCircleLabelList"/>
    <dgm:cxn modelId="{A34F481E-CADB-47D8-98D2-A4A8497C04E5}" type="presParOf" srcId="{BB46211B-9D94-4F7D-88A6-99430935517E}" destId="{1DFD43E2-097A-4B5C-B4B5-63D6DA8761BD}" srcOrd="1" destOrd="0" presId="urn:microsoft.com/office/officeart/2018/5/layout/IconCircleLabelList"/>
    <dgm:cxn modelId="{F668BA50-67F4-4EC6-B04B-ADF5A504B9FE}" type="presParOf" srcId="{BB46211B-9D94-4F7D-88A6-99430935517E}" destId="{82986142-4D37-4C5E-8A46-73A260F86B02}" srcOrd="2" destOrd="0" presId="urn:microsoft.com/office/officeart/2018/5/layout/IconCircleLabelList"/>
    <dgm:cxn modelId="{2AC4692D-DC8F-4729-A5BA-5F7A85B410D7}" type="presParOf" srcId="{82986142-4D37-4C5E-8A46-73A260F86B02}" destId="{B135D2B1-6058-49C3-A5A3-C426DF78A80C}" srcOrd="0" destOrd="0" presId="urn:microsoft.com/office/officeart/2018/5/layout/IconCircleLabelList"/>
    <dgm:cxn modelId="{5EA8D733-9B96-4BE7-B76E-E85A96298944}" type="presParOf" srcId="{82986142-4D37-4C5E-8A46-73A260F86B02}" destId="{A1AA5F35-2F0F-4952-ABA5-D90546195FFF}" srcOrd="1" destOrd="0" presId="urn:microsoft.com/office/officeart/2018/5/layout/IconCircleLabelList"/>
    <dgm:cxn modelId="{E50D5820-ADE8-4719-AACF-CF553F06C2E9}" type="presParOf" srcId="{82986142-4D37-4C5E-8A46-73A260F86B02}" destId="{49383EE5-F566-445F-9F21-F95A71610B92}" srcOrd="2" destOrd="0" presId="urn:microsoft.com/office/officeart/2018/5/layout/IconCircleLabelList"/>
    <dgm:cxn modelId="{38677890-99FA-43A6-B9AE-80ECD6B5D36B}" type="presParOf" srcId="{82986142-4D37-4C5E-8A46-73A260F86B02}" destId="{1C967BB3-738C-4A70-956C-5D3237F0804C}" srcOrd="3" destOrd="0" presId="urn:microsoft.com/office/officeart/2018/5/layout/IconCircleLabelList"/>
    <dgm:cxn modelId="{E3AAD5F9-5ECD-4C6E-BF06-454EA3CB22B6}" type="presParOf" srcId="{BB46211B-9D94-4F7D-88A6-99430935517E}" destId="{1E80C9FE-5652-43F1-8D2E-2BE6450292EB}" srcOrd="3" destOrd="0" presId="urn:microsoft.com/office/officeart/2018/5/layout/IconCircleLabelList"/>
    <dgm:cxn modelId="{03C3B4EF-956B-456F-9FA7-12A3FD54E136}" type="presParOf" srcId="{BB46211B-9D94-4F7D-88A6-99430935517E}" destId="{FFAF7D58-94A3-4F8E-8CA7-E7BF72804C70}" srcOrd="4" destOrd="0" presId="urn:microsoft.com/office/officeart/2018/5/layout/IconCircleLabelList"/>
    <dgm:cxn modelId="{72C3921A-4E16-4036-B726-2F6D8F0F8A97}" type="presParOf" srcId="{FFAF7D58-94A3-4F8E-8CA7-E7BF72804C70}" destId="{CAA2CE8C-CF04-4FF4-B2E2-94EEA55A9A26}" srcOrd="0" destOrd="0" presId="urn:microsoft.com/office/officeart/2018/5/layout/IconCircleLabelList"/>
    <dgm:cxn modelId="{89153FE5-CEC3-4700-882F-818039F4FFF6}" type="presParOf" srcId="{FFAF7D58-94A3-4F8E-8CA7-E7BF72804C70}" destId="{E52A7614-4B63-4344-AC33-F7A233A99E57}" srcOrd="1" destOrd="0" presId="urn:microsoft.com/office/officeart/2018/5/layout/IconCircleLabelList"/>
    <dgm:cxn modelId="{191184B6-3A02-4CE5-A5B1-5FA929A66025}" type="presParOf" srcId="{FFAF7D58-94A3-4F8E-8CA7-E7BF72804C70}" destId="{22794D16-6F49-47AC-A7A9-6EC01A9125DE}" srcOrd="2" destOrd="0" presId="urn:microsoft.com/office/officeart/2018/5/layout/IconCircleLabelList"/>
    <dgm:cxn modelId="{071CE61C-9BCC-450C-A9A0-D62EBED7B62E}" type="presParOf" srcId="{FFAF7D58-94A3-4F8E-8CA7-E7BF72804C70}" destId="{E1A6EB2F-B518-47B0-87B2-2B2777F4FA2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19BB33-8C59-44BF-BD8B-31B21C63A5A8}"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444B0F1-E375-42EF-B4F4-C478496D201C}">
      <dgm:prSet/>
      <dgm:spPr/>
      <dgm:t>
        <a:bodyPr/>
        <a:lstStyle/>
        <a:p>
          <a:pPr>
            <a:lnSpc>
              <a:spcPct val="100000"/>
            </a:lnSpc>
          </a:pPr>
          <a:r>
            <a:rPr lang="en-US" dirty="0">
              <a:solidFill>
                <a:schemeClr val="tx2"/>
              </a:solidFill>
              <a:latin typeface="Arial" panose="020B0604020202020204" pitchFamily="34" charset="0"/>
              <a:cs typeface="Arial" panose="020B0604020202020204" pitchFamily="34" charset="0"/>
            </a:rPr>
            <a:t>For further questions please contact: </a:t>
          </a:r>
          <a:r>
            <a:rPr lang="en-GB" dirty="0">
              <a:latin typeface="Arial" panose="020B0604020202020204" pitchFamily="34" charset="0"/>
              <a:cs typeface="Arial" panose="020B0604020202020204" pitchFamily="34" charset="0"/>
              <a:hlinkClick xmlns:r="http://schemas.openxmlformats.org/officeDocument/2006/relationships" r:id="rId1"/>
            </a:rPr>
            <a:t>caterina.marchio@unito.it</a:t>
          </a:r>
          <a:endParaRPr lang="en-US" dirty="0">
            <a:latin typeface="Arial" panose="020B0604020202020204" pitchFamily="34" charset="0"/>
            <a:cs typeface="Arial" panose="020B0604020202020204" pitchFamily="34" charset="0"/>
          </a:endParaRPr>
        </a:p>
      </dgm:t>
    </dgm:pt>
    <dgm:pt modelId="{8E84E06F-204F-4E2C-92AD-B84A089179D2}" type="parTrans" cxnId="{BED74FE0-C34D-4216-A008-CF6DA3079A97}">
      <dgm:prSet/>
      <dgm:spPr/>
      <dgm:t>
        <a:bodyPr/>
        <a:lstStyle/>
        <a:p>
          <a:endParaRPr lang="en-US">
            <a:latin typeface="Arial" panose="020B0604020202020204" pitchFamily="34" charset="0"/>
            <a:cs typeface="Arial" panose="020B0604020202020204" pitchFamily="34" charset="0"/>
          </a:endParaRPr>
        </a:p>
      </dgm:t>
    </dgm:pt>
    <dgm:pt modelId="{B9D3B79F-9FA2-4977-A78C-BA4AD931EACC}" type="sibTrans" cxnId="{BED74FE0-C34D-4216-A008-CF6DA3079A97}">
      <dgm:prSet/>
      <dgm:spPr/>
      <dgm:t>
        <a:bodyPr/>
        <a:lstStyle/>
        <a:p>
          <a:endParaRPr lang="en-US">
            <a:latin typeface="Arial" panose="020B0604020202020204" pitchFamily="34" charset="0"/>
            <a:cs typeface="Arial" panose="020B0604020202020204" pitchFamily="34" charset="0"/>
          </a:endParaRPr>
        </a:p>
      </dgm:t>
    </dgm:pt>
    <dgm:pt modelId="{7826CAC8-5A1A-44D3-A7F5-F6A289119D3E}" type="pres">
      <dgm:prSet presAssocID="{CA19BB33-8C59-44BF-BD8B-31B21C63A5A8}" presName="root" presStyleCnt="0">
        <dgm:presLayoutVars>
          <dgm:dir/>
          <dgm:resizeHandles val="exact"/>
        </dgm:presLayoutVars>
      </dgm:prSet>
      <dgm:spPr/>
    </dgm:pt>
    <dgm:pt modelId="{C6B601B9-FA14-46F3-9EE1-494D2F4F76D0}" type="pres">
      <dgm:prSet presAssocID="{CA19BB33-8C59-44BF-BD8B-31B21C63A5A8}" presName="container" presStyleCnt="0">
        <dgm:presLayoutVars>
          <dgm:dir/>
          <dgm:resizeHandles val="exact"/>
        </dgm:presLayoutVars>
      </dgm:prSet>
      <dgm:spPr/>
    </dgm:pt>
    <dgm:pt modelId="{4D32E49F-55C9-405F-86EC-7E701DD9AC64}" type="pres">
      <dgm:prSet presAssocID="{C444B0F1-E375-42EF-B4F4-C478496D201C}" presName="compNode" presStyleCnt="0"/>
      <dgm:spPr/>
    </dgm:pt>
    <dgm:pt modelId="{0CEE8206-5995-4F1E-98D2-3110DCC1EDD3}" type="pres">
      <dgm:prSet presAssocID="{C444B0F1-E375-42EF-B4F4-C478496D201C}" presName="iconBgRect" presStyleLbl="bgShp" presStyleIdx="0" presStyleCnt="1"/>
      <dgm:spPr>
        <a:solidFill>
          <a:schemeClr val="tx2"/>
        </a:solidFill>
      </dgm:spPr>
    </dgm:pt>
    <dgm:pt modelId="{F3671916-8CAC-4673-BB8A-EC45E020B434}" type="pres">
      <dgm:prSet presAssocID="{C444B0F1-E375-42EF-B4F4-C478496D201C}" presName="iconRect" presStyleLbl="node1" presStyleIdx="0" presStyleCnt="1"/>
      <dgm:spPr>
        <a:blipFill>
          <a:blip xmlns:r="http://schemas.openxmlformats.org/officeDocument/2006/relationships"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mail"/>
        </a:ext>
      </dgm:extLst>
    </dgm:pt>
    <dgm:pt modelId="{A378BB68-05AD-42E3-B5A7-06BB4E9701CB}" type="pres">
      <dgm:prSet presAssocID="{C444B0F1-E375-42EF-B4F4-C478496D201C}" presName="spaceRect" presStyleCnt="0"/>
      <dgm:spPr/>
    </dgm:pt>
    <dgm:pt modelId="{F63F7D8D-B8EF-4C4A-A721-4E0B68B983F5}" type="pres">
      <dgm:prSet presAssocID="{C444B0F1-E375-42EF-B4F4-C478496D201C}" presName="textRect" presStyleLbl="revTx" presStyleIdx="0" presStyleCnt="1">
        <dgm:presLayoutVars>
          <dgm:chMax val="1"/>
          <dgm:chPref val="1"/>
        </dgm:presLayoutVars>
      </dgm:prSet>
      <dgm:spPr/>
    </dgm:pt>
  </dgm:ptLst>
  <dgm:cxnLst>
    <dgm:cxn modelId="{6B58190F-9E28-4C03-A21B-3D33698CE775}" type="presOf" srcId="{CA19BB33-8C59-44BF-BD8B-31B21C63A5A8}" destId="{7826CAC8-5A1A-44D3-A7F5-F6A289119D3E}" srcOrd="0" destOrd="0" presId="urn:microsoft.com/office/officeart/2018/2/layout/IconCircleList"/>
    <dgm:cxn modelId="{BED74FE0-C34D-4216-A008-CF6DA3079A97}" srcId="{CA19BB33-8C59-44BF-BD8B-31B21C63A5A8}" destId="{C444B0F1-E375-42EF-B4F4-C478496D201C}" srcOrd="0" destOrd="0" parTransId="{8E84E06F-204F-4E2C-92AD-B84A089179D2}" sibTransId="{B9D3B79F-9FA2-4977-A78C-BA4AD931EACC}"/>
    <dgm:cxn modelId="{682CEEE7-E38F-401C-A598-1F10DBCE46EB}" type="presOf" srcId="{C444B0F1-E375-42EF-B4F4-C478496D201C}" destId="{F63F7D8D-B8EF-4C4A-A721-4E0B68B983F5}" srcOrd="0" destOrd="0" presId="urn:microsoft.com/office/officeart/2018/2/layout/IconCircleList"/>
    <dgm:cxn modelId="{DA00B06D-00E9-41AE-94F0-1936DAC5224F}" type="presParOf" srcId="{7826CAC8-5A1A-44D3-A7F5-F6A289119D3E}" destId="{C6B601B9-FA14-46F3-9EE1-494D2F4F76D0}" srcOrd="0" destOrd="0" presId="urn:microsoft.com/office/officeart/2018/2/layout/IconCircleList"/>
    <dgm:cxn modelId="{3EBE7E58-CED8-4504-AFB6-8F41E63BCECB}" type="presParOf" srcId="{C6B601B9-FA14-46F3-9EE1-494D2F4F76D0}" destId="{4D32E49F-55C9-405F-86EC-7E701DD9AC64}" srcOrd="0" destOrd="0" presId="urn:microsoft.com/office/officeart/2018/2/layout/IconCircleList"/>
    <dgm:cxn modelId="{4B5F0225-7CF6-4231-A863-AFA0201DBC77}" type="presParOf" srcId="{4D32E49F-55C9-405F-86EC-7E701DD9AC64}" destId="{0CEE8206-5995-4F1E-98D2-3110DCC1EDD3}" srcOrd="0" destOrd="0" presId="urn:microsoft.com/office/officeart/2018/2/layout/IconCircleList"/>
    <dgm:cxn modelId="{FFA1A5E1-391F-45D9-BB42-7EB488013086}" type="presParOf" srcId="{4D32E49F-55C9-405F-86EC-7E701DD9AC64}" destId="{F3671916-8CAC-4673-BB8A-EC45E020B434}" srcOrd="1" destOrd="0" presId="urn:microsoft.com/office/officeart/2018/2/layout/IconCircleList"/>
    <dgm:cxn modelId="{02E5CE15-2794-4321-9726-739ADDB9DD04}" type="presParOf" srcId="{4D32E49F-55C9-405F-86EC-7E701DD9AC64}" destId="{A378BB68-05AD-42E3-B5A7-06BB4E9701CB}" srcOrd="2" destOrd="0" presId="urn:microsoft.com/office/officeart/2018/2/layout/IconCircleList"/>
    <dgm:cxn modelId="{E6A6A557-4CDF-45BA-979E-5B72C38E5373}" type="presParOf" srcId="{4D32E49F-55C9-405F-86EC-7E701DD9AC64}" destId="{F63F7D8D-B8EF-4C4A-A721-4E0B68B983F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19BB33-8C59-44BF-BD8B-31B21C63A5A8}"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3BC4F57-A3E4-44F2-9AAF-52BBAC3A7078}">
      <dgm:prSet/>
      <dgm:spPr/>
      <dgm:t>
        <a:bodyPr/>
        <a:lstStyle/>
        <a:p>
          <a:r>
            <a:rPr lang="en-US" dirty="0">
              <a:latin typeface="Arial" panose="020B0604020202020204" pitchFamily="34" charset="0"/>
              <a:cs typeface="Arial" panose="020B0604020202020204" pitchFamily="34" charset="0"/>
            </a:rPr>
            <a:t>We thank the patients and their caregivers for taking part in our trials</a:t>
          </a:r>
        </a:p>
      </dgm:t>
    </dgm:pt>
    <dgm:pt modelId="{8DB6F4E4-63B8-4E1E-B4D5-251372940D4D}" type="parTrans" cxnId="{A7B1C731-652B-4C11-968F-234EF086B5D6}">
      <dgm:prSet/>
      <dgm:spPr/>
      <dgm:t>
        <a:bodyPr/>
        <a:lstStyle/>
        <a:p>
          <a:endParaRPr lang="en-US">
            <a:latin typeface="Arial" panose="020B0604020202020204" pitchFamily="34" charset="0"/>
            <a:cs typeface="Arial" panose="020B0604020202020204" pitchFamily="34" charset="0"/>
          </a:endParaRPr>
        </a:p>
      </dgm:t>
    </dgm:pt>
    <dgm:pt modelId="{F23FBCE9-423E-45AE-AC82-54C86D1D19B7}" type="sibTrans" cxnId="{A7B1C731-652B-4C11-968F-234EF086B5D6}">
      <dgm:prSet/>
      <dgm:spPr/>
      <dgm:t>
        <a:bodyPr/>
        <a:lstStyle/>
        <a:p>
          <a:endParaRPr lang="en-US">
            <a:latin typeface="Arial" panose="020B0604020202020204" pitchFamily="34" charset="0"/>
            <a:cs typeface="Arial" panose="020B0604020202020204" pitchFamily="34" charset="0"/>
          </a:endParaRPr>
        </a:p>
      </dgm:t>
    </dgm:pt>
    <dgm:pt modelId="{C444B0F1-E375-42EF-B4F4-C478496D201C}">
      <dgm:prSet/>
      <dgm:spPr/>
      <dgm:t>
        <a:bodyPr/>
        <a:lstStyle/>
        <a:p>
          <a:r>
            <a:rPr lang="en-US" dirty="0">
              <a:solidFill>
                <a:schemeClr val="tx2"/>
              </a:solidFill>
              <a:latin typeface="Arial" panose="020B0604020202020204" pitchFamily="34" charset="0"/>
              <a:cs typeface="Arial" panose="020B0604020202020204" pitchFamily="34" charset="0"/>
            </a:rPr>
            <a:t>For further questions please contact: </a:t>
          </a:r>
          <a:r>
            <a:rPr lang="en-US" dirty="0">
              <a:latin typeface="Arial" panose="020B0604020202020204" pitchFamily="34" charset="0"/>
              <a:cs typeface="Arial" panose="020B0604020202020204" pitchFamily="34" charset="0"/>
              <a:hlinkClick xmlns:r="http://schemas.openxmlformats.org/officeDocument/2006/relationships" r:id="rId1"/>
            </a:rPr>
            <a:t>dshong@mdanderson.org</a:t>
          </a:r>
          <a:endParaRPr lang="en-US" dirty="0">
            <a:latin typeface="Arial" panose="020B0604020202020204" pitchFamily="34" charset="0"/>
            <a:cs typeface="Arial" panose="020B0604020202020204" pitchFamily="34" charset="0"/>
          </a:endParaRPr>
        </a:p>
      </dgm:t>
    </dgm:pt>
    <dgm:pt modelId="{8E84E06F-204F-4E2C-92AD-B84A089179D2}" type="parTrans" cxnId="{BED74FE0-C34D-4216-A008-CF6DA3079A97}">
      <dgm:prSet/>
      <dgm:spPr/>
      <dgm:t>
        <a:bodyPr/>
        <a:lstStyle/>
        <a:p>
          <a:endParaRPr lang="en-US">
            <a:latin typeface="Arial" panose="020B0604020202020204" pitchFamily="34" charset="0"/>
            <a:cs typeface="Arial" panose="020B0604020202020204" pitchFamily="34" charset="0"/>
          </a:endParaRPr>
        </a:p>
      </dgm:t>
    </dgm:pt>
    <dgm:pt modelId="{B9D3B79F-9FA2-4977-A78C-BA4AD931EACC}" type="sibTrans" cxnId="{BED74FE0-C34D-4216-A008-CF6DA3079A97}">
      <dgm:prSet/>
      <dgm:spPr/>
      <dgm:t>
        <a:bodyPr/>
        <a:lstStyle/>
        <a:p>
          <a:endParaRPr lang="en-US">
            <a:latin typeface="Arial" panose="020B0604020202020204" pitchFamily="34" charset="0"/>
            <a:cs typeface="Arial" panose="020B0604020202020204" pitchFamily="34" charset="0"/>
          </a:endParaRPr>
        </a:p>
      </dgm:t>
    </dgm:pt>
    <dgm:pt modelId="{7826CAC8-5A1A-44D3-A7F5-F6A289119D3E}" type="pres">
      <dgm:prSet presAssocID="{CA19BB33-8C59-44BF-BD8B-31B21C63A5A8}" presName="root" presStyleCnt="0">
        <dgm:presLayoutVars>
          <dgm:dir/>
          <dgm:resizeHandles val="exact"/>
        </dgm:presLayoutVars>
      </dgm:prSet>
      <dgm:spPr/>
    </dgm:pt>
    <dgm:pt modelId="{C6B601B9-FA14-46F3-9EE1-494D2F4F76D0}" type="pres">
      <dgm:prSet presAssocID="{CA19BB33-8C59-44BF-BD8B-31B21C63A5A8}" presName="container" presStyleCnt="0">
        <dgm:presLayoutVars>
          <dgm:dir/>
          <dgm:resizeHandles val="exact"/>
        </dgm:presLayoutVars>
      </dgm:prSet>
      <dgm:spPr/>
    </dgm:pt>
    <dgm:pt modelId="{2A513D1C-2865-4808-96E6-D24DE2EA6DC2}" type="pres">
      <dgm:prSet presAssocID="{C3BC4F57-A3E4-44F2-9AAF-52BBAC3A7078}" presName="compNode" presStyleCnt="0"/>
      <dgm:spPr/>
    </dgm:pt>
    <dgm:pt modelId="{57BD8195-0281-46B4-8A52-32824AD19F56}" type="pres">
      <dgm:prSet presAssocID="{C3BC4F57-A3E4-44F2-9AAF-52BBAC3A7078}" presName="iconBgRect" presStyleLbl="bgShp" presStyleIdx="0" presStyleCnt="2"/>
      <dgm:spPr/>
    </dgm:pt>
    <dgm:pt modelId="{852C6E91-5000-4C2A-9EA6-1022B9F776A0}" type="pres">
      <dgm:prSet presAssocID="{C3BC4F57-A3E4-44F2-9AAF-52BBAC3A7078}"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eart"/>
        </a:ext>
      </dgm:extLst>
    </dgm:pt>
    <dgm:pt modelId="{6E116284-46C5-4DA8-861D-5E3BA3B66237}" type="pres">
      <dgm:prSet presAssocID="{C3BC4F57-A3E4-44F2-9AAF-52BBAC3A7078}" presName="spaceRect" presStyleCnt="0"/>
      <dgm:spPr/>
    </dgm:pt>
    <dgm:pt modelId="{5E0B7D4B-1C1D-42A3-B6D9-DF453E80EF28}" type="pres">
      <dgm:prSet presAssocID="{C3BC4F57-A3E4-44F2-9AAF-52BBAC3A7078}" presName="textRect" presStyleLbl="revTx" presStyleIdx="0" presStyleCnt="2">
        <dgm:presLayoutVars>
          <dgm:chMax val="1"/>
          <dgm:chPref val="1"/>
        </dgm:presLayoutVars>
      </dgm:prSet>
      <dgm:spPr/>
    </dgm:pt>
    <dgm:pt modelId="{A9DADFFB-8221-4BC7-8F4A-56057D488B04}" type="pres">
      <dgm:prSet presAssocID="{F23FBCE9-423E-45AE-AC82-54C86D1D19B7}" presName="sibTrans" presStyleLbl="sibTrans2D1" presStyleIdx="0" presStyleCnt="0"/>
      <dgm:spPr/>
    </dgm:pt>
    <dgm:pt modelId="{4D32E49F-55C9-405F-86EC-7E701DD9AC64}" type="pres">
      <dgm:prSet presAssocID="{C444B0F1-E375-42EF-B4F4-C478496D201C}" presName="compNode" presStyleCnt="0"/>
      <dgm:spPr/>
    </dgm:pt>
    <dgm:pt modelId="{0CEE8206-5995-4F1E-98D2-3110DCC1EDD3}" type="pres">
      <dgm:prSet presAssocID="{C444B0F1-E375-42EF-B4F4-C478496D201C}" presName="iconBgRect" presStyleLbl="bgShp" presStyleIdx="1" presStyleCnt="2"/>
      <dgm:spPr>
        <a:solidFill>
          <a:schemeClr val="tx2"/>
        </a:solidFill>
      </dgm:spPr>
    </dgm:pt>
    <dgm:pt modelId="{F3671916-8CAC-4673-BB8A-EC45E020B434}" type="pres">
      <dgm:prSet presAssocID="{C444B0F1-E375-42EF-B4F4-C478496D201C}"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mail"/>
        </a:ext>
      </dgm:extLst>
    </dgm:pt>
    <dgm:pt modelId="{A378BB68-05AD-42E3-B5A7-06BB4E9701CB}" type="pres">
      <dgm:prSet presAssocID="{C444B0F1-E375-42EF-B4F4-C478496D201C}" presName="spaceRect" presStyleCnt="0"/>
      <dgm:spPr/>
    </dgm:pt>
    <dgm:pt modelId="{F63F7D8D-B8EF-4C4A-A721-4E0B68B983F5}" type="pres">
      <dgm:prSet presAssocID="{C444B0F1-E375-42EF-B4F4-C478496D201C}" presName="textRect" presStyleLbl="revTx" presStyleIdx="1" presStyleCnt="2">
        <dgm:presLayoutVars>
          <dgm:chMax val="1"/>
          <dgm:chPref val="1"/>
        </dgm:presLayoutVars>
      </dgm:prSet>
      <dgm:spPr/>
    </dgm:pt>
  </dgm:ptLst>
  <dgm:cxnLst>
    <dgm:cxn modelId="{6B58190F-9E28-4C03-A21B-3D33698CE775}" type="presOf" srcId="{CA19BB33-8C59-44BF-BD8B-31B21C63A5A8}" destId="{7826CAC8-5A1A-44D3-A7F5-F6A289119D3E}" srcOrd="0" destOrd="0" presId="urn:microsoft.com/office/officeart/2018/2/layout/IconCircleList"/>
    <dgm:cxn modelId="{A7B1C731-652B-4C11-968F-234EF086B5D6}" srcId="{CA19BB33-8C59-44BF-BD8B-31B21C63A5A8}" destId="{C3BC4F57-A3E4-44F2-9AAF-52BBAC3A7078}" srcOrd="0" destOrd="0" parTransId="{8DB6F4E4-63B8-4E1E-B4D5-251372940D4D}" sibTransId="{F23FBCE9-423E-45AE-AC82-54C86D1D19B7}"/>
    <dgm:cxn modelId="{F53AA6C9-F908-4CAF-9E9F-9C74132D46BB}" type="presOf" srcId="{C3BC4F57-A3E4-44F2-9AAF-52BBAC3A7078}" destId="{5E0B7D4B-1C1D-42A3-B6D9-DF453E80EF28}" srcOrd="0" destOrd="0" presId="urn:microsoft.com/office/officeart/2018/2/layout/IconCircleList"/>
    <dgm:cxn modelId="{BED74FE0-C34D-4216-A008-CF6DA3079A97}" srcId="{CA19BB33-8C59-44BF-BD8B-31B21C63A5A8}" destId="{C444B0F1-E375-42EF-B4F4-C478496D201C}" srcOrd="1" destOrd="0" parTransId="{8E84E06F-204F-4E2C-92AD-B84A089179D2}" sibTransId="{B9D3B79F-9FA2-4977-A78C-BA4AD931EACC}"/>
    <dgm:cxn modelId="{56DF5EE6-C037-460E-9415-079568D92B61}" type="presOf" srcId="{F23FBCE9-423E-45AE-AC82-54C86D1D19B7}" destId="{A9DADFFB-8221-4BC7-8F4A-56057D488B04}" srcOrd="0" destOrd="0" presId="urn:microsoft.com/office/officeart/2018/2/layout/IconCircleList"/>
    <dgm:cxn modelId="{682CEEE7-E38F-401C-A598-1F10DBCE46EB}" type="presOf" srcId="{C444B0F1-E375-42EF-B4F4-C478496D201C}" destId="{F63F7D8D-B8EF-4C4A-A721-4E0B68B983F5}" srcOrd="0" destOrd="0" presId="urn:microsoft.com/office/officeart/2018/2/layout/IconCircleList"/>
    <dgm:cxn modelId="{DA00B06D-00E9-41AE-94F0-1936DAC5224F}" type="presParOf" srcId="{7826CAC8-5A1A-44D3-A7F5-F6A289119D3E}" destId="{C6B601B9-FA14-46F3-9EE1-494D2F4F76D0}" srcOrd="0" destOrd="0" presId="urn:microsoft.com/office/officeart/2018/2/layout/IconCircleList"/>
    <dgm:cxn modelId="{2FEF7541-925B-4C13-B6BB-EA568EC4C707}" type="presParOf" srcId="{C6B601B9-FA14-46F3-9EE1-494D2F4F76D0}" destId="{2A513D1C-2865-4808-96E6-D24DE2EA6DC2}" srcOrd="0" destOrd="0" presId="urn:microsoft.com/office/officeart/2018/2/layout/IconCircleList"/>
    <dgm:cxn modelId="{30F4A017-DAE8-423B-8268-B90C8D094EFF}" type="presParOf" srcId="{2A513D1C-2865-4808-96E6-D24DE2EA6DC2}" destId="{57BD8195-0281-46B4-8A52-32824AD19F56}" srcOrd="0" destOrd="0" presId="urn:microsoft.com/office/officeart/2018/2/layout/IconCircleList"/>
    <dgm:cxn modelId="{31DE7C87-C527-4D7A-BC00-6B6EE90EB098}" type="presParOf" srcId="{2A513D1C-2865-4808-96E6-D24DE2EA6DC2}" destId="{852C6E91-5000-4C2A-9EA6-1022B9F776A0}" srcOrd="1" destOrd="0" presId="urn:microsoft.com/office/officeart/2018/2/layout/IconCircleList"/>
    <dgm:cxn modelId="{2F1CA641-A6AE-4791-AF80-06F1C36C3595}" type="presParOf" srcId="{2A513D1C-2865-4808-96E6-D24DE2EA6DC2}" destId="{6E116284-46C5-4DA8-861D-5E3BA3B66237}" srcOrd="2" destOrd="0" presId="urn:microsoft.com/office/officeart/2018/2/layout/IconCircleList"/>
    <dgm:cxn modelId="{7B37B74D-00AE-4D41-9C84-CC4B2B4BF6CB}" type="presParOf" srcId="{2A513D1C-2865-4808-96E6-D24DE2EA6DC2}" destId="{5E0B7D4B-1C1D-42A3-B6D9-DF453E80EF28}" srcOrd="3" destOrd="0" presId="urn:microsoft.com/office/officeart/2018/2/layout/IconCircleList"/>
    <dgm:cxn modelId="{C1E40960-E69D-4230-A70E-43E71FFDF4BE}" type="presParOf" srcId="{C6B601B9-FA14-46F3-9EE1-494D2F4F76D0}" destId="{A9DADFFB-8221-4BC7-8F4A-56057D488B04}" srcOrd="1" destOrd="0" presId="urn:microsoft.com/office/officeart/2018/2/layout/IconCircleList"/>
    <dgm:cxn modelId="{3EBE7E58-CED8-4504-AFB6-8F41E63BCECB}" type="presParOf" srcId="{C6B601B9-FA14-46F3-9EE1-494D2F4F76D0}" destId="{4D32E49F-55C9-405F-86EC-7E701DD9AC64}" srcOrd="2" destOrd="0" presId="urn:microsoft.com/office/officeart/2018/2/layout/IconCircleList"/>
    <dgm:cxn modelId="{4B5F0225-7CF6-4231-A863-AFA0201DBC77}" type="presParOf" srcId="{4D32E49F-55C9-405F-86EC-7E701DD9AC64}" destId="{0CEE8206-5995-4F1E-98D2-3110DCC1EDD3}" srcOrd="0" destOrd="0" presId="urn:microsoft.com/office/officeart/2018/2/layout/IconCircleList"/>
    <dgm:cxn modelId="{FFA1A5E1-391F-45D9-BB42-7EB488013086}" type="presParOf" srcId="{4D32E49F-55C9-405F-86EC-7E701DD9AC64}" destId="{F3671916-8CAC-4673-BB8A-EC45E020B434}" srcOrd="1" destOrd="0" presId="urn:microsoft.com/office/officeart/2018/2/layout/IconCircleList"/>
    <dgm:cxn modelId="{02E5CE15-2794-4321-9726-739ADDB9DD04}" type="presParOf" srcId="{4D32E49F-55C9-405F-86EC-7E701DD9AC64}" destId="{A378BB68-05AD-42E3-B5A7-06BB4E9701CB}" srcOrd="2" destOrd="0" presId="urn:microsoft.com/office/officeart/2018/2/layout/IconCircleList"/>
    <dgm:cxn modelId="{E6A6A557-4CDF-45BA-979E-5B72C38E5373}" type="presParOf" srcId="{4D32E49F-55C9-405F-86EC-7E701DD9AC64}" destId="{F63F7D8D-B8EF-4C4A-A721-4E0B68B983F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05E41-F88A-4D6D-8ADB-B6A55AE0E8AD}">
      <dsp:nvSpPr>
        <dsp:cNvPr id="0" name=""/>
        <dsp:cNvSpPr/>
      </dsp:nvSpPr>
      <dsp:spPr>
        <a:xfrm>
          <a:off x="653100" y="314999"/>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286788-927B-432C-95FF-D5B6FF5A341C}">
      <dsp:nvSpPr>
        <dsp:cNvPr id="0" name=""/>
        <dsp:cNvSpPr/>
      </dsp:nvSpPr>
      <dsp:spPr>
        <a:xfrm>
          <a:off x="1077225" y="739124"/>
          <a:ext cx="1141875" cy="1141875"/>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DEDD12-2437-4279-BC16-56D76C27D9BD}">
      <dsp:nvSpPr>
        <dsp:cNvPr id="0" name=""/>
        <dsp:cNvSpPr/>
      </dsp:nvSpPr>
      <dsp:spPr>
        <a:xfrm>
          <a:off x="16912" y="2925000"/>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GB" sz="1300" kern="1200" dirty="0"/>
            <a:t>Your opportunity to </a:t>
          </a:r>
          <a:r>
            <a:rPr lang="en-GB" sz="1300" b="1" kern="1200" dirty="0">
              <a:solidFill>
                <a:schemeClr val="accent1"/>
              </a:solidFill>
            </a:rPr>
            <a:t>discuss and share learnings</a:t>
          </a:r>
          <a:r>
            <a:rPr lang="en-GB" sz="1300" kern="1200" dirty="0"/>
            <a:t> </a:t>
          </a:r>
          <a:r>
            <a:rPr lang="en-GB" sz="1300" b="1" kern="1200" cap="all" dirty="0">
              <a:solidFill>
                <a:srgbClr val="56378D"/>
              </a:solidFill>
              <a:latin typeface="Calibri" panose="020F0502020204030204"/>
              <a:ea typeface="+mn-ea"/>
              <a:cs typeface="+mn-cs"/>
            </a:rPr>
            <a:t>on diagnosis and treatment </a:t>
          </a:r>
          <a:r>
            <a:rPr lang="en-GB" sz="1300" kern="1200" dirty="0"/>
            <a:t>of TRK </a:t>
          </a:r>
          <a:r>
            <a:rPr lang="en-US" sz="1300" kern="1200" dirty="0"/>
            <a:t>Fusion-positive cancer</a:t>
          </a:r>
        </a:p>
      </dsp:txBody>
      <dsp:txXfrm>
        <a:off x="16912" y="2925000"/>
        <a:ext cx="3262500" cy="720000"/>
      </dsp:txXfrm>
    </dsp:sp>
    <dsp:sp modelId="{B135D2B1-6058-49C3-A5A3-C426DF78A80C}">
      <dsp:nvSpPr>
        <dsp:cNvPr id="0" name=""/>
        <dsp:cNvSpPr/>
      </dsp:nvSpPr>
      <dsp:spPr>
        <a:xfrm>
          <a:off x="4486537" y="314999"/>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AA5F35-2F0F-4952-ABA5-D90546195FFF}">
      <dsp:nvSpPr>
        <dsp:cNvPr id="0" name=""/>
        <dsp:cNvSpPr/>
      </dsp:nvSpPr>
      <dsp:spPr>
        <a:xfrm>
          <a:off x="4910662" y="739124"/>
          <a:ext cx="1141875" cy="1141875"/>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967BB3-738C-4A70-956C-5D3237F0804C}">
      <dsp:nvSpPr>
        <dsp:cNvPr id="0" name=""/>
        <dsp:cNvSpPr/>
      </dsp:nvSpPr>
      <dsp:spPr>
        <a:xfrm>
          <a:off x="3850350" y="2925000"/>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A chance to </a:t>
          </a:r>
          <a:r>
            <a:rPr lang="en-US" sz="1400" b="1" kern="1200" dirty="0">
              <a:solidFill>
                <a:schemeClr val="accent1"/>
              </a:solidFill>
            </a:rPr>
            <a:t>learn from the experience of Experts </a:t>
          </a:r>
          <a:r>
            <a:rPr lang="en-US" sz="1400" kern="1200" dirty="0"/>
            <a:t>and ask questions that are important to you</a:t>
          </a:r>
        </a:p>
      </dsp:txBody>
      <dsp:txXfrm>
        <a:off x="3850350" y="2925000"/>
        <a:ext cx="3262500" cy="720000"/>
      </dsp:txXfrm>
    </dsp:sp>
    <dsp:sp modelId="{CAA2CE8C-CF04-4FF4-B2E2-94EEA55A9A26}">
      <dsp:nvSpPr>
        <dsp:cNvPr id="0" name=""/>
        <dsp:cNvSpPr/>
      </dsp:nvSpPr>
      <dsp:spPr>
        <a:xfrm>
          <a:off x="8319975" y="314999"/>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2A7614-4B63-4344-AC33-F7A233A99E57}">
      <dsp:nvSpPr>
        <dsp:cNvPr id="0" name=""/>
        <dsp:cNvSpPr/>
      </dsp:nvSpPr>
      <dsp:spPr>
        <a:xfrm>
          <a:off x="8744100" y="739124"/>
          <a:ext cx="1141875" cy="1141875"/>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6EB2F-B518-47B0-87B2-2B2777F4FA24}">
      <dsp:nvSpPr>
        <dsp:cNvPr id="0" name=""/>
        <dsp:cNvSpPr/>
      </dsp:nvSpPr>
      <dsp:spPr>
        <a:xfrm>
          <a:off x="7683787" y="2925000"/>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discuss </a:t>
          </a:r>
          <a:r>
            <a:rPr lang="en-US" sz="1400" b="1" kern="1200" dirty="0">
              <a:solidFill>
                <a:schemeClr val="accent1"/>
              </a:solidFill>
            </a:rPr>
            <a:t>Patient Case Studies and questions </a:t>
          </a:r>
          <a:r>
            <a:rPr lang="en-US" sz="1400" kern="1200" dirty="0"/>
            <a:t>that you MAY have from your practices/institutions</a:t>
          </a:r>
        </a:p>
      </dsp:txBody>
      <dsp:txXfrm>
        <a:off x="7683787" y="2925000"/>
        <a:ext cx="3262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E8206-5995-4F1E-98D2-3110DCC1EDD3}">
      <dsp:nvSpPr>
        <dsp:cNvPr id="0" name=""/>
        <dsp:cNvSpPr/>
      </dsp:nvSpPr>
      <dsp:spPr>
        <a:xfrm>
          <a:off x="2338369" y="1382866"/>
          <a:ext cx="1760229" cy="1760229"/>
        </a:xfrm>
        <a:prstGeom prst="ellipse">
          <a:avLst/>
        </a:prstGeom>
        <a:solidFill>
          <a:schemeClr val="tx2"/>
        </a:solidFill>
        <a:ln>
          <a:noFill/>
        </a:ln>
        <a:effectLst/>
      </dsp:spPr>
      <dsp:style>
        <a:lnRef idx="0">
          <a:scrgbClr r="0" g="0" b="0"/>
        </a:lnRef>
        <a:fillRef idx="1">
          <a:scrgbClr r="0" g="0" b="0"/>
        </a:fillRef>
        <a:effectRef idx="0">
          <a:scrgbClr r="0" g="0" b="0"/>
        </a:effectRef>
        <a:fontRef idx="minor"/>
      </dsp:style>
    </dsp:sp>
    <dsp:sp modelId="{F3671916-8CAC-4673-BB8A-EC45E020B434}">
      <dsp:nvSpPr>
        <dsp:cNvPr id="0" name=""/>
        <dsp:cNvSpPr/>
      </dsp:nvSpPr>
      <dsp:spPr>
        <a:xfrm>
          <a:off x="2708018" y="1752514"/>
          <a:ext cx="1020933" cy="102093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3F7D8D-B8EF-4C4A-A721-4E0B68B983F5}">
      <dsp:nvSpPr>
        <dsp:cNvPr id="0" name=""/>
        <dsp:cNvSpPr/>
      </dsp:nvSpPr>
      <dsp:spPr>
        <a:xfrm>
          <a:off x="4475791" y="1382866"/>
          <a:ext cx="4149113" cy="1760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tx2"/>
              </a:solidFill>
              <a:latin typeface="Arial" panose="020B0604020202020204" pitchFamily="34" charset="0"/>
              <a:cs typeface="Arial" panose="020B0604020202020204" pitchFamily="34" charset="0"/>
            </a:rPr>
            <a:t>For further questions please contact: </a:t>
          </a:r>
          <a:r>
            <a:rPr lang="en-GB" sz="2400" kern="1200" dirty="0">
              <a:latin typeface="Arial" panose="020B0604020202020204" pitchFamily="34" charset="0"/>
              <a:cs typeface="Arial" panose="020B0604020202020204" pitchFamily="34" charset="0"/>
              <a:hlinkClick xmlns:r="http://schemas.openxmlformats.org/officeDocument/2006/relationships" r:id="rId3"/>
            </a:rPr>
            <a:t>caterina.marchio@unito.it</a:t>
          </a:r>
          <a:endParaRPr lang="en-US" sz="2400" kern="1200" dirty="0">
            <a:latin typeface="Arial" panose="020B0604020202020204" pitchFamily="34" charset="0"/>
            <a:cs typeface="Arial" panose="020B0604020202020204" pitchFamily="34" charset="0"/>
          </a:endParaRPr>
        </a:p>
      </dsp:txBody>
      <dsp:txXfrm>
        <a:off x="4475791" y="1382866"/>
        <a:ext cx="4149113" cy="1760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D8195-0281-46B4-8A52-32824AD19F56}">
      <dsp:nvSpPr>
        <dsp:cNvPr id="0" name=""/>
        <dsp:cNvSpPr/>
      </dsp:nvSpPr>
      <dsp:spPr>
        <a:xfrm>
          <a:off x="288230" y="1575438"/>
          <a:ext cx="1375086" cy="137508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2C6E91-5000-4C2A-9EA6-1022B9F776A0}">
      <dsp:nvSpPr>
        <dsp:cNvPr id="0" name=""/>
        <dsp:cNvSpPr/>
      </dsp:nvSpPr>
      <dsp:spPr>
        <a:xfrm>
          <a:off x="576998" y="1864206"/>
          <a:ext cx="797550" cy="79755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0B7D4B-1C1D-42A3-B6D9-DF453E80EF28}">
      <dsp:nvSpPr>
        <dsp:cNvPr id="0" name=""/>
        <dsp:cNvSpPr/>
      </dsp:nvSpPr>
      <dsp:spPr>
        <a:xfrm>
          <a:off x="1957978" y="1575438"/>
          <a:ext cx="3241275" cy="1375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We thank the patients and their caregivers for taking part in our trials</a:t>
          </a:r>
        </a:p>
      </dsp:txBody>
      <dsp:txXfrm>
        <a:off x="1957978" y="1575438"/>
        <a:ext cx="3241275" cy="1375086"/>
      </dsp:txXfrm>
    </dsp:sp>
    <dsp:sp modelId="{0CEE8206-5995-4F1E-98D2-3110DCC1EDD3}">
      <dsp:nvSpPr>
        <dsp:cNvPr id="0" name=""/>
        <dsp:cNvSpPr/>
      </dsp:nvSpPr>
      <dsp:spPr>
        <a:xfrm>
          <a:off x="5764021" y="1575438"/>
          <a:ext cx="1375086" cy="1375086"/>
        </a:xfrm>
        <a:prstGeom prst="ellipse">
          <a:avLst/>
        </a:prstGeom>
        <a:solidFill>
          <a:schemeClr val="tx2"/>
        </a:solidFill>
        <a:ln>
          <a:noFill/>
        </a:ln>
        <a:effectLst/>
      </dsp:spPr>
      <dsp:style>
        <a:lnRef idx="0">
          <a:scrgbClr r="0" g="0" b="0"/>
        </a:lnRef>
        <a:fillRef idx="1">
          <a:scrgbClr r="0" g="0" b="0"/>
        </a:fillRef>
        <a:effectRef idx="0">
          <a:scrgbClr r="0" g="0" b="0"/>
        </a:effectRef>
        <a:fontRef idx="minor"/>
      </dsp:style>
    </dsp:sp>
    <dsp:sp modelId="{F3671916-8CAC-4673-BB8A-EC45E020B434}">
      <dsp:nvSpPr>
        <dsp:cNvPr id="0" name=""/>
        <dsp:cNvSpPr/>
      </dsp:nvSpPr>
      <dsp:spPr>
        <a:xfrm>
          <a:off x="6052789" y="1864206"/>
          <a:ext cx="797550" cy="79755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3F7D8D-B8EF-4C4A-A721-4E0B68B983F5}">
      <dsp:nvSpPr>
        <dsp:cNvPr id="0" name=""/>
        <dsp:cNvSpPr/>
      </dsp:nvSpPr>
      <dsp:spPr>
        <a:xfrm>
          <a:off x="7433769" y="1575438"/>
          <a:ext cx="3241275" cy="1375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2"/>
              </a:solidFill>
              <a:latin typeface="Arial" panose="020B0604020202020204" pitchFamily="34" charset="0"/>
              <a:cs typeface="Arial" panose="020B0604020202020204" pitchFamily="34" charset="0"/>
            </a:rPr>
            <a:t>For further questions please contact: </a:t>
          </a:r>
          <a:r>
            <a:rPr lang="en-US" sz="2200" kern="1200" dirty="0">
              <a:latin typeface="Arial" panose="020B0604020202020204" pitchFamily="34" charset="0"/>
              <a:cs typeface="Arial" panose="020B0604020202020204" pitchFamily="34" charset="0"/>
              <a:hlinkClick xmlns:r="http://schemas.openxmlformats.org/officeDocument/2006/relationships" r:id="rId5"/>
            </a:rPr>
            <a:t>dshong@mdanderson.org</a:t>
          </a:r>
          <a:endParaRPr lang="en-US" sz="2200" kern="1200" dirty="0">
            <a:latin typeface="Arial" panose="020B0604020202020204" pitchFamily="34" charset="0"/>
            <a:cs typeface="Arial" panose="020B0604020202020204" pitchFamily="34" charset="0"/>
          </a:endParaRPr>
        </a:p>
      </dsp:txBody>
      <dsp:txXfrm>
        <a:off x="7433769" y="1575438"/>
        <a:ext cx="3241275" cy="137508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0.1164</cdr:x>
      <cdr:y>0.06456</cdr:y>
    </cdr:from>
    <cdr:to>
      <cdr:x>0.3138</cdr:x>
      <cdr:y>0.31095</cdr:y>
    </cdr:to>
    <cdr:sp macro="" textlink="">
      <cdr:nvSpPr>
        <cdr:cNvPr id="2" name="Textfeld 1"/>
        <cdr:cNvSpPr txBox="1"/>
      </cdr:nvSpPr>
      <cdr:spPr>
        <a:xfrm xmlns:a="http://schemas.openxmlformats.org/drawingml/2006/main">
          <a:off x="1259053" y="382211"/>
          <a:ext cx="2135111" cy="14587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b="1" dirty="0" err="1">
              <a:solidFill>
                <a:schemeClr val="tx1"/>
              </a:solidFill>
              <a:latin typeface="Arial" panose="020B0604020202020204" pitchFamily="34" charset="0"/>
              <a:cs typeface="Arial" panose="020B0604020202020204" pitchFamily="34" charset="0"/>
            </a:rPr>
            <a:t>Larotrectinib</a:t>
          </a:r>
          <a:endParaRPr lang="en-GB" sz="1200" b="1"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0.29921</cdr:x>
      <cdr:y>0.03928</cdr:y>
    </cdr:from>
    <cdr:to>
      <cdr:x>0.50229</cdr:x>
      <cdr:y>0.14845</cdr:y>
    </cdr:to>
    <cdr:sp macro="" textlink="">
      <cdr:nvSpPr>
        <cdr:cNvPr id="3" name="Textfeld 5"/>
        <cdr:cNvSpPr txBox="1">
          <a:spLocks xmlns:a="http://schemas.openxmlformats.org/drawingml/2006/main" noChangeArrowheads="1"/>
        </cdr:cNvSpPr>
      </cdr:nvSpPr>
      <cdr:spPr bwMode="auto">
        <a:xfrm xmlns:a="http://schemas.openxmlformats.org/drawingml/2006/main">
          <a:off x="3236305" y="232550"/>
          <a:ext cx="2196548" cy="64633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spcBef>
              <a:spcPct val="0"/>
            </a:spcBef>
          </a:pPr>
          <a:r>
            <a:rPr lang="de-DE" altLang="en-US" sz="1200" b="1" dirty="0" err="1">
              <a:latin typeface="Arial" charset="0"/>
              <a:cs typeface="Arial" charset="0"/>
            </a:rPr>
            <a:t>Local</a:t>
          </a:r>
          <a:r>
            <a:rPr lang="de-DE" altLang="en-US" sz="1200" b="1" dirty="0">
              <a:latin typeface="Arial" charset="0"/>
              <a:cs typeface="Arial" charset="0"/>
            </a:rPr>
            <a:t> </a:t>
          </a:r>
          <a:r>
            <a:rPr lang="de-DE" altLang="en-US" sz="1200" b="1" dirty="0" err="1">
              <a:latin typeface="Arial" charset="0"/>
              <a:cs typeface="Arial" charset="0"/>
            </a:rPr>
            <a:t>Near</a:t>
          </a:r>
          <a:r>
            <a:rPr lang="de-DE" altLang="en-US" sz="1200" b="1" dirty="0">
              <a:latin typeface="Arial" charset="0"/>
              <a:cs typeface="Arial" charset="0"/>
            </a:rPr>
            <a:t> CR</a:t>
          </a:r>
        </a:p>
        <a:p xmlns:a="http://schemas.openxmlformats.org/drawingml/2006/main">
          <a:pPr eaLnBrk="1" hangingPunct="1">
            <a:spcBef>
              <a:spcPct val="0"/>
            </a:spcBef>
          </a:pPr>
          <a:r>
            <a:rPr lang="de-DE" altLang="en-US" sz="1200" b="1" dirty="0">
              <a:latin typeface="Arial" charset="0"/>
              <a:cs typeface="Arial" charset="0"/>
            </a:rPr>
            <a:t>ORR: ~ PR</a:t>
          </a:r>
        </a:p>
        <a:p xmlns:a="http://schemas.openxmlformats.org/drawingml/2006/main">
          <a:pPr eaLnBrk="1" hangingPunct="1">
            <a:spcBef>
              <a:spcPct val="0"/>
            </a:spcBef>
          </a:pPr>
          <a:endParaRPr lang="en-GB" altLang="en-US" sz="1200" b="1" dirty="0">
            <a:latin typeface="Arial" charset="0"/>
            <a:cs typeface="Arial" charset="0"/>
          </a:endParaRPr>
        </a:p>
      </cdr:txBody>
    </cdr:sp>
  </cdr:relSizeAnchor>
  <cdr:relSizeAnchor xmlns:cdr="http://schemas.openxmlformats.org/drawingml/2006/chartDrawing">
    <cdr:from>
      <cdr:x>0.14931</cdr:x>
      <cdr:y>0.12227</cdr:y>
    </cdr:from>
    <cdr:to>
      <cdr:x>0.1828</cdr:x>
      <cdr:y>0.2096</cdr:y>
    </cdr:to>
    <cdr:sp macro="" textlink="">
      <cdr:nvSpPr>
        <cdr:cNvPr id="4" name="Pfeil nach unten 3"/>
        <cdr:cNvSpPr>
          <a:spLocks xmlns:a="http://schemas.openxmlformats.org/drawingml/2006/main" noChangeArrowheads="1"/>
        </cdr:cNvSpPr>
      </cdr:nvSpPr>
      <cdr:spPr bwMode="auto">
        <a:xfrm xmlns:a="http://schemas.openxmlformats.org/drawingml/2006/main">
          <a:off x="1210469" y="471462"/>
          <a:ext cx="294508" cy="375317"/>
        </a:xfrm>
        <a:prstGeom xmlns:a="http://schemas.openxmlformats.org/drawingml/2006/main" prst="downArrow">
          <a:avLst>
            <a:gd name="adj1" fmla="val 50000"/>
            <a:gd name="adj2" fmla="val 50149"/>
          </a:avLst>
        </a:prstGeom>
        <a:solidFill xmlns:a="http://schemas.openxmlformats.org/drawingml/2006/main">
          <a:schemeClr val="bg1"/>
        </a:solidFill>
        <a:ln xmlns:a="http://schemas.openxmlformats.org/drawingml/2006/main" w="9525" algn="ctr">
          <a:solidFill>
            <a:schemeClr val="tx1"/>
          </a:solidFill>
          <a:round/>
          <a:headEnd/>
          <a:tailEnd/>
        </a:ln>
      </cdr:spPr>
      <cdr:txBody>
        <a:bodyPr xmlns:a="http://schemas.openxmlformats.org/drawingml/2006/main" lIns="90000" tIns="46800" rIns="90000" bIns="4680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spcBef>
              <a:spcPct val="0"/>
            </a:spcBef>
          </a:pPr>
          <a:endParaRPr lang="en-GB" altLang="en-US" sz="1800">
            <a:latin typeface="Arial" charset="0"/>
            <a:cs typeface="Arial" charset="0"/>
          </a:endParaRPr>
        </a:p>
      </cdr:txBody>
    </cdr:sp>
  </cdr:relSizeAnchor>
  <cdr:relSizeAnchor xmlns:cdr="http://schemas.openxmlformats.org/drawingml/2006/chartDrawing">
    <cdr:from>
      <cdr:x>0.33453</cdr:x>
      <cdr:y>0.12227</cdr:y>
    </cdr:from>
    <cdr:to>
      <cdr:x>0.36877</cdr:x>
      <cdr:y>0.2096</cdr:y>
    </cdr:to>
    <cdr:sp macro="" textlink="">
      <cdr:nvSpPr>
        <cdr:cNvPr id="5" name="Pfeil nach unten 4"/>
        <cdr:cNvSpPr>
          <a:spLocks xmlns:a="http://schemas.openxmlformats.org/drawingml/2006/main" noChangeArrowheads="1"/>
        </cdr:cNvSpPr>
      </cdr:nvSpPr>
      <cdr:spPr bwMode="auto">
        <a:xfrm xmlns:a="http://schemas.openxmlformats.org/drawingml/2006/main">
          <a:off x="2794645" y="471462"/>
          <a:ext cx="294508" cy="375317"/>
        </a:xfrm>
        <a:prstGeom xmlns:a="http://schemas.openxmlformats.org/drawingml/2006/main" prst="downArrow">
          <a:avLst>
            <a:gd name="adj1" fmla="val 50000"/>
            <a:gd name="adj2" fmla="val 50150"/>
          </a:avLst>
        </a:prstGeom>
        <a:solidFill xmlns:a="http://schemas.openxmlformats.org/drawingml/2006/main">
          <a:schemeClr val="bg1"/>
        </a:solidFill>
        <a:ln xmlns:a="http://schemas.openxmlformats.org/drawingml/2006/main" w="9525" algn="ctr">
          <a:solidFill>
            <a:schemeClr val="tx1"/>
          </a:solidFill>
          <a:round/>
          <a:headEnd/>
          <a:tailEnd/>
        </a:ln>
      </cdr:spPr>
      <cdr:txBody>
        <a:bodyPr xmlns:a="http://schemas.openxmlformats.org/drawingml/2006/main" lIns="90000" tIns="46800" rIns="90000" bIns="4680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spcBef>
              <a:spcPct val="0"/>
            </a:spcBef>
          </a:pPr>
          <a:endParaRPr lang="en-GB" altLang="en-US" sz="1800">
            <a:latin typeface="Arial" charset="0"/>
            <a:cs typeface="Arial"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0.10975</cdr:x>
      <cdr:y>0.0677</cdr:y>
    </cdr:from>
    <cdr:to>
      <cdr:x>0.30715</cdr:x>
      <cdr:y>0.31409</cdr:y>
    </cdr:to>
    <cdr:sp macro="" textlink="">
      <cdr:nvSpPr>
        <cdr:cNvPr id="2" name="Textfeld 1"/>
        <cdr:cNvSpPr txBox="1"/>
      </cdr:nvSpPr>
      <cdr:spPr>
        <a:xfrm xmlns:a="http://schemas.openxmlformats.org/drawingml/2006/main">
          <a:off x="1187045" y="400802"/>
          <a:ext cx="2135111" cy="14587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b="1" dirty="0" err="1">
              <a:solidFill>
                <a:schemeClr val="tx1"/>
              </a:solidFill>
              <a:latin typeface="Arial" panose="020B0604020202020204" pitchFamily="34" charset="0"/>
              <a:cs typeface="Arial" panose="020B0604020202020204" pitchFamily="34" charset="0"/>
            </a:rPr>
            <a:t>Larotrectinib</a:t>
          </a:r>
          <a:endParaRPr lang="en-GB" sz="1200" b="1"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0.14931</cdr:x>
      <cdr:y>0.12227</cdr:y>
    </cdr:from>
    <cdr:to>
      <cdr:x>0.1828</cdr:x>
      <cdr:y>0.2096</cdr:y>
    </cdr:to>
    <cdr:sp macro="" textlink="">
      <cdr:nvSpPr>
        <cdr:cNvPr id="4" name="Pfeil nach unten 3"/>
        <cdr:cNvSpPr>
          <a:spLocks xmlns:a="http://schemas.openxmlformats.org/drawingml/2006/main" noChangeArrowheads="1"/>
        </cdr:cNvSpPr>
      </cdr:nvSpPr>
      <cdr:spPr bwMode="auto">
        <a:xfrm xmlns:a="http://schemas.openxmlformats.org/drawingml/2006/main">
          <a:off x="1210469" y="471462"/>
          <a:ext cx="294508" cy="375317"/>
        </a:xfrm>
        <a:prstGeom xmlns:a="http://schemas.openxmlformats.org/drawingml/2006/main" prst="downArrow">
          <a:avLst>
            <a:gd name="adj1" fmla="val 50000"/>
            <a:gd name="adj2" fmla="val 50149"/>
          </a:avLst>
        </a:prstGeom>
        <a:solidFill xmlns:a="http://schemas.openxmlformats.org/drawingml/2006/main">
          <a:schemeClr val="bg1"/>
        </a:solidFill>
        <a:ln xmlns:a="http://schemas.openxmlformats.org/drawingml/2006/main" w="9525" algn="ctr">
          <a:solidFill>
            <a:schemeClr val="tx1"/>
          </a:solidFill>
          <a:round/>
          <a:headEnd/>
          <a:tailEnd/>
        </a:ln>
      </cdr:spPr>
      <cdr:txBody>
        <a:bodyPr xmlns:a="http://schemas.openxmlformats.org/drawingml/2006/main" lIns="90000" tIns="46800" rIns="90000" bIns="4680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spcBef>
              <a:spcPct val="0"/>
            </a:spcBef>
          </a:pPr>
          <a:endParaRPr lang="en-GB" altLang="en-US" sz="1800">
            <a:latin typeface="Arial" charset="0"/>
            <a:cs typeface="Arial" charset="0"/>
          </a:endParaRPr>
        </a:p>
      </cdr:txBody>
    </cdr:sp>
  </cdr:relSizeAnchor>
  <cdr:relSizeAnchor xmlns:cdr="http://schemas.openxmlformats.org/drawingml/2006/chartDrawing">
    <cdr:from>
      <cdr:x>0.33453</cdr:x>
      <cdr:y>0.12227</cdr:y>
    </cdr:from>
    <cdr:to>
      <cdr:x>0.36877</cdr:x>
      <cdr:y>0.2096</cdr:y>
    </cdr:to>
    <cdr:sp macro="" textlink="">
      <cdr:nvSpPr>
        <cdr:cNvPr id="5" name="Pfeil nach unten 4"/>
        <cdr:cNvSpPr>
          <a:spLocks xmlns:a="http://schemas.openxmlformats.org/drawingml/2006/main" noChangeArrowheads="1"/>
        </cdr:cNvSpPr>
      </cdr:nvSpPr>
      <cdr:spPr bwMode="auto">
        <a:xfrm xmlns:a="http://schemas.openxmlformats.org/drawingml/2006/main">
          <a:off x="2794645" y="471462"/>
          <a:ext cx="294508" cy="375317"/>
        </a:xfrm>
        <a:prstGeom xmlns:a="http://schemas.openxmlformats.org/drawingml/2006/main" prst="downArrow">
          <a:avLst>
            <a:gd name="adj1" fmla="val 50000"/>
            <a:gd name="adj2" fmla="val 50150"/>
          </a:avLst>
        </a:prstGeom>
        <a:solidFill xmlns:a="http://schemas.openxmlformats.org/drawingml/2006/main">
          <a:schemeClr val="bg1"/>
        </a:solidFill>
        <a:ln xmlns:a="http://schemas.openxmlformats.org/drawingml/2006/main" w="9525" algn="ctr">
          <a:solidFill>
            <a:schemeClr val="tx1"/>
          </a:solidFill>
          <a:round/>
          <a:headEnd/>
          <a:tailEnd/>
        </a:ln>
      </cdr:spPr>
      <cdr:txBody>
        <a:bodyPr xmlns:a="http://schemas.openxmlformats.org/drawingml/2006/main" lIns="90000" tIns="46800" rIns="90000" bIns="4680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spcBef>
              <a:spcPct val="0"/>
            </a:spcBef>
          </a:pPr>
          <a:endParaRPr lang="en-GB" altLang="en-US" sz="1800">
            <a:latin typeface="Arial" charset="0"/>
            <a:cs typeface="Arial" charset="0"/>
          </a:endParaRPr>
        </a:p>
      </cdr:txBody>
    </cdr:sp>
  </cdr:relSizeAnchor>
  <cdr:relSizeAnchor xmlns:cdr="http://schemas.openxmlformats.org/drawingml/2006/chartDrawing">
    <cdr:from>
      <cdr:x>0.3039</cdr:x>
      <cdr:y>0.04786</cdr:y>
    </cdr:from>
    <cdr:to>
      <cdr:x>0.50698</cdr:x>
      <cdr:y>0.19645</cdr:y>
    </cdr:to>
    <cdr:sp macro="" textlink="">
      <cdr:nvSpPr>
        <cdr:cNvPr id="6" name="Textfeld 5">
          <a:extLst xmlns:a="http://schemas.openxmlformats.org/drawingml/2006/main">
            <a:ext uri="{FF2B5EF4-FFF2-40B4-BE49-F238E27FC236}">
              <a16:creationId xmlns:a16="http://schemas.microsoft.com/office/drawing/2014/main" id="{338B9C2F-1AA6-9441-8615-F818A2BB25F8}"/>
            </a:ext>
          </a:extLst>
        </cdr:cNvPr>
        <cdr:cNvSpPr txBox="1">
          <a:spLocks xmlns:a="http://schemas.openxmlformats.org/drawingml/2006/main" noChangeArrowheads="1"/>
        </cdr:cNvSpPr>
      </cdr:nvSpPr>
      <cdr:spPr bwMode="auto">
        <a:xfrm xmlns:a="http://schemas.openxmlformats.org/drawingml/2006/main">
          <a:off x="3287082" y="283325"/>
          <a:ext cx="2196547" cy="87970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1" hangingPunct="1">
            <a:spcBef>
              <a:spcPct val="0"/>
            </a:spcBef>
          </a:pPr>
          <a:r>
            <a:rPr lang="de-DE" altLang="en-US" sz="1200" b="1" dirty="0" err="1">
              <a:latin typeface="Arial" charset="0"/>
              <a:cs typeface="Arial" charset="0"/>
            </a:rPr>
            <a:t>Local</a:t>
          </a:r>
          <a:r>
            <a:rPr lang="de-DE" altLang="en-US" sz="1200" b="1" dirty="0">
              <a:latin typeface="Arial" charset="0"/>
              <a:cs typeface="Arial" charset="0"/>
            </a:rPr>
            <a:t> </a:t>
          </a:r>
          <a:r>
            <a:rPr lang="de-DE" altLang="en-US" sz="1200" b="1" dirty="0" err="1">
              <a:latin typeface="Arial" charset="0"/>
              <a:cs typeface="Arial" charset="0"/>
            </a:rPr>
            <a:t>Near</a:t>
          </a:r>
          <a:r>
            <a:rPr lang="de-DE" altLang="en-US" sz="1200" b="1" dirty="0">
              <a:latin typeface="Arial" charset="0"/>
              <a:cs typeface="Arial" charset="0"/>
            </a:rPr>
            <a:t> CR</a:t>
          </a:r>
        </a:p>
        <a:p xmlns:a="http://schemas.openxmlformats.org/drawingml/2006/main">
          <a:pPr eaLnBrk="1" hangingPunct="1">
            <a:spcBef>
              <a:spcPct val="0"/>
            </a:spcBef>
          </a:pPr>
          <a:r>
            <a:rPr lang="de-DE" altLang="en-US" sz="1200" b="1" dirty="0">
              <a:latin typeface="Arial" charset="0"/>
              <a:cs typeface="Arial" charset="0"/>
            </a:rPr>
            <a:t>ORR. </a:t>
          </a:r>
          <a:r>
            <a:rPr lang="de-DE" altLang="en-US" sz="1200" b="1" dirty="0" err="1">
              <a:latin typeface="Arial" charset="0"/>
              <a:cs typeface="Arial" charset="0"/>
            </a:rPr>
            <a:t>A.e</a:t>
          </a:r>
          <a:r>
            <a:rPr lang="de-DE" altLang="en-US" sz="1200" b="1" dirty="0">
              <a:latin typeface="Arial" charset="0"/>
              <a:cs typeface="Arial" charset="0"/>
            </a:rPr>
            <a:t>. PR</a:t>
          </a:r>
        </a:p>
        <a:p xmlns:a="http://schemas.openxmlformats.org/drawingml/2006/main">
          <a:pPr eaLnBrk="1" hangingPunct="1">
            <a:spcBef>
              <a:spcPct val="0"/>
            </a:spcBef>
          </a:pPr>
          <a:endParaRPr lang="en-GB" altLang="en-US" sz="1200" b="1" dirty="0">
            <a:latin typeface="Arial" charset="0"/>
            <a:cs typeface="Arial"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63032" y="0"/>
            <a:ext cx="2955290" cy="495935"/>
          </a:xfrm>
          <a:prstGeom prst="rect">
            <a:avLst/>
          </a:prstGeom>
        </p:spPr>
        <p:txBody>
          <a:bodyPr vert="horz" lIns="91440" tIns="45720" rIns="91440" bIns="45720" rtlCol="0"/>
          <a:lstStyle>
            <a:lvl1pPr algn="r">
              <a:defRPr sz="1200"/>
            </a:lvl1pPr>
          </a:lstStyle>
          <a:p>
            <a:fld id="{B3104895-A7AF-EB49-BC80-D77792D61F32}" type="datetime1">
              <a:rPr lang="en-US" smtClean="0"/>
              <a:pPr/>
              <a:t>9/20/2022</a:t>
            </a:fld>
            <a:endParaRPr lang="fr-FR"/>
          </a:p>
        </p:txBody>
      </p:sp>
      <p:sp>
        <p:nvSpPr>
          <p:cNvPr id="4" name="Espace réservé du pied de page 3"/>
          <p:cNvSpPr>
            <a:spLocks noGrp="1"/>
          </p:cNvSpPr>
          <p:nvPr>
            <p:ph type="ftr" sz="quarter" idx="2"/>
          </p:nvPr>
        </p:nvSpPr>
        <p:spPr>
          <a:xfrm>
            <a:off x="0" y="9421044"/>
            <a:ext cx="2955290" cy="49593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63032" y="9421044"/>
            <a:ext cx="2955290" cy="495935"/>
          </a:xfrm>
          <a:prstGeom prst="rect">
            <a:avLst/>
          </a:prstGeom>
        </p:spPr>
        <p:txBody>
          <a:bodyPr vert="horz" lIns="91440" tIns="45720" rIns="91440" bIns="45720" rtlCol="0" anchor="b"/>
          <a:lstStyle>
            <a:lvl1pPr algn="r">
              <a:defRPr sz="1200"/>
            </a:lvl1pPr>
          </a:lstStyle>
          <a:p>
            <a:fld id="{AD780E35-D53F-A543-ACCF-E1BBCCF01F3F}" type="slidenum">
              <a:rPr lang="fr-FR" smtClean="0"/>
              <a:pPr/>
              <a:t>‹#›</a:t>
            </a:fld>
            <a:endParaRPr lang="fr-FR"/>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63032" y="0"/>
            <a:ext cx="2955290" cy="495935"/>
          </a:xfrm>
          <a:prstGeom prst="rect">
            <a:avLst/>
          </a:prstGeom>
        </p:spPr>
        <p:txBody>
          <a:bodyPr vert="horz" lIns="91440" tIns="45720" rIns="91440" bIns="45720" rtlCol="0"/>
          <a:lstStyle>
            <a:lvl1pPr algn="r">
              <a:defRPr sz="1200"/>
            </a:lvl1pPr>
          </a:lstStyle>
          <a:p>
            <a:fld id="{7DA2D364-CD50-1942-A8D0-558BD1BC24CC}" type="datetime1">
              <a:rPr lang="en-US" smtClean="0"/>
              <a:pPr/>
              <a:t>9/20/2022</a:t>
            </a:fld>
            <a:endParaRPr lang="fr-FR"/>
          </a:p>
        </p:txBody>
      </p:sp>
      <p:sp>
        <p:nvSpPr>
          <p:cNvPr id="4" name="Espace réservé de l'image des diapositives 3"/>
          <p:cNvSpPr>
            <a:spLocks noGrp="1" noRot="1" noChangeAspect="1"/>
          </p:cNvSpPr>
          <p:nvPr>
            <p:ph type="sldImg" idx="2"/>
          </p:nvPr>
        </p:nvSpPr>
        <p:spPr>
          <a:xfrm>
            <a:off x="104775" y="744538"/>
            <a:ext cx="6610350" cy="371951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1990" y="4711383"/>
            <a:ext cx="5455920" cy="446341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1044"/>
            <a:ext cx="2955290" cy="49593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63032" y="9421044"/>
            <a:ext cx="2955290" cy="495935"/>
          </a:xfrm>
          <a:prstGeom prst="rect">
            <a:avLst/>
          </a:prstGeom>
        </p:spPr>
        <p:txBody>
          <a:bodyPr vert="horz" lIns="91440" tIns="45720" rIns="91440" bIns="45720" rtlCol="0" anchor="b"/>
          <a:lstStyle>
            <a:lvl1pPr algn="r">
              <a:defRPr sz="1200"/>
            </a:lvl1pPr>
          </a:lstStyle>
          <a:p>
            <a:fld id="{3C53626E-BC0F-674C-9570-A9D62C09EB52}" type="slidenum">
              <a:rPr lang="fr-FR" smtClean="0"/>
              <a:pPr/>
              <a:t>‹#›</a:t>
            </a:fld>
            <a:endParaRPr lang="fr-FR"/>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defTabSz="465887">
              <a:defRPr/>
            </a:pPr>
            <a:endParaRPr lang="fr-FR">
              <a:solidFill>
                <a:prstClr val="black"/>
              </a:solidFill>
              <a:latin typeface="Calibri"/>
            </a:endParaRPr>
          </a:p>
        </p:txBody>
      </p:sp>
      <p:sp>
        <p:nvSpPr>
          <p:cNvPr id="5" name="Slide Number Placeholder 4"/>
          <p:cNvSpPr>
            <a:spLocks noGrp="1"/>
          </p:cNvSpPr>
          <p:nvPr>
            <p:ph type="sldNum" sz="quarter" idx="5"/>
          </p:nvPr>
        </p:nvSpPr>
        <p:spPr/>
        <p:txBody>
          <a:bodyPr/>
          <a:lstStyle/>
          <a:p>
            <a:pPr defTabSz="465887">
              <a:defRPr/>
            </a:pPr>
            <a:fld id="{3C53626E-BC0F-674C-9570-A9D62C09EB52}" type="slidenum">
              <a:rPr lang="fr-FR">
                <a:solidFill>
                  <a:prstClr val="black"/>
                </a:solidFill>
                <a:latin typeface="Calibri"/>
              </a:rPr>
              <a:pPr defTabSz="465887">
                <a:defRPr/>
              </a:pPr>
              <a:t>4</a:t>
            </a:fld>
            <a:endParaRPr lang="fr-FR">
              <a:solidFill>
                <a:prstClr val="black"/>
              </a:solidFill>
              <a:latin typeface="Calibri"/>
            </a:endParaRPr>
          </a:p>
        </p:txBody>
      </p:sp>
    </p:spTree>
    <p:extLst>
      <p:ext uri="{BB962C8B-B14F-4D97-AF65-F5344CB8AC3E}">
        <p14:creationId xmlns:p14="http://schemas.microsoft.com/office/powerpoint/2010/main" val="1896473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1831B678-5BEE-7C45-A799-10F95E7716C8}"/>
              </a:ext>
            </a:extLst>
          </p:cNvPr>
          <p:cNvSpPr>
            <a:spLocks noGrp="1" noRot="1" noChangeAspect="1" noChangeArrowheads="1" noTextEdit="1"/>
          </p:cNvSpPr>
          <p:nvPr>
            <p:ph type="sldImg"/>
          </p:nvPr>
        </p:nvSpPr>
        <p:spPr>
          <a:ln/>
        </p:spPr>
      </p:sp>
      <p:sp>
        <p:nvSpPr>
          <p:cNvPr id="11267" name="Notizenplatzhalter 2">
            <a:extLst>
              <a:ext uri="{FF2B5EF4-FFF2-40B4-BE49-F238E27FC236}">
                <a16:creationId xmlns:a16="http://schemas.microsoft.com/office/drawing/2014/main" id="{E3C83DD9-5742-AE4D-8206-DA647CC5D5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268" name="Foliennummernplatzhalter 3">
            <a:extLst>
              <a:ext uri="{FF2B5EF4-FFF2-40B4-BE49-F238E27FC236}">
                <a16:creationId xmlns:a16="http://schemas.microsoft.com/office/drawing/2014/main" id="{42667DE9-3DE0-3049-9979-58AC4747AF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3113" indent="-295275">
              <a:spcBef>
                <a:spcPct val="30000"/>
              </a:spcBef>
              <a:defRPr sz="1200">
                <a:solidFill>
                  <a:schemeClr val="tx1"/>
                </a:solidFill>
                <a:latin typeface="Arial" panose="020B0604020202020204" pitchFamily="34" charset="0"/>
              </a:defRPr>
            </a:lvl2pPr>
            <a:lvl3pPr marL="1190625" indent="-236538">
              <a:spcBef>
                <a:spcPct val="30000"/>
              </a:spcBef>
              <a:defRPr sz="1200">
                <a:solidFill>
                  <a:schemeClr val="tx1"/>
                </a:solidFill>
                <a:latin typeface="Arial" panose="020B0604020202020204" pitchFamily="34" charset="0"/>
              </a:defRPr>
            </a:lvl3pPr>
            <a:lvl4pPr marL="1668463" indent="-236538">
              <a:spcBef>
                <a:spcPct val="30000"/>
              </a:spcBef>
              <a:defRPr sz="1200">
                <a:solidFill>
                  <a:schemeClr val="tx1"/>
                </a:solidFill>
                <a:latin typeface="Arial" panose="020B0604020202020204" pitchFamily="34" charset="0"/>
              </a:defRPr>
            </a:lvl4pPr>
            <a:lvl5pPr marL="2144713" indent="-236538">
              <a:spcBef>
                <a:spcPct val="30000"/>
              </a:spcBef>
              <a:defRPr sz="1200">
                <a:solidFill>
                  <a:schemeClr val="tx1"/>
                </a:solidFill>
                <a:latin typeface="Arial" panose="020B0604020202020204" pitchFamily="34" charset="0"/>
              </a:defRPr>
            </a:lvl5pPr>
            <a:lvl6pPr marL="2601913" indent="-236538" eaLnBrk="0" fontAlgn="base" hangingPunct="0">
              <a:spcBef>
                <a:spcPct val="30000"/>
              </a:spcBef>
              <a:spcAft>
                <a:spcPct val="0"/>
              </a:spcAft>
              <a:defRPr sz="1200">
                <a:solidFill>
                  <a:schemeClr val="tx1"/>
                </a:solidFill>
                <a:latin typeface="Arial" panose="020B0604020202020204" pitchFamily="34" charset="0"/>
              </a:defRPr>
            </a:lvl6pPr>
            <a:lvl7pPr marL="3059113" indent="-236538" eaLnBrk="0" fontAlgn="base" hangingPunct="0">
              <a:spcBef>
                <a:spcPct val="30000"/>
              </a:spcBef>
              <a:spcAft>
                <a:spcPct val="0"/>
              </a:spcAft>
              <a:defRPr sz="1200">
                <a:solidFill>
                  <a:schemeClr val="tx1"/>
                </a:solidFill>
                <a:latin typeface="Arial" panose="020B0604020202020204" pitchFamily="34" charset="0"/>
              </a:defRPr>
            </a:lvl7pPr>
            <a:lvl8pPr marL="3516313" indent="-236538" eaLnBrk="0" fontAlgn="base" hangingPunct="0">
              <a:spcBef>
                <a:spcPct val="30000"/>
              </a:spcBef>
              <a:spcAft>
                <a:spcPct val="0"/>
              </a:spcAft>
              <a:defRPr sz="1200">
                <a:solidFill>
                  <a:schemeClr val="tx1"/>
                </a:solidFill>
                <a:latin typeface="Arial" panose="020B0604020202020204" pitchFamily="34" charset="0"/>
              </a:defRPr>
            </a:lvl8pPr>
            <a:lvl9pPr marL="3973513" indent="-23653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71AA9FA-038E-0C4A-B494-7C84812E2FCB}" type="slidenum">
              <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40</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3265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794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50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2705DE5C-8A8E-424D-A98A-2E6AEACAFA32}"/>
              </a:ext>
            </a:extLst>
          </p:cNvPr>
          <p:cNvSpPr>
            <a:spLocks noGrp="1" noRot="1" noChangeAspect="1" noChangeArrowheads="1" noTextEdit="1"/>
          </p:cNvSpPr>
          <p:nvPr>
            <p:ph type="sldImg"/>
          </p:nvPr>
        </p:nvSpPr>
        <p:spPr>
          <a:ln/>
        </p:spPr>
      </p:sp>
      <p:sp>
        <p:nvSpPr>
          <p:cNvPr id="24579" name="Notizenplatzhalter 2">
            <a:extLst>
              <a:ext uri="{FF2B5EF4-FFF2-40B4-BE49-F238E27FC236}">
                <a16:creationId xmlns:a16="http://schemas.microsoft.com/office/drawing/2014/main" id="{B87BCE7E-1C04-D445-A3CC-4AE22AB262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en-US" dirty="0">
              <a:latin typeface="Arial" panose="020B0604020202020204" pitchFamily="34" charset="0"/>
            </a:endParaRPr>
          </a:p>
          <a:p>
            <a:endParaRPr lang="de-DE" altLang="en-US" dirty="0">
              <a:latin typeface="Arial" panose="020B0604020202020204" pitchFamily="34" charset="0"/>
            </a:endParaRPr>
          </a:p>
        </p:txBody>
      </p:sp>
    </p:spTree>
    <p:extLst>
      <p:ext uri="{BB962C8B-B14F-4D97-AF65-F5344CB8AC3E}">
        <p14:creationId xmlns:p14="http://schemas.microsoft.com/office/powerpoint/2010/main" val="193765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0709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687388"/>
            <a:ext cx="6105525" cy="34353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4C17C3-8227-452D-93A2-75C5B9CDED09}" type="slidenum">
              <a:rPr lang="en-US" smtClean="0"/>
              <a:pPr/>
              <a:t>64</a:t>
            </a:fld>
            <a:endParaRPr lang="en-US"/>
          </a:p>
        </p:txBody>
      </p:sp>
    </p:spTree>
    <p:extLst>
      <p:ext uri="{BB962C8B-B14F-4D97-AF65-F5344CB8AC3E}">
        <p14:creationId xmlns:p14="http://schemas.microsoft.com/office/powerpoint/2010/main" val="54596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voettekst 3"/>
          <p:cNvSpPr>
            <a:spLocks noGrp="1"/>
          </p:cNvSpPr>
          <p:nvPr>
            <p:ph type="ftr" sz="quarter" idx="4"/>
          </p:nvPr>
        </p:nvSpPr>
        <p:spPr/>
        <p:txBody>
          <a:bodyPr/>
          <a:lstStyle/>
          <a:p>
            <a:endParaRPr lang="fr-FR" dirty="0"/>
          </a:p>
        </p:txBody>
      </p:sp>
      <p:sp>
        <p:nvSpPr>
          <p:cNvPr id="5" name="Tijdelijke aanduiding voor dianummer 4"/>
          <p:cNvSpPr>
            <a:spLocks noGrp="1"/>
          </p:cNvSpPr>
          <p:nvPr>
            <p:ph type="sldNum" sz="quarter" idx="5"/>
          </p:nvPr>
        </p:nvSpPr>
        <p:spPr/>
        <p:txBody>
          <a:bodyPr/>
          <a:lstStyle/>
          <a:p>
            <a:fld id="{3C53626E-BC0F-674C-9570-A9D62C09EB52}" type="slidenum">
              <a:rPr lang="fr-FR" smtClean="0"/>
              <a:pPr/>
              <a:t>5</a:t>
            </a:fld>
            <a:endParaRPr lang="fr-FR" dirty="0"/>
          </a:p>
        </p:txBody>
      </p:sp>
    </p:spTree>
    <p:extLst>
      <p:ext uri="{BB962C8B-B14F-4D97-AF65-F5344CB8AC3E}">
        <p14:creationId xmlns:p14="http://schemas.microsoft.com/office/powerpoint/2010/main" val="84538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my disclosures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769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thanks to our patients and their caregivers!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427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my disclosures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007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79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6673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 want to thank AACR</a:t>
            </a:r>
            <a:r>
              <a:rPr lang="en-US" baseline="0" dirty="0"/>
              <a:t> and ASCO educational committee for allowing me to comment on this new class of exciting therapies.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11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thanks to our patients and their caregivers!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7636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hyperlink" Target="mailto:antoine.lacombe@cor2ed.com" TargetMode="External"/><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hyperlink" Target="mailto:froukje.sosef@cor2ed.com" TargetMode="External"/><Relationship Id="rId12" Type="http://schemas.openxmlformats.org/officeDocument/2006/relationships/hyperlink" Target="https://vimeo.com/channels/ntrkconnect/" TargetMode="External"/><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9.svg"/><Relationship Id="rId11" Type="http://schemas.openxmlformats.org/officeDocument/2006/relationships/hyperlink" Target="https://twitter.com/ntrkconnectinfo" TargetMode="External"/><Relationship Id="rId5" Type="http://schemas.openxmlformats.org/officeDocument/2006/relationships/image" Target="../media/image6.png"/><Relationship Id="rId15" Type="http://schemas.openxmlformats.org/officeDocument/2006/relationships/image" Target="../media/image12.svg"/><Relationship Id="rId10" Type="http://schemas.openxmlformats.org/officeDocument/2006/relationships/hyperlink" Target="https://ntrkconnect.info/" TargetMode="External"/><Relationship Id="rId19" Type="http://schemas.openxmlformats.org/officeDocument/2006/relationships/image" Target="../media/image15.png"/><Relationship Id="rId4" Type="http://schemas.openxmlformats.org/officeDocument/2006/relationships/image" Target="../media/image8.svg"/><Relationship Id="rId9" Type="http://schemas.openxmlformats.org/officeDocument/2006/relationships/hyperlink" Target="https://www.linkedin.com/company/28472044" TargetMode="External"/><Relationship Id="rId1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hyperlink" Target="https://www.linkedin.com/company/28472044" TargetMode="External"/><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5.svg"/><Relationship Id="rId7" Type="http://schemas.openxmlformats.org/officeDocument/2006/relationships/hyperlink" Target="mailto:antoine.lacombe@cor2ed.com" TargetMode="External"/><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image" Target="../media/image4.png"/><Relationship Id="rId16" Type="http://schemas.microsoft.com/office/2007/relationships/hdphoto" Target="../media/hdphoto1.wdp"/><Relationship Id="rId1" Type="http://schemas.openxmlformats.org/officeDocument/2006/relationships/slideMaster" Target="../slideMasters/slideMaster3.xml"/><Relationship Id="rId6" Type="http://schemas.openxmlformats.org/officeDocument/2006/relationships/hyperlink" Target="mailto:froukje.sosef@cor2ed.com" TargetMode="External"/><Relationship Id="rId11" Type="http://schemas.openxmlformats.org/officeDocument/2006/relationships/hyperlink" Target="https://vimeo.com/channels/ntrkconnect/" TargetMode="External"/><Relationship Id="rId5" Type="http://schemas.openxmlformats.org/officeDocument/2006/relationships/image" Target="../media/image7.svg"/><Relationship Id="rId15" Type="http://schemas.openxmlformats.org/officeDocument/2006/relationships/image" Target="../media/image13.png"/><Relationship Id="rId10" Type="http://schemas.openxmlformats.org/officeDocument/2006/relationships/hyperlink" Target="https://twitter.com/ntrkconnectinfo" TargetMode="External"/><Relationship Id="rId19"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hyperlink" Target="https://ntrkconnect.cor2ed.com/" TargetMode="External"/><Relationship Id="rId14" Type="http://schemas.openxmlformats.org/officeDocument/2006/relationships/image" Target="../media/image17.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45CA3-A761-2140-A228-588427B35E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2608" y="2017644"/>
            <a:ext cx="7006784" cy="2822712"/>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81279573-BFE8-6048-816E-574711076B0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9D56DFA9-9B30-7E49-A735-C2D4CCD39BFA}"/>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3" name="Content Placeholder 5">
            <a:extLst>
              <a:ext uri="{FF2B5EF4-FFF2-40B4-BE49-F238E27FC236}">
                <a16:creationId xmlns:a16="http://schemas.microsoft.com/office/drawing/2014/main" id="{8671D05C-308F-7B40-AEB9-9359F0B130F6}"/>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4025915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deck">
    <p:spTree>
      <p:nvGrpSpPr>
        <p:cNvPr id="1" name=""/>
        <p:cNvGrpSpPr/>
        <p:nvPr/>
      </p:nvGrpSpPr>
      <p:grpSpPr>
        <a:xfrm>
          <a:off x="0" y="0"/>
          <a:ext cx="0" cy="0"/>
          <a:chOff x="0" y="0"/>
          <a:chExt cx="0" cy="0"/>
        </a:xfrm>
      </p:grpSpPr>
      <p:pic>
        <p:nvPicPr>
          <p:cNvPr id="8" name="Picture 7" descr="A necklace with a black background&#10;&#10;Description automatically generated">
            <a:extLst>
              <a:ext uri="{FF2B5EF4-FFF2-40B4-BE49-F238E27FC236}">
                <a16:creationId xmlns:a16="http://schemas.microsoft.com/office/drawing/2014/main" id="{7A8ED56B-893C-724A-BCE8-35C8770A1A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823" b="3914"/>
          <a:stretch/>
        </p:blipFill>
        <p:spPr>
          <a:xfrm>
            <a:off x="3587552" y="0"/>
            <a:ext cx="8604448" cy="6858000"/>
          </a:xfrm>
          <a:prstGeom prst="rect">
            <a:avLst/>
          </a:prstGeom>
        </p:spPr>
      </p:pic>
      <p:sp>
        <p:nvSpPr>
          <p:cNvPr id="9" name="Titre 1">
            <a:extLst>
              <a:ext uri="{FF2B5EF4-FFF2-40B4-BE49-F238E27FC236}">
                <a16:creationId xmlns:a16="http://schemas.microsoft.com/office/drawing/2014/main" id="{0E35CFC9-B47C-114C-9364-7253A2AAF9E7}"/>
              </a:ext>
            </a:extLst>
          </p:cNvPr>
          <p:cNvSpPr txBox="1">
            <a:spLocks/>
          </p:cNvSpPr>
          <p:nvPr userDrawn="1"/>
        </p:nvSpPr>
        <p:spPr>
          <a:xfrm>
            <a:off x="323528" y="4587992"/>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1" noProof="0" dirty="0" err="1">
                <a:solidFill>
                  <a:schemeClr val="accent1"/>
                </a:solidFill>
                <a:latin typeface="Calibri" charset="0"/>
                <a:ea typeface="Calibri" charset="0"/>
                <a:cs typeface="Calibri" charset="0"/>
              </a:rPr>
              <a:t>Dr.</a:t>
            </a:r>
            <a:r>
              <a:rPr lang="en-GB" sz="1800" b="1" noProof="0" dirty="0">
                <a:solidFill>
                  <a:schemeClr val="accent1"/>
                </a:solidFill>
                <a:latin typeface="Calibri" charset="0"/>
                <a:ea typeface="Calibri" charset="0"/>
                <a:cs typeface="Calibri" charset="0"/>
              </a:rPr>
              <a:t> Antoine Lacombe </a:t>
            </a:r>
            <a:r>
              <a:rPr lang="en-GB" sz="1400" b="1" noProof="0" dirty="0">
                <a:solidFill>
                  <a:schemeClr val="accent1"/>
                </a:solidFill>
                <a:latin typeface="Calibri" charset="0"/>
                <a:ea typeface="Calibri" charset="0"/>
                <a:cs typeface="Calibri" charset="0"/>
              </a:rPr>
              <a:t>Pharm D, MBA</a:t>
            </a:r>
            <a:endParaRPr kumimoji="0" lang="en-GB" sz="14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12" name="Titre 1">
            <a:extLst>
              <a:ext uri="{FF2B5EF4-FFF2-40B4-BE49-F238E27FC236}">
                <a16:creationId xmlns:a16="http://schemas.microsoft.com/office/drawing/2014/main" id="{AB7D8165-0D4B-814E-AF94-52214B55F1CD}"/>
              </a:ext>
            </a:extLst>
          </p:cNvPr>
          <p:cNvSpPr txBox="1">
            <a:spLocks/>
          </p:cNvSpPr>
          <p:nvPr userDrawn="1"/>
        </p:nvSpPr>
        <p:spPr>
          <a:xfrm>
            <a:off x="787828" y="499767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+41 79 529 42 79</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13" name="Titre 1">
            <a:extLst>
              <a:ext uri="{FF2B5EF4-FFF2-40B4-BE49-F238E27FC236}">
                <a16:creationId xmlns:a16="http://schemas.microsoft.com/office/drawing/2014/main" id="{C7D4B852-D4B6-C447-A6DA-6C738CF89417}"/>
              </a:ext>
            </a:extLst>
          </p:cNvPr>
          <p:cNvSpPr txBox="1">
            <a:spLocks/>
          </p:cNvSpPr>
          <p:nvPr userDrawn="1"/>
        </p:nvSpPr>
        <p:spPr>
          <a:xfrm>
            <a:off x="787828" y="5440904"/>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antoine.lacombe@cor2ed.com</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14" name="Titre 1">
            <a:extLst>
              <a:ext uri="{FF2B5EF4-FFF2-40B4-BE49-F238E27FC236}">
                <a16:creationId xmlns:a16="http://schemas.microsoft.com/office/drawing/2014/main" id="{B79A00A7-62E2-4145-906F-F9D96A33401E}"/>
              </a:ext>
            </a:extLst>
          </p:cNvPr>
          <p:cNvSpPr txBox="1">
            <a:spLocks/>
          </p:cNvSpPr>
          <p:nvPr userDrawn="1"/>
        </p:nvSpPr>
        <p:spPr>
          <a:xfrm>
            <a:off x="348739" y="175850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NTRK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err="1">
                <a:ln>
                  <a:noFill/>
                </a:ln>
                <a:solidFill>
                  <a:srgbClr val="5D8298"/>
                </a:solidFill>
                <a:effectLst/>
                <a:uLnTx/>
                <a:uFillTx/>
                <a:latin typeface="Calibri" charset="0"/>
                <a:ea typeface="Calibri" charset="0"/>
                <a:cs typeface="Calibri" charset="0"/>
              </a:rPr>
              <a:t>Bodenackerstrasse</a:t>
            </a: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SWITZERLAND</a:t>
            </a:r>
          </a:p>
        </p:txBody>
      </p:sp>
      <p:sp>
        <p:nvSpPr>
          <p:cNvPr id="19" name="Titre 1">
            <a:extLst>
              <a:ext uri="{FF2B5EF4-FFF2-40B4-BE49-F238E27FC236}">
                <a16:creationId xmlns:a16="http://schemas.microsoft.com/office/drawing/2014/main" id="{E503EAD8-224D-4544-94E1-D8C1DA2EDE11}"/>
              </a:ext>
            </a:extLst>
          </p:cNvPr>
          <p:cNvSpPr txBox="1">
            <a:spLocks/>
          </p:cNvSpPr>
          <p:nvPr userDrawn="1"/>
        </p:nvSpPr>
        <p:spPr>
          <a:xfrm>
            <a:off x="5087888" y="6322958"/>
            <a:ext cx="6959903" cy="1282506"/>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800" b="1" noProof="0" dirty="0">
                <a:solidFill>
                  <a:schemeClr val="accent1"/>
                </a:solidFill>
                <a:latin typeface="Calibri" charset="0"/>
                <a:ea typeface="Calibri" charset="0"/>
                <a:cs typeface="Calibri" charset="0"/>
              </a:rPr>
              <a:t>Heading to the heart of Independent Medical Education Since 2012</a:t>
            </a:r>
            <a:endParaRPr kumimoji="0" lang="en-GB" sz="1800" b="1"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20" name="Titre 1">
            <a:extLst>
              <a:ext uri="{FF2B5EF4-FFF2-40B4-BE49-F238E27FC236}">
                <a16:creationId xmlns:a16="http://schemas.microsoft.com/office/drawing/2014/main" id="{12A1A085-F818-254D-B979-07F5C0A7DE06}"/>
              </a:ext>
            </a:extLst>
          </p:cNvPr>
          <p:cNvSpPr txBox="1">
            <a:spLocks/>
          </p:cNvSpPr>
          <p:nvPr userDrawn="1"/>
        </p:nvSpPr>
        <p:spPr>
          <a:xfrm>
            <a:off x="323528" y="2942991"/>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1" noProof="0" dirty="0" err="1">
                <a:solidFill>
                  <a:schemeClr val="accent1"/>
                </a:solidFill>
                <a:latin typeface="Calibri" charset="0"/>
                <a:ea typeface="Calibri" charset="0"/>
                <a:cs typeface="Calibri" charset="0"/>
              </a:rPr>
              <a:t>Dr.</a:t>
            </a:r>
            <a:r>
              <a:rPr lang="en-GB" sz="1800" b="1" noProof="0" dirty="0">
                <a:solidFill>
                  <a:schemeClr val="accent1"/>
                </a:solidFill>
                <a:latin typeface="Calibri" charset="0"/>
                <a:ea typeface="Calibri" charset="0"/>
                <a:cs typeface="Calibri" charset="0"/>
              </a:rPr>
              <a:t> </a:t>
            </a:r>
            <a:r>
              <a:rPr lang="en-GB" sz="1800" b="1" noProof="0" dirty="0" err="1">
                <a:solidFill>
                  <a:schemeClr val="accent1"/>
                </a:solidFill>
                <a:latin typeface="Calibri" charset="0"/>
                <a:ea typeface="Calibri" charset="0"/>
                <a:cs typeface="Calibri" charset="0"/>
              </a:rPr>
              <a:t>Froukje</a:t>
            </a:r>
            <a:r>
              <a:rPr lang="en-GB" sz="1800" b="1" noProof="0" dirty="0">
                <a:solidFill>
                  <a:schemeClr val="accent1"/>
                </a:solidFill>
                <a:latin typeface="Calibri" charset="0"/>
                <a:ea typeface="Calibri" charset="0"/>
                <a:cs typeface="Calibri" charset="0"/>
              </a:rPr>
              <a:t> </a:t>
            </a:r>
            <a:r>
              <a:rPr lang="en-GB" sz="1800" b="1" noProof="0" dirty="0" err="1">
                <a:solidFill>
                  <a:schemeClr val="accent1"/>
                </a:solidFill>
                <a:latin typeface="Calibri" charset="0"/>
                <a:ea typeface="Calibri" charset="0"/>
                <a:cs typeface="Calibri" charset="0"/>
              </a:rPr>
              <a:t>Sosef</a:t>
            </a:r>
            <a:r>
              <a:rPr lang="en-GB" sz="1800" b="1" noProof="0" dirty="0">
                <a:solidFill>
                  <a:schemeClr val="accent1"/>
                </a:solidFill>
                <a:latin typeface="Calibri" charset="0"/>
                <a:ea typeface="Calibri" charset="0"/>
                <a:cs typeface="Calibri" charset="0"/>
              </a:rPr>
              <a:t> </a:t>
            </a:r>
            <a:r>
              <a:rPr lang="en-GB" sz="1400" b="1" noProof="0" dirty="0">
                <a:solidFill>
                  <a:schemeClr val="accent1"/>
                </a:solidFill>
                <a:latin typeface="Calibri" charset="0"/>
                <a:ea typeface="Calibri" charset="0"/>
                <a:cs typeface="Calibri" charset="0"/>
              </a:rPr>
              <a:t>MD</a:t>
            </a:r>
            <a:endParaRPr kumimoji="0" lang="en-GB" sz="14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21" name="Titre 1">
            <a:extLst>
              <a:ext uri="{FF2B5EF4-FFF2-40B4-BE49-F238E27FC236}">
                <a16:creationId xmlns:a16="http://schemas.microsoft.com/office/drawing/2014/main" id="{8E809AC6-B41E-FC4F-9515-B0CF98FEF418}"/>
              </a:ext>
            </a:extLst>
          </p:cNvPr>
          <p:cNvSpPr txBox="1">
            <a:spLocks/>
          </p:cNvSpPr>
          <p:nvPr userDrawn="1"/>
        </p:nvSpPr>
        <p:spPr>
          <a:xfrm>
            <a:off x="787828" y="335267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+31 6 2324 3636</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22" name="Titre 1">
            <a:extLst>
              <a:ext uri="{FF2B5EF4-FFF2-40B4-BE49-F238E27FC236}">
                <a16:creationId xmlns:a16="http://schemas.microsoft.com/office/drawing/2014/main" id="{DA45E5F7-0362-D846-B8F7-4C934B2EFDB4}"/>
              </a:ext>
            </a:extLst>
          </p:cNvPr>
          <p:cNvSpPr txBox="1">
            <a:spLocks/>
          </p:cNvSpPr>
          <p:nvPr userDrawn="1"/>
        </p:nvSpPr>
        <p:spPr>
          <a:xfrm>
            <a:off x="787828" y="379590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froukje.sosef@cor2ed.com</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grpSp>
        <p:nvGrpSpPr>
          <p:cNvPr id="24" name="Group 23">
            <a:extLst>
              <a:ext uri="{FF2B5EF4-FFF2-40B4-BE49-F238E27FC236}">
                <a16:creationId xmlns:a16="http://schemas.microsoft.com/office/drawing/2014/main" id="{59C4B076-696B-524A-B5B2-5EC1CCBC272A}"/>
              </a:ext>
            </a:extLst>
          </p:cNvPr>
          <p:cNvGrpSpPr/>
          <p:nvPr userDrawn="1"/>
        </p:nvGrpSpPr>
        <p:grpSpPr>
          <a:xfrm>
            <a:off x="418902" y="3378306"/>
            <a:ext cx="356400" cy="356400"/>
            <a:chOff x="761970" y="3386221"/>
            <a:chExt cx="356400" cy="356400"/>
          </a:xfrm>
        </p:grpSpPr>
        <p:sp>
          <p:nvSpPr>
            <p:cNvPr id="25" name="Oval 24">
              <a:extLst>
                <a:ext uri="{FF2B5EF4-FFF2-40B4-BE49-F238E27FC236}">
                  <a16:creationId xmlns:a16="http://schemas.microsoft.com/office/drawing/2014/main" id="{BE1E4B2E-2D5F-3848-9154-BC5D4D495266}"/>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Graphic 25" descr="Speaker Phone">
              <a:extLst>
                <a:ext uri="{FF2B5EF4-FFF2-40B4-BE49-F238E27FC236}">
                  <a16:creationId xmlns:a16="http://schemas.microsoft.com/office/drawing/2014/main" id="{21F7DA95-D4E4-9840-AA40-B461E3EB0A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25" y="3406712"/>
              <a:ext cx="310320" cy="310320"/>
            </a:xfrm>
            <a:prstGeom prst="rect">
              <a:avLst/>
            </a:prstGeom>
          </p:spPr>
        </p:pic>
      </p:grpSp>
      <p:grpSp>
        <p:nvGrpSpPr>
          <p:cNvPr id="27" name="Group 26">
            <a:extLst>
              <a:ext uri="{FF2B5EF4-FFF2-40B4-BE49-F238E27FC236}">
                <a16:creationId xmlns:a16="http://schemas.microsoft.com/office/drawing/2014/main" id="{7733E968-5252-D04D-9C76-0D2D47BE54DB}"/>
              </a:ext>
            </a:extLst>
          </p:cNvPr>
          <p:cNvGrpSpPr/>
          <p:nvPr userDrawn="1"/>
        </p:nvGrpSpPr>
        <p:grpSpPr>
          <a:xfrm>
            <a:off x="417732" y="3810727"/>
            <a:ext cx="356400" cy="356400"/>
            <a:chOff x="417732" y="3810727"/>
            <a:chExt cx="356400" cy="356400"/>
          </a:xfrm>
        </p:grpSpPr>
        <p:sp>
          <p:nvSpPr>
            <p:cNvPr id="28" name="Oval 27">
              <a:extLst>
                <a:ext uri="{FF2B5EF4-FFF2-40B4-BE49-F238E27FC236}">
                  <a16:creationId xmlns:a16="http://schemas.microsoft.com/office/drawing/2014/main" id="{21A0A6D4-B939-3240-9B8C-6CFC8DE85BCD}"/>
                </a:ext>
              </a:extLst>
            </p:cNvPr>
            <p:cNvSpPr/>
            <p:nvPr userDrawn="1"/>
          </p:nvSpPr>
          <p:spPr>
            <a:xfrm>
              <a:off x="417732" y="3810727"/>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Graphic 28" descr="Envelope">
              <a:extLst>
                <a:ext uri="{FF2B5EF4-FFF2-40B4-BE49-F238E27FC236}">
                  <a16:creationId xmlns:a16="http://schemas.microsoft.com/office/drawing/2014/main" id="{6CB6423C-1FE1-F34C-BED4-B40C0EFC6FF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5066" y="3867430"/>
              <a:ext cx="239704" cy="239704"/>
            </a:xfrm>
            <a:prstGeom prst="rect">
              <a:avLst/>
            </a:prstGeom>
          </p:spPr>
        </p:pic>
      </p:grpSp>
      <p:grpSp>
        <p:nvGrpSpPr>
          <p:cNvPr id="30" name="Group 29">
            <a:extLst>
              <a:ext uri="{FF2B5EF4-FFF2-40B4-BE49-F238E27FC236}">
                <a16:creationId xmlns:a16="http://schemas.microsoft.com/office/drawing/2014/main" id="{B2C84E0F-48DE-E44C-81B3-037F1BB67ABD}"/>
              </a:ext>
            </a:extLst>
          </p:cNvPr>
          <p:cNvGrpSpPr/>
          <p:nvPr userDrawn="1"/>
        </p:nvGrpSpPr>
        <p:grpSpPr>
          <a:xfrm>
            <a:off x="423995" y="5024095"/>
            <a:ext cx="356400" cy="356400"/>
            <a:chOff x="761970" y="3386221"/>
            <a:chExt cx="356400" cy="356400"/>
          </a:xfrm>
        </p:grpSpPr>
        <p:sp>
          <p:nvSpPr>
            <p:cNvPr id="31" name="Oval 30">
              <a:extLst>
                <a:ext uri="{FF2B5EF4-FFF2-40B4-BE49-F238E27FC236}">
                  <a16:creationId xmlns:a16="http://schemas.microsoft.com/office/drawing/2014/main" id="{C43A8173-815C-A54A-A4AE-A39CDE6D455B}"/>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Graphic 31" descr="Speaker Phone">
              <a:extLst>
                <a:ext uri="{FF2B5EF4-FFF2-40B4-BE49-F238E27FC236}">
                  <a16:creationId xmlns:a16="http://schemas.microsoft.com/office/drawing/2014/main" id="{ACA77868-EE36-F944-A6D0-D5875F957AD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25" y="3406712"/>
              <a:ext cx="310320" cy="310320"/>
            </a:xfrm>
            <a:prstGeom prst="rect">
              <a:avLst/>
            </a:prstGeom>
          </p:spPr>
        </p:pic>
      </p:grpSp>
      <p:grpSp>
        <p:nvGrpSpPr>
          <p:cNvPr id="33" name="Group 32">
            <a:extLst>
              <a:ext uri="{FF2B5EF4-FFF2-40B4-BE49-F238E27FC236}">
                <a16:creationId xmlns:a16="http://schemas.microsoft.com/office/drawing/2014/main" id="{EE4CC074-C5DF-0045-9196-49AD9ED1C50F}"/>
              </a:ext>
            </a:extLst>
          </p:cNvPr>
          <p:cNvGrpSpPr/>
          <p:nvPr userDrawn="1"/>
        </p:nvGrpSpPr>
        <p:grpSpPr>
          <a:xfrm>
            <a:off x="422825" y="5456516"/>
            <a:ext cx="356400" cy="356400"/>
            <a:chOff x="422825" y="5456516"/>
            <a:chExt cx="356400" cy="356400"/>
          </a:xfrm>
        </p:grpSpPr>
        <p:sp>
          <p:nvSpPr>
            <p:cNvPr id="34" name="Oval 33">
              <a:extLst>
                <a:ext uri="{FF2B5EF4-FFF2-40B4-BE49-F238E27FC236}">
                  <a16:creationId xmlns:a16="http://schemas.microsoft.com/office/drawing/2014/main" id="{6327A155-F652-2145-B2B9-28B86231AD1F}"/>
                </a:ext>
              </a:extLst>
            </p:cNvPr>
            <p:cNvSpPr/>
            <p:nvPr userDrawn="1"/>
          </p:nvSpPr>
          <p:spPr>
            <a:xfrm>
              <a:off x="422825" y="5456516"/>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Graphic 34" descr="Envelope">
              <a:extLst>
                <a:ext uri="{FF2B5EF4-FFF2-40B4-BE49-F238E27FC236}">
                  <a16:creationId xmlns:a16="http://schemas.microsoft.com/office/drawing/2014/main" id="{2FDD197B-0CC3-9442-ADA0-60357A6AE29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2343" y="5512255"/>
              <a:ext cx="239704" cy="239704"/>
            </a:xfrm>
            <a:prstGeom prst="rect">
              <a:avLst/>
            </a:prstGeom>
          </p:spPr>
        </p:pic>
      </p:grpSp>
      <p:pic>
        <p:nvPicPr>
          <p:cNvPr id="37" name="Picture 36">
            <a:extLst>
              <a:ext uri="{FF2B5EF4-FFF2-40B4-BE49-F238E27FC236}">
                <a16:creationId xmlns:a16="http://schemas.microsoft.com/office/drawing/2014/main" id="{14226F28-371A-5843-9E8B-E6978DA7DF6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10380" y="574696"/>
            <a:ext cx="2616589" cy="1054104"/>
          </a:xfrm>
          <a:prstGeom prst="rect">
            <a:avLst/>
          </a:prstGeom>
        </p:spPr>
      </p:pic>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23881D09-4309-8C44-91E5-50A70571A00D}"/>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154803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B43BA0C2-FE63-FF4A-B29E-AE523B14F508}"/>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7731593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8800"/>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mj-lt"/>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FD972486-CB4A-8C43-B144-BABC948315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41805044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B43BA0C2-FE63-FF4A-B29E-AE523B14F508}"/>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76571826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B43BA0C2-FE63-FF4A-B29E-AE523B14F508}"/>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41789398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0DD6A1-8A6F-D242-A021-14B57A3327BD}"/>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218B9E3F-A828-1548-94B0-624B8141113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46517896-3196-7A45-A55E-D3722135235B}"/>
              </a:ext>
            </a:extLst>
          </p:cNvPr>
          <p:cNvSpPr>
            <a:spLocks noGrp="1"/>
          </p:cNvSpPr>
          <p:nvPr>
            <p:ph type="dt" sz="half" idx="10"/>
          </p:nvPr>
        </p:nvSpPr>
        <p:spPr/>
        <p:txBody>
          <a:bodyPr/>
          <a:lstStyle/>
          <a:p>
            <a:endParaRPr lang="en-US"/>
          </a:p>
        </p:txBody>
      </p:sp>
      <p:sp>
        <p:nvSpPr>
          <p:cNvPr id="5" name="Segnaposto piè di pagina 4">
            <a:extLst>
              <a:ext uri="{FF2B5EF4-FFF2-40B4-BE49-F238E27FC236}">
                <a16:creationId xmlns:a16="http://schemas.microsoft.com/office/drawing/2014/main" id="{5B7F4817-5C87-6142-8924-1FA49CFC9C50}"/>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A1B8A72-7022-BE4A-8369-84CB33946AF3}"/>
              </a:ext>
            </a:extLst>
          </p:cNvPr>
          <p:cNvSpPr>
            <a:spLocks noGrp="1"/>
          </p:cNvSpPr>
          <p:nvPr>
            <p:ph type="sldNum" sz="quarter" idx="12"/>
          </p:nvPr>
        </p:nvSpPr>
        <p:spPr/>
        <p:txBody>
          <a:bodyPr/>
          <a:lstStyle/>
          <a:p>
            <a:fld id="{82859FA8-45F0-EE47-BEF3-2EFE9F0ADF2F}" type="slidenum">
              <a:rPr lang="en-US" smtClean="0"/>
              <a:t>‹#›</a:t>
            </a:fld>
            <a:endParaRPr lang="en-US"/>
          </a:p>
        </p:txBody>
      </p:sp>
    </p:spTree>
    <p:extLst>
      <p:ext uri="{BB962C8B-B14F-4D97-AF65-F5344CB8AC3E}">
        <p14:creationId xmlns:p14="http://schemas.microsoft.com/office/powerpoint/2010/main" val="2102235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Separator Pal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C0DDCF1-EB6F-CD4F-BAEA-B61C4B5CCE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chemeClr val="accent1"/>
                </a:solidFill>
                <a:latin typeface="+mj-lt"/>
                <a:ea typeface="Verdana" panose="020B0604030504040204" pitchFamily="34" charset="0"/>
                <a:cs typeface="Verdana" panose="020B0604030504040204" pitchFamily="34" charset="0"/>
              </a:defRPr>
            </a:lvl1pPr>
          </a:lstStyle>
          <a:p>
            <a:r>
              <a:rPr lang="en-GB" noProof="0" dirty="0"/>
              <a:t>Click and Modify </a:t>
            </a:r>
            <a:br>
              <a:rPr lang="en-GB" noProof="0" dirty="0"/>
            </a:br>
            <a:r>
              <a:rPr lang="en-GB" noProof="0" dirty="0"/>
              <a:t>the text</a:t>
            </a:r>
          </a:p>
        </p:txBody>
      </p:sp>
      <p:sp>
        <p:nvSpPr>
          <p:cNvPr id="6"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45CA3-A761-2140-A228-588427B35E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2608" y="2017644"/>
            <a:ext cx="7006784" cy="2822712"/>
          </a:xfrm>
          <a:prstGeom prst="rect">
            <a:avLst/>
          </a:prstGeom>
        </p:spPr>
      </p:pic>
    </p:spTree>
    <p:extLst>
      <p:ext uri="{BB962C8B-B14F-4D97-AF65-F5344CB8AC3E}">
        <p14:creationId xmlns:p14="http://schemas.microsoft.com/office/powerpoint/2010/main" val="21539510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only Separator Pal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C0DDCF1-EB6F-CD4F-BAEA-B61C4B5CCE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chemeClr val="accent1"/>
                </a:solidFill>
                <a:latin typeface="+mj-lt"/>
                <a:ea typeface="Verdana" panose="020B0604030504040204" pitchFamily="34" charset="0"/>
                <a:cs typeface="Verdana" panose="020B0604030504040204" pitchFamily="34" charset="0"/>
              </a:defRPr>
            </a:lvl1pPr>
          </a:lstStyle>
          <a:p>
            <a:r>
              <a:rPr lang="en-GB" noProof="0" dirty="0"/>
              <a:t>Click and Modify </a:t>
            </a:r>
            <a:br>
              <a:rPr lang="en-GB" noProof="0" dirty="0"/>
            </a:br>
            <a:r>
              <a:rPr lang="en-GB" noProof="0" dirty="0"/>
              <a:t>the text</a:t>
            </a:r>
          </a:p>
        </p:txBody>
      </p:sp>
      <p:sp>
        <p:nvSpPr>
          <p:cNvPr id="6"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22093919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pal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70C617B-67BA-5049-81F5-0FEDB19DE7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mj-lt"/>
                <a:ea typeface="PT Sans Narrow" charset="-52"/>
                <a:cs typeface="PT Sans Narrow" charset="-52"/>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mj-lt"/>
              </a:defRPr>
            </a:lvl1pPr>
          </a:lstStyle>
          <a:p>
            <a:endParaRPr lang="en-GB"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11227872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154941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mj-lt"/>
                <a:ea typeface="Verdana" panose="020B060403050404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85998471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mj-lt"/>
              </a:defRPr>
            </a:lvl1pPr>
            <a:lvl2pPr>
              <a:buClr>
                <a:schemeClr val="accent1"/>
              </a:buClr>
              <a:defRPr>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mj-lt"/>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9E1F142E-B950-0942-99EE-0BC1E830AAF7}"/>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21301228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5" name="Content Placeholder 5">
            <a:extLst>
              <a:ext uri="{FF2B5EF4-FFF2-40B4-BE49-F238E27FC236}">
                <a16:creationId xmlns:a16="http://schemas.microsoft.com/office/drawing/2014/main" id="{7CE8F5EE-9619-B340-930E-DF2FBC740CD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4157918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mj-lt"/>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buClr>
                <a:schemeClr val="accent1"/>
              </a:buClr>
              <a:defRPr>
                <a:latin typeface="+mj-lt"/>
              </a:defRPr>
            </a:lvl1pPr>
            <a:lvl2pPr>
              <a:buClr>
                <a:schemeClr val="accent1"/>
              </a:buCl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BA5B9F14-4C65-F849-BD3F-29F1721A672E}"/>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511311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mj-lt"/>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mj-lt"/>
                <a:ea typeface="Verdana" panose="020B0604030504040204" pitchFamily="34" charset="0"/>
                <a:cs typeface="Verdan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16D4B897-681C-DB40-9233-43F262BC8C1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30792608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81279573-BFE8-6048-816E-574711076B0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82668102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 separator pal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70C617B-67BA-5049-81F5-0FEDB19DE7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mj-lt"/>
                <a:ea typeface="PT Sans Narrow" charset="-52"/>
                <a:cs typeface="PT Sans Narrow" charset="-52"/>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mj-lt"/>
              </a:defRPr>
            </a:lvl1pPr>
          </a:lstStyle>
          <a:p>
            <a:endParaRPr lang="en-GB"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9D56DFA9-9B30-7E49-A735-C2D4CCD39BFA}"/>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89421588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3" name="Content Placeholder 5">
            <a:extLst>
              <a:ext uri="{FF2B5EF4-FFF2-40B4-BE49-F238E27FC236}">
                <a16:creationId xmlns:a16="http://schemas.microsoft.com/office/drawing/2014/main" id="{8671D05C-308F-7B40-AEB9-9359F0B130F6}"/>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342371791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slide deck">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E503EAD8-224D-4544-94E1-D8C1DA2EDE11}"/>
              </a:ext>
            </a:extLst>
          </p:cNvPr>
          <p:cNvSpPr txBox="1">
            <a:spLocks/>
          </p:cNvSpPr>
          <p:nvPr userDrawn="1"/>
        </p:nvSpPr>
        <p:spPr>
          <a:xfrm>
            <a:off x="5087888" y="6322958"/>
            <a:ext cx="6959903" cy="1282506"/>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800" b="1" noProof="0" dirty="0">
                <a:solidFill>
                  <a:schemeClr val="accent1"/>
                </a:solidFill>
                <a:latin typeface="Calibri" charset="0"/>
                <a:ea typeface="Calibri" charset="0"/>
                <a:cs typeface="Calibri" charset="0"/>
              </a:rPr>
              <a:t>Heading to the heart of Independent Medical Education Since 2012</a:t>
            </a:r>
            <a:endParaRPr kumimoji="0" lang="en-GB" sz="1800" b="1"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pic>
        <p:nvPicPr>
          <p:cNvPr id="36" name="Picture 35">
            <a:extLst>
              <a:ext uri="{FF2B5EF4-FFF2-40B4-BE49-F238E27FC236}">
                <a16:creationId xmlns:a16="http://schemas.microsoft.com/office/drawing/2014/main" id="{DB28F144-6C04-6341-A04F-4943AF79BA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89875"/>
            <a:ext cx="2578909" cy="1038925"/>
          </a:xfrm>
          <a:prstGeom prst="rect">
            <a:avLst/>
          </a:prstGeom>
        </p:spPr>
      </p:pic>
      <p:sp>
        <p:nvSpPr>
          <p:cNvPr id="39" name="Titre 1">
            <a:extLst>
              <a:ext uri="{FF2B5EF4-FFF2-40B4-BE49-F238E27FC236}">
                <a16:creationId xmlns:a16="http://schemas.microsoft.com/office/drawing/2014/main" id="{92638B48-67EC-1349-866D-ACC99BA74B68}"/>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chemeClr val="accent1"/>
                </a:solidFill>
                <a:latin typeface="Calibri" charset="0"/>
                <a:ea typeface="Calibri" charset="0"/>
                <a:cs typeface="Calibri" charset="0"/>
              </a:rPr>
              <a:t>Dr. Antoine Lacombe </a:t>
            </a:r>
            <a:r>
              <a:rPr lang="en-GB" sz="1100" b="1" noProof="0" dirty="0">
                <a:solidFill>
                  <a:schemeClr val="accent1"/>
                </a:solidFill>
                <a:latin typeface="Calibri" charset="0"/>
                <a:ea typeface="Calibri" charset="0"/>
                <a:cs typeface="Calibri" charset="0"/>
              </a:rPr>
              <a:t>Pharm D, MBA</a:t>
            </a:r>
            <a:endParaRPr kumimoji="0" lang="en-GB" sz="11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40" name="Titre 1">
            <a:extLst>
              <a:ext uri="{FF2B5EF4-FFF2-40B4-BE49-F238E27FC236}">
                <a16:creationId xmlns:a16="http://schemas.microsoft.com/office/drawing/2014/main" id="{4AC4CAE0-CF3F-2B48-BC34-4BA947CF6A4A}"/>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Calibri" charset="0"/>
                <a:ea typeface="Calibri" charset="0"/>
                <a:cs typeface="Calibri" charset="0"/>
              </a:rPr>
              <a:t>+41 79 529 42 79</a:t>
            </a:r>
            <a:endParaRPr kumimoji="0" lang="en-GB" sz="14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41" name="Titre 1">
            <a:extLst>
              <a:ext uri="{FF2B5EF4-FFF2-40B4-BE49-F238E27FC236}">
                <a16:creationId xmlns:a16="http://schemas.microsoft.com/office/drawing/2014/main" id="{7ABD5C06-C412-A249-BAC3-EA64D5A85725}"/>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NTRK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SWITZERLAND</a:t>
            </a:r>
          </a:p>
        </p:txBody>
      </p:sp>
      <p:sp>
        <p:nvSpPr>
          <p:cNvPr id="42" name="Titre 1">
            <a:extLst>
              <a:ext uri="{FF2B5EF4-FFF2-40B4-BE49-F238E27FC236}">
                <a16:creationId xmlns:a16="http://schemas.microsoft.com/office/drawing/2014/main" id="{24BA3269-AAFA-F44E-AECC-4A680879E949}"/>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chemeClr val="accent1"/>
                </a:solidFill>
                <a:latin typeface="Calibri" charset="0"/>
                <a:ea typeface="Calibri" charset="0"/>
                <a:cs typeface="Calibri" charset="0"/>
              </a:rPr>
              <a:t>Dr. Froukje Sosef </a:t>
            </a:r>
            <a:r>
              <a:rPr lang="en-GB" sz="1100" b="1" noProof="0" dirty="0">
                <a:solidFill>
                  <a:schemeClr val="accent1"/>
                </a:solidFill>
                <a:latin typeface="Calibri" charset="0"/>
                <a:ea typeface="Calibri" charset="0"/>
                <a:cs typeface="Calibri" charset="0"/>
              </a:rPr>
              <a:t>MD</a:t>
            </a:r>
            <a:endParaRPr kumimoji="0" lang="en-GB" sz="11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43" name="Titre 1">
            <a:extLst>
              <a:ext uri="{FF2B5EF4-FFF2-40B4-BE49-F238E27FC236}">
                <a16:creationId xmlns:a16="http://schemas.microsoft.com/office/drawing/2014/main" id="{826C5879-9958-CD49-9BD5-4D633C9CB013}"/>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Calibri" charset="0"/>
                <a:ea typeface="Calibri" charset="0"/>
                <a:cs typeface="Calibri" charset="0"/>
              </a:rPr>
              <a:t>+31 6 2324 3636</a:t>
            </a:r>
            <a:endParaRPr kumimoji="0" lang="en-GB" sz="14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grpSp>
        <p:nvGrpSpPr>
          <p:cNvPr id="44" name="Group 43">
            <a:extLst>
              <a:ext uri="{FF2B5EF4-FFF2-40B4-BE49-F238E27FC236}">
                <a16:creationId xmlns:a16="http://schemas.microsoft.com/office/drawing/2014/main" id="{AB7B6981-CD9C-9841-BE39-5D759FDD6EF0}"/>
              </a:ext>
            </a:extLst>
          </p:cNvPr>
          <p:cNvGrpSpPr/>
          <p:nvPr userDrawn="1"/>
        </p:nvGrpSpPr>
        <p:grpSpPr>
          <a:xfrm>
            <a:off x="418902" y="3063588"/>
            <a:ext cx="356400" cy="356400"/>
            <a:chOff x="761970" y="3386221"/>
            <a:chExt cx="356400" cy="356400"/>
          </a:xfrm>
        </p:grpSpPr>
        <p:sp>
          <p:nvSpPr>
            <p:cNvPr id="45" name="Oval 44">
              <a:extLst>
                <a:ext uri="{FF2B5EF4-FFF2-40B4-BE49-F238E27FC236}">
                  <a16:creationId xmlns:a16="http://schemas.microsoft.com/office/drawing/2014/main" id="{D3C1D41E-BD47-854D-ABE3-DDE9451EEE2D}"/>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46" name="Graphic 45" descr="Speaker Phone">
              <a:extLst>
                <a:ext uri="{FF2B5EF4-FFF2-40B4-BE49-F238E27FC236}">
                  <a16:creationId xmlns:a16="http://schemas.microsoft.com/office/drawing/2014/main" id="{3242F7F9-B1C2-3542-92BB-89061AFF3A4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725" y="3406712"/>
              <a:ext cx="310320" cy="310320"/>
            </a:xfrm>
            <a:prstGeom prst="rect">
              <a:avLst/>
            </a:prstGeom>
          </p:spPr>
        </p:pic>
      </p:grpSp>
      <p:sp>
        <p:nvSpPr>
          <p:cNvPr id="47" name="Oval 46">
            <a:extLst>
              <a:ext uri="{FF2B5EF4-FFF2-40B4-BE49-F238E27FC236}">
                <a16:creationId xmlns:a16="http://schemas.microsoft.com/office/drawing/2014/main" id="{2138BA72-12E5-484F-B416-AE5D0BC81B11}"/>
              </a:ext>
            </a:extLst>
          </p:cNvPr>
          <p:cNvSpPr/>
          <p:nvPr userDrawn="1"/>
        </p:nvSpPr>
        <p:spPr>
          <a:xfrm>
            <a:off x="417732" y="3496009"/>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48" name="Graphic 47" descr="Envelope">
            <a:extLst>
              <a:ext uri="{FF2B5EF4-FFF2-40B4-BE49-F238E27FC236}">
                <a16:creationId xmlns:a16="http://schemas.microsoft.com/office/drawing/2014/main" id="{26FEB94F-8060-3048-B7E6-DC6566EBCBD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066" y="3552712"/>
            <a:ext cx="239704" cy="239704"/>
          </a:xfrm>
          <a:prstGeom prst="rect">
            <a:avLst/>
          </a:prstGeom>
        </p:spPr>
      </p:pic>
      <p:grpSp>
        <p:nvGrpSpPr>
          <p:cNvPr id="49" name="Group 48">
            <a:extLst>
              <a:ext uri="{FF2B5EF4-FFF2-40B4-BE49-F238E27FC236}">
                <a16:creationId xmlns:a16="http://schemas.microsoft.com/office/drawing/2014/main" id="{2DBF211E-CD24-2241-8A2F-C62EB3E81773}"/>
              </a:ext>
            </a:extLst>
          </p:cNvPr>
          <p:cNvGrpSpPr/>
          <p:nvPr userDrawn="1"/>
        </p:nvGrpSpPr>
        <p:grpSpPr>
          <a:xfrm>
            <a:off x="423995" y="4414481"/>
            <a:ext cx="356400" cy="356400"/>
            <a:chOff x="761970" y="3386221"/>
            <a:chExt cx="356400" cy="356400"/>
          </a:xfrm>
        </p:grpSpPr>
        <p:sp>
          <p:nvSpPr>
            <p:cNvPr id="50" name="Oval 49">
              <a:extLst>
                <a:ext uri="{FF2B5EF4-FFF2-40B4-BE49-F238E27FC236}">
                  <a16:creationId xmlns:a16="http://schemas.microsoft.com/office/drawing/2014/main" id="{F9A6739B-7271-104E-BA45-E1D5B95F6CB9}"/>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1" name="Graphic 50" descr="Speaker Phone">
              <a:extLst>
                <a:ext uri="{FF2B5EF4-FFF2-40B4-BE49-F238E27FC236}">
                  <a16:creationId xmlns:a16="http://schemas.microsoft.com/office/drawing/2014/main" id="{609B6D1F-B541-4F4F-903E-BFC7EC4A324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725" y="3406712"/>
              <a:ext cx="310320" cy="310320"/>
            </a:xfrm>
            <a:prstGeom prst="rect">
              <a:avLst/>
            </a:prstGeom>
          </p:spPr>
        </p:pic>
      </p:grpSp>
      <p:sp>
        <p:nvSpPr>
          <p:cNvPr id="52" name="Oval 51">
            <a:extLst>
              <a:ext uri="{FF2B5EF4-FFF2-40B4-BE49-F238E27FC236}">
                <a16:creationId xmlns:a16="http://schemas.microsoft.com/office/drawing/2014/main" id="{52E680AF-26FB-0248-9196-E65A1A631CCC}"/>
              </a:ext>
            </a:extLst>
          </p:cNvPr>
          <p:cNvSpPr/>
          <p:nvPr userDrawn="1"/>
        </p:nvSpPr>
        <p:spPr>
          <a:xfrm>
            <a:off x="422825" y="4846902"/>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Graphic 52" descr="Envelope">
            <a:extLst>
              <a:ext uri="{FF2B5EF4-FFF2-40B4-BE49-F238E27FC236}">
                <a16:creationId xmlns:a16="http://schemas.microsoft.com/office/drawing/2014/main" id="{16CA4E1D-2EB5-DA4C-B653-1F9F92CAC1C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2343" y="4902641"/>
            <a:ext cx="239704" cy="239704"/>
          </a:xfrm>
          <a:prstGeom prst="rect">
            <a:avLst/>
          </a:prstGeom>
        </p:spPr>
      </p:pic>
      <p:sp>
        <p:nvSpPr>
          <p:cNvPr id="54" name="Titre 1">
            <a:extLst>
              <a:ext uri="{FF2B5EF4-FFF2-40B4-BE49-F238E27FC236}">
                <a16:creationId xmlns:a16="http://schemas.microsoft.com/office/drawing/2014/main" id="{BAF015F5-66F0-2743-9707-2388861E320B}"/>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Calibri" charset="0"/>
                <a:ea typeface="Calibri" charset="0"/>
                <a:cs typeface="Calibri" charset="0"/>
              </a:rPr>
              <a:t>antoine.lacombe@cor2ed.com</a:t>
            </a:r>
            <a:endParaRPr kumimoji="0" lang="en-GB" sz="14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55" name="Titre 1">
            <a:extLst>
              <a:ext uri="{FF2B5EF4-FFF2-40B4-BE49-F238E27FC236}">
                <a16:creationId xmlns:a16="http://schemas.microsoft.com/office/drawing/2014/main" id="{9BD57C04-36B3-5E4E-AA46-9BE5DB44FA0E}"/>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Calibri" charset="0"/>
                <a:ea typeface="Calibri" charset="0"/>
                <a:cs typeface="Calibri" charset="0"/>
              </a:rPr>
              <a:t>froukje.sosef@cor2ed.com</a:t>
            </a:r>
            <a:endParaRPr kumimoji="0" lang="en-GB" sz="14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57" name="Rounded Rectangle 56">
            <a:extLst>
              <a:ext uri="{FF2B5EF4-FFF2-40B4-BE49-F238E27FC236}">
                <a16:creationId xmlns:a16="http://schemas.microsoft.com/office/drawing/2014/main" id="{CBC4AA15-979D-2045-84B0-93743F2FA68B}"/>
              </a:ext>
            </a:extLst>
          </p:cNvPr>
          <p:cNvSpPr/>
          <p:nvPr userDrawn="1"/>
        </p:nvSpPr>
        <p:spPr>
          <a:xfrm>
            <a:off x="418160"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ounded Rectangle 57">
            <a:extLst>
              <a:ext uri="{FF2B5EF4-FFF2-40B4-BE49-F238E27FC236}">
                <a16:creationId xmlns:a16="http://schemas.microsoft.com/office/drawing/2014/main" id="{A5C50D0B-527A-CC46-B4AF-991C2BAC8A8E}"/>
              </a:ext>
            </a:extLst>
          </p:cNvPr>
          <p:cNvSpPr/>
          <p:nvPr userDrawn="1"/>
        </p:nvSpPr>
        <p:spPr>
          <a:xfrm>
            <a:off x="3008220" y="6036410"/>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8F093F6A-B561-3541-8656-82171E58477C}"/>
              </a:ext>
            </a:extLst>
          </p:cNvPr>
          <p:cNvSpPr txBox="1"/>
          <p:nvPr userDrawn="1"/>
        </p:nvSpPr>
        <p:spPr>
          <a:xfrm>
            <a:off x="787049" y="5497848"/>
            <a:ext cx="2634939" cy="424732"/>
          </a:xfrm>
          <a:prstGeom prst="rect">
            <a:avLst/>
          </a:prstGeom>
          <a:noFill/>
        </p:spPr>
        <p:txBody>
          <a:bodyPr wrap="square" rtlCol="0">
            <a:spAutoFit/>
          </a:bodyPr>
          <a:lstStyle/>
          <a:p>
            <a:pPr>
              <a:lnSpc>
                <a:spcPct val="90000"/>
              </a:lnSpc>
            </a:pPr>
            <a:r>
              <a:rPr lang="en-GB" sz="1000" b="1" dirty="0">
                <a:solidFill>
                  <a:schemeClr val="tx2"/>
                </a:solidFill>
                <a:ea typeface="Aileron" charset="0"/>
                <a:cs typeface="PT Sans Narrow"/>
              </a:rPr>
              <a:t>Connect on</a:t>
            </a:r>
          </a:p>
          <a:p>
            <a:pPr marL="0" marR="0" lvl="0" indent="0" algn="l" defTabSz="457200" rtl="0" eaLnBrk="1" fontAlgn="auto" latinLnBrk="0" hangingPunct="1">
              <a:lnSpc>
                <a:spcPct val="90000"/>
              </a:lnSpc>
              <a:spcBef>
                <a:spcPts val="0"/>
              </a:spcBef>
              <a:spcAft>
                <a:spcPts val="0"/>
              </a:spcAft>
              <a:buClrTx/>
              <a:buSzTx/>
              <a:buFontTx/>
              <a:buNone/>
              <a:tabLst/>
              <a:defRPr/>
            </a:pPr>
            <a:r>
              <a:rPr lang="en-GB" sz="1400" dirty="0">
                <a:solidFill>
                  <a:schemeClr val="tx2"/>
                </a:solidFill>
                <a:ea typeface="Aileron" charset="0"/>
                <a:cs typeface="PT Sans Narrow"/>
              </a:rPr>
              <a:t>LinkedIn @NTRK CONNECT</a:t>
            </a:r>
          </a:p>
        </p:txBody>
      </p:sp>
      <p:sp>
        <p:nvSpPr>
          <p:cNvPr id="60" name="TextBox 59">
            <a:extLst>
              <a:ext uri="{FF2B5EF4-FFF2-40B4-BE49-F238E27FC236}">
                <a16:creationId xmlns:a16="http://schemas.microsoft.com/office/drawing/2014/main" id="{695F53A7-1332-0A4F-94C1-A63CF0DBAA50}"/>
              </a:ext>
            </a:extLst>
          </p:cNvPr>
          <p:cNvSpPr txBox="1"/>
          <p:nvPr userDrawn="1"/>
        </p:nvSpPr>
        <p:spPr>
          <a:xfrm>
            <a:off x="3429194" y="5497848"/>
            <a:ext cx="2634939" cy="424732"/>
          </a:xfrm>
          <a:prstGeom prst="rect">
            <a:avLst/>
          </a:prstGeom>
          <a:noFill/>
        </p:spPr>
        <p:txBody>
          <a:bodyPr wrap="square" rtlCol="0">
            <a:spAutoFit/>
          </a:bodyPr>
          <a:lstStyle/>
          <a:p>
            <a:pPr>
              <a:lnSpc>
                <a:spcPct val="90000"/>
              </a:lnSpc>
            </a:pPr>
            <a:r>
              <a:rPr lang="en-GB" sz="1000" b="1" dirty="0">
                <a:solidFill>
                  <a:schemeClr val="tx2"/>
                </a:solidFill>
                <a:ea typeface="Aileron" charset="0"/>
                <a:cs typeface="PT Sans Narrow"/>
              </a:rPr>
              <a:t>Watch on</a:t>
            </a:r>
          </a:p>
          <a:p>
            <a:pPr marL="0" marR="0" lvl="0" indent="0" algn="l" defTabSz="457200" rtl="0" eaLnBrk="1" fontAlgn="auto" latinLnBrk="0" hangingPunct="1">
              <a:lnSpc>
                <a:spcPct val="90000"/>
              </a:lnSpc>
              <a:spcBef>
                <a:spcPts val="0"/>
              </a:spcBef>
              <a:spcAft>
                <a:spcPts val="0"/>
              </a:spcAft>
              <a:buClrTx/>
              <a:buSzTx/>
              <a:buFontTx/>
              <a:buNone/>
              <a:tabLst/>
              <a:defRPr/>
            </a:pPr>
            <a:r>
              <a:rPr lang="en-GB" sz="1400" dirty="0">
                <a:solidFill>
                  <a:schemeClr val="tx2"/>
                </a:solidFill>
                <a:ea typeface="Aileron" charset="0"/>
                <a:cs typeface="PT Sans Narrow"/>
              </a:rPr>
              <a:t>Vimeo @NTRK CONNECT</a:t>
            </a:r>
          </a:p>
        </p:txBody>
      </p:sp>
      <p:sp>
        <p:nvSpPr>
          <p:cNvPr id="61" name="Rectangle 60">
            <a:hlinkClick r:id="rId7"/>
            <a:extLst>
              <a:ext uri="{FF2B5EF4-FFF2-40B4-BE49-F238E27FC236}">
                <a16:creationId xmlns:a16="http://schemas.microsoft.com/office/drawing/2014/main" id="{9FFEE79A-ADCD-834F-AEDC-63B34BC06826}"/>
              </a:ext>
            </a:extLst>
          </p:cNvPr>
          <p:cNvSpPr/>
          <p:nvPr userDrawn="1"/>
        </p:nvSpPr>
        <p:spPr>
          <a:xfrm>
            <a:off x="787049" y="3551583"/>
            <a:ext cx="2141681"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2" name="Rectangle 61">
            <a:hlinkClick r:id="rId8"/>
            <a:extLst>
              <a:ext uri="{FF2B5EF4-FFF2-40B4-BE49-F238E27FC236}">
                <a16:creationId xmlns:a16="http://schemas.microsoft.com/office/drawing/2014/main" id="{751A18B5-7872-554A-A994-95FE691FB684}"/>
              </a:ext>
            </a:extLst>
          </p:cNvPr>
          <p:cNvSpPr/>
          <p:nvPr userDrawn="1"/>
        </p:nvSpPr>
        <p:spPr>
          <a:xfrm>
            <a:off x="832866" y="4884954"/>
            <a:ext cx="2360908"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3" name="Rectangle 62">
            <a:hlinkClick r:id="rId9"/>
            <a:extLst>
              <a:ext uri="{FF2B5EF4-FFF2-40B4-BE49-F238E27FC236}">
                <a16:creationId xmlns:a16="http://schemas.microsoft.com/office/drawing/2014/main" id="{13B522BC-AAC1-3741-8967-95458E2A9905}"/>
              </a:ext>
            </a:extLst>
          </p:cNvPr>
          <p:cNvSpPr/>
          <p:nvPr userDrawn="1"/>
        </p:nvSpPr>
        <p:spPr>
          <a:xfrm>
            <a:off x="403163" y="5500414"/>
            <a:ext cx="2473226"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4" name="Rounded Rectangle 63">
            <a:extLst>
              <a:ext uri="{FF2B5EF4-FFF2-40B4-BE49-F238E27FC236}">
                <a16:creationId xmlns:a16="http://schemas.microsoft.com/office/drawing/2014/main" id="{585308D7-A4CA-BA4E-8192-D79BE5D17C0A}"/>
              </a:ext>
            </a:extLst>
          </p:cNvPr>
          <p:cNvSpPr/>
          <p:nvPr userDrawn="1"/>
        </p:nvSpPr>
        <p:spPr>
          <a:xfrm>
            <a:off x="416331" y="6033094"/>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73E75D86-9A97-4B40-98C4-32A19837081C}"/>
              </a:ext>
            </a:extLst>
          </p:cNvPr>
          <p:cNvSpPr txBox="1"/>
          <p:nvPr userDrawn="1"/>
        </p:nvSpPr>
        <p:spPr>
          <a:xfrm>
            <a:off x="805458" y="6013567"/>
            <a:ext cx="1382329" cy="424732"/>
          </a:xfrm>
          <a:prstGeom prst="rect">
            <a:avLst/>
          </a:prstGeom>
          <a:noFill/>
        </p:spPr>
        <p:txBody>
          <a:bodyPr wrap="square" rtlCol="0">
            <a:spAutoFit/>
          </a:bodyPr>
          <a:lstStyle/>
          <a:p>
            <a:pPr>
              <a:lnSpc>
                <a:spcPct val="90000"/>
              </a:lnSpc>
            </a:pPr>
            <a:r>
              <a:rPr lang="en-GB" sz="1000" b="1" dirty="0">
                <a:solidFill>
                  <a:schemeClr val="tx2"/>
                </a:solidFill>
                <a:ea typeface="Aileron" charset="0"/>
                <a:cs typeface="PT Sans Narrow"/>
              </a:rPr>
              <a:t>Visit us at</a:t>
            </a:r>
          </a:p>
          <a:p>
            <a:pPr>
              <a:lnSpc>
                <a:spcPct val="90000"/>
              </a:lnSpc>
            </a:pPr>
            <a:r>
              <a:rPr lang="en-GB" sz="1400" dirty="0">
                <a:solidFill>
                  <a:schemeClr val="tx2"/>
                </a:solidFill>
                <a:ea typeface="Aileron" charset="0"/>
                <a:cs typeface="PT Sans Narrow"/>
              </a:rPr>
              <a:t>ntrkconnect.info</a:t>
            </a:r>
          </a:p>
        </p:txBody>
      </p:sp>
      <p:sp>
        <p:nvSpPr>
          <p:cNvPr id="66" name="Rectangle 65">
            <a:hlinkClick r:id="rId10"/>
            <a:extLst>
              <a:ext uri="{FF2B5EF4-FFF2-40B4-BE49-F238E27FC236}">
                <a16:creationId xmlns:a16="http://schemas.microsoft.com/office/drawing/2014/main" id="{E37D7CD7-F69C-7949-B29F-DBADB76CB1A1}"/>
              </a:ext>
            </a:extLst>
          </p:cNvPr>
          <p:cNvSpPr/>
          <p:nvPr userDrawn="1"/>
        </p:nvSpPr>
        <p:spPr>
          <a:xfrm>
            <a:off x="391317" y="6023566"/>
            <a:ext cx="1796470"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7" name="TextBox 66">
            <a:extLst>
              <a:ext uri="{FF2B5EF4-FFF2-40B4-BE49-F238E27FC236}">
                <a16:creationId xmlns:a16="http://schemas.microsoft.com/office/drawing/2014/main" id="{3A6491EB-AAC2-8041-B5B1-32C5CA2E97BD}"/>
              </a:ext>
            </a:extLst>
          </p:cNvPr>
          <p:cNvSpPr txBox="1"/>
          <p:nvPr userDrawn="1"/>
        </p:nvSpPr>
        <p:spPr>
          <a:xfrm>
            <a:off x="3429007" y="6013567"/>
            <a:ext cx="2634939" cy="424732"/>
          </a:xfrm>
          <a:prstGeom prst="rect">
            <a:avLst/>
          </a:prstGeom>
          <a:noFill/>
        </p:spPr>
        <p:txBody>
          <a:bodyPr wrap="square" rtlCol="0">
            <a:spAutoFit/>
          </a:bodyPr>
          <a:lstStyle/>
          <a:p>
            <a:pPr>
              <a:lnSpc>
                <a:spcPct val="90000"/>
              </a:lnSpc>
            </a:pPr>
            <a:r>
              <a:rPr lang="en-GB" sz="1000" b="1" dirty="0">
                <a:solidFill>
                  <a:schemeClr val="tx2"/>
                </a:solidFill>
                <a:ea typeface="Aileron" charset="0"/>
                <a:cs typeface="PT Sans Narrow"/>
              </a:rPr>
              <a:t>Follow us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dirty="0">
                <a:solidFill>
                  <a:schemeClr val="tx2"/>
                </a:solidFill>
                <a:ea typeface="Aileron" charset="0"/>
                <a:cs typeface="PT Sans Narrow"/>
              </a:rPr>
              <a:t>Twitter @ntrkconnectinfo</a:t>
            </a:r>
          </a:p>
        </p:txBody>
      </p:sp>
      <p:sp>
        <p:nvSpPr>
          <p:cNvPr id="68" name="Rectangle 67">
            <a:hlinkClick r:id="rId11"/>
            <a:extLst>
              <a:ext uri="{FF2B5EF4-FFF2-40B4-BE49-F238E27FC236}">
                <a16:creationId xmlns:a16="http://schemas.microsoft.com/office/drawing/2014/main" id="{148E0016-1B39-2741-BC34-EBEBE95F1EA2}"/>
              </a:ext>
            </a:extLst>
          </p:cNvPr>
          <p:cNvSpPr/>
          <p:nvPr userDrawn="1"/>
        </p:nvSpPr>
        <p:spPr>
          <a:xfrm>
            <a:off x="2988495" y="6033097"/>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9" name="Rounded Rectangle 68">
            <a:extLst>
              <a:ext uri="{FF2B5EF4-FFF2-40B4-BE49-F238E27FC236}">
                <a16:creationId xmlns:a16="http://schemas.microsoft.com/office/drawing/2014/main" id="{303941E7-B9CD-7E41-97BE-A394C2B65A6A}"/>
              </a:ext>
            </a:extLst>
          </p:cNvPr>
          <p:cNvSpPr/>
          <p:nvPr userDrawn="1"/>
        </p:nvSpPr>
        <p:spPr>
          <a:xfrm>
            <a:off x="3012650"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ectangle 69">
            <a:hlinkClick r:id="rId12"/>
            <a:extLst>
              <a:ext uri="{FF2B5EF4-FFF2-40B4-BE49-F238E27FC236}">
                <a16:creationId xmlns:a16="http://schemas.microsoft.com/office/drawing/2014/main" id="{2E3E6C40-95D3-664E-847A-28BFB42BF7CA}"/>
              </a:ext>
            </a:extLst>
          </p:cNvPr>
          <p:cNvSpPr/>
          <p:nvPr userDrawn="1"/>
        </p:nvSpPr>
        <p:spPr>
          <a:xfrm>
            <a:off x="2968670" y="5507360"/>
            <a:ext cx="24956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1" name="Picture 2" descr="Linkedin logo logo website icon - Popular Social Media Flat">
            <a:extLst>
              <a:ext uri="{FF2B5EF4-FFF2-40B4-BE49-F238E27FC236}">
                <a16:creationId xmlns:a16="http://schemas.microsoft.com/office/drawing/2014/main" id="{82AAB2F5-8A16-F742-925C-B8F1C5103EC2}"/>
              </a:ext>
            </a:extLst>
          </p:cNvPr>
          <p:cNvPicPr>
            <a:picLocks noChangeAspect="1" noChangeArrowheads="1"/>
          </p:cNvPicPr>
          <p:nvPr userDrawn="1"/>
        </p:nvPicPr>
        <p:blipFill>
          <a:blip r:embed="rId13">
            <a:biLevel thresh="25000"/>
            <a:extLst>
              <a:ext uri="{28A0092B-C50C-407E-A947-70E740481C1C}">
                <a14:useLocalDpi xmlns:a14="http://schemas.microsoft.com/office/drawing/2010/main" val="0"/>
              </a:ext>
            </a:extLst>
          </a:blip>
          <a:srcRect/>
          <a:stretch>
            <a:fillRect/>
          </a:stretch>
        </p:blipFill>
        <p:spPr bwMode="auto">
          <a:xfrm>
            <a:off x="341784" y="5424935"/>
            <a:ext cx="526472" cy="526472"/>
          </a:xfrm>
          <a:prstGeom prst="rect">
            <a:avLst/>
          </a:prstGeom>
          <a:noFill/>
          <a:extLst>
            <a:ext uri="{909E8E84-426E-40DD-AFC4-6F175D3DCCD1}">
              <a14:hiddenFill xmlns:a14="http://schemas.microsoft.com/office/drawing/2010/main">
                <a:solidFill>
                  <a:srgbClr val="FFFFFF"/>
                </a:solidFill>
              </a14:hiddenFill>
            </a:ext>
          </a:extLst>
        </p:spPr>
      </p:pic>
      <p:pic>
        <p:nvPicPr>
          <p:cNvPr id="72" name="Graphic 71" descr="World">
            <a:extLst>
              <a:ext uri="{FF2B5EF4-FFF2-40B4-BE49-F238E27FC236}">
                <a16:creationId xmlns:a16="http://schemas.microsoft.com/office/drawing/2014/main" id="{AB34B0F4-D183-6C4D-8237-1A7ACA2993B9}"/>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47989" y="6070903"/>
            <a:ext cx="306593" cy="306593"/>
          </a:xfrm>
          <a:prstGeom prst="rect">
            <a:avLst/>
          </a:prstGeom>
        </p:spPr>
      </p:pic>
      <p:pic>
        <p:nvPicPr>
          <p:cNvPr id="73" name="Picture 4" descr="Vimeo Icon Logo - Free vector graphic on Pixabay">
            <a:extLst>
              <a:ext uri="{FF2B5EF4-FFF2-40B4-BE49-F238E27FC236}">
                <a16:creationId xmlns:a16="http://schemas.microsoft.com/office/drawing/2014/main" id="{2DAE40CF-388E-AF4C-8ED0-043087192951}"/>
              </a:ext>
            </a:extLst>
          </p:cNvPr>
          <p:cNvPicPr>
            <a:picLocks noChangeAspect="1" noChangeArrowheads="1"/>
          </p:cNvPicPr>
          <p:nvPr userDrawn="1"/>
        </p:nvPicPr>
        <p:blipFill>
          <a:blip r:embed="rId16">
            <a:biLevel thresh="25000"/>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15816" y="5424935"/>
            <a:ext cx="563578" cy="56357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ree White Twitter Icon - Download White Twitter Icon">
            <a:extLst>
              <a:ext uri="{FF2B5EF4-FFF2-40B4-BE49-F238E27FC236}">
                <a16:creationId xmlns:a16="http://schemas.microsoft.com/office/drawing/2014/main" id="{377B96CD-6E13-7E4B-A88D-0184D86F4E92}"/>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050936" y="6086443"/>
            <a:ext cx="278977" cy="27897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8809F868-C8B9-4661-89BE-F52A9AD05EBC}"/>
              </a:ext>
            </a:extLst>
          </p:cNvPr>
          <p:cNvPicPr>
            <a:picLocks noChangeAspect="1"/>
          </p:cNvPicPr>
          <p:nvPr userDrawn="1"/>
        </p:nvPicPr>
        <p:blipFill rotWithShape="1">
          <a:blip r:embed="rId19"/>
          <a:srcRect t="14289" r="9986" b="7406"/>
          <a:stretch/>
        </p:blipFill>
        <p:spPr>
          <a:xfrm>
            <a:off x="6080149" y="0"/>
            <a:ext cx="6111851" cy="6858000"/>
          </a:xfrm>
          <a:prstGeom prst="rect">
            <a:avLst/>
          </a:prstGeom>
        </p:spPr>
      </p:pic>
    </p:spTree>
    <p:extLst>
      <p:ext uri="{BB962C8B-B14F-4D97-AF65-F5344CB8AC3E}">
        <p14:creationId xmlns:p14="http://schemas.microsoft.com/office/powerpoint/2010/main" val="136462862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04CC5D-EBA8-9944-954D-B5CDF12FB960}" type="slidenum">
              <a:rPr lang="en-US" smtClean="0"/>
              <a:t>‹#›</a:t>
            </a:fld>
            <a:endParaRPr lang="en-US" dirty="0"/>
          </a:p>
        </p:txBody>
      </p:sp>
    </p:spTree>
    <p:extLst>
      <p:ext uri="{BB962C8B-B14F-4D97-AF65-F5344CB8AC3E}">
        <p14:creationId xmlns:p14="http://schemas.microsoft.com/office/powerpoint/2010/main" val="1268015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30F2B-BBFF-481C-9D39-979FE958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6320A-52D2-4539-B5D4-5E6760ACD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1149E8-B5A5-4511-BA36-5FC4EC34E96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3793C0C-A008-44E6-B797-86451636D2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FF3990-F6A7-4BE4-A176-7D4129AB8458}"/>
              </a:ext>
            </a:extLst>
          </p:cNvPr>
          <p:cNvSpPr>
            <a:spLocks noGrp="1"/>
          </p:cNvSpPr>
          <p:nvPr>
            <p:ph type="sldNum" sz="quarter" idx="12"/>
          </p:nvPr>
        </p:nvSpPr>
        <p:spPr/>
        <p:txBody>
          <a:bodyPr/>
          <a:lstStyle/>
          <a:p>
            <a:fld id="{D8991BA9-1A3F-471F-A489-B38E289BD55D}" type="slidenum">
              <a:rPr lang="en-US" smtClean="0"/>
              <a:t>‹#›</a:t>
            </a:fld>
            <a:endParaRPr lang="en-US" dirty="0"/>
          </a:p>
        </p:txBody>
      </p:sp>
    </p:spTree>
    <p:extLst>
      <p:ext uri="{BB962C8B-B14F-4D97-AF65-F5344CB8AC3E}">
        <p14:creationId xmlns:p14="http://schemas.microsoft.com/office/powerpoint/2010/main" val="4144547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E7B-332F-4D97-B227-6F724D81B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C5200-D10E-439E-8935-0B4F21C3D4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58FC2E-B956-48BC-96F0-7015AE39C7A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AC7898D-78D0-48CC-8885-F29424ED4A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98A7B0-6625-4A45-B95D-FF7C097A4D83}"/>
              </a:ext>
            </a:extLst>
          </p:cNvPr>
          <p:cNvSpPr>
            <a:spLocks noGrp="1"/>
          </p:cNvSpPr>
          <p:nvPr>
            <p:ph type="sldNum" sz="quarter" idx="12"/>
          </p:nvPr>
        </p:nvSpPr>
        <p:spPr/>
        <p:txBody>
          <a:bodyPr/>
          <a:lstStyle/>
          <a:p>
            <a:fld id="{D8991BA9-1A3F-471F-A489-B38E289BD55D}" type="slidenum">
              <a:rPr lang="en-US" smtClean="0"/>
              <a:t>‹#›</a:t>
            </a:fld>
            <a:endParaRPr lang="en-US" dirty="0"/>
          </a:p>
        </p:txBody>
      </p:sp>
    </p:spTree>
    <p:extLst>
      <p:ext uri="{BB962C8B-B14F-4D97-AF65-F5344CB8AC3E}">
        <p14:creationId xmlns:p14="http://schemas.microsoft.com/office/powerpoint/2010/main" val="2498785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07C0-422F-4ACC-86B2-2D0D8670EE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3C254C-39DB-4774-BAF9-5F3EEE5982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A106B5-2DB1-44D7-861F-F285F50C81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AD3F3E-C03B-442A-893C-ABC081AF4D7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2615A6E-6859-453A-95F5-0C25E8A35E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AF6EA3-89CB-4A31-A590-0990642FB4E5}"/>
              </a:ext>
            </a:extLst>
          </p:cNvPr>
          <p:cNvSpPr>
            <a:spLocks noGrp="1"/>
          </p:cNvSpPr>
          <p:nvPr>
            <p:ph type="sldNum" sz="quarter" idx="12"/>
          </p:nvPr>
        </p:nvSpPr>
        <p:spPr/>
        <p:txBody>
          <a:bodyPr/>
          <a:lstStyle/>
          <a:p>
            <a:fld id="{D8991BA9-1A3F-471F-A489-B38E289BD55D}" type="slidenum">
              <a:rPr lang="en-US" smtClean="0"/>
              <a:t>‹#›</a:t>
            </a:fld>
            <a:endParaRPr lang="en-US" dirty="0"/>
          </a:p>
        </p:txBody>
      </p:sp>
    </p:spTree>
    <p:extLst>
      <p:ext uri="{BB962C8B-B14F-4D97-AF65-F5344CB8AC3E}">
        <p14:creationId xmlns:p14="http://schemas.microsoft.com/office/powerpoint/2010/main" val="3113597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3DE77D-6F3A-3F4D-B324-1A43A51BD168}"/>
              </a:ext>
            </a:extLst>
          </p:cNvPr>
          <p:cNvPicPr>
            <a:picLocks noChangeAspect="1"/>
          </p:cNvPicPr>
          <p:nvPr userDrawn="1"/>
        </p:nvPicPr>
        <p:blipFill rotWithShape="1">
          <a:blip r:embed="rId2"/>
          <a:srcRect r="2183"/>
          <a:stretch/>
        </p:blipFill>
        <p:spPr>
          <a:xfrm>
            <a:off x="2836253" y="2137664"/>
            <a:ext cx="6519494" cy="2582672"/>
          </a:xfrm>
          <a:prstGeom prst="rect">
            <a:avLst/>
          </a:prstGeom>
        </p:spPr>
      </p:pic>
    </p:spTree>
    <p:extLst>
      <p:ext uri="{BB962C8B-B14F-4D97-AF65-F5344CB8AC3E}">
        <p14:creationId xmlns:p14="http://schemas.microsoft.com/office/powerpoint/2010/main" val="25827599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Separator Pale">
    <p:bg>
      <p:bgPr>
        <a:solidFill>
          <a:srgbClr val="E6E1EF"/>
        </a:solidFill>
        <a:effectLst/>
      </p:bgPr>
    </p:bg>
    <p:spTree>
      <p:nvGrpSpPr>
        <p:cNvPr id="1" name=""/>
        <p:cNvGrpSpPr/>
        <p:nvPr/>
      </p:nvGrpSpPr>
      <p:grpSpPr>
        <a:xfrm>
          <a:off x="0" y="0"/>
          <a:ext cx="0" cy="0"/>
          <a:chOff x="0" y="0"/>
          <a:chExt cx="0" cy="0"/>
        </a:xfrm>
      </p:grpSpPr>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a:t>
            </a:r>
            <a:br>
              <a:rPr lang="en-GB" noProof="0" dirty="0"/>
            </a:br>
            <a:r>
              <a:rPr lang="en-GB" noProof="0" dirty="0"/>
              <a:t>the text</a:t>
            </a:r>
          </a:p>
        </p:txBody>
      </p:sp>
      <p:sp>
        <p:nvSpPr>
          <p:cNvPr id="6"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7" name="Picture 6">
            <a:extLst>
              <a:ext uri="{FF2B5EF4-FFF2-40B4-BE49-F238E27FC236}">
                <a16:creationId xmlns:a16="http://schemas.microsoft.com/office/drawing/2014/main" id="{39E63E29-69CF-774C-80E3-EEF32EBE4619}"/>
              </a:ext>
            </a:extLst>
          </p:cNvPr>
          <p:cNvPicPr>
            <a:picLocks noChangeAspect="1"/>
          </p:cNvPicPr>
          <p:nvPr userDrawn="1"/>
        </p:nvPicPr>
        <p:blipFill rotWithShape="1">
          <a:blip r:embed="rId2">
            <a:alphaModFix amt="9000"/>
          </a:blip>
          <a:srcRect r="69650" b="19329"/>
          <a:stretch/>
        </p:blipFill>
        <p:spPr>
          <a:xfrm>
            <a:off x="3259125" y="507064"/>
            <a:ext cx="5673750" cy="5843872"/>
          </a:xfrm>
          <a:prstGeom prst="rect">
            <a:avLst/>
          </a:prstGeom>
        </p:spPr>
      </p:pic>
    </p:spTree>
    <p:extLst>
      <p:ext uri="{BB962C8B-B14F-4D97-AF65-F5344CB8AC3E}">
        <p14:creationId xmlns:p14="http://schemas.microsoft.com/office/powerpoint/2010/main" val="43203269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pale">
    <p:bg>
      <p:bgPr>
        <a:solidFill>
          <a:srgbClr val="E6E1E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EB5570-1C60-844F-BA78-CA37B968494A}"/>
              </a:ext>
            </a:extLst>
          </p:cNvPr>
          <p:cNvPicPr>
            <a:picLocks noChangeAspect="1"/>
          </p:cNvPicPr>
          <p:nvPr userDrawn="1"/>
        </p:nvPicPr>
        <p:blipFill rotWithShape="1">
          <a:blip r:embed="rId2">
            <a:alphaModFix amt="9000"/>
          </a:blip>
          <a:srcRect r="69650" b="19329"/>
          <a:stretch/>
        </p:blipFill>
        <p:spPr>
          <a:xfrm>
            <a:off x="3259125" y="507064"/>
            <a:ext cx="5673750" cy="5843872"/>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Arial" panose="020B0604020202020204" pitchFamily="34" charset="0"/>
                <a:cs typeface="Arial" panose="020B0604020202020204" pitchFamily="34" charset="0"/>
              </a:defRPr>
            </a:lvl1pPr>
          </a:lstStyle>
          <a:p>
            <a:endParaRPr lang="en-GB"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63422989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eparator dark">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88784660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37632511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buClr>
                <a:schemeClr val="accent1"/>
              </a:buClr>
              <a:defRPr>
                <a:latin typeface="Arial" panose="020B0604020202020204" pitchFamily="34" charset="0"/>
                <a:cs typeface="Arial" panose="020B0604020202020204" pitchFamily="34" charset="0"/>
              </a:defRPr>
            </a:lvl2pPr>
            <a:lvl3pPr>
              <a:buClr>
                <a:schemeClr val="accent1"/>
              </a:buClr>
              <a:defRPr>
                <a:latin typeface="Arial" panose="020B0604020202020204" pitchFamily="34" charset="0"/>
                <a:cs typeface="Arial" panose="020B0604020202020204" pitchFamily="34" charset="0"/>
              </a:defRPr>
            </a:lvl3pPr>
            <a:lvl4pPr>
              <a:buClr>
                <a:schemeClr val="accent1"/>
              </a:buClr>
              <a:defRPr>
                <a:latin typeface="Arial" panose="020B0604020202020204" pitchFamily="34" charset="0"/>
                <a:cs typeface="Arial" panose="020B0604020202020204" pitchFamily="34" charset="0"/>
              </a:defRPr>
            </a:lvl4pPr>
            <a:lvl5pPr>
              <a:buClr>
                <a:schemeClr val="accent1"/>
              </a:buCl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D92F3461-D389-3341-A498-0D5D54FFCBF3}"/>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89767134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Content Placeholder 5">
            <a:extLst>
              <a:ext uri="{FF2B5EF4-FFF2-40B4-BE49-F238E27FC236}">
                <a16:creationId xmlns:a16="http://schemas.microsoft.com/office/drawing/2014/main" id="{3681C718-83CD-594C-B237-C0DD83668C39}"/>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3230953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buClr>
                <a:schemeClr val="accent5"/>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E59C5987-2342-FD44-A5F7-9F645337318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013347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Arial" panose="020B0604020202020204" pitchFamily="34" charset="0"/>
                <a:ea typeface="Verdana" panose="020B060403050404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BA8E476-9261-494B-B239-240594D138F3}"/>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45414471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979522F8-59A5-6946-9DA4-879F0ACC095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76034511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buClr>
                <a:schemeClr val="accent5"/>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01A5D0EF-5FE7-3646-85EE-9A40F51FF9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6396785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76004FB9-9FF1-E84B-9F1B-147C06B4FE6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17902546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deck">
    <p:spTree>
      <p:nvGrpSpPr>
        <p:cNvPr id="1" name=""/>
        <p:cNvGrpSpPr/>
        <p:nvPr/>
      </p:nvGrpSpPr>
      <p:grpSpPr>
        <a:xfrm>
          <a:off x="0" y="0"/>
          <a:ext cx="0" cy="0"/>
          <a:chOff x="0" y="0"/>
          <a:chExt cx="0" cy="0"/>
        </a:xfrm>
      </p:grpSpPr>
      <p:sp>
        <p:nvSpPr>
          <p:cNvPr id="77" name="Titre 1">
            <a:extLst>
              <a:ext uri="{FF2B5EF4-FFF2-40B4-BE49-F238E27FC236}">
                <a16:creationId xmlns:a16="http://schemas.microsoft.com/office/drawing/2014/main" id="{A9101CAE-F6DB-A24E-99C2-9E54C3823A46}"/>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39" name="Titre 1">
            <a:extLst>
              <a:ext uri="{FF2B5EF4-FFF2-40B4-BE49-F238E27FC236}">
                <a16:creationId xmlns:a16="http://schemas.microsoft.com/office/drawing/2014/main" id="{92638B48-67EC-1349-866D-ACC99BA74B68}"/>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chemeClr val="accent1"/>
                </a:solidFill>
                <a:latin typeface="Arial" panose="020B0604020202020204" pitchFamily="34" charset="0"/>
                <a:ea typeface="Calibri" charset="0"/>
                <a:cs typeface="Arial" panose="020B0604020202020204" pitchFamily="34" charset="0"/>
              </a:rPr>
              <a:t>Dr.</a:t>
            </a:r>
            <a:r>
              <a:rPr lang="en-GB" sz="1400" b="1" noProof="0" dirty="0">
                <a:solidFill>
                  <a:schemeClr val="accent1"/>
                </a:solidFill>
                <a:latin typeface="Arial" panose="020B0604020202020204" pitchFamily="34" charset="0"/>
                <a:ea typeface="Calibri" charset="0"/>
                <a:cs typeface="Arial" panose="020B0604020202020204" pitchFamily="34" charset="0"/>
              </a:rPr>
              <a:t> Antoine Lacombe </a:t>
            </a:r>
            <a:r>
              <a:rPr lang="en-GB" sz="1100" b="1" noProof="0" dirty="0">
                <a:solidFill>
                  <a:schemeClr val="accent1"/>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4AC4CAE0-CF3F-2B48-BC34-4BA947CF6A4A}"/>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ABD5C06-C412-A249-BAC3-EA64D5A85725}"/>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NTRK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err="1">
                <a:ln>
                  <a:noFill/>
                </a:ln>
                <a:solidFill>
                  <a:srgbClr val="5D8298"/>
                </a:solidFill>
                <a:effectLst/>
                <a:uLnTx/>
                <a:uFillTx/>
                <a:latin typeface="Arial" panose="020B0604020202020204" pitchFamily="34" charset="0"/>
                <a:ea typeface="Calibri" charset="0"/>
                <a:cs typeface="Arial" panose="020B0604020202020204" pitchFamily="34" charset="0"/>
              </a:rPr>
              <a:t>Bodenackerstrasse</a:t>
            </a: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2" name="Titre 1">
            <a:extLst>
              <a:ext uri="{FF2B5EF4-FFF2-40B4-BE49-F238E27FC236}">
                <a16:creationId xmlns:a16="http://schemas.microsoft.com/office/drawing/2014/main" id="{24BA3269-AAFA-F44E-AECC-4A680879E949}"/>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chemeClr val="accent1"/>
                </a:solidFill>
                <a:latin typeface="Arial" panose="020B0604020202020204" pitchFamily="34" charset="0"/>
                <a:ea typeface="Calibri" charset="0"/>
                <a:cs typeface="Arial" panose="020B0604020202020204" pitchFamily="34" charset="0"/>
              </a:rPr>
              <a:t>Dr.</a:t>
            </a:r>
            <a:r>
              <a:rPr lang="en-GB" sz="1400" b="1" noProof="0" dirty="0">
                <a:solidFill>
                  <a:schemeClr val="accent1"/>
                </a:solidFill>
                <a:latin typeface="Arial" panose="020B0604020202020204" pitchFamily="34" charset="0"/>
                <a:ea typeface="Calibri" charset="0"/>
                <a:cs typeface="Arial" panose="020B0604020202020204" pitchFamily="34" charset="0"/>
              </a:rPr>
              <a:t> </a:t>
            </a:r>
            <a:r>
              <a:rPr lang="en-GB" sz="1400" b="1" noProof="0" dirty="0" err="1">
                <a:solidFill>
                  <a:schemeClr val="accent1"/>
                </a:solidFill>
                <a:latin typeface="Arial" panose="020B0604020202020204" pitchFamily="34" charset="0"/>
                <a:ea typeface="Calibri" charset="0"/>
                <a:cs typeface="Arial" panose="020B0604020202020204" pitchFamily="34" charset="0"/>
              </a:rPr>
              <a:t>Froukje</a:t>
            </a:r>
            <a:r>
              <a:rPr lang="en-GB" sz="1400" b="1" noProof="0" dirty="0">
                <a:solidFill>
                  <a:schemeClr val="accent1"/>
                </a:solidFill>
                <a:latin typeface="Arial" panose="020B0604020202020204" pitchFamily="34" charset="0"/>
                <a:ea typeface="Calibri" charset="0"/>
                <a:cs typeface="Arial" panose="020B0604020202020204" pitchFamily="34" charset="0"/>
              </a:rPr>
              <a:t> </a:t>
            </a:r>
            <a:r>
              <a:rPr lang="en-GB" sz="1400" b="1" noProof="0" dirty="0" err="1">
                <a:solidFill>
                  <a:schemeClr val="accent1"/>
                </a:solidFill>
                <a:latin typeface="Arial" panose="020B0604020202020204" pitchFamily="34" charset="0"/>
                <a:ea typeface="Calibri" charset="0"/>
                <a:cs typeface="Arial" panose="020B0604020202020204" pitchFamily="34" charset="0"/>
              </a:rPr>
              <a:t>Sosef</a:t>
            </a:r>
            <a:r>
              <a:rPr lang="en-GB" sz="1400" b="1" noProof="0" dirty="0">
                <a:solidFill>
                  <a:schemeClr val="accent1"/>
                </a:solidFill>
                <a:latin typeface="Arial" panose="020B0604020202020204" pitchFamily="34" charset="0"/>
                <a:ea typeface="Calibri" charset="0"/>
                <a:cs typeface="Arial" panose="020B0604020202020204" pitchFamily="34" charset="0"/>
              </a:rPr>
              <a:t> </a:t>
            </a:r>
            <a:r>
              <a:rPr lang="en-GB" sz="1100" b="1" noProof="0" dirty="0">
                <a:solidFill>
                  <a:schemeClr val="accent1"/>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43" name="Titre 1">
            <a:extLst>
              <a:ext uri="{FF2B5EF4-FFF2-40B4-BE49-F238E27FC236}">
                <a16:creationId xmlns:a16="http://schemas.microsoft.com/office/drawing/2014/main" id="{826C5879-9958-CD49-9BD5-4D633C9CB013}"/>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4" name="Group 43">
            <a:extLst>
              <a:ext uri="{FF2B5EF4-FFF2-40B4-BE49-F238E27FC236}">
                <a16:creationId xmlns:a16="http://schemas.microsoft.com/office/drawing/2014/main" id="{AB7B6981-CD9C-9841-BE39-5D759FDD6EF0}"/>
              </a:ext>
            </a:extLst>
          </p:cNvPr>
          <p:cNvGrpSpPr/>
          <p:nvPr userDrawn="1"/>
        </p:nvGrpSpPr>
        <p:grpSpPr>
          <a:xfrm>
            <a:off x="418902" y="3063588"/>
            <a:ext cx="356400" cy="356400"/>
            <a:chOff x="761970" y="3386221"/>
            <a:chExt cx="356400" cy="356400"/>
          </a:xfrm>
        </p:grpSpPr>
        <p:sp>
          <p:nvSpPr>
            <p:cNvPr id="45" name="Oval 44">
              <a:extLst>
                <a:ext uri="{FF2B5EF4-FFF2-40B4-BE49-F238E27FC236}">
                  <a16:creationId xmlns:a16="http://schemas.microsoft.com/office/drawing/2014/main" id="{D3C1D41E-BD47-854D-ABE3-DDE9451EEE2D}"/>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46" name="Graphic 45" descr="Speaker Phone">
              <a:extLst>
                <a:ext uri="{FF2B5EF4-FFF2-40B4-BE49-F238E27FC236}">
                  <a16:creationId xmlns:a16="http://schemas.microsoft.com/office/drawing/2014/main" id="{3242F7F9-B1C2-3542-92BB-89061AFF3A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7" name="Oval 46">
            <a:extLst>
              <a:ext uri="{FF2B5EF4-FFF2-40B4-BE49-F238E27FC236}">
                <a16:creationId xmlns:a16="http://schemas.microsoft.com/office/drawing/2014/main" id="{2138BA72-12E5-484F-B416-AE5D0BC81B11}"/>
              </a:ext>
            </a:extLst>
          </p:cNvPr>
          <p:cNvSpPr/>
          <p:nvPr userDrawn="1"/>
        </p:nvSpPr>
        <p:spPr>
          <a:xfrm>
            <a:off x="417732" y="3496009"/>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48" name="Graphic 47" descr="Envelope">
            <a:extLst>
              <a:ext uri="{FF2B5EF4-FFF2-40B4-BE49-F238E27FC236}">
                <a16:creationId xmlns:a16="http://schemas.microsoft.com/office/drawing/2014/main" id="{26FEB94F-8060-3048-B7E6-DC6566EBCBD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49" name="Group 48">
            <a:extLst>
              <a:ext uri="{FF2B5EF4-FFF2-40B4-BE49-F238E27FC236}">
                <a16:creationId xmlns:a16="http://schemas.microsoft.com/office/drawing/2014/main" id="{2DBF211E-CD24-2241-8A2F-C62EB3E81773}"/>
              </a:ext>
            </a:extLst>
          </p:cNvPr>
          <p:cNvGrpSpPr/>
          <p:nvPr userDrawn="1"/>
        </p:nvGrpSpPr>
        <p:grpSpPr>
          <a:xfrm>
            <a:off x="423995" y="4414481"/>
            <a:ext cx="356400" cy="356400"/>
            <a:chOff x="761970" y="3386221"/>
            <a:chExt cx="356400" cy="356400"/>
          </a:xfrm>
        </p:grpSpPr>
        <p:sp>
          <p:nvSpPr>
            <p:cNvPr id="50" name="Oval 49">
              <a:extLst>
                <a:ext uri="{FF2B5EF4-FFF2-40B4-BE49-F238E27FC236}">
                  <a16:creationId xmlns:a16="http://schemas.microsoft.com/office/drawing/2014/main" id="{F9A6739B-7271-104E-BA45-E1D5B95F6CB9}"/>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1" name="Graphic 50" descr="Speaker Phone">
              <a:extLst>
                <a:ext uri="{FF2B5EF4-FFF2-40B4-BE49-F238E27FC236}">
                  <a16:creationId xmlns:a16="http://schemas.microsoft.com/office/drawing/2014/main" id="{609B6D1F-B541-4F4F-903E-BFC7EC4A32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52" name="Oval 51">
            <a:extLst>
              <a:ext uri="{FF2B5EF4-FFF2-40B4-BE49-F238E27FC236}">
                <a16:creationId xmlns:a16="http://schemas.microsoft.com/office/drawing/2014/main" id="{52E680AF-26FB-0248-9196-E65A1A631CCC}"/>
              </a:ext>
            </a:extLst>
          </p:cNvPr>
          <p:cNvSpPr/>
          <p:nvPr userDrawn="1"/>
        </p:nvSpPr>
        <p:spPr>
          <a:xfrm>
            <a:off x="422825" y="4846902"/>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3" name="Graphic 52" descr="Envelope">
            <a:extLst>
              <a:ext uri="{FF2B5EF4-FFF2-40B4-BE49-F238E27FC236}">
                <a16:creationId xmlns:a16="http://schemas.microsoft.com/office/drawing/2014/main" id="{16CA4E1D-2EB5-DA4C-B653-1F9F92CAC1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54" name="Titre 1">
            <a:extLst>
              <a:ext uri="{FF2B5EF4-FFF2-40B4-BE49-F238E27FC236}">
                <a16:creationId xmlns:a16="http://schemas.microsoft.com/office/drawing/2014/main" id="{BAF015F5-66F0-2743-9707-2388861E320B}"/>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5" name="Titre 1">
            <a:extLst>
              <a:ext uri="{FF2B5EF4-FFF2-40B4-BE49-F238E27FC236}">
                <a16:creationId xmlns:a16="http://schemas.microsoft.com/office/drawing/2014/main" id="{9BD57C04-36B3-5E4E-AA46-9BE5DB44FA0E}"/>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Rounded Rectangle 56">
            <a:extLst>
              <a:ext uri="{FF2B5EF4-FFF2-40B4-BE49-F238E27FC236}">
                <a16:creationId xmlns:a16="http://schemas.microsoft.com/office/drawing/2014/main" id="{CBC4AA15-979D-2045-84B0-93743F2FA68B}"/>
              </a:ext>
            </a:extLst>
          </p:cNvPr>
          <p:cNvSpPr/>
          <p:nvPr userDrawn="1"/>
        </p:nvSpPr>
        <p:spPr>
          <a:xfrm>
            <a:off x="418160"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8" name="Rounded Rectangle 57">
            <a:extLst>
              <a:ext uri="{FF2B5EF4-FFF2-40B4-BE49-F238E27FC236}">
                <a16:creationId xmlns:a16="http://schemas.microsoft.com/office/drawing/2014/main" id="{A5C50D0B-527A-CC46-B4AF-991C2BAC8A8E}"/>
              </a:ext>
            </a:extLst>
          </p:cNvPr>
          <p:cNvSpPr/>
          <p:nvPr userDrawn="1"/>
        </p:nvSpPr>
        <p:spPr>
          <a:xfrm>
            <a:off x="3596116" y="6036410"/>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8F093F6A-B561-3541-8656-82171E58477C}"/>
              </a:ext>
            </a:extLst>
          </p:cNvPr>
          <p:cNvSpPr txBox="1"/>
          <p:nvPr userDrawn="1"/>
        </p:nvSpPr>
        <p:spPr>
          <a:xfrm>
            <a:off x="787049" y="5497848"/>
            <a:ext cx="2634939"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marL="0" marR="0" lvl="0" indent="0" algn="l" defTabSz="457200" rtl="0" eaLnBrk="1" fontAlgn="auto" latinLnBrk="0" hangingPunct="1">
              <a:lnSpc>
                <a:spcPct val="90000"/>
              </a:lnSpc>
              <a:spcBef>
                <a:spcPts val="0"/>
              </a:spcBef>
              <a:spcAft>
                <a:spcPts val="0"/>
              </a:spcAft>
              <a:buClrTx/>
              <a:buSzTx/>
              <a:buFontTx/>
              <a:buNone/>
              <a:tabLst/>
              <a:defRPr/>
            </a:pPr>
            <a:r>
              <a:rPr lang="en-GB" sz="1400" dirty="0">
                <a:solidFill>
                  <a:schemeClr val="tx2"/>
                </a:solidFill>
                <a:latin typeface="Arial" panose="020B0604020202020204" pitchFamily="34" charset="0"/>
                <a:ea typeface="Aileron" charset="0"/>
                <a:cs typeface="Arial" panose="020B0604020202020204" pitchFamily="34" charset="0"/>
              </a:rPr>
              <a:t>LinkedIn @NTRK CONNECT</a:t>
            </a:r>
          </a:p>
        </p:txBody>
      </p:sp>
      <p:sp>
        <p:nvSpPr>
          <p:cNvPr id="60" name="TextBox 59">
            <a:extLst>
              <a:ext uri="{FF2B5EF4-FFF2-40B4-BE49-F238E27FC236}">
                <a16:creationId xmlns:a16="http://schemas.microsoft.com/office/drawing/2014/main" id="{695F53A7-1332-0A4F-94C1-A63CF0DBAA50}"/>
              </a:ext>
            </a:extLst>
          </p:cNvPr>
          <p:cNvSpPr txBox="1"/>
          <p:nvPr userDrawn="1"/>
        </p:nvSpPr>
        <p:spPr>
          <a:xfrm>
            <a:off x="4017090" y="5497848"/>
            <a:ext cx="2634939"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marL="0" marR="0" lvl="0" indent="0" algn="l" defTabSz="457200" rtl="0" eaLnBrk="1" fontAlgn="auto" latinLnBrk="0" hangingPunct="1">
              <a:lnSpc>
                <a:spcPct val="90000"/>
              </a:lnSpc>
              <a:spcBef>
                <a:spcPts val="0"/>
              </a:spcBef>
              <a:spcAft>
                <a:spcPts val="0"/>
              </a:spcAft>
              <a:buClrTx/>
              <a:buSzTx/>
              <a:buFontTx/>
              <a:buNone/>
              <a:tabLst/>
              <a:defRPr/>
            </a:pPr>
            <a:r>
              <a:rPr lang="en-GB" sz="1400" dirty="0">
                <a:solidFill>
                  <a:schemeClr val="tx2"/>
                </a:solidFill>
                <a:latin typeface="Arial" panose="020B0604020202020204" pitchFamily="34" charset="0"/>
                <a:ea typeface="Aileron" charset="0"/>
                <a:cs typeface="Arial" panose="020B0604020202020204" pitchFamily="34" charset="0"/>
              </a:rPr>
              <a:t>Vimeo @NTRK CONNECT</a:t>
            </a:r>
          </a:p>
        </p:txBody>
      </p:sp>
      <p:sp>
        <p:nvSpPr>
          <p:cNvPr id="61" name="Rectangle 60">
            <a:hlinkClick r:id="rId6"/>
            <a:extLst>
              <a:ext uri="{FF2B5EF4-FFF2-40B4-BE49-F238E27FC236}">
                <a16:creationId xmlns:a16="http://schemas.microsoft.com/office/drawing/2014/main" id="{9FFEE79A-ADCD-834F-AEDC-63B34BC06826}"/>
              </a:ext>
            </a:extLst>
          </p:cNvPr>
          <p:cNvSpPr/>
          <p:nvPr userDrawn="1"/>
        </p:nvSpPr>
        <p:spPr>
          <a:xfrm>
            <a:off x="787049" y="3551583"/>
            <a:ext cx="2141681"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2" name="Rectangle 61">
            <a:hlinkClick r:id="rId7"/>
            <a:extLst>
              <a:ext uri="{FF2B5EF4-FFF2-40B4-BE49-F238E27FC236}">
                <a16:creationId xmlns:a16="http://schemas.microsoft.com/office/drawing/2014/main" id="{751A18B5-7872-554A-A994-95FE691FB684}"/>
              </a:ext>
            </a:extLst>
          </p:cNvPr>
          <p:cNvSpPr/>
          <p:nvPr userDrawn="1"/>
        </p:nvSpPr>
        <p:spPr>
          <a:xfrm>
            <a:off x="832866" y="4884954"/>
            <a:ext cx="2360908"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3" name="Rectangle 62">
            <a:hlinkClick r:id="rId8"/>
            <a:extLst>
              <a:ext uri="{FF2B5EF4-FFF2-40B4-BE49-F238E27FC236}">
                <a16:creationId xmlns:a16="http://schemas.microsoft.com/office/drawing/2014/main" id="{13B522BC-AAC1-3741-8967-95458E2A9905}"/>
              </a:ext>
            </a:extLst>
          </p:cNvPr>
          <p:cNvSpPr/>
          <p:nvPr userDrawn="1"/>
        </p:nvSpPr>
        <p:spPr>
          <a:xfrm>
            <a:off x="403163" y="5500414"/>
            <a:ext cx="2473226"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Rounded Rectangle 63">
            <a:extLst>
              <a:ext uri="{FF2B5EF4-FFF2-40B4-BE49-F238E27FC236}">
                <a16:creationId xmlns:a16="http://schemas.microsoft.com/office/drawing/2014/main" id="{585308D7-A4CA-BA4E-8192-D79BE5D17C0A}"/>
              </a:ext>
            </a:extLst>
          </p:cNvPr>
          <p:cNvSpPr/>
          <p:nvPr userDrawn="1"/>
        </p:nvSpPr>
        <p:spPr>
          <a:xfrm>
            <a:off x="416331" y="6033094"/>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73E75D86-9A97-4B40-98C4-32A19837081C}"/>
              </a:ext>
            </a:extLst>
          </p:cNvPr>
          <p:cNvSpPr txBox="1"/>
          <p:nvPr userDrawn="1"/>
        </p:nvSpPr>
        <p:spPr>
          <a:xfrm>
            <a:off x="805458" y="6013567"/>
            <a:ext cx="27093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kern="1200" dirty="0">
                <a:solidFill>
                  <a:schemeClr val="tx2"/>
                </a:solidFill>
                <a:effectLst/>
                <a:latin typeface="Arial" panose="020B0604020202020204" pitchFamily="34" charset="0"/>
                <a:ea typeface="+mn-ea"/>
                <a:cs typeface="Arial" panose="020B0604020202020204" pitchFamily="34" charset="0"/>
              </a:rPr>
              <a:t>https://ntrkconnect.cor2ed.com/</a:t>
            </a:r>
            <a:endParaRPr lang="en-GB" sz="1400" kern="1200" dirty="0">
              <a:solidFill>
                <a:schemeClr val="tx2"/>
              </a:solidFill>
              <a:effectLst/>
              <a:latin typeface="Arial" panose="020B0604020202020204" pitchFamily="34" charset="0"/>
              <a:ea typeface="+mn-ea"/>
              <a:cs typeface="Arial" panose="020B0604020202020204" pitchFamily="34" charset="0"/>
            </a:endParaRPr>
          </a:p>
        </p:txBody>
      </p:sp>
      <p:sp>
        <p:nvSpPr>
          <p:cNvPr id="66" name="Rectangle 65">
            <a:hlinkClick r:id="rId9"/>
            <a:extLst>
              <a:ext uri="{FF2B5EF4-FFF2-40B4-BE49-F238E27FC236}">
                <a16:creationId xmlns:a16="http://schemas.microsoft.com/office/drawing/2014/main" id="{E37D7CD7-F69C-7949-B29F-DBADB76CB1A1}"/>
              </a:ext>
            </a:extLst>
          </p:cNvPr>
          <p:cNvSpPr/>
          <p:nvPr userDrawn="1"/>
        </p:nvSpPr>
        <p:spPr>
          <a:xfrm>
            <a:off x="391316" y="6006945"/>
            <a:ext cx="3060591"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3A6491EB-AAC2-8041-B5B1-32C5CA2E97BD}"/>
              </a:ext>
            </a:extLst>
          </p:cNvPr>
          <p:cNvSpPr txBox="1"/>
          <p:nvPr userDrawn="1"/>
        </p:nvSpPr>
        <p:spPr>
          <a:xfrm>
            <a:off x="4016903" y="6013567"/>
            <a:ext cx="2634939"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dirty="0">
                <a:solidFill>
                  <a:schemeClr val="tx2"/>
                </a:solidFill>
                <a:latin typeface="Arial" panose="020B0604020202020204" pitchFamily="34" charset="0"/>
                <a:ea typeface="Aileron" charset="0"/>
                <a:cs typeface="Arial" panose="020B0604020202020204" pitchFamily="34" charset="0"/>
              </a:rPr>
              <a:t>Twitter @</a:t>
            </a:r>
            <a:r>
              <a:rPr lang="en-GB" sz="1400" dirty="0" err="1">
                <a:solidFill>
                  <a:schemeClr val="tx2"/>
                </a:solidFill>
                <a:latin typeface="Arial" panose="020B0604020202020204" pitchFamily="34" charset="0"/>
                <a:ea typeface="Aileron" charset="0"/>
                <a:cs typeface="Arial" panose="020B0604020202020204" pitchFamily="34" charset="0"/>
              </a:rPr>
              <a:t>ntrkconnectinfo</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68" name="Rectangle 67">
            <a:hlinkClick r:id="rId10"/>
            <a:extLst>
              <a:ext uri="{FF2B5EF4-FFF2-40B4-BE49-F238E27FC236}">
                <a16:creationId xmlns:a16="http://schemas.microsoft.com/office/drawing/2014/main" id="{148E0016-1B39-2741-BC34-EBEBE95F1EA2}"/>
              </a:ext>
            </a:extLst>
          </p:cNvPr>
          <p:cNvSpPr/>
          <p:nvPr userDrawn="1"/>
        </p:nvSpPr>
        <p:spPr>
          <a:xfrm>
            <a:off x="3576391" y="6033097"/>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9" name="Rounded Rectangle 68">
            <a:extLst>
              <a:ext uri="{FF2B5EF4-FFF2-40B4-BE49-F238E27FC236}">
                <a16:creationId xmlns:a16="http://schemas.microsoft.com/office/drawing/2014/main" id="{303941E7-B9CD-7E41-97BE-A394C2B65A6A}"/>
              </a:ext>
            </a:extLst>
          </p:cNvPr>
          <p:cNvSpPr/>
          <p:nvPr userDrawn="1"/>
        </p:nvSpPr>
        <p:spPr>
          <a:xfrm>
            <a:off x="3600546"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0" name="Rectangle 69">
            <a:hlinkClick r:id="rId11"/>
            <a:extLst>
              <a:ext uri="{FF2B5EF4-FFF2-40B4-BE49-F238E27FC236}">
                <a16:creationId xmlns:a16="http://schemas.microsoft.com/office/drawing/2014/main" id="{2E3E6C40-95D3-664E-847A-28BFB42BF7CA}"/>
              </a:ext>
            </a:extLst>
          </p:cNvPr>
          <p:cNvSpPr/>
          <p:nvPr userDrawn="1"/>
        </p:nvSpPr>
        <p:spPr>
          <a:xfrm>
            <a:off x="3556566" y="5507360"/>
            <a:ext cx="24956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71" name="Picture 2" descr="Linkedin logo logo website icon - Popular Social Media Flat">
            <a:extLst>
              <a:ext uri="{FF2B5EF4-FFF2-40B4-BE49-F238E27FC236}">
                <a16:creationId xmlns:a16="http://schemas.microsoft.com/office/drawing/2014/main" id="{82AAB2F5-8A16-F742-925C-B8F1C5103EC2}"/>
              </a:ext>
            </a:extLst>
          </p:cNvPr>
          <p:cNvPicPr>
            <a:picLocks noChangeAspect="1" noChangeArrowheads="1"/>
          </p:cNvPicPr>
          <p:nvPr userDrawn="1"/>
        </p:nvPicPr>
        <p:blipFill>
          <a:blip r:embed="rId12">
            <a:biLevel thresh="25000"/>
            <a:extLst>
              <a:ext uri="{28A0092B-C50C-407E-A947-70E740481C1C}">
                <a14:useLocalDpi xmlns:a14="http://schemas.microsoft.com/office/drawing/2010/main" val="0"/>
              </a:ext>
            </a:extLst>
          </a:blip>
          <a:srcRect/>
          <a:stretch>
            <a:fillRect/>
          </a:stretch>
        </p:blipFill>
        <p:spPr bwMode="auto">
          <a:xfrm>
            <a:off x="341784" y="5424935"/>
            <a:ext cx="526472" cy="526472"/>
          </a:xfrm>
          <a:prstGeom prst="rect">
            <a:avLst/>
          </a:prstGeom>
          <a:noFill/>
          <a:extLst>
            <a:ext uri="{909E8E84-426E-40DD-AFC4-6F175D3DCCD1}">
              <a14:hiddenFill xmlns:a14="http://schemas.microsoft.com/office/drawing/2010/main">
                <a:solidFill>
                  <a:srgbClr val="FFFFFF"/>
                </a:solidFill>
              </a14:hiddenFill>
            </a:ext>
          </a:extLst>
        </p:spPr>
      </p:pic>
      <p:pic>
        <p:nvPicPr>
          <p:cNvPr id="72" name="Graphic 71" descr="World">
            <a:extLst>
              <a:ext uri="{FF2B5EF4-FFF2-40B4-BE49-F238E27FC236}">
                <a16:creationId xmlns:a16="http://schemas.microsoft.com/office/drawing/2014/main" id="{AB34B0F4-D183-6C4D-8237-1A7ACA2993B9}"/>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7989" y="6070903"/>
            <a:ext cx="306593" cy="306593"/>
          </a:xfrm>
          <a:prstGeom prst="rect">
            <a:avLst/>
          </a:prstGeom>
        </p:spPr>
      </p:pic>
      <p:pic>
        <p:nvPicPr>
          <p:cNvPr id="73" name="Picture 4" descr="Vimeo Icon Logo - Free vector graphic on Pixabay">
            <a:extLst>
              <a:ext uri="{FF2B5EF4-FFF2-40B4-BE49-F238E27FC236}">
                <a16:creationId xmlns:a16="http://schemas.microsoft.com/office/drawing/2014/main" id="{2DAE40CF-388E-AF4C-8ED0-043087192951}"/>
              </a:ext>
            </a:extLst>
          </p:cNvPr>
          <p:cNvPicPr>
            <a:picLocks noChangeAspect="1" noChangeArrowheads="1"/>
          </p:cNvPicPr>
          <p:nvPr userDrawn="1"/>
        </p:nvPicPr>
        <p:blipFill>
          <a:blip r:embed="rId15">
            <a:biLevel thresh="25000"/>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3712" y="5424935"/>
            <a:ext cx="563578" cy="56357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ree White Twitter Icon - Download White Twitter Icon">
            <a:extLst>
              <a:ext uri="{FF2B5EF4-FFF2-40B4-BE49-F238E27FC236}">
                <a16:creationId xmlns:a16="http://schemas.microsoft.com/office/drawing/2014/main" id="{377B96CD-6E13-7E4B-A88D-0184D86F4E92}"/>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638832" y="6086443"/>
            <a:ext cx="278977" cy="27897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DF50FDE8-0C99-AA4C-A8F3-AE07678C7387}"/>
              </a:ext>
            </a:extLst>
          </p:cNvPr>
          <p:cNvPicPr>
            <a:picLocks noChangeAspect="1"/>
          </p:cNvPicPr>
          <p:nvPr userDrawn="1"/>
        </p:nvPicPr>
        <p:blipFill rotWithShape="1">
          <a:blip r:embed="rId18"/>
          <a:srcRect r="2183"/>
          <a:stretch/>
        </p:blipFill>
        <p:spPr>
          <a:xfrm>
            <a:off x="415855" y="679213"/>
            <a:ext cx="2226158" cy="881888"/>
          </a:xfrm>
          <a:prstGeom prst="rect">
            <a:avLst/>
          </a:prstGeom>
        </p:spPr>
      </p:pic>
      <p:pic>
        <p:nvPicPr>
          <p:cNvPr id="56" name="Picture 55">
            <a:extLst>
              <a:ext uri="{FF2B5EF4-FFF2-40B4-BE49-F238E27FC236}">
                <a16:creationId xmlns:a16="http://schemas.microsoft.com/office/drawing/2014/main" id="{38A1B46E-EF64-094C-B9AC-3635D95E6F92}"/>
              </a:ext>
            </a:extLst>
          </p:cNvPr>
          <p:cNvPicPr>
            <a:picLocks noChangeAspect="1"/>
          </p:cNvPicPr>
          <p:nvPr userDrawn="1"/>
        </p:nvPicPr>
        <p:blipFill rotWithShape="1">
          <a:blip r:embed="rId19"/>
          <a:srcRect l="4378" t="16757" r="13110" b="10564"/>
          <a:stretch/>
        </p:blipFill>
        <p:spPr>
          <a:xfrm>
            <a:off x="6598102" y="0"/>
            <a:ext cx="5593898" cy="6365420"/>
          </a:xfrm>
          <a:prstGeom prst="rect">
            <a:avLst/>
          </a:prstGeom>
        </p:spPr>
      </p:pic>
    </p:spTree>
    <p:extLst>
      <p:ext uri="{BB962C8B-B14F-4D97-AF65-F5344CB8AC3E}">
        <p14:creationId xmlns:p14="http://schemas.microsoft.com/office/powerpoint/2010/main" val="1097454567"/>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28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sub separator dark">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mj-lt"/>
                <a:ea typeface="Verdana" panose="020B060403050404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4" name="Textfeld 5">
            <a:extLst>
              <a:ext uri="{FF2B5EF4-FFF2-40B4-BE49-F238E27FC236}">
                <a16:creationId xmlns:a16="http://schemas.microsoft.com/office/drawing/2014/main" id="{4B0B2CBC-7C2C-8D4E-95E6-19F0D43A31D0}"/>
              </a:ext>
            </a:extLst>
          </p:cNvPr>
          <p:cNvSpPr txBox="1">
            <a:spLocks noChangeArrowheads="1"/>
          </p:cNvSpPr>
          <p:nvPr userDrawn="1"/>
        </p:nvSpPr>
        <p:spPr bwMode="auto">
          <a:xfrm>
            <a:off x="10505018" y="-74084"/>
            <a:ext cx="1752403" cy="235898"/>
          </a:xfrm>
          <a:prstGeom prst="rect">
            <a:avLst/>
          </a:prstGeom>
          <a:noFill/>
          <a:ln>
            <a:noFill/>
          </a:ln>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de-DE" altLang="en-US" sz="933" dirty="0">
                <a:solidFill>
                  <a:schemeClr val="bg1"/>
                </a:solidFill>
                <a:latin typeface="Calibri" pitchFamily="34" charset="0"/>
                <a:cs typeface="Calibri" pitchFamily="34" charset="0"/>
              </a:rPr>
              <a:t>Ivanyi.Philipp@mh-hannover.de</a:t>
            </a:r>
          </a:p>
        </p:txBody>
      </p:sp>
      <p:sp>
        <p:nvSpPr>
          <p:cNvPr id="2" name="Titel 1"/>
          <p:cNvSpPr>
            <a:spLocks noGrp="1"/>
          </p:cNvSpPr>
          <p:nvPr>
            <p:ph type="title"/>
          </p:nvPr>
        </p:nvSpPr>
        <p:spPr>
          <a:xfrm>
            <a:off x="335360" y="260648"/>
            <a:ext cx="11521280" cy="649816"/>
          </a:xfrm>
        </p:spPr>
        <p:txBody>
          <a:bodyPr/>
          <a:lstStyle>
            <a:lvl1pPr>
              <a:defRPr sz="4000">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537077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Text Placeholder 7"/>
          <p:cNvSpPr>
            <a:spLocks noGrp="1"/>
          </p:cNvSpPr>
          <p:nvPr>
            <p:ph type="body" sz="quarter" idx="13"/>
          </p:nvPr>
        </p:nvSpPr>
        <p:spPr>
          <a:xfrm>
            <a:off x="416560" y="6188075"/>
            <a:ext cx="11469688" cy="393700"/>
          </a:xfrm>
        </p:spPr>
        <p:txBody>
          <a:bodyPr anchor="b"/>
          <a:lstStyle>
            <a:lvl1pPr marL="0" indent="0">
              <a:lnSpc>
                <a:spcPct val="90000"/>
              </a:lnSpc>
              <a:spcBef>
                <a:spcPts val="0"/>
              </a:spcBef>
              <a:spcAft>
                <a:spcPts val="0"/>
              </a:spcAft>
              <a:buFontTx/>
              <a:buNone/>
              <a:defRPr sz="900">
                <a:solidFill>
                  <a:schemeClr val="tx1"/>
                </a:solidFill>
              </a:defRPr>
            </a:lvl1pPr>
          </a:lstStyle>
          <a:p>
            <a:pPr lvl="0"/>
            <a:r>
              <a:rPr lang="de-DE"/>
              <a:t>Mastertextformat bearbeiten</a:t>
            </a:r>
          </a:p>
        </p:txBody>
      </p:sp>
      <p:sp>
        <p:nvSpPr>
          <p:cNvPr id="4" name="Slide Number Placeholder 4">
            <a:extLst>
              <a:ext uri="{FF2B5EF4-FFF2-40B4-BE49-F238E27FC236}">
                <a16:creationId xmlns:a16="http://schemas.microsoft.com/office/drawing/2014/main" id="{B465D660-6ECB-5746-B7E1-2C84B7C24D42}"/>
              </a:ext>
            </a:extLst>
          </p:cNvPr>
          <p:cNvSpPr>
            <a:spLocks noGrp="1"/>
          </p:cNvSpPr>
          <p:nvPr>
            <p:ph type="sldNum" sz="quarter" idx="14"/>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2FB3A374-8FE5-3340-BA6F-882B6E6E2D70}" type="slidenum">
              <a:rPr lang="en-GB" altLang="en-US"/>
              <a:pPr/>
              <a:t>‹#›</a:t>
            </a:fld>
            <a:endParaRPr lang="en-GB" altLang="en-US"/>
          </a:p>
        </p:txBody>
      </p:sp>
    </p:spTree>
    <p:extLst>
      <p:ext uri="{BB962C8B-B14F-4D97-AF65-F5344CB8AC3E}">
        <p14:creationId xmlns:p14="http://schemas.microsoft.com/office/powerpoint/2010/main" val="2502641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Inhaltsfolie">
    <p:spTree>
      <p:nvGrpSpPr>
        <p:cNvPr id="1" name=""/>
        <p:cNvGrpSpPr/>
        <p:nvPr/>
      </p:nvGrpSpPr>
      <p:grpSpPr>
        <a:xfrm>
          <a:off x="0" y="0"/>
          <a:ext cx="0" cy="0"/>
          <a:chOff x="0" y="0"/>
          <a:chExt cx="0" cy="0"/>
        </a:xfrm>
      </p:grpSpPr>
      <p:sp>
        <p:nvSpPr>
          <p:cNvPr id="2" name="Titel 1"/>
          <p:cNvSpPr>
            <a:spLocks noGrp="1"/>
          </p:cNvSpPr>
          <p:nvPr>
            <p:ph type="title"/>
          </p:nvPr>
        </p:nvSpPr>
        <p:spPr>
          <a:xfrm>
            <a:off x="528000" y="432000"/>
            <a:ext cx="11136000" cy="900000"/>
          </a:xfrm>
          <a:prstGeom prst="rect">
            <a:avLst/>
          </a:prstGeom>
        </p:spPr>
        <p:txBody>
          <a:bodyPr lIns="68580" tIns="34290" rIns="68580" bIns="34290"/>
          <a:lstStyle>
            <a:lvl1pPr>
              <a:defRPr sz="3067">
                <a:latin typeface="Arial" panose="020B0604020202020204" pitchFamily="34" charset="0"/>
                <a:cs typeface="Arial" panose="020B0604020202020204" pitchFamily="34" charset="0"/>
              </a:defRPr>
            </a:lvl1pPr>
          </a:lstStyle>
          <a:p>
            <a:endParaRPr lang="de-DE" dirty="0"/>
          </a:p>
        </p:txBody>
      </p:sp>
      <p:sp>
        <p:nvSpPr>
          <p:cNvPr id="6" name="Inhaltsplatzhalter 5"/>
          <p:cNvSpPr>
            <a:spLocks noGrp="1"/>
          </p:cNvSpPr>
          <p:nvPr>
            <p:ph sz="quarter" idx="12"/>
          </p:nvPr>
        </p:nvSpPr>
        <p:spPr>
          <a:xfrm>
            <a:off x="526103" y="1800000"/>
            <a:ext cx="11137900" cy="4068000"/>
          </a:xfrm>
          <a:prstGeom prst="rect">
            <a:avLst/>
          </a:prstGeom>
          <a:noFill/>
          <a:ln>
            <a:noFill/>
          </a:ln>
          <a:effectLst/>
        </p:spPr>
        <p:txBody>
          <a:bodyPr lIns="0" tIns="0" rIns="0" bIns="0"/>
          <a:lstStyle>
            <a:lvl1pPr>
              <a:defRPr lang="de-DE" dirty="0" smtClean="0">
                <a:latin typeface="Arial" panose="020B0604020202020204" pitchFamily="34" charset="0"/>
                <a:cs typeface="Arial" panose="020B0604020202020204" pitchFamily="34" charset="0"/>
              </a:defRPr>
            </a:lvl1pPr>
            <a:lvl2pPr>
              <a:defRPr lang="de-DE" dirty="0" smtClean="0">
                <a:latin typeface="Arial" panose="020B0604020202020204" pitchFamily="34" charset="0"/>
                <a:cs typeface="Arial" panose="020B0604020202020204" pitchFamily="34" charset="0"/>
              </a:defRPr>
            </a:lvl2pPr>
            <a:lvl3pPr>
              <a:defRPr lang="de-DE" dirty="0" smtClean="0">
                <a:latin typeface="Arial" panose="020B0604020202020204" pitchFamily="34" charset="0"/>
                <a:cs typeface="Arial" panose="020B0604020202020204" pitchFamily="34" charset="0"/>
              </a:defRPr>
            </a:lvl3pPr>
            <a:lvl4pPr>
              <a:defRPr lang="de-DE" sz="1867" dirty="0" smtClean="0">
                <a:latin typeface="Arial" panose="020B0604020202020204" pitchFamily="34" charset="0"/>
                <a:cs typeface="Arial" panose="020B0604020202020204" pitchFamily="34" charset="0"/>
              </a:defRPr>
            </a:lvl4pPr>
            <a:lvl5pPr>
              <a:defRPr lang="de-DE" sz="1867" dirty="0">
                <a:latin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Inhaltsplatzhalter 5"/>
          <p:cNvSpPr>
            <a:spLocks noGrp="1"/>
          </p:cNvSpPr>
          <p:nvPr>
            <p:ph sz="quarter" idx="16"/>
          </p:nvPr>
        </p:nvSpPr>
        <p:spPr>
          <a:xfrm>
            <a:off x="1407640" y="5950181"/>
            <a:ext cx="10256360" cy="342000"/>
          </a:xfrm>
          <a:prstGeom prst="rect">
            <a:avLst/>
          </a:prstGeom>
        </p:spPr>
        <p:txBody>
          <a:bodyPr lIns="67500" tIns="35100" rIns="67500" bIns="35100" anchor="b"/>
          <a:lstStyle>
            <a:lvl1pPr marL="0" indent="0" algn="r">
              <a:spcBef>
                <a:spcPts val="0"/>
              </a:spcBef>
              <a:buFontTx/>
              <a:buNone/>
              <a:defRPr sz="1067">
                <a:latin typeface="Arial" panose="020B0604020202020204" pitchFamily="34" charset="0"/>
                <a:cs typeface="Arial" panose="020B0604020202020204" pitchFamily="34" charset="0"/>
              </a:defRPr>
            </a:lvl1pPr>
            <a:lvl2pPr marL="476227" indent="0">
              <a:buFontTx/>
              <a:buNone/>
              <a:defRPr sz="1067"/>
            </a:lvl2pPr>
            <a:lvl3pPr marL="954039" indent="0">
              <a:buFontTx/>
              <a:buNone/>
              <a:defRPr sz="1067"/>
            </a:lvl3pPr>
            <a:lvl4pPr marL="1431855" indent="0">
              <a:buFontTx/>
              <a:buNone/>
              <a:defRPr sz="1067"/>
            </a:lvl4pPr>
            <a:lvl5pPr marL="1909667" indent="0">
              <a:buFontTx/>
              <a:buNone/>
              <a:defRPr sz="1067"/>
            </a:lvl5pPr>
          </a:lstStyle>
          <a:p>
            <a:pPr lvl="0"/>
            <a:r>
              <a:rPr lang="de-DE" dirty="0"/>
              <a:t>Textmasterformat bearbeiten</a:t>
            </a:r>
          </a:p>
        </p:txBody>
      </p:sp>
      <p:sp>
        <p:nvSpPr>
          <p:cNvPr id="5" name="Fußzeilenplatzhalter 2">
            <a:extLst>
              <a:ext uri="{FF2B5EF4-FFF2-40B4-BE49-F238E27FC236}">
                <a16:creationId xmlns:a16="http://schemas.microsoft.com/office/drawing/2014/main" id="{39ACFB44-C5C8-4649-8559-1B91BF44B704}"/>
              </a:ext>
            </a:extLst>
          </p:cNvPr>
          <p:cNvSpPr>
            <a:spLocks noGrp="1"/>
          </p:cNvSpPr>
          <p:nvPr>
            <p:ph type="ftr" sz="quarter" idx="17"/>
          </p:nvPr>
        </p:nvSpPr>
        <p:spPr>
          <a:xfrm>
            <a:off x="1407585" y="6341533"/>
            <a:ext cx="10257367" cy="366184"/>
          </a:xfrm>
          <a:prstGeom prst="rect">
            <a:avLst/>
          </a:prstGeom>
        </p:spPr>
        <p:txBody>
          <a:bodyPr lIns="68580" tIns="34290" rIns="68580" bIns="34290" anchor="b"/>
          <a:lstStyle>
            <a:lvl1pPr algn="r">
              <a:spcBef>
                <a:spcPts val="0"/>
              </a:spcBef>
              <a:defRPr sz="1067">
                <a:solidFill>
                  <a:srgbClr val="000000"/>
                </a:solidFill>
                <a:latin typeface="Arial" panose="020B0604020202020204" pitchFamily="34" charset="0"/>
                <a:cs typeface="Arial" panose="020B0604020202020204" pitchFamily="34" charset="0"/>
              </a:defRPr>
            </a:lvl1pPr>
          </a:lstStyle>
          <a:p>
            <a:pPr>
              <a:defRPr/>
            </a:pPr>
            <a:endParaRPr lang="de-DE" dirty="0"/>
          </a:p>
        </p:txBody>
      </p:sp>
      <p:sp>
        <p:nvSpPr>
          <p:cNvPr id="7" name="Foliennummernplatzhalter 3">
            <a:extLst>
              <a:ext uri="{FF2B5EF4-FFF2-40B4-BE49-F238E27FC236}">
                <a16:creationId xmlns:a16="http://schemas.microsoft.com/office/drawing/2014/main" id="{E760A466-E5F6-DE43-90AD-69DB414C4EFF}"/>
              </a:ext>
            </a:extLst>
          </p:cNvPr>
          <p:cNvSpPr>
            <a:spLocks noGrp="1"/>
          </p:cNvSpPr>
          <p:nvPr>
            <p:ph type="sldNum" sz="quarter" idx="18"/>
          </p:nvPr>
        </p:nvSpPr>
        <p:spPr>
          <a:xfrm flipH="1">
            <a:off x="518585" y="6341533"/>
            <a:ext cx="766233" cy="366184"/>
          </a:xfrm>
          <a:prstGeom prst="rect">
            <a:avLst/>
          </a:prstGeom>
        </p:spPr>
        <p:txBody>
          <a:bodyPr vert="horz" wrap="square" lIns="68580" tIns="34290" rIns="68580" bIns="34290" numCol="1" anchor="b" anchorCtr="0" compatLnSpc="1">
            <a:prstTxWarp prst="textNoShape">
              <a:avLst/>
            </a:prstTxWarp>
          </a:bodyPr>
          <a:lstStyle>
            <a:lvl1pPr>
              <a:defRPr sz="1067">
                <a:solidFill>
                  <a:srgbClr val="000000"/>
                </a:solidFill>
              </a:defRPr>
            </a:lvl1pPr>
          </a:lstStyle>
          <a:p>
            <a:fld id="{97058211-CA16-9249-BB08-DA3D69AFCB48}" type="slidenum">
              <a:rPr lang="de-DE" altLang="en-US"/>
              <a:pPr/>
              <a:t>‹#›</a:t>
            </a:fld>
            <a:endParaRPr lang="de-DE" altLang="en-US"/>
          </a:p>
        </p:txBody>
      </p:sp>
    </p:spTree>
    <p:extLst>
      <p:ext uri="{BB962C8B-B14F-4D97-AF65-F5344CB8AC3E}">
        <p14:creationId xmlns:p14="http://schemas.microsoft.com/office/powerpoint/2010/main" val="750107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only (color)">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51" y="1138299"/>
            <a:ext cx="10799867" cy="252000"/>
          </a:xfrm>
        </p:spPr>
        <p:txBody>
          <a:bodyPr/>
          <a:lstStyle>
            <a:lvl1pPr marL="0" indent="0" algn="l">
              <a:buNone/>
              <a:defRPr sz="1867">
                <a:solidFill>
                  <a:schemeClr val="accent1"/>
                </a:solidFill>
              </a:defRPr>
            </a:lvl1pPr>
            <a:lvl2pPr marL="0" indent="0" algn="l">
              <a:buNone/>
              <a:defRPr sz="1867">
                <a:solidFill>
                  <a:schemeClr val="accent1"/>
                </a:solidFill>
              </a:defRPr>
            </a:lvl2pPr>
            <a:lvl3pPr marL="0" indent="0" algn="l">
              <a:buNone/>
              <a:defRPr sz="1867">
                <a:solidFill>
                  <a:schemeClr val="accent1"/>
                </a:solidFill>
              </a:defRPr>
            </a:lvl3pPr>
            <a:lvl4pPr marL="0" indent="0" algn="l">
              <a:buNone/>
              <a:defRPr sz="1867">
                <a:solidFill>
                  <a:schemeClr val="accent1"/>
                </a:solidFill>
              </a:defRPr>
            </a:lvl4pPr>
            <a:lvl5pPr marL="0" indent="0" algn="l">
              <a:buNone/>
              <a:defRPr sz="1867">
                <a:solidFill>
                  <a:schemeClr val="accent1"/>
                </a:solidFill>
              </a:defRPr>
            </a:lvl5pPr>
            <a:lvl6pPr marL="0" indent="0" algn="l">
              <a:buNone/>
              <a:defRPr sz="1867">
                <a:solidFill>
                  <a:schemeClr val="accent1"/>
                </a:solidFill>
              </a:defRPr>
            </a:lvl6pPr>
            <a:lvl7pPr marL="0" indent="0" algn="l">
              <a:buNone/>
              <a:defRPr sz="1867">
                <a:solidFill>
                  <a:schemeClr val="accent1"/>
                </a:solidFill>
              </a:defRPr>
            </a:lvl7pPr>
            <a:lvl8pPr marL="0" indent="0" algn="l">
              <a:buNone/>
              <a:defRPr sz="1867">
                <a:solidFill>
                  <a:schemeClr val="accent1"/>
                </a:solidFill>
              </a:defRPr>
            </a:lvl8pPr>
            <a:lvl9pPr marL="0" indent="0" algn="l">
              <a:buNone/>
              <a:defRPr sz="1867">
                <a:solidFill>
                  <a:schemeClr val="accent1"/>
                </a:solidFill>
              </a:defRPr>
            </a:lvl9pPr>
          </a:lstStyle>
          <a:p>
            <a:pPr lvl="0"/>
            <a:r>
              <a:rPr lang="de-DE"/>
              <a:t>Formatvorlage des Untertitelmasters durch Klicken bearbeiten</a:t>
            </a:r>
            <a:endParaRPr lang="en-US" dirty="0"/>
          </a:p>
        </p:txBody>
      </p:sp>
      <p:sp>
        <p:nvSpPr>
          <p:cNvPr id="2" name="Title 1"/>
          <p:cNvSpPr>
            <a:spLocks noGrp="1"/>
          </p:cNvSpPr>
          <p:nvPr>
            <p:ph type="title"/>
          </p:nvPr>
        </p:nvSpPr>
        <p:spPr bwMode="gray">
          <a:xfrm>
            <a:off x="981951" y="181939"/>
            <a:ext cx="10799867" cy="864000"/>
          </a:xfrm>
        </p:spPr>
        <p:txBody>
          <a:bodyPr/>
          <a:lstStyle/>
          <a:p>
            <a:r>
              <a:rPr lang="de-DE"/>
              <a:t>Titelmasterformat durch Klicken bearbeiten</a:t>
            </a:r>
            <a:endParaRPr lang="en-US" dirty="0"/>
          </a:p>
        </p:txBody>
      </p:sp>
      <p:sp>
        <p:nvSpPr>
          <p:cNvPr id="4" name="Date Placeholder 3">
            <a:extLst>
              <a:ext uri="{FF2B5EF4-FFF2-40B4-BE49-F238E27FC236}">
                <a16:creationId xmlns:a16="http://schemas.microsoft.com/office/drawing/2014/main" id="{EE99CE8B-6CE8-474F-AA25-333E2953E828}"/>
              </a:ext>
            </a:extLst>
          </p:cNvPr>
          <p:cNvSpPr>
            <a:spLocks noGrp="1"/>
          </p:cNvSpPr>
          <p:nvPr>
            <p:ph type="dt" sz="half" idx="14"/>
          </p:nvPr>
        </p:nvSpPr>
        <p:spPr bwMode="gray">
          <a:xfrm>
            <a:off x="11123084" y="6618818"/>
            <a:ext cx="488949" cy="107949"/>
          </a:xfrm>
          <a:prstGeom prst="rect">
            <a:avLst/>
          </a:prstGeom>
        </p:spPr>
        <p:txBody>
          <a:bodyPr lIns="68580" tIns="34290" rIns="68580" bIns="34290"/>
          <a:lstStyle>
            <a:lvl1pPr eaLnBrk="1" hangingPunct="1">
              <a:defRPr/>
            </a:lvl1pPr>
          </a:lstStyle>
          <a:p>
            <a:pPr>
              <a:defRPr/>
            </a:pPr>
            <a:endParaRPr lang="en-US" dirty="0"/>
          </a:p>
        </p:txBody>
      </p:sp>
      <p:sp>
        <p:nvSpPr>
          <p:cNvPr id="5" name="Slide Number Placeholder 5">
            <a:extLst>
              <a:ext uri="{FF2B5EF4-FFF2-40B4-BE49-F238E27FC236}">
                <a16:creationId xmlns:a16="http://schemas.microsoft.com/office/drawing/2014/main" id="{294D91F8-D09C-3249-A67A-E161D9C1695A}"/>
              </a:ext>
            </a:extLst>
          </p:cNvPr>
          <p:cNvSpPr>
            <a:spLocks noGrp="1"/>
          </p:cNvSpPr>
          <p:nvPr>
            <p:ph type="sldNum" sz="quarter" idx="15"/>
          </p:nvPr>
        </p:nvSpPr>
        <p:spPr bwMode="gray">
          <a:xfrm>
            <a:off x="196851" y="6618818"/>
            <a:ext cx="391583" cy="107949"/>
          </a:xfrm>
          <a:prstGeom prst="rect">
            <a:avLst/>
          </a:prstGeom>
        </p:spPr>
        <p:txBody>
          <a:bodyPr vert="horz" wrap="square" lIns="68580" tIns="34290" rIns="68580" bIns="34290" numCol="1" anchor="t" anchorCtr="0" compatLnSpc="1">
            <a:prstTxWarp prst="textNoShape">
              <a:avLst/>
            </a:prstTxWarp>
          </a:bodyPr>
          <a:lstStyle>
            <a:lvl1pPr eaLnBrk="1" hangingPunct="1">
              <a:defRPr>
                <a:solidFill>
                  <a:srgbClr val="00BCFF"/>
                </a:solidFill>
              </a:defRPr>
            </a:lvl1pPr>
          </a:lstStyle>
          <a:p>
            <a:fld id="{E17A4FDA-92EF-0043-892C-371845F107DD}" type="slidenum">
              <a:rPr lang="en-US" altLang="de-DE"/>
              <a:pPr/>
              <a:t>‹#›</a:t>
            </a:fld>
            <a:endParaRPr lang="en-US" altLang="de-DE"/>
          </a:p>
        </p:txBody>
      </p:sp>
      <p:sp>
        <p:nvSpPr>
          <p:cNvPr id="6" name="Footer Placeholder 4">
            <a:extLst>
              <a:ext uri="{FF2B5EF4-FFF2-40B4-BE49-F238E27FC236}">
                <a16:creationId xmlns:a16="http://schemas.microsoft.com/office/drawing/2014/main" id="{262F3C23-2FA2-AF44-A067-F5D1F4F17D79}"/>
              </a:ext>
            </a:extLst>
          </p:cNvPr>
          <p:cNvSpPr>
            <a:spLocks noGrp="1"/>
          </p:cNvSpPr>
          <p:nvPr>
            <p:ph type="ftr" sz="quarter" idx="16"/>
          </p:nvPr>
        </p:nvSpPr>
        <p:spPr bwMode="gray">
          <a:xfrm>
            <a:off x="975785" y="6618818"/>
            <a:ext cx="8640233" cy="107949"/>
          </a:xfrm>
          <a:prstGeom prst="rect">
            <a:avLst/>
          </a:prstGeom>
        </p:spPr>
        <p:txBody>
          <a:bodyPr vert="horz" lIns="0" tIns="0" rIns="0" bIns="0" rtlCol="0" anchor="t">
            <a:noAutofit/>
          </a:bodyPr>
          <a:lstStyle>
            <a:lvl1pPr algn="l" eaLnBrk="1" hangingPunct="1">
              <a:defRPr sz="667">
                <a:solidFill>
                  <a:srgbClr val="10384F"/>
                </a:solidFill>
              </a:defRPr>
            </a:lvl1pPr>
            <a:lvl2pPr marL="0" indent="0">
              <a:defRPr sz="667">
                <a:solidFill>
                  <a:schemeClr val="accent1"/>
                </a:solidFill>
              </a:defRPr>
            </a:lvl2pPr>
            <a:lvl3pPr marL="0" indent="0">
              <a:defRPr sz="667">
                <a:solidFill>
                  <a:schemeClr val="accent1"/>
                </a:solidFill>
              </a:defRPr>
            </a:lvl3pPr>
            <a:lvl4pPr marL="0" indent="0">
              <a:defRPr sz="667">
                <a:solidFill>
                  <a:schemeClr val="accent1"/>
                </a:solidFill>
              </a:defRPr>
            </a:lvl4pPr>
            <a:lvl5pPr marL="0" indent="0">
              <a:defRPr sz="667">
                <a:solidFill>
                  <a:schemeClr val="accent1"/>
                </a:solidFill>
              </a:defRPr>
            </a:lvl5pPr>
            <a:lvl6pPr marL="0" indent="0">
              <a:tabLst/>
              <a:defRPr sz="667">
                <a:solidFill>
                  <a:schemeClr val="accent1"/>
                </a:solidFill>
              </a:defRPr>
            </a:lvl6pPr>
            <a:lvl7pPr marL="0" indent="0">
              <a:tabLst/>
              <a:defRPr sz="667">
                <a:solidFill>
                  <a:schemeClr val="accent1"/>
                </a:solidFill>
              </a:defRPr>
            </a:lvl7pPr>
            <a:lvl8pPr marL="0" indent="0">
              <a:defRPr sz="667">
                <a:solidFill>
                  <a:schemeClr val="accent1"/>
                </a:solidFill>
              </a:defRPr>
            </a:lvl8pPr>
            <a:lvl9pPr marL="0" indent="0">
              <a:defRPr sz="667">
                <a:solidFill>
                  <a:schemeClr val="accent1"/>
                </a:solidFill>
              </a:defRPr>
            </a:lvl9pPr>
          </a:lstStyle>
          <a:p>
            <a:pPr>
              <a:defRPr/>
            </a:pPr>
            <a:endParaRPr lang="en-US"/>
          </a:p>
        </p:txBody>
      </p:sp>
    </p:spTree>
    <p:extLst>
      <p:ext uri="{BB962C8B-B14F-4D97-AF65-F5344CB8AC3E}">
        <p14:creationId xmlns:p14="http://schemas.microsoft.com/office/powerpoint/2010/main" val="163728995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mj-lt"/>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9E1F142E-B950-0942-99EE-0BC1E830AAF7}"/>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5" name="Content Placeholder 5">
            <a:extLst>
              <a:ext uri="{FF2B5EF4-FFF2-40B4-BE49-F238E27FC236}">
                <a16:creationId xmlns:a16="http://schemas.microsoft.com/office/drawing/2014/main" id="{7CE8F5EE-9619-B340-930E-DF2FBC740CD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584859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mj-lt"/>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BA5B9F14-4C65-F849-BD3F-29F1721A672E}"/>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145174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mj-lt"/>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mj-lt"/>
                <a:ea typeface="Verdana" panose="020B0604030504040204" pitchFamily="34" charset="0"/>
                <a:cs typeface="Verdan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16D4B897-681C-DB40-9233-43F262BC8C1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16.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mn-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pic>
        <p:nvPicPr>
          <p:cNvPr id="8" name="Picture 7">
            <a:extLst>
              <a:ext uri="{FF2B5EF4-FFF2-40B4-BE49-F238E27FC236}">
                <a16:creationId xmlns:a16="http://schemas.microsoft.com/office/drawing/2014/main" id="{25AD7C88-A497-714F-9D3B-CF3E319E688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987702" y="269198"/>
            <a:ext cx="1793429" cy="7224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8" r:id="rId2"/>
    <p:sldLayoutId id="2147483662" r:id="rId3"/>
    <p:sldLayoutId id="2147483650" r:id="rId4"/>
    <p:sldLayoutId id="2147483661" r:id="rId5"/>
    <p:sldLayoutId id="2147483652" r:id="rId6"/>
    <p:sldLayoutId id="2147483677" r:id="rId7"/>
    <p:sldLayoutId id="2147483657" r:id="rId8"/>
    <p:sldLayoutId id="2147483654" r:id="rId9"/>
    <p:sldLayoutId id="2147483655" r:id="rId10"/>
    <p:sldLayoutId id="2147483675" r:id="rId11"/>
    <p:sldLayoutId id="2147483678" r:id="rId12"/>
    <p:sldLayoutId id="2147483656" r:id="rId13"/>
    <p:sldLayoutId id="2147483683" r:id="rId14"/>
    <p:sldLayoutId id="2147483684" r:id="rId15"/>
    <p:sldLayoutId id="2147483692" r:id="rId16"/>
    <p:sldLayoutId id="2147483693" r:id="rId17"/>
    <p:sldLayoutId id="2147483694" r:id="rId18"/>
    <p:sldLayoutId id="2147483831" r:id="rId19"/>
  </p:sldLayoutIdLst>
  <p:hf hdr="0" ftr="0" dt="0"/>
  <p:txStyles>
    <p:titleStyle>
      <a:lvl1pPr algn="l" defTabSz="457200" rtl="0" eaLnBrk="1" latinLnBrk="0" hangingPunct="1">
        <a:spcBef>
          <a:spcPct val="0"/>
        </a:spcBef>
        <a:buNone/>
        <a:defRPr sz="2800" b="1" i="0" kern="1200" cap="all" spc="100" baseline="0">
          <a:solidFill>
            <a:srgbClr val="5D8298"/>
          </a:solidFill>
          <a:latin typeface="+mj-lt"/>
          <a:ea typeface="Verdana" panose="020B0604030504040204" pitchFamily="34" charset="0"/>
          <a:cs typeface="Verdana" panose="020B0604030504040204" pitchFamily="34" charset="0"/>
        </a:defRPr>
      </a:lvl1pPr>
    </p:titleStyle>
    <p:body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393" userDrawn="1">
          <p15:clr>
            <a:srgbClr val="F26B43"/>
          </p15:clr>
        </p15:guide>
        <p15:guide id="3" pos="7287" userDrawn="1">
          <p15:clr>
            <a:srgbClr val="F26B43"/>
          </p15:clr>
        </p15:guide>
        <p15:guide id="4" orient="horz" pos="21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mn-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pic>
        <p:nvPicPr>
          <p:cNvPr id="8" name="Picture 7">
            <a:extLst>
              <a:ext uri="{FF2B5EF4-FFF2-40B4-BE49-F238E27FC236}">
                <a16:creationId xmlns:a16="http://schemas.microsoft.com/office/drawing/2014/main" id="{25AD7C88-A497-714F-9D3B-CF3E319E688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987702" y="269198"/>
            <a:ext cx="1793429" cy="722491"/>
          </a:xfrm>
          <a:prstGeom prst="rect">
            <a:avLst/>
          </a:prstGeom>
        </p:spPr>
      </p:pic>
    </p:spTree>
    <p:extLst>
      <p:ext uri="{BB962C8B-B14F-4D97-AF65-F5344CB8AC3E}">
        <p14:creationId xmlns:p14="http://schemas.microsoft.com/office/powerpoint/2010/main" val="28266031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Lst>
  <p:hf hdr="0" ftr="0" dt="0"/>
  <p:txStyles>
    <p:titleStyle>
      <a:lvl1pPr algn="l" defTabSz="457200" rtl="0" eaLnBrk="1" latinLnBrk="0" hangingPunct="1">
        <a:spcBef>
          <a:spcPct val="0"/>
        </a:spcBef>
        <a:buNone/>
        <a:defRPr sz="2800" b="1" i="0" kern="1200" cap="all" spc="100" baseline="0">
          <a:solidFill>
            <a:srgbClr val="5D8298"/>
          </a:solidFill>
          <a:latin typeface="+mj-lt"/>
          <a:ea typeface="Verdana" panose="020B0604030504040204" pitchFamily="34" charset="0"/>
          <a:cs typeface="Verdana" panose="020B0604030504040204" pitchFamily="34" charset="0"/>
        </a:defRPr>
      </a:lvl1pPr>
    </p:titleStyle>
    <p:body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93">
          <p15:clr>
            <a:srgbClr val="F26B43"/>
          </p15:clr>
        </p15:guide>
        <p15:guide id="3" pos="7287">
          <p15:clr>
            <a:srgbClr val="F26B43"/>
          </p15:clr>
        </p15:guide>
        <p15:guide id="4" orient="horz" pos="2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9" name="Picture 8">
            <a:extLst>
              <a:ext uri="{FF2B5EF4-FFF2-40B4-BE49-F238E27FC236}">
                <a16:creationId xmlns:a16="http://schemas.microsoft.com/office/drawing/2014/main" id="{B842F7FA-A916-EF4A-9963-BD1E1810275B}"/>
              </a:ext>
            </a:extLst>
          </p:cNvPr>
          <p:cNvPicPr>
            <a:picLocks noChangeAspect="1"/>
          </p:cNvPicPr>
          <p:nvPr userDrawn="1"/>
        </p:nvPicPr>
        <p:blipFill rotWithShape="1">
          <a:blip r:embed="rId19"/>
          <a:srcRect r="2183"/>
          <a:stretch/>
        </p:blipFill>
        <p:spPr>
          <a:xfrm>
            <a:off x="9868200" y="296441"/>
            <a:ext cx="1749125" cy="692912"/>
          </a:xfrm>
          <a:prstGeom prst="rect">
            <a:avLst/>
          </a:prstGeom>
        </p:spPr>
      </p:pic>
    </p:spTree>
    <p:extLst>
      <p:ext uri="{BB962C8B-B14F-4D97-AF65-F5344CB8AC3E}">
        <p14:creationId xmlns:p14="http://schemas.microsoft.com/office/powerpoint/2010/main" val="93861979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Lst>
  <p:hf hdr="0" ftr="0" dt="0"/>
  <p:txStyles>
    <p:titleStyle>
      <a:lvl1pPr algn="l" defTabSz="457200" rtl="0" eaLnBrk="1" latinLnBrk="0" hangingPunct="1">
        <a:spcBef>
          <a:spcPct val="0"/>
        </a:spcBef>
        <a:buNone/>
        <a:defRPr sz="2800" b="1" i="0" kern="1200" cap="all" spc="100" baseline="0">
          <a:solidFill>
            <a:srgbClr val="5D8298"/>
          </a:solidFill>
          <a:latin typeface="Arial" panose="020B0604020202020204" pitchFamily="34" charset="0"/>
          <a:ea typeface="Verdana" panose="020B0604030504040204" pitchFamily="34" charset="0"/>
          <a:cs typeface="Arial" panose="020B0604020202020204" pitchFamily="34" charset="0"/>
        </a:defRPr>
      </a:lvl1pPr>
    </p:titleStyle>
    <p:body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93">
          <p15:clr>
            <a:srgbClr val="F26B43"/>
          </p15:clr>
        </p15:guide>
        <p15:guide id="3" pos="7302">
          <p15:clr>
            <a:srgbClr val="F26B43"/>
          </p15:clr>
        </p15:guide>
        <p15:guide id="4" orient="horz" pos="2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hyperlink" Target="https://www.ncbi.nlm.nih.gov/gene/4914"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hyperlink" Target="https://www.ncbi.nlm.nih.gov/gene/4916" TargetMode="External"/><Relationship Id="rId4" Type="http://schemas.openxmlformats.org/officeDocument/2006/relationships/hyperlink" Target="https://www.ncbi.nlm.nih.gov/gene/4915"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sec.gov/Archives/edgar/data/1581720/000110465916162818/a16-23351_1ex99d2.htm" TargetMode="External"/><Relationship Id="rId1" Type="http://schemas.openxmlformats.org/officeDocument/2006/relationships/slideLayout" Target="../slideLayouts/slideLayout27.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7.jpg"/><Relationship Id="rId4" Type="http://schemas.openxmlformats.org/officeDocument/2006/relationships/image" Target="../media/image26.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2.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2.xml"/><Relationship Id="rId5" Type="http://schemas.openxmlformats.org/officeDocument/2006/relationships/image" Target="../media/image63.jpeg"/><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2.xml"/><Relationship Id="rId5" Type="http://schemas.openxmlformats.org/officeDocument/2006/relationships/image" Target="../media/image63.jpeg"/><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hyperlink" Target="https://twitter.com/ntrkconnectinfo" TargetMode="External"/><Relationship Id="rId7" Type="http://schemas.openxmlformats.org/officeDocument/2006/relationships/hyperlink" Target="http://www.ntrkconnect.info/"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hyperlink" Target="https://vimeo.com/channels/1504488" TargetMode="External"/><Relationship Id="rId11" Type="http://schemas.openxmlformats.org/officeDocument/2006/relationships/image" Target="../media/image73.wmf"/><Relationship Id="rId5" Type="http://schemas.openxmlformats.org/officeDocument/2006/relationships/hyperlink" Target="mailto:froukje.sosef1@cor2ed.com" TargetMode="External"/><Relationship Id="rId10" Type="http://schemas.openxmlformats.org/officeDocument/2006/relationships/image" Target="../media/image72.wmf"/><Relationship Id="rId4" Type="http://schemas.openxmlformats.org/officeDocument/2006/relationships/hyperlink" Target="https://www.linkedin.com/company/28472044" TargetMode="External"/><Relationship Id="rId9" Type="http://schemas.openxmlformats.org/officeDocument/2006/relationships/image" Target="../media/image71.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emf"/><Relationship Id="rId7" Type="http://schemas.openxmlformats.org/officeDocument/2006/relationships/image" Target="../media/image78.emf"/><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emf"/></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7.xml"/><Relationship Id="rId4" Type="http://schemas.openxmlformats.org/officeDocument/2006/relationships/image" Target="../media/image82.jp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7.xml"/><Relationship Id="rId4" Type="http://schemas.openxmlformats.org/officeDocument/2006/relationships/image" Target="../media/image8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198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3ACB-9628-EC43-8E84-641EDE943CD3}"/>
              </a:ext>
            </a:extLst>
          </p:cNvPr>
          <p:cNvSpPr>
            <a:spLocks noGrp="1"/>
          </p:cNvSpPr>
          <p:nvPr>
            <p:ph type="title"/>
          </p:nvPr>
        </p:nvSpPr>
        <p:spPr/>
        <p:txBody>
          <a:bodyPr/>
          <a:lstStyle/>
          <a:p>
            <a:r>
              <a:rPr lang="en-GB" dirty="0"/>
              <a:t>A simple, yet paradigmatic, case</a:t>
            </a:r>
            <a:br>
              <a:rPr lang="en-GB" dirty="0"/>
            </a:br>
            <a:br>
              <a:rPr lang="en-GB" dirty="0"/>
            </a:br>
            <a:r>
              <a:rPr lang="it-IT" sz="3200" cap="none" dirty="0"/>
              <a:t>Caterina Marchiò</a:t>
            </a:r>
            <a:br>
              <a:rPr lang="it-IT" sz="3200" cap="none" dirty="0">
                <a:solidFill>
                  <a:schemeClr val="tx1">
                    <a:lumMod val="65000"/>
                    <a:lumOff val="35000"/>
                  </a:schemeClr>
                </a:solidFill>
              </a:rPr>
            </a:br>
            <a:r>
              <a:rPr lang="it-IT" sz="2200" cap="none" dirty="0" err="1"/>
              <a:t>Dept</a:t>
            </a:r>
            <a:r>
              <a:rPr lang="it-IT" sz="2200" cap="none" dirty="0"/>
              <a:t>. of </a:t>
            </a:r>
            <a:r>
              <a:rPr lang="it-IT" sz="2200" cap="none" dirty="0" err="1"/>
              <a:t>Medical</a:t>
            </a:r>
            <a:r>
              <a:rPr lang="it-IT" sz="2200" cap="none" dirty="0"/>
              <a:t> </a:t>
            </a:r>
            <a:r>
              <a:rPr lang="it-IT" sz="2200" cap="none" dirty="0" err="1"/>
              <a:t>Sciences</a:t>
            </a:r>
            <a:r>
              <a:rPr lang="it-IT" sz="2200" cap="none" dirty="0"/>
              <a:t> – </a:t>
            </a:r>
            <a:r>
              <a:rPr lang="it-IT" sz="2200" cap="none" dirty="0" err="1"/>
              <a:t>University</a:t>
            </a:r>
            <a:r>
              <a:rPr lang="it-IT" sz="2200" cap="none" dirty="0"/>
              <a:t> of </a:t>
            </a:r>
            <a:r>
              <a:rPr lang="it-IT" sz="2200" cap="none" dirty="0" err="1"/>
              <a:t>Turin</a:t>
            </a:r>
            <a:r>
              <a:rPr lang="it-IT" sz="2200" cap="none" dirty="0"/>
              <a:t>, </a:t>
            </a:r>
            <a:r>
              <a:rPr lang="it-IT" sz="2200" cap="none" dirty="0" err="1"/>
              <a:t>Italy</a:t>
            </a:r>
            <a:br>
              <a:rPr lang="it-IT" sz="2200" cap="none" dirty="0"/>
            </a:br>
            <a:r>
              <a:rPr lang="it-IT" sz="2200" cap="none" dirty="0" err="1"/>
              <a:t>Pathology</a:t>
            </a:r>
            <a:r>
              <a:rPr lang="it-IT" sz="2200" cap="none" dirty="0"/>
              <a:t> Unit, FPO-IRCCS Candiolo</a:t>
            </a:r>
            <a:endParaRPr lang="x-none" sz="2200" dirty="0"/>
          </a:p>
        </p:txBody>
      </p:sp>
      <p:sp>
        <p:nvSpPr>
          <p:cNvPr id="3" name="Slide Number Placeholder 2">
            <a:extLst>
              <a:ext uri="{FF2B5EF4-FFF2-40B4-BE49-F238E27FC236}">
                <a16:creationId xmlns:a16="http://schemas.microsoft.com/office/drawing/2014/main" id="{AED7E337-E93D-2146-8A52-7F50FD01190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314725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96D1-EE60-45B7-B2CA-F22CEFD19C70}"/>
              </a:ext>
            </a:extLst>
          </p:cNvPr>
          <p:cNvSpPr>
            <a:spLocks noGrp="1"/>
          </p:cNvSpPr>
          <p:nvPr>
            <p:ph type="title"/>
          </p:nvPr>
        </p:nvSpPr>
        <p:spPr/>
        <p:txBody>
          <a:bodyPr/>
          <a:lstStyle/>
          <a:p>
            <a:r>
              <a:rPr lang="en-GB" dirty="0"/>
              <a:t>Disclosures</a:t>
            </a:r>
          </a:p>
        </p:txBody>
      </p:sp>
      <p:sp>
        <p:nvSpPr>
          <p:cNvPr id="8" name="Slide Number Placeholder 7">
            <a:extLst>
              <a:ext uri="{FF2B5EF4-FFF2-40B4-BE49-F238E27FC236}">
                <a16:creationId xmlns:a16="http://schemas.microsoft.com/office/drawing/2014/main" id="{E5139655-1C34-0B4A-98F5-C982679FCCC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6" name="Content Placeholder 5">
            <a:extLst>
              <a:ext uri="{FF2B5EF4-FFF2-40B4-BE49-F238E27FC236}">
                <a16:creationId xmlns:a16="http://schemas.microsoft.com/office/drawing/2014/main" id="{173BFE75-D9DB-45DD-9F80-F60F900E3489}"/>
              </a:ext>
            </a:extLst>
          </p:cNvPr>
          <p:cNvSpPr>
            <a:spLocks noGrp="1"/>
          </p:cNvSpPr>
          <p:nvPr>
            <p:ph sz="quarter" idx="12"/>
          </p:nvPr>
        </p:nvSpPr>
        <p:spPr>
          <a:xfrm>
            <a:off x="653760" y="1166400"/>
            <a:ext cx="10963200" cy="4525200"/>
          </a:xfrm>
        </p:spPr>
        <p:txBody>
          <a:bodyPr/>
          <a:lstStyle/>
          <a:p>
            <a:pPr>
              <a:buClr>
                <a:schemeClr val="accent1"/>
              </a:buClr>
            </a:pPr>
            <a:r>
              <a:rPr lang="en-GB" dirty="0"/>
              <a:t>Consulting role: AstraZeneca, Bayer, Daiichi Sankyo, Roche.</a:t>
            </a:r>
          </a:p>
        </p:txBody>
      </p:sp>
    </p:spTree>
    <p:extLst>
      <p:ext uri="{BB962C8B-B14F-4D97-AF65-F5344CB8AC3E}">
        <p14:creationId xmlns:p14="http://schemas.microsoft.com/office/powerpoint/2010/main" val="1643636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3346374-A779-1953-3B7C-7BEA7D3BF12F}"/>
              </a:ext>
            </a:extLst>
          </p:cNvPr>
          <p:cNvSpPr>
            <a:spLocks noGrp="1"/>
          </p:cNvSpPr>
          <p:nvPr>
            <p:ph sz="quarter" idx="12"/>
          </p:nvPr>
        </p:nvSpPr>
        <p:spPr/>
        <p:txBody>
          <a:bodyPr/>
          <a:lstStyle/>
          <a:p>
            <a:pPr>
              <a:buClr>
                <a:schemeClr val="accent1"/>
              </a:buClr>
            </a:pPr>
            <a:r>
              <a:rPr lang="x-none" dirty="0"/>
              <a:t>Male, 58 yo</a:t>
            </a:r>
          </a:p>
          <a:p>
            <a:pPr>
              <a:buClr>
                <a:schemeClr val="accent1"/>
              </a:buClr>
            </a:pPr>
            <a:r>
              <a:rPr lang="en-US" dirty="0"/>
              <a:t>For chest pain and cough -&gt; chest X-ray May 2022: nodular lesion (54 mm </a:t>
            </a:r>
            <a:r>
              <a:rPr lang="en-US" dirty="0" err="1"/>
              <a:t>diam</a:t>
            </a:r>
            <a:r>
              <a:rPr lang="en-US" dirty="0"/>
              <a:t>) </a:t>
            </a:r>
            <a:br>
              <a:rPr lang="en-US" dirty="0"/>
            </a:br>
            <a:r>
              <a:rPr lang="en-US" dirty="0"/>
              <a:t>in the left lung</a:t>
            </a:r>
          </a:p>
          <a:p>
            <a:pPr>
              <a:buClr>
                <a:schemeClr val="accent1"/>
              </a:buClr>
            </a:pPr>
            <a:r>
              <a:rPr lang="en-US" dirty="0"/>
              <a:t>Total body CT scan Jun 2022 -&gt; voluminous lesion (&gt; 5 cm) at the upper left lobe, with extension to the pleura + mediastinal LN + abdominal LN +  brain lesion (3 cm) in the right </a:t>
            </a:r>
            <a:r>
              <a:rPr lang="en-US" dirty="0" err="1"/>
              <a:t>fronto</a:t>
            </a:r>
            <a:r>
              <a:rPr lang="en-US" dirty="0"/>
              <a:t>-parietal lobe (-&gt; brain MRI confirmation)</a:t>
            </a:r>
          </a:p>
          <a:p>
            <a:pPr>
              <a:buClr>
                <a:schemeClr val="accent1"/>
              </a:buClr>
            </a:pPr>
            <a:r>
              <a:rPr lang="en-US" dirty="0"/>
              <a:t>First lung biopsy Jun 2022 -&gt; non conclusive diagnosis. “Rare atypical elements with </a:t>
            </a:r>
            <a:r>
              <a:rPr lang="en-US" dirty="0" err="1"/>
              <a:t>sarcomatoid</a:t>
            </a:r>
            <a:r>
              <a:rPr lang="en-US" dirty="0"/>
              <a:t> aspects”</a:t>
            </a:r>
          </a:p>
          <a:p>
            <a:pPr>
              <a:buClr>
                <a:schemeClr val="accent1"/>
              </a:buClr>
            </a:pPr>
            <a:r>
              <a:rPr lang="en-US" dirty="0"/>
              <a:t>Jun 2022 underwent neurosurgery for brain lesion -&gt; poorly differentiated carcinoma with </a:t>
            </a:r>
            <a:r>
              <a:rPr lang="en-US" dirty="0" err="1"/>
              <a:t>sarcomatoid</a:t>
            </a:r>
            <a:r>
              <a:rPr lang="en-US" dirty="0"/>
              <a:t> features</a:t>
            </a:r>
          </a:p>
          <a:p>
            <a:pPr>
              <a:buClr>
                <a:schemeClr val="accent1"/>
              </a:buClr>
            </a:pPr>
            <a:r>
              <a:rPr lang="en-US" dirty="0"/>
              <a:t>Ongoing brain RT on the surgery bed + SBRT on other little single lesion</a:t>
            </a:r>
          </a:p>
          <a:p>
            <a:pPr>
              <a:buClr>
                <a:schemeClr val="accent1"/>
              </a:buClr>
            </a:pPr>
            <a:endParaRPr lang="x-none" dirty="0"/>
          </a:p>
          <a:p>
            <a:pPr>
              <a:buClr>
                <a:schemeClr val="accent1"/>
              </a:buClr>
            </a:pPr>
            <a:endParaRPr lang="x-none" dirty="0"/>
          </a:p>
          <a:p>
            <a:pPr>
              <a:buClr>
                <a:schemeClr val="accent1"/>
              </a:buClr>
            </a:pPr>
            <a:endParaRPr lang="x-none" dirty="0"/>
          </a:p>
        </p:txBody>
      </p:sp>
      <p:sp>
        <p:nvSpPr>
          <p:cNvPr id="4" name="Slide Number Placeholder 3">
            <a:extLst>
              <a:ext uri="{FF2B5EF4-FFF2-40B4-BE49-F238E27FC236}">
                <a16:creationId xmlns:a16="http://schemas.microsoft.com/office/drawing/2014/main" id="{86E6D0FF-3816-8747-90AA-6BE083169EA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
        <p:nvSpPr>
          <p:cNvPr id="5" name="Content Placeholder 4">
            <a:extLst>
              <a:ext uri="{FF2B5EF4-FFF2-40B4-BE49-F238E27FC236}">
                <a16:creationId xmlns:a16="http://schemas.microsoft.com/office/drawing/2014/main" id="{DC1F623F-94DC-AE4D-8741-C5B9144149DD}"/>
              </a:ext>
            </a:extLst>
          </p:cNvPr>
          <p:cNvSpPr>
            <a:spLocks noGrp="1"/>
          </p:cNvSpPr>
          <p:nvPr>
            <p:ph sz="quarter" idx="15"/>
          </p:nvPr>
        </p:nvSpPr>
        <p:spPr/>
        <p:txBody>
          <a:bodyPr/>
          <a:lstStyle/>
          <a:p>
            <a:r>
              <a:rPr lang="x-none"/>
              <a:t>Courtesy of colleagues from:</a:t>
            </a:r>
            <a:r>
              <a:rPr lang="en-GB" dirty="0"/>
              <a:t> </a:t>
            </a:r>
            <a:r>
              <a:rPr lang="en-US" dirty="0"/>
              <a:t>Michele e Pietro Ferrero Hospital</a:t>
            </a:r>
            <a:r>
              <a:rPr lang="x-none"/>
              <a:t>,</a:t>
            </a:r>
            <a:r>
              <a:rPr lang="en-GB" dirty="0"/>
              <a:t> Alba,</a:t>
            </a:r>
            <a:r>
              <a:rPr lang="x-none"/>
              <a:t> dr. Tabbò</a:t>
            </a:r>
            <a:r>
              <a:rPr lang="en-GB" dirty="0"/>
              <a:t>, </a:t>
            </a:r>
            <a:r>
              <a:rPr lang="x-none"/>
              <a:t>AOU San Luigi, Orbassano, Prof. Righi </a:t>
            </a:r>
          </a:p>
        </p:txBody>
      </p:sp>
      <p:sp>
        <p:nvSpPr>
          <p:cNvPr id="12" name="Title 11">
            <a:extLst>
              <a:ext uri="{FF2B5EF4-FFF2-40B4-BE49-F238E27FC236}">
                <a16:creationId xmlns:a16="http://schemas.microsoft.com/office/drawing/2014/main" id="{A87BAD22-FE09-2040-8519-7CB691E35528}"/>
              </a:ext>
            </a:extLst>
          </p:cNvPr>
          <p:cNvSpPr>
            <a:spLocks noGrp="1"/>
          </p:cNvSpPr>
          <p:nvPr>
            <p:ph type="title"/>
          </p:nvPr>
        </p:nvSpPr>
        <p:spPr/>
        <p:txBody>
          <a:bodyPr/>
          <a:lstStyle/>
          <a:p>
            <a:r>
              <a:rPr lang="en-GB" dirty="0"/>
              <a:t>Case description</a:t>
            </a:r>
          </a:p>
        </p:txBody>
      </p:sp>
    </p:spTree>
    <p:extLst>
      <p:ext uri="{BB962C8B-B14F-4D97-AF65-F5344CB8AC3E}">
        <p14:creationId xmlns:p14="http://schemas.microsoft.com/office/powerpoint/2010/main" val="217995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17BC9C-D62B-CAB0-968E-99F8C38F5A6F}"/>
              </a:ext>
            </a:extLst>
          </p:cNvPr>
          <p:cNvPicPr>
            <a:picLocks noChangeAspect="1"/>
          </p:cNvPicPr>
          <p:nvPr/>
        </p:nvPicPr>
        <p:blipFill>
          <a:blip r:embed="rId2"/>
          <a:stretch>
            <a:fillRect/>
          </a:stretch>
        </p:blipFill>
        <p:spPr>
          <a:xfrm rot="16200000">
            <a:off x="7235098" y="1420033"/>
            <a:ext cx="5672477" cy="4078302"/>
          </a:xfrm>
          <a:prstGeom prst="rect">
            <a:avLst/>
          </a:prstGeom>
          <a:ln w="19050">
            <a:solidFill>
              <a:schemeClr val="accent1"/>
            </a:solidFill>
          </a:ln>
        </p:spPr>
      </p:pic>
      <p:pic>
        <p:nvPicPr>
          <p:cNvPr id="9" name="Picture 8" descr="A picture containing ground, outdoor, purple&#10;&#10;Description automatically generated">
            <a:extLst>
              <a:ext uri="{FF2B5EF4-FFF2-40B4-BE49-F238E27FC236}">
                <a16:creationId xmlns:a16="http://schemas.microsoft.com/office/drawing/2014/main" id="{47D71347-4628-4ECC-DC79-8D8FF305BA36}"/>
              </a:ext>
            </a:extLst>
          </p:cNvPr>
          <p:cNvPicPr>
            <a:picLocks noChangeAspect="1"/>
          </p:cNvPicPr>
          <p:nvPr/>
        </p:nvPicPr>
        <p:blipFill rotWithShape="1">
          <a:blip r:embed="rId3"/>
          <a:srcRect l="4237"/>
          <a:stretch/>
        </p:blipFill>
        <p:spPr>
          <a:xfrm rot="16200000">
            <a:off x="3096531" y="1451468"/>
            <a:ext cx="5672476" cy="4015433"/>
          </a:xfrm>
          <a:prstGeom prst="rect">
            <a:avLst/>
          </a:prstGeom>
          <a:ln w="19050">
            <a:solidFill>
              <a:schemeClr val="accent1"/>
            </a:solidFill>
          </a:ln>
        </p:spPr>
      </p:pic>
      <p:pic>
        <p:nvPicPr>
          <p:cNvPr id="11" name="Picture 10" descr="A picture containing chocolate, plant, purple, close&#10;&#10;Description automatically generated">
            <a:extLst>
              <a:ext uri="{FF2B5EF4-FFF2-40B4-BE49-F238E27FC236}">
                <a16:creationId xmlns:a16="http://schemas.microsoft.com/office/drawing/2014/main" id="{C3995E3A-111F-C746-63CE-F6D6273E3527}"/>
              </a:ext>
            </a:extLst>
          </p:cNvPr>
          <p:cNvPicPr>
            <a:picLocks noChangeAspect="1"/>
          </p:cNvPicPr>
          <p:nvPr/>
        </p:nvPicPr>
        <p:blipFill rotWithShape="1">
          <a:blip r:embed="rId4"/>
          <a:srcRect t="2032"/>
          <a:stretch/>
        </p:blipFill>
        <p:spPr>
          <a:xfrm rot="5400000">
            <a:off x="-883970" y="1578105"/>
            <a:ext cx="5674737" cy="3759904"/>
          </a:xfrm>
          <a:prstGeom prst="rect">
            <a:avLst/>
          </a:prstGeom>
          <a:ln w="19050">
            <a:solidFill>
              <a:schemeClr val="accent1"/>
            </a:solidFill>
          </a:ln>
        </p:spPr>
      </p:pic>
      <p:sp>
        <p:nvSpPr>
          <p:cNvPr id="2" name="Slide Number Placeholder 1">
            <a:extLst>
              <a:ext uri="{FF2B5EF4-FFF2-40B4-BE49-F238E27FC236}">
                <a16:creationId xmlns:a16="http://schemas.microsoft.com/office/drawing/2014/main" id="{F65ECC11-90F0-8B42-A9F2-38AD548D753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79184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ante 28">
            <a:extLst>
              <a:ext uri="{FF2B5EF4-FFF2-40B4-BE49-F238E27FC236}">
                <a16:creationId xmlns:a16="http://schemas.microsoft.com/office/drawing/2014/main" id="{B4B2B9B6-3D82-5B4F-80BD-D2D0FA53496F}"/>
              </a:ext>
            </a:extLst>
          </p:cNvPr>
          <p:cNvSpPr/>
          <p:nvPr/>
        </p:nvSpPr>
        <p:spPr>
          <a:xfrm>
            <a:off x="3594534" y="912583"/>
            <a:ext cx="4019763" cy="2377143"/>
          </a:xfrm>
          <a:prstGeom prst="diamond">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Is the histologic </a:t>
            </a:r>
            <a:r>
              <a:rPr kumimoji="0" lang="en-US" sz="1600" b="0" i="0" u="none" strike="noStrike" kern="1200" cap="none" spc="0" normalizeH="0" baseline="0" noProof="0" dirty="0" err="1">
                <a:ln>
                  <a:noFill/>
                </a:ln>
                <a:solidFill>
                  <a:prstClr val="white"/>
                </a:solidFill>
                <a:effectLst/>
                <a:uLnTx/>
                <a:uFillTx/>
                <a:latin typeface="Arial"/>
                <a:ea typeface="+mn-ea"/>
                <a:cs typeface="Arial"/>
              </a:rPr>
              <a:t>tumour</a:t>
            </a:r>
            <a:r>
              <a:rPr kumimoji="0" lang="en-US" sz="1600" b="0" i="0" u="none" strike="noStrike" kern="1200" cap="none" spc="0" normalizeH="0" baseline="0" noProof="0" dirty="0">
                <a:ln>
                  <a:noFill/>
                </a:ln>
                <a:solidFill>
                  <a:prstClr val="white"/>
                </a:solidFill>
                <a:effectLst/>
                <a:uLnTx/>
                <a:uFillTx/>
                <a:latin typeface="Arial"/>
                <a:ea typeface="+mn-ea"/>
                <a:cs typeface="Arial"/>
              </a:rPr>
              <a:t> type known to harbor highly recurrent</a:t>
            </a:r>
            <a:r>
              <a:rPr kumimoji="0" lang="en-US" sz="1600" b="0" i="1" u="none" strike="noStrike" kern="1200" cap="none" spc="0" normalizeH="0" baseline="0" noProof="0" dirty="0">
                <a:ln>
                  <a:noFill/>
                </a:ln>
                <a:solidFill>
                  <a:prstClr val="white"/>
                </a:solidFill>
                <a:effectLst/>
                <a:uLnTx/>
                <a:uFillTx/>
                <a:latin typeface="Arial"/>
                <a:ea typeface="+mn-ea"/>
                <a:cs typeface="Arial"/>
              </a:rPr>
              <a:t> NTRK</a:t>
            </a:r>
            <a:r>
              <a:rPr kumimoji="0" lang="en-US" sz="1600" b="0" i="0" u="none" strike="noStrike" kern="1200" cap="none" spc="0" normalizeH="0" baseline="0" noProof="0" dirty="0">
                <a:ln>
                  <a:noFill/>
                </a:ln>
                <a:solidFill>
                  <a:prstClr val="white"/>
                </a:solidFill>
                <a:effectLst/>
                <a:uLnTx/>
                <a:uFillTx/>
                <a:latin typeface="Arial"/>
                <a:ea typeface="+mn-ea"/>
                <a:cs typeface="Arial"/>
              </a:rPr>
              <a:t> fusions?</a:t>
            </a:r>
          </a:p>
        </p:txBody>
      </p:sp>
      <p:cxnSp>
        <p:nvCxnSpPr>
          <p:cNvPr id="3" name="Connettore 1 29">
            <a:extLst>
              <a:ext uri="{FF2B5EF4-FFF2-40B4-BE49-F238E27FC236}">
                <a16:creationId xmlns:a16="http://schemas.microsoft.com/office/drawing/2014/main" id="{8B35D0C8-FF5C-1D4A-9B0A-C7AD97C4CB93}"/>
              </a:ext>
            </a:extLst>
          </p:cNvPr>
          <p:cNvCxnSpPr>
            <a:endCxn id="2" idx="1"/>
          </p:cNvCxnSpPr>
          <p:nvPr/>
        </p:nvCxnSpPr>
        <p:spPr>
          <a:xfrm>
            <a:off x="2900185" y="2100317"/>
            <a:ext cx="694349" cy="83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 name="Connettore 1 30">
            <a:extLst>
              <a:ext uri="{FF2B5EF4-FFF2-40B4-BE49-F238E27FC236}">
                <a16:creationId xmlns:a16="http://schemas.microsoft.com/office/drawing/2014/main" id="{AE1F2317-BF70-2F43-B9FE-E871D09266F8}"/>
              </a:ext>
            </a:extLst>
          </p:cNvPr>
          <p:cNvCxnSpPr>
            <a:stCxn id="2" idx="3"/>
          </p:cNvCxnSpPr>
          <p:nvPr/>
        </p:nvCxnSpPr>
        <p:spPr>
          <a:xfrm flipV="1">
            <a:off x="7614299" y="2099768"/>
            <a:ext cx="655751" cy="138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CasellaDiTesto 31">
            <a:extLst>
              <a:ext uri="{FF2B5EF4-FFF2-40B4-BE49-F238E27FC236}">
                <a16:creationId xmlns:a16="http://schemas.microsoft.com/office/drawing/2014/main" id="{48DB27FD-68F3-DD47-8C1E-DE0520898D6E}"/>
              </a:ext>
            </a:extLst>
          </p:cNvPr>
          <p:cNvSpPr txBox="1"/>
          <p:nvPr/>
        </p:nvSpPr>
        <p:spPr>
          <a:xfrm>
            <a:off x="2977617" y="1733366"/>
            <a:ext cx="593419" cy="338550"/>
          </a:xfrm>
          <a:prstGeom prst="rect">
            <a:avLst/>
          </a:prstGeom>
          <a:noFill/>
        </p:spPr>
        <p:txBody>
          <a:bodyPr wrap="non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D8298"/>
                </a:solidFill>
                <a:effectLst/>
                <a:uLnTx/>
                <a:uFillTx/>
                <a:latin typeface="Arial"/>
                <a:ea typeface="+mn-ea"/>
                <a:cs typeface="Arial"/>
              </a:rPr>
              <a:t>YES</a:t>
            </a:r>
          </a:p>
        </p:txBody>
      </p:sp>
      <p:sp>
        <p:nvSpPr>
          <p:cNvPr id="6" name="CasellaDiTesto 32">
            <a:extLst>
              <a:ext uri="{FF2B5EF4-FFF2-40B4-BE49-F238E27FC236}">
                <a16:creationId xmlns:a16="http://schemas.microsoft.com/office/drawing/2014/main" id="{B677D180-369D-AA41-8123-FE616F5928BE}"/>
              </a:ext>
            </a:extLst>
          </p:cNvPr>
          <p:cNvSpPr txBox="1"/>
          <p:nvPr/>
        </p:nvSpPr>
        <p:spPr>
          <a:xfrm>
            <a:off x="7719142" y="1730434"/>
            <a:ext cx="492430" cy="338550"/>
          </a:xfrm>
          <a:prstGeom prst="rect">
            <a:avLst/>
          </a:prstGeom>
          <a:noFill/>
        </p:spPr>
        <p:txBody>
          <a:bodyPr wrap="non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a:ea typeface="+mn-ea"/>
                <a:cs typeface="Arial"/>
              </a:rPr>
              <a:t>NO</a:t>
            </a:r>
          </a:p>
        </p:txBody>
      </p:sp>
      <p:sp>
        <p:nvSpPr>
          <p:cNvPr id="7" name="CasellaDiTesto 33">
            <a:extLst>
              <a:ext uri="{FF2B5EF4-FFF2-40B4-BE49-F238E27FC236}">
                <a16:creationId xmlns:a16="http://schemas.microsoft.com/office/drawing/2014/main" id="{5E8D2229-2D45-AB44-8C68-A1290E8BE9D1}"/>
              </a:ext>
            </a:extLst>
          </p:cNvPr>
          <p:cNvSpPr txBox="1"/>
          <p:nvPr/>
        </p:nvSpPr>
        <p:spPr>
          <a:xfrm>
            <a:off x="31481" y="1371185"/>
            <a:ext cx="2838825" cy="1569656"/>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As a confirmatory technique use FISH, RT-PCR, or RNA-NGS assays with specific probes for the fusion involving the</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known </a:t>
            </a:r>
            <a:r>
              <a:rPr kumimoji="0" lang="en-US" sz="1600" b="0" i="1" u="none" strike="noStrike" kern="1200" cap="none" spc="0" normalizeH="0" baseline="0" noProof="0" dirty="0">
                <a:ln>
                  <a:noFill/>
                </a:ln>
                <a:solidFill>
                  <a:prstClr val="black"/>
                </a:solidFill>
                <a:effectLst/>
                <a:uLnTx/>
                <a:uFillTx/>
                <a:latin typeface="Arial"/>
                <a:ea typeface="+mn-ea"/>
                <a:cs typeface="Arial"/>
              </a:rPr>
              <a:t>NTRK </a:t>
            </a:r>
            <a:r>
              <a:rPr kumimoji="0" lang="en-US" sz="1600" b="0" i="0" u="none" strike="noStrike" kern="1200" cap="none" spc="0" normalizeH="0" baseline="0" noProof="0" dirty="0">
                <a:ln>
                  <a:noFill/>
                </a:ln>
                <a:solidFill>
                  <a:prstClr val="black"/>
                </a:solidFill>
                <a:effectLst/>
                <a:uLnTx/>
                <a:uFillTx/>
                <a:latin typeface="Arial"/>
                <a:ea typeface="+mn-ea"/>
                <a:cs typeface="Arial"/>
              </a:rPr>
              <a:t>gene</a:t>
            </a:r>
            <a:endParaRPr kumimoji="0" lang="en-US" sz="1600" b="0" i="1" u="none" strike="noStrike" kern="1200" cap="none" spc="0" normalizeH="0" baseline="0" noProof="0" dirty="0">
              <a:ln>
                <a:noFill/>
              </a:ln>
              <a:solidFill>
                <a:prstClr val="black"/>
              </a:solidFill>
              <a:effectLst/>
              <a:uLnTx/>
              <a:uFillTx/>
              <a:latin typeface="Arial"/>
              <a:ea typeface="+mn-ea"/>
              <a:cs typeface="Arial"/>
            </a:endParaRPr>
          </a:p>
        </p:txBody>
      </p:sp>
      <p:sp>
        <p:nvSpPr>
          <p:cNvPr id="8" name="Diamante 34">
            <a:extLst>
              <a:ext uri="{FF2B5EF4-FFF2-40B4-BE49-F238E27FC236}">
                <a16:creationId xmlns:a16="http://schemas.microsoft.com/office/drawing/2014/main" id="{F8FCA1D5-F840-0742-9893-B9472BA9E5C2}"/>
              </a:ext>
            </a:extLst>
          </p:cNvPr>
          <p:cNvSpPr/>
          <p:nvPr/>
        </p:nvSpPr>
        <p:spPr>
          <a:xfrm>
            <a:off x="8249129" y="1315358"/>
            <a:ext cx="3466353" cy="1568823"/>
          </a:xfrm>
          <a:prstGeom prst="diamond">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Arial"/>
              </a:rPr>
              <a:t>Is there a sequencing platform available?</a:t>
            </a:r>
          </a:p>
        </p:txBody>
      </p:sp>
      <p:cxnSp>
        <p:nvCxnSpPr>
          <p:cNvPr id="9" name="Connettore 1 35">
            <a:extLst>
              <a:ext uri="{FF2B5EF4-FFF2-40B4-BE49-F238E27FC236}">
                <a16:creationId xmlns:a16="http://schemas.microsoft.com/office/drawing/2014/main" id="{BB551BC1-70B1-9B4E-831B-6EB34B09B066}"/>
              </a:ext>
            </a:extLst>
          </p:cNvPr>
          <p:cNvCxnSpPr/>
          <p:nvPr/>
        </p:nvCxnSpPr>
        <p:spPr>
          <a:xfrm>
            <a:off x="11285151" y="5479396"/>
            <a:ext cx="4" cy="52273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Connettore 1 36">
            <a:extLst>
              <a:ext uri="{FF2B5EF4-FFF2-40B4-BE49-F238E27FC236}">
                <a16:creationId xmlns:a16="http://schemas.microsoft.com/office/drawing/2014/main" id="{1D47C585-8997-6945-8372-2C126017252D}"/>
              </a:ext>
            </a:extLst>
          </p:cNvPr>
          <p:cNvCxnSpPr/>
          <p:nvPr/>
        </p:nvCxnSpPr>
        <p:spPr>
          <a:xfrm flipH="1">
            <a:off x="6590651" y="3366223"/>
            <a:ext cx="3391647"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CasellaDiTesto 37">
            <a:extLst>
              <a:ext uri="{FF2B5EF4-FFF2-40B4-BE49-F238E27FC236}">
                <a16:creationId xmlns:a16="http://schemas.microsoft.com/office/drawing/2014/main" id="{8BD76668-19F2-EA49-8436-A8089978033D}"/>
              </a:ext>
            </a:extLst>
          </p:cNvPr>
          <p:cNvSpPr txBox="1"/>
          <p:nvPr/>
        </p:nvSpPr>
        <p:spPr>
          <a:xfrm>
            <a:off x="10488294" y="2943395"/>
            <a:ext cx="593420" cy="338550"/>
          </a:xfrm>
          <a:prstGeom prst="rect">
            <a:avLst/>
          </a:prstGeom>
          <a:noFill/>
        </p:spPr>
        <p:txBody>
          <a:bodyPr wrap="non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C0504D"/>
                </a:solidFill>
                <a:effectLst/>
                <a:uLnTx/>
                <a:uFillTx/>
                <a:latin typeface="Arial"/>
                <a:ea typeface="+mn-ea"/>
                <a:cs typeface="Arial"/>
              </a:rPr>
              <a:t>YES</a:t>
            </a:r>
          </a:p>
        </p:txBody>
      </p:sp>
      <p:sp>
        <p:nvSpPr>
          <p:cNvPr id="12" name="CasellaDiTesto 38">
            <a:extLst>
              <a:ext uri="{FF2B5EF4-FFF2-40B4-BE49-F238E27FC236}">
                <a16:creationId xmlns:a16="http://schemas.microsoft.com/office/drawing/2014/main" id="{A236D55B-38C4-9143-A1F4-D31A32F555A5}"/>
              </a:ext>
            </a:extLst>
          </p:cNvPr>
          <p:cNvSpPr txBox="1"/>
          <p:nvPr/>
        </p:nvSpPr>
        <p:spPr>
          <a:xfrm>
            <a:off x="9130674" y="2950098"/>
            <a:ext cx="492430" cy="338550"/>
          </a:xfrm>
          <a:prstGeom prst="rect">
            <a:avLst/>
          </a:prstGeom>
          <a:noFill/>
        </p:spPr>
        <p:txBody>
          <a:bodyPr wrap="non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a:ea typeface="+mn-ea"/>
                <a:cs typeface="Arial"/>
              </a:rPr>
              <a:t>NO</a:t>
            </a:r>
          </a:p>
        </p:txBody>
      </p:sp>
      <p:cxnSp>
        <p:nvCxnSpPr>
          <p:cNvPr id="13" name="Connettore 1 39">
            <a:extLst>
              <a:ext uri="{FF2B5EF4-FFF2-40B4-BE49-F238E27FC236}">
                <a16:creationId xmlns:a16="http://schemas.microsoft.com/office/drawing/2014/main" id="{256CF28B-4D16-6342-9FB2-4CE2BC4266D6}"/>
              </a:ext>
            </a:extLst>
          </p:cNvPr>
          <p:cNvCxnSpPr/>
          <p:nvPr/>
        </p:nvCxnSpPr>
        <p:spPr>
          <a:xfrm flipH="1" flipV="1">
            <a:off x="9982294" y="3366227"/>
            <a:ext cx="1302859" cy="2991"/>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Connettore 1 40">
            <a:extLst>
              <a:ext uri="{FF2B5EF4-FFF2-40B4-BE49-F238E27FC236}">
                <a16:creationId xmlns:a16="http://schemas.microsoft.com/office/drawing/2014/main" id="{464A3D46-7D6F-6540-BB3D-62A290EC282A}"/>
              </a:ext>
            </a:extLst>
          </p:cNvPr>
          <p:cNvCxnSpPr/>
          <p:nvPr/>
        </p:nvCxnSpPr>
        <p:spPr>
          <a:xfrm>
            <a:off x="11285151" y="3369218"/>
            <a:ext cx="0" cy="642471"/>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CasellaDiTesto 41">
            <a:extLst>
              <a:ext uri="{FF2B5EF4-FFF2-40B4-BE49-F238E27FC236}">
                <a16:creationId xmlns:a16="http://schemas.microsoft.com/office/drawing/2014/main" id="{5494E4EA-B520-B640-B0FD-89EF171ADEBE}"/>
              </a:ext>
            </a:extLst>
          </p:cNvPr>
          <p:cNvSpPr txBox="1"/>
          <p:nvPr/>
        </p:nvSpPr>
        <p:spPr>
          <a:xfrm>
            <a:off x="9743241" y="4069336"/>
            <a:ext cx="2498169" cy="1323435"/>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Use front line NGS reliably detecting </a:t>
            </a:r>
            <a:r>
              <a:rPr kumimoji="0" lang="en-US" sz="1600" b="0" i="1" u="none" strike="noStrike" kern="1200" cap="none" spc="0" normalizeH="0" baseline="0" noProof="0" dirty="0">
                <a:ln>
                  <a:noFill/>
                </a:ln>
                <a:solidFill>
                  <a:prstClr val="black"/>
                </a:solidFill>
                <a:effectLst/>
                <a:uLnTx/>
                <a:uFillTx/>
                <a:latin typeface="Arial"/>
                <a:ea typeface="+mn-ea"/>
                <a:cs typeface="Arial"/>
              </a:rPr>
              <a:t>NTRK</a:t>
            </a:r>
            <a:r>
              <a:rPr kumimoji="0" lang="en-US" sz="1600" b="0" i="0" u="none" strike="noStrike" kern="1200" cap="none" spc="0" normalizeH="0" baseline="0" noProof="0" dirty="0">
                <a:ln>
                  <a:noFill/>
                </a:ln>
                <a:solidFill>
                  <a:prstClr val="black"/>
                </a:solidFill>
                <a:effectLst/>
                <a:uLnTx/>
                <a:uFillTx/>
                <a:latin typeface="Arial"/>
                <a:ea typeface="+mn-ea"/>
                <a:cs typeface="Arial"/>
              </a:rPr>
              <a:t> fusions, preferably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including RNA testing when possible</a:t>
            </a:r>
          </a:p>
        </p:txBody>
      </p:sp>
      <p:sp>
        <p:nvSpPr>
          <p:cNvPr id="16" name="CasellaDiTesto 42">
            <a:extLst>
              <a:ext uri="{FF2B5EF4-FFF2-40B4-BE49-F238E27FC236}">
                <a16:creationId xmlns:a16="http://schemas.microsoft.com/office/drawing/2014/main" id="{42E7C007-ED08-034F-878D-2F328C95BAA4}"/>
              </a:ext>
            </a:extLst>
          </p:cNvPr>
          <p:cNvSpPr txBox="1"/>
          <p:nvPr/>
        </p:nvSpPr>
        <p:spPr>
          <a:xfrm>
            <a:off x="5167681" y="4069333"/>
            <a:ext cx="2838825" cy="338552"/>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Use IHC as a screening tool</a:t>
            </a:r>
          </a:p>
        </p:txBody>
      </p:sp>
      <p:cxnSp>
        <p:nvCxnSpPr>
          <p:cNvPr id="17" name="Connettore 1 43">
            <a:extLst>
              <a:ext uri="{FF2B5EF4-FFF2-40B4-BE49-F238E27FC236}">
                <a16:creationId xmlns:a16="http://schemas.microsoft.com/office/drawing/2014/main" id="{3A1E9801-6BAA-D448-AF5B-32B23910A584}"/>
              </a:ext>
            </a:extLst>
          </p:cNvPr>
          <p:cNvCxnSpPr/>
          <p:nvPr/>
        </p:nvCxnSpPr>
        <p:spPr>
          <a:xfrm>
            <a:off x="6596611" y="3367102"/>
            <a:ext cx="0" cy="64247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Connettore 1 44">
            <a:extLst>
              <a:ext uri="{FF2B5EF4-FFF2-40B4-BE49-F238E27FC236}">
                <a16:creationId xmlns:a16="http://schemas.microsoft.com/office/drawing/2014/main" id="{F8530B1D-61E6-3746-8212-21BDC38BEE08}"/>
              </a:ext>
            </a:extLst>
          </p:cNvPr>
          <p:cNvCxnSpPr/>
          <p:nvPr/>
        </p:nvCxnSpPr>
        <p:spPr>
          <a:xfrm flipH="1">
            <a:off x="5440178" y="4438665"/>
            <a:ext cx="911411" cy="42167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Connettore 1 45">
            <a:extLst>
              <a:ext uri="{FF2B5EF4-FFF2-40B4-BE49-F238E27FC236}">
                <a16:creationId xmlns:a16="http://schemas.microsoft.com/office/drawing/2014/main" id="{0C9F1EB4-D645-884F-9104-61E5441BF11F}"/>
              </a:ext>
            </a:extLst>
          </p:cNvPr>
          <p:cNvCxnSpPr/>
          <p:nvPr/>
        </p:nvCxnSpPr>
        <p:spPr>
          <a:xfrm>
            <a:off x="6725117" y="4438665"/>
            <a:ext cx="740512" cy="42167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0" name="CasellaDiTesto 46">
            <a:extLst>
              <a:ext uri="{FF2B5EF4-FFF2-40B4-BE49-F238E27FC236}">
                <a16:creationId xmlns:a16="http://schemas.microsoft.com/office/drawing/2014/main" id="{CC502AD1-E83E-8940-AEA0-D07A61191A1A}"/>
              </a:ext>
            </a:extLst>
          </p:cNvPr>
          <p:cNvSpPr txBox="1"/>
          <p:nvPr/>
        </p:nvSpPr>
        <p:spPr>
          <a:xfrm>
            <a:off x="6601116" y="4894623"/>
            <a:ext cx="1957295" cy="584773"/>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Detection of TRK expression</a:t>
            </a:r>
          </a:p>
        </p:txBody>
      </p:sp>
      <p:cxnSp>
        <p:nvCxnSpPr>
          <p:cNvPr id="21" name="Connettore 1 47">
            <a:extLst>
              <a:ext uri="{FF2B5EF4-FFF2-40B4-BE49-F238E27FC236}">
                <a16:creationId xmlns:a16="http://schemas.microsoft.com/office/drawing/2014/main" id="{B11756D6-DC19-AF4A-BA1C-0251DA88E1B4}"/>
              </a:ext>
            </a:extLst>
          </p:cNvPr>
          <p:cNvCxnSpPr/>
          <p:nvPr/>
        </p:nvCxnSpPr>
        <p:spPr>
          <a:xfrm>
            <a:off x="7579763" y="6011007"/>
            <a:ext cx="3705393"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Connettore 1 48">
            <a:extLst>
              <a:ext uri="{FF2B5EF4-FFF2-40B4-BE49-F238E27FC236}">
                <a16:creationId xmlns:a16="http://schemas.microsoft.com/office/drawing/2014/main" id="{A93D8DD7-4FEE-FE40-BD0A-7728759F655B}"/>
              </a:ext>
            </a:extLst>
          </p:cNvPr>
          <p:cNvCxnSpPr>
            <a:cxnSpLocks/>
          </p:cNvCxnSpPr>
          <p:nvPr/>
        </p:nvCxnSpPr>
        <p:spPr>
          <a:xfrm flipH="1">
            <a:off x="9985293" y="2882350"/>
            <a:ext cx="1" cy="492675"/>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Connettore 1 49">
            <a:extLst>
              <a:ext uri="{FF2B5EF4-FFF2-40B4-BE49-F238E27FC236}">
                <a16:creationId xmlns:a16="http://schemas.microsoft.com/office/drawing/2014/main" id="{D1034D4E-6D13-014F-BFC5-B1252076D4C5}"/>
              </a:ext>
            </a:extLst>
          </p:cNvPr>
          <p:cNvCxnSpPr/>
          <p:nvPr/>
        </p:nvCxnSpPr>
        <p:spPr>
          <a:xfrm>
            <a:off x="7579759" y="5512129"/>
            <a:ext cx="0" cy="504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4" name="CasellaDiTesto 50">
            <a:extLst>
              <a:ext uri="{FF2B5EF4-FFF2-40B4-BE49-F238E27FC236}">
                <a16:creationId xmlns:a16="http://schemas.microsoft.com/office/drawing/2014/main" id="{75BB57D3-B579-ED42-BC8E-A77D9B3F7F10}"/>
              </a:ext>
            </a:extLst>
          </p:cNvPr>
          <p:cNvSpPr txBox="1"/>
          <p:nvPr/>
        </p:nvSpPr>
        <p:spPr>
          <a:xfrm>
            <a:off x="4479470" y="4992665"/>
            <a:ext cx="1957295" cy="584773"/>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NO TRK expression</a:t>
            </a:r>
          </a:p>
        </p:txBody>
      </p:sp>
      <p:cxnSp>
        <p:nvCxnSpPr>
          <p:cNvPr id="25" name="Connettore 1 51">
            <a:extLst>
              <a:ext uri="{FF2B5EF4-FFF2-40B4-BE49-F238E27FC236}">
                <a16:creationId xmlns:a16="http://schemas.microsoft.com/office/drawing/2014/main" id="{8D8F143C-2944-DB4E-8171-D0AB04A7D666}"/>
              </a:ext>
            </a:extLst>
          </p:cNvPr>
          <p:cNvCxnSpPr/>
          <p:nvPr/>
        </p:nvCxnSpPr>
        <p:spPr>
          <a:xfrm flipH="1" flipV="1">
            <a:off x="9431710" y="4248561"/>
            <a:ext cx="612564" cy="163"/>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6" name="CasellaDiTesto 52">
            <a:extLst>
              <a:ext uri="{FF2B5EF4-FFF2-40B4-BE49-F238E27FC236}">
                <a16:creationId xmlns:a16="http://schemas.microsoft.com/office/drawing/2014/main" id="{E6184BF4-B637-224B-A479-BB45600B9A9E}"/>
              </a:ext>
            </a:extLst>
          </p:cNvPr>
          <p:cNvSpPr txBox="1"/>
          <p:nvPr/>
        </p:nvSpPr>
        <p:spPr>
          <a:xfrm>
            <a:off x="8482098" y="3899367"/>
            <a:ext cx="1211303" cy="677102"/>
          </a:xfrm>
          <a:prstGeom prst="rect">
            <a:avLst/>
          </a:prstGeom>
          <a:noFill/>
        </p:spPr>
        <p:txBody>
          <a:bodyPr wrap="square" lIns="121914" tIns="60957" rIns="121914" bIns="60957"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a:ea typeface="+mn-ea"/>
                <a:cs typeface="Arial"/>
              </a:rPr>
              <a:t>IHC to </a:t>
            </a:r>
            <a:r>
              <a:rPr kumimoji="0" lang="it-IT" sz="1200" b="0" i="0" u="none" strike="noStrike" kern="1200" cap="none" spc="0" normalizeH="0" baseline="0" noProof="0" dirty="0" err="1">
                <a:ln>
                  <a:noFill/>
                </a:ln>
                <a:solidFill>
                  <a:srgbClr val="000000"/>
                </a:solidFill>
                <a:effectLst/>
                <a:uLnTx/>
                <a:uFillTx/>
                <a:latin typeface="Arial"/>
                <a:ea typeface="+mn-ea"/>
                <a:cs typeface="Arial"/>
              </a:rPr>
              <a:t>confirm</a:t>
            </a:r>
            <a:r>
              <a:rPr kumimoji="0" lang="it-IT" sz="1200" b="0" i="0" u="none" strike="noStrike" kern="1200" cap="none" spc="0" normalizeH="0" baseline="0" noProof="0" dirty="0">
                <a:ln>
                  <a:noFill/>
                </a:ln>
                <a:solidFill>
                  <a:srgbClr val="000000"/>
                </a:solidFill>
                <a:effectLst/>
                <a:uLnTx/>
                <a:uFillTx/>
                <a:latin typeface="Arial"/>
                <a:ea typeface="+mn-ea"/>
                <a:cs typeface="Arial"/>
              </a:rPr>
              <a:t> </a:t>
            </a:r>
            <a:r>
              <a:rPr kumimoji="0" lang="it-IT" sz="1200" b="0" i="0" u="none" strike="noStrike" kern="1200" cap="none" spc="0" normalizeH="0" baseline="0" noProof="0" dirty="0" err="1">
                <a:ln>
                  <a:noFill/>
                </a:ln>
                <a:solidFill>
                  <a:srgbClr val="000000"/>
                </a:solidFill>
                <a:effectLst/>
                <a:uLnTx/>
                <a:uFillTx/>
                <a:latin typeface="Arial"/>
                <a:ea typeface="+mn-ea"/>
                <a:cs typeface="Arial"/>
              </a:rPr>
              <a:t>expression</a:t>
            </a:r>
            <a:r>
              <a:rPr kumimoji="0" lang="it-IT" sz="1200" b="0" i="0" u="none" strike="noStrike" kern="1200" cap="none" spc="0" normalizeH="0" baseline="0" noProof="0" dirty="0">
                <a:ln>
                  <a:noFill/>
                </a:ln>
                <a:solidFill>
                  <a:srgbClr val="000000"/>
                </a:solidFill>
                <a:effectLst/>
                <a:uLnTx/>
                <a:uFillTx/>
                <a:latin typeface="Arial"/>
                <a:ea typeface="+mn-ea"/>
                <a:cs typeface="Arial"/>
              </a:rPr>
              <a:t> </a:t>
            </a:r>
          </a:p>
        </p:txBody>
      </p:sp>
      <p:sp>
        <p:nvSpPr>
          <p:cNvPr id="28" name="Title 27">
            <a:extLst>
              <a:ext uri="{FF2B5EF4-FFF2-40B4-BE49-F238E27FC236}">
                <a16:creationId xmlns:a16="http://schemas.microsoft.com/office/drawing/2014/main" id="{E745C769-7005-3442-8105-36F34844FC5A}"/>
              </a:ext>
            </a:extLst>
          </p:cNvPr>
          <p:cNvSpPr>
            <a:spLocks noGrp="1"/>
          </p:cNvSpPr>
          <p:nvPr>
            <p:ph type="title"/>
          </p:nvPr>
        </p:nvSpPr>
        <p:spPr/>
        <p:txBody>
          <a:bodyPr/>
          <a:lstStyle/>
          <a:p>
            <a:endParaRPr lang="en-GB" dirty="0"/>
          </a:p>
        </p:txBody>
      </p:sp>
      <p:sp>
        <p:nvSpPr>
          <p:cNvPr id="30" name="Content Placeholder 29">
            <a:extLst>
              <a:ext uri="{FF2B5EF4-FFF2-40B4-BE49-F238E27FC236}">
                <a16:creationId xmlns:a16="http://schemas.microsoft.com/office/drawing/2014/main" id="{4C304E50-DC3E-114B-AD5D-CE16DAFB11C6}"/>
              </a:ext>
            </a:extLst>
          </p:cNvPr>
          <p:cNvSpPr>
            <a:spLocks noGrp="1"/>
          </p:cNvSpPr>
          <p:nvPr>
            <p:ph sz="quarter" idx="15"/>
          </p:nvPr>
        </p:nvSpPr>
        <p:spPr/>
        <p:txBody>
          <a:bodyPr/>
          <a:lstStyle/>
          <a:p>
            <a:r>
              <a:rPr lang="it-IT" dirty="0">
                <a:cs typeface="Arial"/>
              </a:rPr>
              <a:t>Marchiò C et al, on </a:t>
            </a:r>
            <a:r>
              <a:rPr lang="it-IT" dirty="0" err="1">
                <a:cs typeface="Arial"/>
              </a:rPr>
              <a:t>behalf</a:t>
            </a:r>
            <a:r>
              <a:rPr lang="it-IT" dirty="0">
                <a:cs typeface="Arial"/>
              </a:rPr>
              <a:t> of the ESMO TR and PM </a:t>
            </a:r>
            <a:r>
              <a:rPr lang="it-IT" dirty="0" err="1">
                <a:cs typeface="Arial"/>
              </a:rPr>
              <a:t>Working</a:t>
            </a:r>
            <a:r>
              <a:rPr lang="it-IT" dirty="0">
                <a:cs typeface="Arial"/>
              </a:rPr>
              <a:t> Group, </a:t>
            </a:r>
            <a:r>
              <a:rPr lang="it-IT" dirty="0" err="1">
                <a:cs typeface="Arial"/>
              </a:rPr>
              <a:t>Annals</a:t>
            </a:r>
            <a:r>
              <a:rPr lang="it-IT" dirty="0">
                <a:cs typeface="Arial"/>
              </a:rPr>
              <a:t> of </a:t>
            </a:r>
            <a:r>
              <a:rPr lang="it-IT" dirty="0" err="1">
                <a:cs typeface="Arial"/>
              </a:rPr>
              <a:t>Oncology</a:t>
            </a:r>
            <a:r>
              <a:rPr lang="it-IT" dirty="0">
                <a:cs typeface="Arial"/>
              </a:rPr>
              <a:t> 2019</a:t>
            </a:r>
          </a:p>
        </p:txBody>
      </p:sp>
      <p:sp>
        <p:nvSpPr>
          <p:cNvPr id="31" name="Slide Number Placeholder 30">
            <a:extLst>
              <a:ext uri="{FF2B5EF4-FFF2-40B4-BE49-F238E27FC236}">
                <a16:creationId xmlns:a16="http://schemas.microsoft.com/office/drawing/2014/main" id="{DC6B5D61-7880-4540-8173-D32154F975C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112327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11" grpId="0"/>
      <p:bldP spid="12" grpId="0"/>
      <p:bldP spid="15" grpId="0"/>
      <p:bldP spid="16" grpId="0"/>
      <p:bldP spid="20" grpId="0"/>
      <p:bldP spid="2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3346374-A779-1953-3B7C-7BEA7D3BF12F}"/>
              </a:ext>
            </a:extLst>
          </p:cNvPr>
          <p:cNvSpPr>
            <a:spLocks noGrp="1"/>
          </p:cNvSpPr>
          <p:nvPr>
            <p:ph sz="quarter" idx="12"/>
          </p:nvPr>
        </p:nvSpPr>
        <p:spPr>
          <a:xfrm>
            <a:off x="620184" y="1844824"/>
            <a:ext cx="10963200" cy="4105976"/>
          </a:xfrm>
        </p:spPr>
        <p:txBody>
          <a:bodyPr/>
          <a:lstStyle/>
          <a:p>
            <a:pPr>
              <a:buClr>
                <a:schemeClr val="accent1"/>
              </a:buClr>
            </a:pPr>
            <a:r>
              <a:rPr lang="en-GB" dirty="0"/>
              <a:t>NGS analysis with a targeted panel of 50 genes (DNA and RNA workflows) </a:t>
            </a:r>
          </a:p>
          <a:p>
            <a:pPr>
              <a:buClr>
                <a:schemeClr val="accent1"/>
              </a:buClr>
            </a:pPr>
            <a:r>
              <a:rPr lang="en-GB" dirty="0"/>
              <a:t>RNA workflow for gene fusions including </a:t>
            </a:r>
            <a:r>
              <a:rPr lang="en-GB" i="1" dirty="0"/>
              <a:t>NTRK1, NTRK2, NTRK3, ALK, ROS1, RET, FGFR1, FGFR2, FGFR3, NRG1</a:t>
            </a:r>
            <a:endParaRPr lang="x-none" i="1" dirty="0"/>
          </a:p>
          <a:p>
            <a:pPr>
              <a:buClr>
                <a:schemeClr val="accent1"/>
              </a:buClr>
            </a:pPr>
            <a:endParaRPr lang="x-none" dirty="0"/>
          </a:p>
          <a:p>
            <a:pPr>
              <a:buClr>
                <a:schemeClr val="accent1"/>
              </a:buClr>
            </a:pPr>
            <a:endParaRPr lang="x-none" dirty="0"/>
          </a:p>
          <a:p>
            <a:pPr>
              <a:buClr>
                <a:schemeClr val="accent1"/>
              </a:buClr>
            </a:pPr>
            <a:endParaRPr lang="x-none" dirty="0"/>
          </a:p>
        </p:txBody>
      </p:sp>
      <p:sp>
        <p:nvSpPr>
          <p:cNvPr id="6" name="Slide Number Placeholder 5">
            <a:extLst>
              <a:ext uri="{FF2B5EF4-FFF2-40B4-BE49-F238E27FC236}">
                <a16:creationId xmlns:a16="http://schemas.microsoft.com/office/drawing/2014/main" id="{C2B6985B-082D-CB44-80DD-06D9CFDC84B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
        <p:nvSpPr>
          <p:cNvPr id="12" name="Content Placeholder 11">
            <a:extLst>
              <a:ext uri="{FF2B5EF4-FFF2-40B4-BE49-F238E27FC236}">
                <a16:creationId xmlns:a16="http://schemas.microsoft.com/office/drawing/2014/main" id="{75B6ADBB-23DB-394D-AAC0-C335D9924CBF}"/>
              </a:ext>
            </a:extLst>
          </p:cNvPr>
          <p:cNvSpPr>
            <a:spLocks noGrp="1"/>
          </p:cNvSpPr>
          <p:nvPr>
            <p:ph sz="quarter" idx="15"/>
          </p:nvPr>
        </p:nvSpPr>
        <p:spPr/>
        <p:txBody>
          <a:bodyPr/>
          <a:lstStyle/>
          <a:p>
            <a:r>
              <a:rPr lang="x-none"/>
              <a:t>Courtesy of colleagues from:</a:t>
            </a:r>
            <a:r>
              <a:rPr lang="en-GB" dirty="0"/>
              <a:t> </a:t>
            </a:r>
            <a:r>
              <a:rPr lang="en-US" dirty="0"/>
              <a:t>Michele e Pietro Ferrero Hospital</a:t>
            </a:r>
            <a:r>
              <a:rPr lang="x-none"/>
              <a:t>,</a:t>
            </a:r>
            <a:r>
              <a:rPr lang="en-GB" dirty="0"/>
              <a:t> Alba,</a:t>
            </a:r>
            <a:r>
              <a:rPr lang="x-none"/>
              <a:t> dr. Tabbò</a:t>
            </a:r>
            <a:r>
              <a:rPr lang="en-GB" dirty="0"/>
              <a:t>, </a:t>
            </a:r>
            <a:r>
              <a:rPr lang="x-none"/>
              <a:t>AOU San Luigi, Orbassano, Prof. Righi </a:t>
            </a:r>
          </a:p>
        </p:txBody>
      </p:sp>
      <p:sp>
        <p:nvSpPr>
          <p:cNvPr id="3" name="TextBox 2">
            <a:extLst>
              <a:ext uri="{FF2B5EF4-FFF2-40B4-BE49-F238E27FC236}">
                <a16:creationId xmlns:a16="http://schemas.microsoft.com/office/drawing/2014/main" id="{E667432B-24AE-E4E9-C5E1-755B6171E774}"/>
              </a:ext>
            </a:extLst>
          </p:cNvPr>
          <p:cNvSpPr txBox="1"/>
          <p:nvPr/>
        </p:nvSpPr>
        <p:spPr>
          <a:xfrm>
            <a:off x="3289376" y="4909830"/>
            <a:ext cx="4840428"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A</a:t>
            </a:r>
            <a:r>
              <a:rPr kumimoji="0" lang="x-none" sz="2400" b="0" i="0"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 </a:t>
            </a:r>
            <a:r>
              <a:rPr kumimoji="0" lang="x-none" sz="2400" b="0" i="1"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TP53-NTRK1</a:t>
            </a:r>
            <a:r>
              <a:rPr kumimoji="0" lang="x-none" sz="2400" b="0" i="0"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 fusion is identified</a:t>
            </a:r>
          </a:p>
        </p:txBody>
      </p:sp>
      <p:sp>
        <p:nvSpPr>
          <p:cNvPr id="4" name="Down Arrow 3">
            <a:extLst>
              <a:ext uri="{FF2B5EF4-FFF2-40B4-BE49-F238E27FC236}">
                <a16:creationId xmlns:a16="http://schemas.microsoft.com/office/drawing/2014/main" id="{3353799E-4B20-8931-F511-5658B7582932}"/>
              </a:ext>
            </a:extLst>
          </p:cNvPr>
          <p:cNvSpPr/>
          <p:nvPr/>
        </p:nvSpPr>
        <p:spPr>
          <a:xfrm>
            <a:off x="5439176" y="3467894"/>
            <a:ext cx="528034" cy="1171978"/>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itle 17">
            <a:extLst>
              <a:ext uri="{FF2B5EF4-FFF2-40B4-BE49-F238E27FC236}">
                <a16:creationId xmlns:a16="http://schemas.microsoft.com/office/drawing/2014/main" id="{1E97B0EE-5486-3844-86C7-66DB36BB0810}"/>
              </a:ext>
            </a:extLst>
          </p:cNvPr>
          <p:cNvSpPr>
            <a:spLocks noGrp="1"/>
          </p:cNvSpPr>
          <p:nvPr>
            <p:ph type="title"/>
          </p:nvPr>
        </p:nvSpPr>
        <p:spPr/>
        <p:txBody>
          <a:bodyPr/>
          <a:lstStyle/>
          <a:p>
            <a:r>
              <a:rPr lang="en-GB" dirty="0"/>
              <a:t>Case description</a:t>
            </a:r>
          </a:p>
        </p:txBody>
      </p:sp>
    </p:spTree>
    <p:extLst>
      <p:ext uri="{BB962C8B-B14F-4D97-AF65-F5344CB8AC3E}">
        <p14:creationId xmlns:p14="http://schemas.microsoft.com/office/powerpoint/2010/main" val="245750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9B3134A-C994-BA43-B1FF-699617EE5A3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
        <p:nvSpPr>
          <p:cNvPr id="7" name="Content Placeholder 6">
            <a:extLst>
              <a:ext uri="{FF2B5EF4-FFF2-40B4-BE49-F238E27FC236}">
                <a16:creationId xmlns:a16="http://schemas.microsoft.com/office/drawing/2014/main" id="{7A05865D-C866-4C4E-8EB7-80E85644D1E3}"/>
              </a:ext>
            </a:extLst>
          </p:cNvPr>
          <p:cNvSpPr>
            <a:spLocks noGrp="1"/>
          </p:cNvSpPr>
          <p:nvPr>
            <p:ph sz="quarter" idx="15"/>
          </p:nvPr>
        </p:nvSpPr>
        <p:spPr/>
        <p:txBody>
          <a:bodyPr/>
          <a:lstStyle/>
          <a:p>
            <a:r>
              <a:rPr lang="x-none"/>
              <a:t>Courtesy of colleagues from:</a:t>
            </a:r>
            <a:r>
              <a:rPr lang="en-GB" dirty="0"/>
              <a:t> </a:t>
            </a:r>
            <a:r>
              <a:rPr lang="en-US" dirty="0"/>
              <a:t>Michele e Pietro Ferrero Hospital</a:t>
            </a:r>
            <a:r>
              <a:rPr lang="x-none"/>
              <a:t>,</a:t>
            </a:r>
            <a:r>
              <a:rPr lang="en-GB" dirty="0"/>
              <a:t> Alba,</a:t>
            </a:r>
            <a:r>
              <a:rPr lang="x-none"/>
              <a:t> dr. Tabbò</a:t>
            </a:r>
            <a:r>
              <a:rPr lang="en-GB" dirty="0"/>
              <a:t>, </a:t>
            </a:r>
            <a:r>
              <a:rPr lang="x-none"/>
              <a:t>AOU San Luigi, Orbassano, Prof. Righi </a:t>
            </a:r>
          </a:p>
        </p:txBody>
      </p:sp>
      <p:sp>
        <p:nvSpPr>
          <p:cNvPr id="3" name="TextBox 2">
            <a:extLst>
              <a:ext uri="{FF2B5EF4-FFF2-40B4-BE49-F238E27FC236}">
                <a16:creationId xmlns:a16="http://schemas.microsoft.com/office/drawing/2014/main" id="{E667432B-24AE-E4E9-C5E1-755B6171E774}"/>
              </a:ext>
            </a:extLst>
          </p:cNvPr>
          <p:cNvSpPr txBox="1"/>
          <p:nvPr/>
        </p:nvSpPr>
        <p:spPr>
          <a:xfrm>
            <a:off x="1208017" y="1472550"/>
            <a:ext cx="484042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x-none"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x-none"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TP53-NTRK1</a:t>
            </a:r>
            <a:r>
              <a:rPr kumimoji="0" lang="x-none"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fusion is identified</a:t>
            </a:r>
          </a:p>
        </p:txBody>
      </p:sp>
      <p:cxnSp>
        <p:nvCxnSpPr>
          <p:cNvPr id="11" name="Curved Connector 10">
            <a:extLst>
              <a:ext uri="{FF2B5EF4-FFF2-40B4-BE49-F238E27FC236}">
                <a16:creationId xmlns:a16="http://schemas.microsoft.com/office/drawing/2014/main" id="{83589CE2-5C0D-EF43-901D-3D1B4ECA254D}"/>
              </a:ext>
            </a:extLst>
          </p:cNvPr>
          <p:cNvCxnSpPr/>
          <p:nvPr/>
        </p:nvCxnSpPr>
        <p:spPr>
          <a:xfrm>
            <a:off x="3280442" y="2207960"/>
            <a:ext cx="2614412" cy="1353740"/>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2899DD1-D73A-D5A1-2E71-1C72272DC267}"/>
              </a:ext>
            </a:extLst>
          </p:cNvPr>
          <p:cNvSpPr txBox="1"/>
          <p:nvPr/>
        </p:nvSpPr>
        <p:spPr>
          <a:xfrm>
            <a:off x="3666809" y="3835445"/>
            <a:ext cx="2799008" cy="92333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Strong and diffuse expression demonstrated by using a panTRK assay</a:t>
            </a:r>
          </a:p>
        </p:txBody>
      </p:sp>
      <p:sp>
        <p:nvSpPr>
          <p:cNvPr id="13" name="TextBox 12">
            <a:extLst>
              <a:ext uri="{FF2B5EF4-FFF2-40B4-BE49-F238E27FC236}">
                <a16:creationId xmlns:a16="http://schemas.microsoft.com/office/drawing/2014/main" id="{99566C20-B732-61B1-AE99-0D8AB7AC51BD}"/>
              </a:ext>
            </a:extLst>
          </p:cNvPr>
          <p:cNvSpPr txBox="1"/>
          <p:nvPr/>
        </p:nvSpPr>
        <p:spPr>
          <a:xfrm>
            <a:off x="1012368" y="5180717"/>
            <a:ext cx="54296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 </a:t>
            </a:r>
            <a:r>
              <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will start treatment with TKI (</a:t>
            </a:r>
            <a:r>
              <a:rPr kumimoji="0" lang="en-US" sz="1800" b="1"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entrectinib</a:t>
            </a:r>
            <a:r>
              <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x-none"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4" name="Content Placeholder 4" descr="A picture containing outdoor object&#10;&#10;Description automatically generated">
            <a:extLst>
              <a:ext uri="{FF2B5EF4-FFF2-40B4-BE49-F238E27FC236}">
                <a16:creationId xmlns:a16="http://schemas.microsoft.com/office/drawing/2014/main" id="{4641CD1E-08E0-9242-AA03-A81DA0E7CBC6}"/>
              </a:ext>
            </a:extLst>
          </p:cNvPr>
          <p:cNvPicPr>
            <a:picLocks noChangeAspect="1"/>
          </p:cNvPicPr>
          <p:nvPr/>
        </p:nvPicPr>
        <p:blipFill>
          <a:blip r:embed="rId2"/>
          <a:stretch>
            <a:fillRect/>
          </a:stretch>
        </p:blipFill>
        <p:spPr>
          <a:xfrm>
            <a:off x="6680200" y="1635836"/>
            <a:ext cx="4902200" cy="4178300"/>
          </a:xfrm>
          <a:prstGeom prst="rect">
            <a:avLst/>
          </a:prstGeom>
          <a:ln w="19050">
            <a:solidFill>
              <a:schemeClr val="accent1"/>
            </a:solidFill>
          </a:ln>
        </p:spPr>
      </p:pic>
      <p:sp>
        <p:nvSpPr>
          <p:cNvPr id="16" name="Title 15">
            <a:extLst>
              <a:ext uri="{FF2B5EF4-FFF2-40B4-BE49-F238E27FC236}">
                <a16:creationId xmlns:a16="http://schemas.microsoft.com/office/drawing/2014/main" id="{6EDE62AE-EDC0-BF40-A8D6-5ECB4F3AE643}"/>
              </a:ext>
            </a:extLst>
          </p:cNvPr>
          <p:cNvSpPr>
            <a:spLocks noGrp="1"/>
          </p:cNvSpPr>
          <p:nvPr>
            <p:ph type="title"/>
          </p:nvPr>
        </p:nvSpPr>
        <p:spPr/>
        <p:txBody>
          <a:bodyPr/>
          <a:lstStyle/>
          <a:p>
            <a:r>
              <a:rPr lang="en-GB" dirty="0"/>
              <a:t>Case description</a:t>
            </a:r>
          </a:p>
        </p:txBody>
      </p:sp>
    </p:spTree>
    <p:extLst>
      <p:ext uri="{BB962C8B-B14F-4D97-AF65-F5344CB8AC3E}">
        <p14:creationId xmlns:p14="http://schemas.microsoft.com/office/powerpoint/2010/main" val="399276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AB16D-E006-1B0A-30CE-22C3C5035124}"/>
              </a:ext>
            </a:extLst>
          </p:cNvPr>
          <p:cNvSpPr>
            <a:spLocks noGrp="1"/>
          </p:cNvSpPr>
          <p:nvPr>
            <p:ph sz="quarter" idx="12"/>
          </p:nvPr>
        </p:nvSpPr>
        <p:spPr/>
        <p:txBody>
          <a:bodyPr/>
          <a:lstStyle/>
          <a:p>
            <a:pPr marL="0" indent="0">
              <a:buNone/>
            </a:pPr>
            <a:r>
              <a:rPr lang="x-none" b="1" dirty="0">
                <a:solidFill>
                  <a:schemeClr val="accent1"/>
                </a:solidFill>
              </a:rPr>
              <a:t>Everything “by the book” – a story of success:</a:t>
            </a:r>
          </a:p>
          <a:p>
            <a:pPr>
              <a:buClr>
                <a:schemeClr val="accent1"/>
              </a:buClr>
            </a:pPr>
            <a:r>
              <a:rPr lang="x-none" dirty="0"/>
              <a:t>Team work</a:t>
            </a:r>
          </a:p>
          <a:p>
            <a:pPr>
              <a:buClr>
                <a:schemeClr val="accent1"/>
              </a:buClr>
            </a:pPr>
            <a:r>
              <a:rPr lang="x-none" dirty="0"/>
              <a:t>Optimal screening strategy </a:t>
            </a:r>
          </a:p>
          <a:p>
            <a:pPr>
              <a:buClr>
                <a:schemeClr val="accent1"/>
              </a:buClr>
            </a:pPr>
            <a:r>
              <a:rPr lang="x-none" dirty="0"/>
              <a:t>Optimal testing algorithm and method</a:t>
            </a:r>
          </a:p>
          <a:p>
            <a:endParaRPr lang="x-none" dirty="0"/>
          </a:p>
          <a:p>
            <a:endParaRPr lang="x-none" dirty="0"/>
          </a:p>
        </p:txBody>
      </p:sp>
      <p:sp>
        <p:nvSpPr>
          <p:cNvPr id="8" name="Slide Number Placeholder 7">
            <a:extLst>
              <a:ext uri="{FF2B5EF4-FFF2-40B4-BE49-F238E27FC236}">
                <a16:creationId xmlns:a16="http://schemas.microsoft.com/office/drawing/2014/main" id="{6FDC093D-CAD9-9E49-9BE3-E5AA42FE7DB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0" name="Title 9">
            <a:extLst>
              <a:ext uri="{FF2B5EF4-FFF2-40B4-BE49-F238E27FC236}">
                <a16:creationId xmlns:a16="http://schemas.microsoft.com/office/drawing/2014/main" id="{15B2F827-5CEB-E34D-B785-E55F0F254ACB}"/>
              </a:ext>
            </a:extLst>
          </p:cNvPr>
          <p:cNvSpPr>
            <a:spLocks noGrp="1"/>
          </p:cNvSpPr>
          <p:nvPr>
            <p:ph type="title"/>
          </p:nvPr>
        </p:nvSpPr>
        <p:spPr/>
        <p:txBody>
          <a:bodyPr/>
          <a:lstStyle/>
          <a:p>
            <a:r>
              <a:rPr lang="en-GB" dirty="0"/>
              <a:t>discussion</a:t>
            </a:r>
          </a:p>
        </p:txBody>
      </p:sp>
    </p:spTree>
    <p:extLst>
      <p:ext uri="{BB962C8B-B14F-4D97-AF65-F5344CB8AC3E}">
        <p14:creationId xmlns:p14="http://schemas.microsoft.com/office/powerpoint/2010/main" val="161592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0D8107-A8EE-60D2-F5B7-63CE95448F7F}"/>
              </a:ext>
            </a:extLst>
          </p:cNvPr>
          <p:cNvSpPr txBox="1"/>
          <p:nvPr/>
        </p:nvSpPr>
        <p:spPr>
          <a:xfrm>
            <a:off x="2485623" y="1340768"/>
            <a:ext cx="4572000"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err="1">
                <a:ln>
                  <a:noFill/>
                </a:ln>
                <a:solidFill>
                  <a:srgbClr val="56378D"/>
                </a:solidFill>
                <a:effectLst/>
                <a:uLnTx/>
                <a:uFillTx/>
                <a:latin typeface="Arial" panose="020B0604020202020204" pitchFamily="34" charset="0"/>
                <a:ea typeface="+mn-ea"/>
                <a:cs typeface="Arial" panose="020B0604020202020204" pitchFamily="34" charset="0"/>
              </a:rPr>
              <a:t>Dr.</a:t>
            </a:r>
            <a:r>
              <a:rPr kumimoji="0" lang="en-GB" sz="1800" b="1" i="1" u="none" strike="noStrike" kern="1200" cap="none" spc="0" normalizeH="0" baseline="0" noProof="0" dirty="0">
                <a:ln>
                  <a:noFill/>
                </a:ln>
                <a:solidFill>
                  <a:srgbClr val="56378D"/>
                </a:solidFill>
                <a:effectLst/>
                <a:uLnTx/>
                <a:uFillTx/>
                <a:latin typeface="Arial" panose="020B0604020202020204" pitchFamily="34" charset="0"/>
                <a:ea typeface="+mn-ea"/>
                <a:cs typeface="Arial" panose="020B0604020202020204" pitchFamily="34" charset="0"/>
              </a:rPr>
              <a:t> Fabrizio </a:t>
            </a:r>
            <a:r>
              <a:rPr kumimoji="0" lang="en-GB" sz="1800" b="1" i="1" u="none" strike="noStrike" kern="1200" cap="none" spc="0" normalizeH="0" baseline="0" noProof="0" dirty="0" err="1">
                <a:ln>
                  <a:noFill/>
                </a:ln>
                <a:solidFill>
                  <a:srgbClr val="56378D"/>
                </a:solidFill>
                <a:effectLst/>
                <a:uLnTx/>
                <a:uFillTx/>
                <a:latin typeface="Arial" panose="020B0604020202020204" pitchFamily="34" charset="0"/>
                <a:ea typeface="+mn-ea"/>
                <a:cs typeface="Arial" panose="020B0604020202020204" pitchFamily="34" charset="0"/>
              </a:rPr>
              <a:t>Tabbò</a:t>
            </a:r>
            <a:endParaRPr kumimoji="0" lang="en-GB" sz="1800" b="1" i="1" u="none" strike="noStrike" kern="1200" cap="none" spc="0" normalizeH="0" baseline="0" noProof="0" dirty="0">
              <a:ln>
                <a:noFill/>
              </a:ln>
              <a:solidFill>
                <a:srgbClr val="56378D"/>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Medical Oncologist, in charge of the patient’s care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MD, PhD</a:t>
            </a:r>
            <a:endParaRPr kumimoji="0" lang="x-non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Solid background in translational research and Molecular Oncology, with a particular focus on Lung cancer</a:t>
            </a:r>
            <a:endParaRPr kumimoji="0" lang="x-non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C31909AE-F1AE-DA2B-0951-6103A740785D}"/>
              </a:ext>
            </a:extLst>
          </p:cNvPr>
          <p:cNvSpPr txBox="1"/>
          <p:nvPr/>
        </p:nvSpPr>
        <p:spPr>
          <a:xfrm>
            <a:off x="2485623" y="3960203"/>
            <a:ext cx="4481847"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56378D"/>
                </a:solidFill>
                <a:effectLst/>
                <a:uLnTx/>
                <a:uFillTx/>
                <a:latin typeface="Arial" panose="020B0604020202020204" pitchFamily="34" charset="0"/>
                <a:ea typeface="+mn-ea"/>
                <a:cs typeface="Arial" panose="020B0604020202020204" pitchFamily="34" charset="0"/>
              </a:rPr>
              <a:t>Prof. </a:t>
            </a:r>
            <a:r>
              <a:rPr kumimoji="0" lang="en-GB" sz="1800" b="1" i="1" u="none" strike="noStrike" kern="1200" cap="none" spc="0" normalizeH="0" baseline="0" noProof="0" dirty="0" err="1">
                <a:ln>
                  <a:noFill/>
                </a:ln>
                <a:solidFill>
                  <a:srgbClr val="56378D"/>
                </a:solidFill>
                <a:effectLst/>
                <a:uLnTx/>
                <a:uFillTx/>
                <a:latin typeface="Arial" panose="020B0604020202020204" pitchFamily="34" charset="0"/>
                <a:ea typeface="+mn-ea"/>
                <a:cs typeface="Arial" panose="020B0604020202020204" pitchFamily="34" charset="0"/>
              </a:rPr>
              <a:t>Luisella</a:t>
            </a:r>
            <a:r>
              <a:rPr kumimoji="0" lang="en-GB" sz="1800" b="1" i="1" u="none" strike="noStrike" kern="1200" cap="none" spc="0" normalizeH="0" baseline="0" noProof="0" dirty="0">
                <a:ln>
                  <a:noFill/>
                </a:ln>
                <a:solidFill>
                  <a:srgbClr val="56378D"/>
                </a:solidFill>
                <a:effectLst/>
                <a:uLnTx/>
                <a:uFillTx/>
                <a:latin typeface="Arial" panose="020B0604020202020204" pitchFamily="34" charset="0"/>
                <a:ea typeface="+mn-ea"/>
                <a:cs typeface="Arial" panose="020B0604020202020204" pitchFamily="34" charset="0"/>
              </a:rPr>
              <a:t> </a:t>
            </a:r>
            <a:r>
              <a:rPr kumimoji="0" lang="en-GB" sz="1800" b="1" i="1" u="none" strike="noStrike" kern="1200" cap="none" spc="0" normalizeH="0" baseline="0" noProof="0" dirty="0" err="1">
                <a:ln>
                  <a:noFill/>
                </a:ln>
                <a:solidFill>
                  <a:srgbClr val="56378D"/>
                </a:solidFill>
                <a:effectLst/>
                <a:uLnTx/>
                <a:uFillTx/>
                <a:latin typeface="Arial" panose="020B0604020202020204" pitchFamily="34" charset="0"/>
                <a:ea typeface="+mn-ea"/>
                <a:cs typeface="Arial" panose="020B0604020202020204" pitchFamily="34" charset="0"/>
              </a:rPr>
              <a:t>Righi</a:t>
            </a:r>
            <a:endParaRPr kumimoji="0" lang="en-GB" sz="1800" b="1" i="1" u="none" strike="noStrike" kern="1200" cap="none" spc="0" normalizeH="0" baseline="0" noProof="0" dirty="0">
              <a:ln>
                <a:noFill/>
              </a:ln>
              <a:solidFill>
                <a:srgbClr val="56378D"/>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Pathologist, in charge of Lung Pathology at a Hub Centre for Lung Cancer </a:t>
            </a:r>
            <a:b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Medical Oncology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MD, PhD</a:t>
            </a:r>
            <a:endParaRPr kumimoji="0" lang="x-non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Solid background in translational research and Molecular Pathology</a:t>
            </a:r>
            <a:endParaRPr kumimoji="0" lang="x-non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3FA37F1D-311B-C053-E701-6B8347F8A2A2}"/>
              </a:ext>
            </a:extLst>
          </p:cNvPr>
          <p:cNvPicPr>
            <a:picLocks noChangeAspect="1"/>
          </p:cNvPicPr>
          <p:nvPr/>
        </p:nvPicPr>
        <p:blipFill rotWithShape="1">
          <a:blip r:embed="rId2"/>
          <a:srcRect l="1081" t="1695" r="1659" b="1460"/>
          <a:stretch/>
        </p:blipFill>
        <p:spPr>
          <a:xfrm>
            <a:off x="7264400" y="1885950"/>
            <a:ext cx="4699000" cy="3415258"/>
          </a:xfrm>
          <a:prstGeom prst="rect">
            <a:avLst/>
          </a:prstGeom>
          <a:ln w="19050">
            <a:solidFill>
              <a:schemeClr val="accent1"/>
            </a:solidFill>
          </a:ln>
        </p:spPr>
      </p:pic>
      <p:cxnSp>
        <p:nvCxnSpPr>
          <p:cNvPr id="14" name="Straight Arrow Connector 13">
            <a:extLst>
              <a:ext uri="{FF2B5EF4-FFF2-40B4-BE49-F238E27FC236}">
                <a16:creationId xmlns:a16="http://schemas.microsoft.com/office/drawing/2014/main" id="{52485B76-9F6C-A91A-02AC-BAB07B818420}"/>
              </a:ext>
            </a:extLst>
          </p:cNvPr>
          <p:cNvCxnSpPr/>
          <p:nvPr/>
        </p:nvCxnSpPr>
        <p:spPr>
          <a:xfrm flipH="1" flipV="1">
            <a:off x="9706377" y="3850783"/>
            <a:ext cx="403538" cy="378129"/>
          </a:xfrm>
          <a:prstGeom prst="straightConnector1">
            <a:avLst/>
          </a:prstGeom>
          <a:ln w="5715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pic>
        <p:nvPicPr>
          <p:cNvPr id="2" name="Picture 1" descr="Foto P smal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00" y="1396254"/>
            <a:ext cx="1661002" cy="1834324"/>
          </a:xfrm>
          <a:prstGeom prst="rect">
            <a:avLst/>
          </a:prstGeom>
          <a:ln w="19050">
            <a:solidFill>
              <a:schemeClr val="accent1"/>
            </a:solidFill>
          </a:ln>
        </p:spPr>
      </p:pic>
      <p:pic>
        <p:nvPicPr>
          <p:cNvPr id="4" name="Picture 3" descr="A picture containing person, wall, indoor&#10;&#10;Description automatically generated">
            <a:extLst>
              <a:ext uri="{FF2B5EF4-FFF2-40B4-BE49-F238E27FC236}">
                <a16:creationId xmlns:a16="http://schemas.microsoft.com/office/drawing/2014/main" id="{ED5AB916-6339-3BAF-04D0-E3D104CB13D8}"/>
              </a:ext>
            </a:extLst>
          </p:cNvPr>
          <p:cNvPicPr>
            <a:picLocks noChangeAspect="1"/>
          </p:cNvPicPr>
          <p:nvPr/>
        </p:nvPicPr>
        <p:blipFill>
          <a:blip r:embed="rId4"/>
          <a:stretch>
            <a:fillRect/>
          </a:stretch>
        </p:blipFill>
        <p:spPr>
          <a:xfrm>
            <a:off x="619200" y="4090442"/>
            <a:ext cx="1758760" cy="1770845"/>
          </a:xfrm>
          <a:prstGeom prst="rect">
            <a:avLst/>
          </a:prstGeom>
          <a:ln w="19050">
            <a:solidFill>
              <a:schemeClr val="accent1"/>
            </a:solidFill>
          </a:ln>
        </p:spPr>
      </p:pic>
      <p:sp>
        <p:nvSpPr>
          <p:cNvPr id="3" name="Title 2">
            <a:extLst>
              <a:ext uri="{FF2B5EF4-FFF2-40B4-BE49-F238E27FC236}">
                <a16:creationId xmlns:a16="http://schemas.microsoft.com/office/drawing/2014/main" id="{EA1C4B15-E453-944D-B32A-6467B0CF4D7B}"/>
              </a:ext>
            </a:extLst>
          </p:cNvPr>
          <p:cNvSpPr>
            <a:spLocks noGrp="1"/>
          </p:cNvSpPr>
          <p:nvPr>
            <p:ph type="title"/>
          </p:nvPr>
        </p:nvSpPr>
        <p:spPr>
          <a:xfrm>
            <a:off x="619200" y="246566"/>
            <a:ext cx="8740800" cy="807285"/>
          </a:xfrm>
        </p:spPr>
        <p:txBody>
          <a:bodyPr/>
          <a:lstStyle/>
          <a:p>
            <a:r>
              <a:rPr lang="en-GB" dirty="0"/>
              <a:t>Team work – acknowledgements</a:t>
            </a:r>
          </a:p>
        </p:txBody>
      </p:sp>
      <p:sp>
        <p:nvSpPr>
          <p:cNvPr id="9" name="Content Placeholder 8">
            <a:extLst>
              <a:ext uri="{FF2B5EF4-FFF2-40B4-BE49-F238E27FC236}">
                <a16:creationId xmlns:a16="http://schemas.microsoft.com/office/drawing/2014/main" id="{9483EE0B-A9AE-D846-8912-A94B8331BE2C}"/>
              </a:ext>
            </a:extLst>
          </p:cNvPr>
          <p:cNvSpPr>
            <a:spLocks noGrp="1"/>
          </p:cNvSpPr>
          <p:nvPr>
            <p:ph sz="quarter" idx="15"/>
          </p:nvPr>
        </p:nvSpPr>
        <p:spPr/>
        <p:txBody>
          <a:bodyPr/>
          <a:lstStyle/>
          <a:p>
            <a:endParaRPr lang="en-GB"/>
          </a:p>
        </p:txBody>
      </p:sp>
      <p:sp>
        <p:nvSpPr>
          <p:cNvPr id="18" name="Slide Number Placeholder 17">
            <a:extLst>
              <a:ext uri="{FF2B5EF4-FFF2-40B4-BE49-F238E27FC236}">
                <a16:creationId xmlns:a16="http://schemas.microsoft.com/office/drawing/2014/main" id="{536C5C78-6F20-3747-8436-FBE24C40E05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170452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37">
            <a:extLst>
              <a:ext uri="{FF2B5EF4-FFF2-40B4-BE49-F238E27FC236}">
                <a16:creationId xmlns:a16="http://schemas.microsoft.com/office/drawing/2014/main" id="{22F4E0EF-6866-A343-9A2F-57413D050158}"/>
              </a:ext>
            </a:extLst>
          </p:cNvPr>
          <p:cNvSpPr>
            <a:spLocks noGrp="1"/>
          </p:cNvSpPr>
          <p:nvPr>
            <p:ph type="body" idx="1"/>
          </p:nvPr>
        </p:nvSpPr>
        <p:spPr>
          <a:xfrm>
            <a:off x="609600" y="820786"/>
            <a:ext cx="10972800" cy="702470"/>
          </a:xfrm>
        </p:spPr>
        <p:txBody>
          <a:bodyPr/>
          <a:lstStyle/>
          <a:p>
            <a:r>
              <a:rPr lang="en-GB" i="1" dirty="0"/>
              <a:t>NSCLC </a:t>
            </a:r>
            <a:r>
              <a:rPr lang="en-GB" dirty="0"/>
              <a:t>is the golden example for molecular profiling</a:t>
            </a:r>
          </a:p>
        </p:txBody>
      </p:sp>
      <p:sp>
        <p:nvSpPr>
          <p:cNvPr id="2" name="Content Placeholder 1">
            <a:extLst>
              <a:ext uri="{FF2B5EF4-FFF2-40B4-BE49-F238E27FC236}">
                <a16:creationId xmlns:a16="http://schemas.microsoft.com/office/drawing/2014/main" id="{121C6B12-5997-3948-A21D-882F48884F81}"/>
              </a:ext>
            </a:extLst>
          </p:cNvPr>
          <p:cNvSpPr>
            <a:spLocks noGrp="1"/>
          </p:cNvSpPr>
          <p:nvPr>
            <p:ph sz="quarter" idx="12"/>
          </p:nvPr>
        </p:nvSpPr>
        <p:spPr>
          <a:xfrm>
            <a:off x="620184" y="1555913"/>
            <a:ext cx="10963200" cy="3816424"/>
          </a:xfrm>
        </p:spPr>
        <p:txBody>
          <a:bodyPr/>
          <a:lstStyle/>
          <a:p>
            <a:pPr>
              <a:spcBef>
                <a:spcPts val="0"/>
              </a:spcBef>
              <a:buClr>
                <a:schemeClr val="accent1"/>
              </a:buClr>
            </a:pPr>
            <a:r>
              <a:rPr lang="x-none" i="1"/>
              <a:t>EGFR</a:t>
            </a:r>
            <a:r>
              <a:rPr lang="x-none"/>
              <a:t> mutations</a:t>
            </a:r>
          </a:p>
          <a:p>
            <a:pPr>
              <a:spcBef>
                <a:spcPts val="0"/>
              </a:spcBef>
              <a:buClr>
                <a:schemeClr val="accent1"/>
              </a:buClr>
            </a:pPr>
            <a:r>
              <a:rPr lang="x-none" i="1"/>
              <a:t>KRAS</a:t>
            </a:r>
            <a:r>
              <a:rPr lang="x-none"/>
              <a:t> mutations</a:t>
            </a:r>
          </a:p>
          <a:p>
            <a:pPr>
              <a:spcBef>
                <a:spcPts val="0"/>
              </a:spcBef>
              <a:buClr>
                <a:schemeClr val="accent1"/>
              </a:buClr>
            </a:pPr>
            <a:r>
              <a:rPr lang="x-none" i="1"/>
              <a:t>BRAF</a:t>
            </a:r>
            <a:r>
              <a:rPr lang="x-none"/>
              <a:t> mutations</a:t>
            </a:r>
          </a:p>
          <a:p>
            <a:pPr>
              <a:spcBef>
                <a:spcPts val="0"/>
              </a:spcBef>
              <a:buClr>
                <a:schemeClr val="accent1"/>
              </a:buClr>
            </a:pPr>
            <a:r>
              <a:rPr lang="x-none" i="1"/>
              <a:t>MET </a:t>
            </a:r>
            <a:r>
              <a:rPr lang="x-none"/>
              <a:t>exon 14 skipping mutations</a:t>
            </a:r>
          </a:p>
          <a:p>
            <a:pPr>
              <a:spcBef>
                <a:spcPts val="0"/>
              </a:spcBef>
              <a:buClr>
                <a:schemeClr val="accent1"/>
              </a:buClr>
            </a:pPr>
            <a:r>
              <a:rPr lang="x-none" i="1"/>
              <a:t>RET</a:t>
            </a:r>
            <a:r>
              <a:rPr lang="x-none"/>
              <a:t> mutations</a:t>
            </a:r>
          </a:p>
          <a:p>
            <a:pPr>
              <a:spcBef>
                <a:spcPts val="0"/>
              </a:spcBef>
              <a:buClr>
                <a:schemeClr val="accent1"/>
              </a:buClr>
            </a:pPr>
            <a:r>
              <a:rPr lang="x-none" i="1"/>
              <a:t>HER2</a:t>
            </a:r>
            <a:r>
              <a:rPr lang="x-none"/>
              <a:t> mutations</a:t>
            </a:r>
          </a:p>
          <a:p>
            <a:pPr>
              <a:spcBef>
                <a:spcPts val="0"/>
              </a:spcBef>
              <a:buClr>
                <a:schemeClr val="accent1"/>
              </a:buClr>
            </a:pPr>
            <a:endParaRPr lang="x-none"/>
          </a:p>
          <a:p>
            <a:pPr>
              <a:spcBef>
                <a:spcPts val="0"/>
              </a:spcBef>
              <a:buClr>
                <a:schemeClr val="accent1"/>
              </a:buClr>
            </a:pPr>
            <a:r>
              <a:rPr lang="x-none" i="1"/>
              <a:t>ALK </a:t>
            </a:r>
            <a:r>
              <a:rPr lang="x-none"/>
              <a:t>fusions</a:t>
            </a:r>
          </a:p>
          <a:p>
            <a:pPr>
              <a:spcBef>
                <a:spcPts val="0"/>
              </a:spcBef>
              <a:buClr>
                <a:schemeClr val="accent1"/>
              </a:buClr>
            </a:pPr>
            <a:r>
              <a:rPr lang="x-none" i="1"/>
              <a:t>ROS1</a:t>
            </a:r>
            <a:r>
              <a:rPr lang="x-none"/>
              <a:t> fusions</a:t>
            </a:r>
          </a:p>
          <a:p>
            <a:pPr>
              <a:spcBef>
                <a:spcPts val="0"/>
              </a:spcBef>
              <a:buClr>
                <a:schemeClr val="accent1"/>
              </a:buClr>
            </a:pPr>
            <a:r>
              <a:rPr lang="x-none" i="1"/>
              <a:t>NTRK1/2/3</a:t>
            </a:r>
            <a:r>
              <a:rPr lang="x-none"/>
              <a:t> fusions</a:t>
            </a:r>
          </a:p>
          <a:p>
            <a:pPr>
              <a:spcBef>
                <a:spcPts val="0"/>
              </a:spcBef>
              <a:buClr>
                <a:schemeClr val="accent1"/>
              </a:buClr>
            </a:pPr>
            <a:r>
              <a:rPr lang="x-none" i="1"/>
              <a:t>RET</a:t>
            </a:r>
            <a:r>
              <a:rPr lang="x-none"/>
              <a:t> fusions</a:t>
            </a:r>
          </a:p>
          <a:p>
            <a:pPr>
              <a:spcBef>
                <a:spcPts val="0"/>
              </a:spcBef>
              <a:buClr>
                <a:schemeClr val="accent1"/>
              </a:buClr>
            </a:pPr>
            <a:r>
              <a:rPr lang="en-GB" dirty="0"/>
              <a:t>Neuregulin-1 fusions </a:t>
            </a:r>
          </a:p>
          <a:p>
            <a:pPr>
              <a:spcBef>
                <a:spcPts val="0"/>
              </a:spcBef>
              <a:buClr>
                <a:schemeClr val="accent1"/>
              </a:buClr>
            </a:pPr>
            <a:endParaRPr lang="x-none"/>
          </a:p>
          <a:p>
            <a:pPr>
              <a:spcBef>
                <a:spcPts val="0"/>
              </a:spcBef>
              <a:buClr>
                <a:schemeClr val="accent1"/>
              </a:buClr>
            </a:pPr>
            <a:r>
              <a:rPr lang="x-none"/>
              <a:t>PDL1 expression</a:t>
            </a:r>
          </a:p>
        </p:txBody>
      </p:sp>
      <p:sp>
        <p:nvSpPr>
          <p:cNvPr id="3" name="Title 2">
            <a:extLst>
              <a:ext uri="{FF2B5EF4-FFF2-40B4-BE49-F238E27FC236}">
                <a16:creationId xmlns:a16="http://schemas.microsoft.com/office/drawing/2014/main" id="{C95E683B-1D4E-FF4A-A1E1-637B60804A90}"/>
              </a:ext>
            </a:extLst>
          </p:cNvPr>
          <p:cNvSpPr>
            <a:spLocks noGrp="1"/>
          </p:cNvSpPr>
          <p:nvPr>
            <p:ph type="title"/>
          </p:nvPr>
        </p:nvSpPr>
        <p:spPr/>
        <p:txBody>
          <a:bodyPr/>
          <a:lstStyle/>
          <a:p>
            <a:r>
              <a:rPr lang="en-GB"/>
              <a:t>Strategy: algorithm and methods</a:t>
            </a:r>
            <a:endParaRPr lang="en-GB" dirty="0"/>
          </a:p>
        </p:txBody>
      </p:sp>
      <p:sp>
        <p:nvSpPr>
          <p:cNvPr id="4" name="Slide Number Placeholder 3">
            <a:extLst>
              <a:ext uri="{FF2B5EF4-FFF2-40B4-BE49-F238E27FC236}">
                <a16:creationId xmlns:a16="http://schemas.microsoft.com/office/drawing/2014/main" id="{8714B0F9-CA82-4848-A05E-6149B39851D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2" name="Rounded Rectangle 21">
            <a:extLst>
              <a:ext uri="{FF2B5EF4-FFF2-40B4-BE49-F238E27FC236}">
                <a16:creationId xmlns:a16="http://schemas.microsoft.com/office/drawing/2014/main" id="{DB489F6D-4D4B-5641-A296-D8294F38717C}"/>
              </a:ext>
            </a:extLst>
          </p:cNvPr>
          <p:cNvSpPr/>
          <p:nvPr/>
        </p:nvSpPr>
        <p:spPr>
          <a:xfrm>
            <a:off x="6039851" y="1519378"/>
            <a:ext cx="778934" cy="1202267"/>
          </a:xfrm>
          <a:prstGeom prst="round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902F40C-0C11-DD43-B6C6-0EB4C54AF1BB}"/>
              </a:ext>
            </a:extLst>
          </p:cNvPr>
          <p:cNvSpPr/>
          <p:nvPr/>
        </p:nvSpPr>
        <p:spPr>
          <a:xfrm>
            <a:off x="5904384" y="1366979"/>
            <a:ext cx="1117600" cy="1490133"/>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2B3248C6-7F75-B946-A13E-36D4D90939B6}"/>
              </a:ext>
            </a:extLst>
          </p:cNvPr>
          <p:cNvCxnSpPr/>
          <p:nvPr/>
        </p:nvCxnSpPr>
        <p:spPr>
          <a:xfrm>
            <a:off x="6931179" y="2119944"/>
            <a:ext cx="780338" cy="0"/>
          </a:xfrm>
          <a:prstGeom prst="straightConnector1">
            <a:avLst/>
          </a:prstGeom>
          <a:ln w="28575">
            <a:tailEnd type="triangle"/>
          </a:ln>
          <a:effectLst/>
        </p:spPr>
        <p:style>
          <a:lnRef idx="2">
            <a:schemeClr val="accent1"/>
          </a:lnRef>
          <a:fillRef idx="0">
            <a:schemeClr val="accent1"/>
          </a:fillRef>
          <a:effectRef idx="1">
            <a:schemeClr val="accent1"/>
          </a:effectRef>
          <a:fontRef idx="minor">
            <a:schemeClr val="tx1"/>
          </a:fontRef>
        </p:style>
      </p:cxnSp>
      <p:sp>
        <p:nvSpPr>
          <p:cNvPr id="25" name="Parallelogram 24">
            <a:extLst>
              <a:ext uri="{FF2B5EF4-FFF2-40B4-BE49-F238E27FC236}">
                <a16:creationId xmlns:a16="http://schemas.microsoft.com/office/drawing/2014/main" id="{B113FE53-AD66-BF42-9F46-25CBFD8C1DB6}"/>
              </a:ext>
            </a:extLst>
          </p:cNvPr>
          <p:cNvSpPr/>
          <p:nvPr/>
        </p:nvSpPr>
        <p:spPr>
          <a:xfrm>
            <a:off x="8400565" y="1899811"/>
            <a:ext cx="762000" cy="1371600"/>
          </a:xfrm>
          <a:prstGeom prst="parallelogram">
            <a:avLst/>
          </a:prstGeom>
          <a:solidFill>
            <a:schemeClr val="bg1">
              <a:lumMod val="9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Parallelogram 25">
            <a:extLst>
              <a:ext uri="{FF2B5EF4-FFF2-40B4-BE49-F238E27FC236}">
                <a16:creationId xmlns:a16="http://schemas.microsoft.com/office/drawing/2014/main" id="{70C0FA06-56DD-754E-AA75-400274E5AACF}"/>
              </a:ext>
            </a:extLst>
          </p:cNvPr>
          <p:cNvSpPr/>
          <p:nvPr/>
        </p:nvSpPr>
        <p:spPr>
          <a:xfrm>
            <a:off x="9058994" y="2246944"/>
            <a:ext cx="762000" cy="1371600"/>
          </a:xfrm>
          <a:prstGeom prst="parallelogram">
            <a:avLst/>
          </a:prstGeom>
          <a:solidFill>
            <a:schemeClr val="bg1">
              <a:lumMod val="9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Parallelogram 26">
            <a:extLst>
              <a:ext uri="{FF2B5EF4-FFF2-40B4-BE49-F238E27FC236}">
                <a16:creationId xmlns:a16="http://schemas.microsoft.com/office/drawing/2014/main" id="{07C10D4A-7CE3-4948-B582-C0660DA7EFD8}"/>
              </a:ext>
            </a:extLst>
          </p:cNvPr>
          <p:cNvSpPr/>
          <p:nvPr/>
        </p:nvSpPr>
        <p:spPr>
          <a:xfrm>
            <a:off x="9663377" y="2796772"/>
            <a:ext cx="762000" cy="1371600"/>
          </a:xfrm>
          <a:prstGeom prst="parallelogram">
            <a:avLst/>
          </a:prstGeom>
          <a:solidFill>
            <a:schemeClr val="bg1">
              <a:lumMod val="9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Parallelogram 27">
            <a:extLst>
              <a:ext uri="{FF2B5EF4-FFF2-40B4-BE49-F238E27FC236}">
                <a16:creationId xmlns:a16="http://schemas.microsoft.com/office/drawing/2014/main" id="{046DF059-DE95-F34E-8D12-167C14AD2D6B}"/>
              </a:ext>
            </a:extLst>
          </p:cNvPr>
          <p:cNvSpPr/>
          <p:nvPr/>
        </p:nvSpPr>
        <p:spPr>
          <a:xfrm>
            <a:off x="10254074" y="3482572"/>
            <a:ext cx="762000" cy="1371600"/>
          </a:xfrm>
          <a:prstGeom prst="parallelogram">
            <a:avLst/>
          </a:prstGeom>
          <a:solidFill>
            <a:schemeClr val="bg1">
              <a:lumMod val="9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Parallelogram 28">
            <a:extLst>
              <a:ext uri="{FF2B5EF4-FFF2-40B4-BE49-F238E27FC236}">
                <a16:creationId xmlns:a16="http://schemas.microsoft.com/office/drawing/2014/main" id="{99CE51D6-F5C3-3E47-A44E-EB931A62FE5A}"/>
              </a:ext>
            </a:extLst>
          </p:cNvPr>
          <p:cNvSpPr/>
          <p:nvPr/>
        </p:nvSpPr>
        <p:spPr>
          <a:xfrm>
            <a:off x="10827838" y="4320266"/>
            <a:ext cx="762000" cy="1371600"/>
          </a:xfrm>
          <a:prstGeom prst="parallelogram">
            <a:avLst/>
          </a:prstGeom>
          <a:solidFill>
            <a:schemeClr val="bg1">
              <a:lumMod val="9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Parallelogram 29">
            <a:extLst>
              <a:ext uri="{FF2B5EF4-FFF2-40B4-BE49-F238E27FC236}">
                <a16:creationId xmlns:a16="http://schemas.microsoft.com/office/drawing/2014/main" id="{BE950E33-4957-9A4D-97D8-771DB2589A2B}"/>
              </a:ext>
            </a:extLst>
          </p:cNvPr>
          <p:cNvSpPr/>
          <p:nvPr/>
        </p:nvSpPr>
        <p:spPr>
          <a:xfrm>
            <a:off x="7711517" y="1561144"/>
            <a:ext cx="762000" cy="1371600"/>
          </a:xfrm>
          <a:prstGeom prst="parallelogram">
            <a:avLst/>
          </a:prstGeom>
          <a:solidFill>
            <a:schemeClr val="bg1">
              <a:lumMod val="9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518E6346-5671-AE45-A9EB-502037CC7C65}"/>
              </a:ext>
            </a:extLst>
          </p:cNvPr>
          <p:cNvSpPr/>
          <p:nvPr/>
        </p:nvSpPr>
        <p:spPr>
          <a:xfrm flipH="1">
            <a:off x="7941350" y="1933678"/>
            <a:ext cx="45719" cy="660401"/>
          </a:xfrm>
          <a:custGeom>
            <a:avLst/>
            <a:gdLst>
              <a:gd name="connsiteX0" fmla="*/ 7701 w 210901"/>
              <a:gd name="connsiteY0" fmla="*/ 0 h 812800"/>
              <a:gd name="connsiteX1" fmla="*/ 7701 w 210901"/>
              <a:gd name="connsiteY1" fmla="*/ 0 h 812800"/>
              <a:gd name="connsiteX2" fmla="*/ 24635 w 210901"/>
              <a:gd name="connsiteY2" fmla="*/ 152400 h 812800"/>
              <a:gd name="connsiteX3" fmla="*/ 92368 w 210901"/>
              <a:gd name="connsiteY3" fmla="*/ 254000 h 812800"/>
              <a:gd name="connsiteX4" fmla="*/ 109301 w 210901"/>
              <a:gd name="connsiteY4" fmla="*/ 304800 h 812800"/>
              <a:gd name="connsiteX5" fmla="*/ 58501 w 210901"/>
              <a:gd name="connsiteY5" fmla="*/ 474134 h 812800"/>
              <a:gd name="connsiteX6" fmla="*/ 41568 w 210901"/>
              <a:gd name="connsiteY6" fmla="*/ 524934 h 812800"/>
              <a:gd name="connsiteX7" fmla="*/ 24635 w 210901"/>
              <a:gd name="connsiteY7" fmla="*/ 643467 h 812800"/>
              <a:gd name="connsiteX8" fmla="*/ 24635 w 210901"/>
              <a:gd name="connsiteY8" fmla="*/ 795867 h 812800"/>
              <a:gd name="connsiteX9" fmla="*/ 75435 w 210901"/>
              <a:gd name="connsiteY9" fmla="*/ 812800 h 812800"/>
              <a:gd name="connsiteX10" fmla="*/ 143168 w 210901"/>
              <a:gd name="connsiteY10" fmla="*/ 795867 h 812800"/>
              <a:gd name="connsiteX11" fmla="*/ 160101 w 210901"/>
              <a:gd name="connsiteY11" fmla="*/ 745067 h 812800"/>
              <a:gd name="connsiteX12" fmla="*/ 177035 w 210901"/>
              <a:gd name="connsiteY12" fmla="*/ 592667 h 812800"/>
              <a:gd name="connsiteX13" fmla="*/ 193968 w 210901"/>
              <a:gd name="connsiteY13" fmla="*/ 524934 h 812800"/>
              <a:gd name="connsiteX14" fmla="*/ 210901 w 210901"/>
              <a:gd name="connsiteY14" fmla="*/ 440267 h 812800"/>
              <a:gd name="connsiteX15" fmla="*/ 177035 w 210901"/>
              <a:gd name="connsiteY15" fmla="*/ 169334 h 812800"/>
              <a:gd name="connsiteX16" fmla="*/ 109301 w 210901"/>
              <a:gd name="connsiteY16" fmla="*/ 67734 h 812800"/>
              <a:gd name="connsiteX17" fmla="*/ 75435 w 210901"/>
              <a:gd name="connsiteY17" fmla="*/ 16934 h 812800"/>
              <a:gd name="connsiteX18" fmla="*/ 75435 w 210901"/>
              <a:gd name="connsiteY18" fmla="*/ 16934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901" h="812800">
                <a:moveTo>
                  <a:pt x="7701" y="0"/>
                </a:moveTo>
                <a:lnTo>
                  <a:pt x="7701" y="0"/>
                </a:lnTo>
                <a:cubicBezTo>
                  <a:pt x="13346" y="50800"/>
                  <a:pt x="8472" y="103910"/>
                  <a:pt x="24635" y="152400"/>
                </a:cubicBezTo>
                <a:cubicBezTo>
                  <a:pt x="37506" y="191014"/>
                  <a:pt x="92368" y="254000"/>
                  <a:pt x="92368" y="254000"/>
                </a:cubicBezTo>
                <a:cubicBezTo>
                  <a:pt x="98012" y="270933"/>
                  <a:pt x="109301" y="286951"/>
                  <a:pt x="109301" y="304800"/>
                </a:cubicBezTo>
                <a:cubicBezTo>
                  <a:pt x="109301" y="330395"/>
                  <a:pt x="60473" y="468218"/>
                  <a:pt x="58501" y="474134"/>
                </a:cubicBezTo>
                <a:lnTo>
                  <a:pt x="41568" y="524934"/>
                </a:lnTo>
                <a:cubicBezTo>
                  <a:pt x="35924" y="564445"/>
                  <a:pt x="32463" y="604330"/>
                  <a:pt x="24635" y="643467"/>
                </a:cubicBezTo>
                <a:cubicBezTo>
                  <a:pt x="11582" y="708734"/>
                  <a:pt x="-23583" y="711487"/>
                  <a:pt x="24635" y="795867"/>
                </a:cubicBezTo>
                <a:cubicBezTo>
                  <a:pt x="33491" y="811364"/>
                  <a:pt x="58502" y="807156"/>
                  <a:pt x="75435" y="812800"/>
                </a:cubicBezTo>
                <a:cubicBezTo>
                  <a:pt x="98013" y="807156"/>
                  <a:pt x="124995" y="810405"/>
                  <a:pt x="143168" y="795867"/>
                </a:cubicBezTo>
                <a:cubicBezTo>
                  <a:pt x="157106" y="784717"/>
                  <a:pt x="157167" y="762673"/>
                  <a:pt x="160101" y="745067"/>
                </a:cubicBezTo>
                <a:cubicBezTo>
                  <a:pt x="168504" y="694650"/>
                  <a:pt x="169263" y="643185"/>
                  <a:pt x="177035" y="592667"/>
                </a:cubicBezTo>
                <a:cubicBezTo>
                  <a:pt x="180574" y="569665"/>
                  <a:pt x="188920" y="547652"/>
                  <a:pt x="193968" y="524934"/>
                </a:cubicBezTo>
                <a:cubicBezTo>
                  <a:pt x="200211" y="496838"/>
                  <a:pt x="205257" y="468489"/>
                  <a:pt x="210901" y="440267"/>
                </a:cubicBezTo>
                <a:cubicBezTo>
                  <a:pt x="210361" y="433244"/>
                  <a:pt x="212932" y="233949"/>
                  <a:pt x="177035" y="169334"/>
                </a:cubicBezTo>
                <a:cubicBezTo>
                  <a:pt x="157268" y="133753"/>
                  <a:pt x="109301" y="67734"/>
                  <a:pt x="109301" y="67734"/>
                </a:cubicBezTo>
                <a:cubicBezTo>
                  <a:pt x="90583" y="11579"/>
                  <a:pt x="110217" y="16934"/>
                  <a:pt x="75435" y="16934"/>
                </a:cubicBezTo>
                <a:lnTo>
                  <a:pt x="75435" y="16934"/>
                </a:lnTo>
              </a:path>
            </a:pathLst>
          </a:cu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Freeform 31">
            <a:extLst>
              <a:ext uri="{FF2B5EF4-FFF2-40B4-BE49-F238E27FC236}">
                <a16:creationId xmlns:a16="http://schemas.microsoft.com/office/drawing/2014/main" id="{7792C435-1A14-A24D-8086-D2E1998D1FBB}"/>
              </a:ext>
            </a:extLst>
          </p:cNvPr>
          <p:cNvSpPr/>
          <p:nvPr/>
        </p:nvSpPr>
        <p:spPr>
          <a:xfrm flipH="1">
            <a:off x="6406460" y="1772871"/>
            <a:ext cx="45719" cy="660401"/>
          </a:xfrm>
          <a:custGeom>
            <a:avLst/>
            <a:gdLst>
              <a:gd name="connsiteX0" fmla="*/ 7701 w 210901"/>
              <a:gd name="connsiteY0" fmla="*/ 0 h 812800"/>
              <a:gd name="connsiteX1" fmla="*/ 7701 w 210901"/>
              <a:gd name="connsiteY1" fmla="*/ 0 h 812800"/>
              <a:gd name="connsiteX2" fmla="*/ 24635 w 210901"/>
              <a:gd name="connsiteY2" fmla="*/ 152400 h 812800"/>
              <a:gd name="connsiteX3" fmla="*/ 92368 w 210901"/>
              <a:gd name="connsiteY3" fmla="*/ 254000 h 812800"/>
              <a:gd name="connsiteX4" fmla="*/ 109301 w 210901"/>
              <a:gd name="connsiteY4" fmla="*/ 304800 h 812800"/>
              <a:gd name="connsiteX5" fmla="*/ 58501 w 210901"/>
              <a:gd name="connsiteY5" fmla="*/ 474134 h 812800"/>
              <a:gd name="connsiteX6" fmla="*/ 41568 w 210901"/>
              <a:gd name="connsiteY6" fmla="*/ 524934 h 812800"/>
              <a:gd name="connsiteX7" fmla="*/ 24635 w 210901"/>
              <a:gd name="connsiteY7" fmla="*/ 643467 h 812800"/>
              <a:gd name="connsiteX8" fmla="*/ 24635 w 210901"/>
              <a:gd name="connsiteY8" fmla="*/ 795867 h 812800"/>
              <a:gd name="connsiteX9" fmla="*/ 75435 w 210901"/>
              <a:gd name="connsiteY9" fmla="*/ 812800 h 812800"/>
              <a:gd name="connsiteX10" fmla="*/ 143168 w 210901"/>
              <a:gd name="connsiteY10" fmla="*/ 795867 h 812800"/>
              <a:gd name="connsiteX11" fmla="*/ 160101 w 210901"/>
              <a:gd name="connsiteY11" fmla="*/ 745067 h 812800"/>
              <a:gd name="connsiteX12" fmla="*/ 177035 w 210901"/>
              <a:gd name="connsiteY12" fmla="*/ 592667 h 812800"/>
              <a:gd name="connsiteX13" fmla="*/ 193968 w 210901"/>
              <a:gd name="connsiteY13" fmla="*/ 524934 h 812800"/>
              <a:gd name="connsiteX14" fmla="*/ 210901 w 210901"/>
              <a:gd name="connsiteY14" fmla="*/ 440267 h 812800"/>
              <a:gd name="connsiteX15" fmla="*/ 177035 w 210901"/>
              <a:gd name="connsiteY15" fmla="*/ 169334 h 812800"/>
              <a:gd name="connsiteX16" fmla="*/ 109301 w 210901"/>
              <a:gd name="connsiteY16" fmla="*/ 67734 h 812800"/>
              <a:gd name="connsiteX17" fmla="*/ 75435 w 210901"/>
              <a:gd name="connsiteY17" fmla="*/ 16934 h 812800"/>
              <a:gd name="connsiteX18" fmla="*/ 75435 w 210901"/>
              <a:gd name="connsiteY18" fmla="*/ 16934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901" h="812800">
                <a:moveTo>
                  <a:pt x="7701" y="0"/>
                </a:moveTo>
                <a:lnTo>
                  <a:pt x="7701" y="0"/>
                </a:lnTo>
                <a:cubicBezTo>
                  <a:pt x="13346" y="50800"/>
                  <a:pt x="8472" y="103910"/>
                  <a:pt x="24635" y="152400"/>
                </a:cubicBezTo>
                <a:cubicBezTo>
                  <a:pt x="37506" y="191014"/>
                  <a:pt x="92368" y="254000"/>
                  <a:pt x="92368" y="254000"/>
                </a:cubicBezTo>
                <a:cubicBezTo>
                  <a:pt x="98012" y="270933"/>
                  <a:pt x="109301" y="286951"/>
                  <a:pt x="109301" y="304800"/>
                </a:cubicBezTo>
                <a:cubicBezTo>
                  <a:pt x="109301" y="330395"/>
                  <a:pt x="60473" y="468218"/>
                  <a:pt x="58501" y="474134"/>
                </a:cubicBezTo>
                <a:lnTo>
                  <a:pt x="41568" y="524934"/>
                </a:lnTo>
                <a:cubicBezTo>
                  <a:pt x="35924" y="564445"/>
                  <a:pt x="32463" y="604330"/>
                  <a:pt x="24635" y="643467"/>
                </a:cubicBezTo>
                <a:cubicBezTo>
                  <a:pt x="11582" y="708734"/>
                  <a:pt x="-23583" y="711487"/>
                  <a:pt x="24635" y="795867"/>
                </a:cubicBezTo>
                <a:cubicBezTo>
                  <a:pt x="33491" y="811364"/>
                  <a:pt x="58502" y="807156"/>
                  <a:pt x="75435" y="812800"/>
                </a:cubicBezTo>
                <a:cubicBezTo>
                  <a:pt x="98013" y="807156"/>
                  <a:pt x="124995" y="810405"/>
                  <a:pt x="143168" y="795867"/>
                </a:cubicBezTo>
                <a:cubicBezTo>
                  <a:pt x="157106" y="784717"/>
                  <a:pt x="157167" y="762673"/>
                  <a:pt x="160101" y="745067"/>
                </a:cubicBezTo>
                <a:cubicBezTo>
                  <a:pt x="168504" y="694650"/>
                  <a:pt x="169263" y="643185"/>
                  <a:pt x="177035" y="592667"/>
                </a:cubicBezTo>
                <a:cubicBezTo>
                  <a:pt x="180574" y="569665"/>
                  <a:pt x="188920" y="547652"/>
                  <a:pt x="193968" y="524934"/>
                </a:cubicBezTo>
                <a:cubicBezTo>
                  <a:pt x="200211" y="496838"/>
                  <a:pt x="205257" y="468489"/>
                  <a:pt x="210901" y="440267"/>
                </a:cubicBezTo>
                <a:cubicBezTo>
                  <a:pt x="210361" y="433244"/>
                  <a:pt x="212932" y="233949"/>
                  <a:pt x="177035" y="169334"/>
                </a:cubicBezTo>
                <a:cubicBezTo>
                  <a:pt x="157268" y="133753"/>
                  <a:pt x="109301" y="67734"/>
                  <a:pt x="109301" y="67734"/>
                </a:cubicBezTo>
                <a:cubicBezTo>
                  <a:pt x="90583" y="11579"/>
                  <a:pt x="110217" y="16934"/>
                  <a:pt x="75435" y="16934"/>
                </a:cubicBezTo>
                <a:lnTo>
                  <a:pt x="75435" y="16934"/>
                </a:lnTo>
              </a:path>
            </a:pathLst>
          </a:cu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Freeform 32">
            <a:extLst>
              <a:ext uri="{FF2B5EF4-FFF2-40B4-BE49-F238E27FC236}">
                <a16:creationId xmlns:a16="http://schemas.microsoft.com/office/drawing/2014/main" id="{D5AC04BE-521D-0043-BF3D-B66F74ACEA46}"/>
              </a:ext>
            </a:extLst>
          </p:cNvPr>
          <p:cNvSpPr/>
          <p:nvPr/>
        </p:nvSpPr>
        <p:spPr>
          <a:xfrm flipH="1">
            <a:off x="8701065" y="2436939"/>
            <a:ext cx="45719" cy="660401"/>
          </a:xfrm>
          <a:custGeom>
            <a:avLst/>
            <a:gdLst>
              <a:gd name="connsiteX0" fmla="*/ 7701 w 210901"/>
              <a:gd name="connsiteY0" fmla="*/ 0 h 812800"/>
              <a:gd name="connsiteX1" fmla="*/ 7701 w 210901"/>
              <a:gd name="connsiteY1" fmla="*/ 0 h 812800"/>
              <a:gd name="connsiteX2" fmla="*/ 24635 w 210901"/>
              <a:gd name="connsiteY2" fmla="*/ 152400 h 812800"/>
              <a:gd name="connsiteX3" fmla="*/ 92368 w 210901"/>
              <a:gd name="connsiteY3" fmla="*/ 254000 h 812800"/>
              <a:gd name="connsiteX4" fmla="*/ 109301 w 210901"/>
              <a:gd name="connsiteY4" fmla="*/ 304800 h 812800"/>
              <a:gd name="connsiteX5" fmla="*/ 58501 w 210901"/>
              <a:gd name="connsiteY5" fmla="*/ 474134 h 812800"/>
              <a:gd name="connsiteX6" fmla="*/ 41568 w 210901"/>
              <a:gd name="connsiteY6" fmla="*/ 524934 h 812800"/>
              <a:gd name="connsiteX7" fmla="*/ 24635 w 210901"/>
              <a:gd name="connsiteY7" fmla="*/ 643467 h 812800"/>
              <a:gd name="connsiteX8" fmla="*/ 24635 w 210901"/>
              <a:gd name="connsiteY8" fmla="*/ 795867 h 812800"/>
              <a:gd name="connsiteX9" fmla="*/ 75435 w 210901"/>
              <a:gd name="connsiteY9" fmla="*/ 812800 h 812800"/>
              <a:gd name="connsiteX10" fmla="*/ 143168 w 210901"/>
              <a:gd name="connsiteY10" fmla="*/ 795867 h 812800"/>
              <a:gd name="connsiteX11" fmla="*/ 160101 w 210901"/>
              <a:gd name="connsiteY11" fmla="*/ 745067 h 812800"/>
              <a:gd name="connsiteX12" fmla="*/ 177035 w 210901"/>
              <a:gd name="connsiteY12" fmla="*/ 592667 h 812800"/>
              <a:gd name="connsiteX13" fmla="*/ 193968 w 210901"/>
              <a:gd name="connsiteY13" fmla="*/ 524934 h 812800"/>
              <a:gd name="connsiteX14" fmla="*/ 210901 w 210901"/>
              <a:gd name="connsiteY14" fmla="*/ 440267 h 812800"/>
              <a:gd name="connsiteX15" fmla="*/ 177035 w 210901"/>
              <a:gd name="connsiteY15" fmla="*/ 169334 h 812800"/>
              <a:gd name="connsiteX16" fmla="*/ 109301 w 210901"/>
              <a:gd name="connsiteY16" fmla="*/ 67734 h 812800"/>
              <a:gd name="connsiteX17" fmla="*/ 75435 w 210901"/>
              <a:gd name="connsiteY17" fmla="*/ 16934 h 812800"/>
              <a:gd name="connsiteX18" fmla="*/ 75435 w 210901"/>
              <a:gd name="connsiteY18" fmla="*/ 16934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901" h="812800">
                <a:moveTo>
                  <a:pt x="7701" y="0"/>
                </a:moveTo>
                <a:lnTo>
                  <a:pt x="7701" y="0"/>
                </a:lnTo>
                <a:cubicBezTo>
                  <a:pt x="13346" y="50800"/>
                  <a:pt x="8472" y="103910"/>
                  <a:pt x="24635" y="152400"/>
                </a:cubicBezTo>
                <a:cubicBezTo>
                  <a:pt x="37506" y="191014"/>
                  <a:pt x="92368" y="254000"/>
                  <a:pt x="92368" y="254000"/>
                </a:cubicBezTo>
                <a:cubicBezTo>
                  <a:pt x="98012" y="270933"/>
                  <a:pt x="109301" y="286951"/>
                  <a:pt x="109301" y="304800"/>
                </a:cubicBezTo>
                <a:cubicBezTo>
                  <a:pt x="109301" y="330395"/>
                  <a:pt x="60473" y="468218"/>
                  <a:pt x="58501" y="474134"/>
                </a:cubicBezTo>
                <a:lnTo>
                  <a:pt x="41568" y="524934"/>
                </a:lnTo>
                <a:cubicBezTo>
                  <a:pt x="35924" y="564445"/>
                  <a:pt x="32463" y="604330"/>
                  <a:pt x="24635" y="643467"/>
                </a:cubicBezTo>
                <a:cubicBezTo>
                  <a:pt x="11582" y="708734"/>
                  <a:pt x="-23583" y="711487"/>
                  <a:pt x="24635" y="795867"/>
                </a:cubicBezTo>
                <a:cubicBezTo>
                  <a:pt x="33491" y="811364"/>
                  <a:pt x="58502" y="807156"/>
                  <a:pt x="75435" y="812800"/>
                </a:cubicBezTo>
                <a:cubicBezTo>
                  <a:pt x="98013" y="807156"/>
                  <a:pt x="124995" y="810405"/>
                  <a:pt x="143168" y="795867"/>
                </a:cubicBezTo>
                <a:cubicBezTo>
                  <a:pt x="157106" y="784717"/>
                  <a:pt x="157167" y="762673"/>
                  <a:pt x="160101" y="745067"/>
                </a:cubicBezTo>
                <a:cubicBezTo>
                  <a:pt x="168504" y="694650"/>
                  <a:pt x="169263" y="643185"/>
                  <a:pt x="177035" y="592667"/>
                </a:cubicBezTo>
                <a:cubicBezTo>
                  <a:pt x="180574" y="569665"/>
                  <a:pt x="188920" y="547652"/>
                  <a:pt x="193968" y="524934"/>
                </a:cubicBezTo>
                <a:cubicBezTo>
                  <a:pt x="200211" y="496838"/>
                  <a:pt x="205257" y="468489"/>
                  <a:pt x="210901" y="440267"/>
                </a:cubicBezTo>
                <a:cubicBezTo>
                  <a:pt x="210361" y="433244"/>
                  <a:pt x="212932" y="233949"/>
                  <a:pt x="177035" y="169334"/>
                </a:cubicBezTo>
                <a:cubicBezTo>
                  <a:pt x="157268" y="133753"/>
                  <a:pt x="109301" y="67734"/>
                  <a:pt x="109301" y="67734"/>
                </a:cubicBezTo>
                <a:cubicBezTo>
                  <a:pt x="90583" y="11579"/>
                  <a:pt x="110217" y="16934"/>
                  <a:pt x="75435" y="16934"/>
                </a:cubicBezTo>
                <a:lnTo>
                  <a:pt x="75435" y="16934"/>
                </a:lnTo>
              </a:path>
            </a:pathLst>
          </a:cu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Freeform 33">
            <a:extLst>
              <a:ext uri="{FF2B5EF4-FFF2-40B4-BE49-F238E27FC236}">
                <a16:creationId xmlns:a16="http://schemas.microsoft.com/office/drawing/2014/main" id="{26278AF6-5978-4041-AC96-A9D07F0020E0}"/>
              </a:ext>
            </a:extLst>
          </p:cNvPr>
          <p:cNvSpPr/>
          <p:nvPr/>
        </p:nvSpPr>
        <p:spPr>
          <a:xfrm flipH="1">
            <a:off x="9446771" y="2602545"/>
            <a:ext cx="45719" cy="660401"/>
          </a:xfrm>
          <a:custGeom>
            <a:avLst/>
            <a:gdLst>
              <a:gd name="connsiteX0" fmla="*/ 7701 w 210901"/>
              <a:gd name="connsiteY0" fmla="*/ 0 h 812800"/>
              <a:gd name="connsiteX1" fmla="*/ 7701 w 210901"/>
              <a:gd name="connsiteY1" fmla="*/ 0 h 812800"/>
              <a:gd name="connsiteX2" fmla="*/ 24635 w 210901"/>
              <a:gd name="connsiteY2" fmla="*/ 152400 h 812800"/>
              <a:gd name="connsiteX3" fmla="*/ 92368 w 210901"/>
              <a:gd name="connsiteY3" fmla="*/ 254000 h 812800"/>
              <a:gd name="connsiteX4" fmla="*/ 109301 w 210901"/>
              <a:gd name="connsiteY4" fmla="*/ 304800 h 812800"/>
              <a:gd name="connsiteX5" fmla="*/ 58501 w 210901"/>
              <a:gd name="connsiteY5" fmla="*/ 474134 h 812800"/>
              <a:gd name="connsiteX6" fmla="*/ 41568 w 210901"/>
              <a:gd name="connsiteY6" fmla="*/ 524934 h 812800"/>
              <a:gd name="connsiteX7" fmla="*/ 24635 w 210901"/>
              <a:gd name="connsiteY7" fmla="*/ 643467 h 812800"/>
              <a:gd name="connsiteX8" fmla="*/ 24635 w 210901"/>
              <a:gd name="connsiteY8" fmla="*/ 795867 h 812800"/>
              <a:gd name="connsiteX9" fmla="*/ 75435 w 210901"/>
              <a:gd name="connsiteY9" fmla="*/ 812800 h 812800"/>
              <a:gd name="connsiteX10" fmla="*/ 143168 w 210901"/>
              <a:gd name="connsiteY10" fmla="*/ 795867 h 812800"/>
              <a:gd name="connsiteX11" fmla="*/ 160101 w 210901"/>
              <a:gd name="connsiteY11" fmla="*/ 745067 h 812800"/>
              <a:gd name="connsiteX12" fmla="*/ 177035 w 210901"/>
              <a:gd name="connsiteY12" fmla="*/ 592667 h 812800"/>
              <a:gd name="connsiteX13" fmla="*/ 193968 w 210901"/>
              <a:gd name="connsiteY13" fmla="*/ 524934 h 812800"/>
              <a:gd name="connsiteX14" fmla="*/ 210901 w 210901"/>
              <a:gd name="connsiteY14" fmla="*/ 440267 h 812800"/>
              <a:gd name="connsiteX15" fmla="*/ 177035 w 210901"/>
              <a:gd name="connsiteY15" fmla="*/ 169334 h 812800"/>
              <a:gd name="connsiteX16" fmla="*/ 109301 w 210901"/>
              <a:gd name="connsiteY16" fmla="*/ 67734 h 812800"/>
              <a:gd name="connsiteX17" fmla="*/ 75435 w 210901"/>
              <a:gd name="connsiteY17" fmla="*/ 16934 h 812800"/>
              <a:gd name="connsiteX18" fmla="*/ 75435 w 210901"/>
              <a:gd name="connsiteY18" fmla="*/ 16934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901" h="812800">
                <a:moveTo>
                  <a:pt x="7701" y="0"/>
                </a:moveTo>
                <a:lnTo>
                  <a:pt x="7701" y="0"/>
                </a:lnTo>
                <a:cubicBezTo>
                  <a:pt x="13346" y="50800"/>
                  <a:pt x="8472" y="103910"/>
                  <a:pt x="24635" y="152400"/>
                </a:cubicBezTo>
                <a:cubicBezTo>
                  <a:pt x="37506" y="191014"/>
                  <a:pt x="92368" y="254000"/>
                  <a:pt x="92368" y="254000"/>
                </a:cubicBezTo>
                <a:cubicBezTo>
                  <a:pt x="98012" y="270933"/>
                  <a:pt x="109301" y="286951"/>
                  <a:pt x="109301" y="304800"/>
                </a:cubicBezTo>
                <a:cubicBezTo>
                  <a:pt x="109301" y="330395"/>
                  <a:pt x="60473" y="468218"/>
                  <a:pt x="58501" y="474134"/>
                </a:cubicBezTo>
                <a:lnTo>
                  <a:pt x="41568" y="524934"/>
                </a:lnTo>
                <a:cubicBezTo>
                  <a:pt x="35924" y="564445"/>
                  <a:pt x="32463" y="604330"/>
                  <a:pt x="24635" y="643467"/>
                </a:cubicBezTo>
                <a:cubicBezTo>
                  <a:pt x="11582" y="708734"/>
                  <a:pt x="-23583" y="711487"/>
                  <a:pt x="24635" y="795867"/>
                </a:cubicBezTo>
                <a:cubicBezTo>
                  <a:pt x="33491" y="811364"/>
                  <a:pt x="58502" y="807156"/>
                  <a:pt x="75435" y="812800"/>
                </a:cubicBezTo>
                <a:cubicBezTo>
                  <a:pt x="98013" y="807156"/>
                  <a:pt x="124995" y="810405"/>
                  <a:pt x="143168" y="795867"/>
                </a:cubicBezTo>
                <a:cubicBezTo>
                  <a:pt x="157106" y="784717"/>
                  <a:pt x="157167" y="762673"/>
                  <a:pt x="160101" y="745067"/>
                </a:cubicBezTo>
                <a:cubicBezTo>
                  <a:pt x="168504" y="694650"/>
                  <a:pt x="169263" y="643185"/>
                  <a:pt x="177035" y="592667"/>
                </a:cubicBezTo>
                <a:cubicBezTo>
                  <a:pt x="180574" y="569665"/>
                  <a:pt x="188920" y="547652"/>
                  <a:pt x="193968" y="524934"/>
                </a:cubicBezTo>
                <a:cubicBezTo>
                  <a:pt x="200211" y="496838"/>
                  <a:pt x="205257" y="468489"/>
                  <a:pt x="210901" y="440267"/>
                </a:cubicBezTo>
                <a:cubicBezTo>
                  <a:pt x="210361" y="433244"/>
                  <a:pt x="212932" y="233949"/>
                  <a:pt x="177035" y="169334"/>
                </a:cubicBezTo>
                <a:cubicBezTo>
                  <a:pt x="157268" y="133753"/>
                  <a:pt x="109301" y="67734"/>
                  <a:pt x="109301" y="67734"/>
                </a:cubicBezTo>
                <a:cubicBezTo>
                  <a:pt x="90583" y="11579"/>
                  <a:pt x="110217" y="16934"/>
                  <a:pt x="75435" y="16934"/>
                </a:cubicBezTo>
                <a:lnTo>
                  <a:pt x="75435" y="16934"/>
                </a:lnTo>
              </a:path>
            </a:pathLst>
          </a:cu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Freeform 34">
            <a:extLst>
              <a:ext uri="{FF2B5EF4-FFF2-40B4-BE49-F238E27FC236}">
                <a16:creationId xmlns:a16="http://schemas.microsoft.com/office/drawing/2014/main" id="{F7C1F1ED-7B89-234A-99CE-63F70D094EF2}"/>
              </a:ext>
            </a:extLst>
          </p:cNvPr>
          <p:cNvSpPr/>
          <p:nvPr/>
        </p:nvSpPr>
        <p:spPr>
          <a:xfrm flipH="1">
            <a:off x="11163121" y="5006068"/>
            <a:ext cx="45719" cy="414361"/>
          </a:xfrm>
          <a:custGeom>
            <a:avLst/>
            <a:gdLst>
              <a:gd name="connsiteX0" fmla="*/ 7701 w 210901"/>
              <a:gd name="connsiteY0" fmla="*/ 0 h 812800"/>
              <a:gd name="connsiteX1" fmla="*/ 7701 w 210901"/>
              <a:gd name="connsiteY1" fmla="*/ 0 h 812800"/>
              <a:gd name="connsiteX2" fmla="*/ 24635 w 210901"/>
              <a:gd name="connsiteY2" fmla="*/ 152400 h 812800"/>
              <a:gd name="connsiteX3" fmla="*/ 92368 w 210901"/>
              <a:gd name="connsiteY3" fmla="*/ 254000 h 812800"/>
              <a:gd name="connsiteX4" fmla="*/ 109301 w 210901"/>
              <a:gd name="connsiteY4" fmla="*/ 304800 h 812800"/>
              <a:gd name="connsiteX5" fmla="*/ 58501 w 210901"/>
              <a:gd name="connsiteY5" fmla="*/ 474134 h 812800"/>
              <a:gd name="connsiteX6" fmla="*/ 41568 w 210901"/>
              <a:gd name="connsiteY6" fmla="*/ 524934 h 812800"/>
              <a:gd name="connsiteX7" fmla="*/ 24635 w 210901"/>
              <a:gd name="connsiteY7" fmla="*/ 643467 h 812800"/>
              <a:gd name="connsiteX8" fmla="*/ 24635 w 210901"/>
              <a:gd name="connsiteY8" fmla="*/ 795867 h 812800"/>
              <a:gd name="connsiteX9" fmla="*/ 75435 w 210901"/>
              <a:gd name="connsiteY9" fmla="*/ 812800 h 812800"/>
              <a:gd name="connsiteX10" fmla="*/ 143168 w 210901"/>
              <a:gd name="connsiteY10" fmla="*/ 795867 h 812800"/>
              <a:gd name="connsiteX11" fmla="*/ 160101 w 210901"/>
              <a:gd name="connsiteY11" fmla="*/ 745067 h 812800"/>
              <a:gd name="connsiteX12" fmla="*/ 177035 w 210901"/>
              <a:gd name="connsiteY12" fmla="*/ 592667 h 812800"/>
              <a:gd name="connsiteX13" fmla="*/ 193968 w 210901"/>
              <a:gd name="connsiteY13" fmla="*/ 524934 h 812800"/>
              <a:gd name="connsiteX14" fmla="*/ 210901 w 210901"/>
              <a:gd name="connsiteY14" fmla="*/ 440267 h 812800"/>
              <a:gd name="connsiteX15" fmla="*/ 177035 w 210901"/>
              <a:gd name="connsiteY15" fmla="*/ 169334 h 812800"/>
              <a:gd name="connsiteX16" fmla="*/ 109301 w 210901"/>
              <a:gd name="connsiteY16" fmla="*/ 67734 h 812800"/>
              <a:gd name="connsiteX17" fmla="*/ 75435 w 210901"/>
              <a:gd name="connsiteY17" fmla="*/ 16934 h 812800"/>
              <a:gd name="connsiteX18" fmla="*/ 75435 w 210901"/>
              <a:gd name="connsiteY18" fmla="*/ 16934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901" h="812800">
                <a:moveTo>
                  <a:pt x="7701" y="0"/>
                </a:moveTo>
                <a:lnTo>
                  <a:pt x="7701" y="0"/>
                </a:lnTo>
                <a:cubicBezTo>
                  <a:pt x="13346" y="50800"/>
                  <a:pt x="8472" y="103910"/>
                  <a:pt x="24635" y="152400"/>
                </a:cubicBezTo>
                <a:cubicBezTo>
                  <a:pt x="37506" y="191014"/>
                  <a:pt x="92368" y="254000"/>
                  <a:pt x="92368" y="254000"/>
                </a:cubicBezTo>
                <a:cubicBezTo>
                  <a:pt x="98012" y="270933"/>
                  <a:pt x="109301" y="286951"/>
                  <a:pt x="109301" y="304800"/>
                </a:cubicBezTo>
                <a:cubicBezTo>
                  <a:pt x="109301" y="330395"/>
                  <a:pt x="60473" y="468218"/>
                  <a:pt x="58501" y="474134"/>
                </a:cubicBezTo>
                <a:lnTo>
                  <a:pt x="41568" y="524934"/>
                </a:lnTo>
                <a:cubicBezTo>
                  <a:pt x="35924" y="564445"/>
                  <a:pt x="32463" y="604330"/>
                  <a:pt x="24635" y="643467"/>
                </a:cubicBezTo>
                <a:cubicBezTo>
                  <a:pt x="11582" y="708734"/>
                  <a:pt x="-23583" y="711487"/>
                  <a:pt x="24635" y="795867"/>
                </a:cubicBezTo>
                <a:cubicBezTo>
                  <a:pt x="33491" y="811364"/>
                  <a:pt x="58502" y="807156"/>
                  <a:pt x="75435" y="812800"/>
                </a:cubicBezTo>
                <a:cubicBezTo>
                  <a:pt x="98013" y="807156"/>
                  <a:pt x="124995" y="810405"/>
                  <a:pt x="143168" y="795867"/>
                </a:cubicBezTo>
                <a:cubicBezTo>
                  <a:pt x="157106" y="784717"/>
                  <a:pt x="157167" y="762673"/>
                  <a:pt x="160101" y="745067"/>
                </a:cubicBezTo>
                <a:cubicBezTo>
                  <a:pt x="168504" y="694650"/>
                  <a:pt x="169263" y="643185"/>
                  <a:pt x="177035" y="592667"/>
                </a:cubicBezTo>
                <a:cubicBezTo>
                  <a:pt x="180574" y="569665"/>
                  <a:pt x="188920" y="547652"/>
                  <a:pt x="193968" y="524934"/>
                </a:cubicBezTo>
                <a:cubicBezTo>
                  <a:pt x="200211" y="496838"/>
                  <a:pt x="205257" y="468489"/>
                  <a:pt x="210901" y="440267"/>
                </a:cubicBezTo>
                <a:cubicBezTo>
                  <a:pt x="210361" y="433244"/>
                  <a:pt x="212932" y="233949"/>
                  <a:pt x="177035" y="169334"/>
                </a:cubicBezTo>
                <a:cubicBezTo>
                  <a:pt x="157268" y="133753"/>
                  <a:pt x="109301" y="67734"/>
                  <a:pt x="109301" y="67734"/>
                </a:cubicBezTo>
                <a:cubicBezTo>
                  <a:pt x="90583" y="11579"/>
                  <a:pt x="110217" y="16934"/>
                  <a:pt x="75435" y="16934"/>
                </a:cubicBezTo>
                <a:lnTo>
                  <a:pt x="75435" y="16934"/>
                </a:lnTo>
              </a:path>
            </a:pathLst>
          </a:cu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Freeform 35">
            <a:extLst>
              <a:ext uri="{FF2B5EF4-FFF2-40B4-BE49-F238E27FC236}">
                <a16:creationId xmlns:a16="http://schemas.microsoft.com/office/drawing/2014/main" id="{9AC93D12-B7D8-F34C-A0A7-D1AF9688855F}"/>
              </a:ext>
            </a:extLst>
          </p:cNvPr>
          <p:cNvSpPr/>
          <p:nvPr/>
        </p:nvSpPr>
        <p:spPr>
          <a:xfrm flipH="1">
            <a:off x="10030417" y="3279372"/>
            <a:ext cx="45719" cy="549828"/>
          </a:xfrm>
          <a:custGeom>
            <a:avLst/>
            <a:gdLst>
              <a:gd name="connsiteX0" fmla="*/ 7701 w 210901"/>
              <a:gd name="connsiteY0" fmla="*/ 0 h 812800"/>
              <a:gd name="connsiteX1" fmla="*/ 7701 w 210901"/>
              <a:gd name="connsiteY1" fmla="*/ 0 h 812800"/>
              <a:gd name="connsiteX2" fmla="*/ 24635 w 210901"/>
              <a:gd name="connsiteY2" fmla="*/ 152400 h 812800"/>
              <a:gd name="connsiteX3" fmla="*/ 92368 w 210901"/>
              <a:gd name="connsiteY3" fmla="*/ 254000 h 812800"/>
              <a:gd name="connsiteX4" fmla="*/ 109301 w 210901"/>
              <a:gd name="connsiteY4" fmla="*/ 304800 h 812800"/>
              <a:gd name="connsiteX5" fmla="*/ 58501 w 210901"/>
              <a:gd name="connsiteY5" fmla="*/ 474134 h 812800"/>
              <a:gd name="connsiteX6" fmla="*/ 41568 w 210901"/>
              <a:gd name="connsiteY6" fmla="*/ 524934 h 812800"/>
              <a:gd name="connsiteX7" fmla="*/ 24635 w 210901"/>
              <a:gd name="connsiteY7" fmla="*/ 643467 h 812800"/>
              <a:gd name="connsiteX8" fmla="*/ 24635 w 210901"/>
              <a:gd name="connsiteY8" fmla="*/ 795867 h 812800"/>
              <a:gd name="connsiteX9" fmla="*/ 75435 w 210901"/>
              <a:gd name="connsiteY9" fmla="*/ 812800 h 812800"/>
              <a:gd name="connsiteX10" fmla="*/ 143168 w 210901"/>
              <a:gd name="connsiteY10" fmla="*/ 795867 h 812800"/>
              <a:gd name="connsiteX11" fmla="*/ 160101 w 210901"/>
              <a:gd name="connsiteY11" fmla="*/ 745067 h 812800"/>
              <a:gd name="connsiteX12" fmla="*/ 177035 w 210901"/>
              <a:gd name="connsiteY12" fmla="*/ 592667 h 812800"/>
              <a:gd name="connsiteX13" fmla="*/ 193968 w 210901"/>
              <a:gd name="connsiteY13" fmla="*/ 524934 h 812800"/>
              <a:gd name="connsiteX14" fmla="*/ 210901 w 210901"/>
              <a:gd name="connsiteY14" fmla="*/ 440267 h 812800"/>
              <a:gd name="connsiteX15" fmla="*/ 177035 w 210901"/>
              <a:gd name="connsiteY15" fmla="*/ 169334 h 812800"/>
              <a:gd name="connsiteX16" fmla="*/ 109301 w 210901"/>
              <a:gd name="connsiteY16" fmla="*/ 67734 h 812800"/>
              <a:gd name="connsiteX17" fmla="*/ 75435 w 210901"/>
              <a:gd name="connsiteY17" fmla="*/ 16934 h 812800"/>
              <a:gd name="connsiteX18" fmla="*/ 75435 w 210901"/>
              <a:gd name="connsiteY18" fmla="*/ 16934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901" h="812800">
                <a:moveTo>
                  <a:pt x="7701" y="0"/>
                </a:moveTo>
                <a:lnTo>
                  <a:pt x="7701" y="0"/>
                </a:lnTo>
                <a:cubicBezTo>
                  <a:pt x="13346" y="50800"/>
                  <a:pt x="8472" y="103910"/>
                  <a:pt x="24635" y="152400"/>
                </a:cubicBezTo>
                <a:cubicBezTo>
                  <a:pt x="37506" y="191014"/>
                  <a:pt x="92368" y="254000"/>
                  <a:pt x="92368" y="254000"/>
                </a:cubicBezTo>
                <a:cubicBezTo>
                  <a:pt x="98012" y="270933"/>
                  <a:pt x="109301" y="286951"/>
                  <a:pt x="109301" y="304800"/>
                </a:cubicBezTo>
                <a:cubicBezTo>
                  <a:pt x="109301" y="330395"/>
                  <a:pt x="60473" y="468218"/>
                  <a:pt x="58501" y="474134"/>
                </a:cubicBezTo>
                <a:lnTo>
                  <a:pt x="41568" y="524934"/>
                </a:lnTo>
                <a:cubicBezTo>
                  <a:pt x="35924" y="564445"/>
                  <a:pt x="32463" y="604330"/>
                  <a:pt x="24635" y="643467"/>
                </a:cubicBezTo>
                <a:cubicBezTo>
                  <a:pt x="11582" y="708734"/>
                  <a:pt x="-23583" y="711487"/>
                  <a:pt x="24635" y="795867"/>
                </a:cubicBezTo>
                <a:cubicBezTo>
                  <a:pt x="33491" y="811364"/>
                  <a:pt x="58502" y="807156"/>
                  <a:pt x="75435" y="812800"/>
                </a:cubicBezTo>
                <a:cubicBezTo>
                  <a:pt x="98013" y="807156"/>
                  <a:pt x="124995" y="810405"/>
                  <a:pt x="143168" y="795867"/>
                </a:cubicBezTo>
                <a:cubicBezTo>
                  <a:pt x="157106" y="784717"/>
                  <a:pt x="157167" y="762673"/>
                  <a:pt x="160101" y="745067"/>
                </a:cubicBezTo>
                <a:cubicBezTo>
                  <a:pt x="168504" y="694650"/>
                  <a:pt x="169263" y="643185"/>
                  <a:pt x="177035" y="592667"/>
                </a:cubicBezTo>
                <a:cubicBezTo>
                  <a:pt x="180574" y="569665"/>
                  <a:pt x="188920" y="547652"/>
                  <a:pt x="193968" y="524934"/>
                </a:cubicBezTo>
                <a:cubicBezTo>
                  <a:pt x="200211" y="496838"/>
                  <a:pt x="205257" y="468489"/>
                  <a:pt x="210901" y="440267"/>
                </a:cubicBezTo>
                <a:cubicBezTo>
                  <a:pt x="210361" y="433244"/>
                  <a:pt x="212932" y="233949"/>
                  <a:pt x="177035" y="169334"/>
                </a:cubicBezTo>
                <a:cubicBezTo>
                  <a:pt x="157268" y="133753"/>
                  <a:pt x="109301" y="67734"/>
                  <a:pt x="109301" y="67734"/>
                </a:cubicBezTo>
                <a:cubicBezTo>
                  <a:pt x="90583" y="11579"/>
                  <a:pt x="110217" y="16934"/>
                  <a:pt x="75435" y="16934"/>
                </a:cubicBezTo>
                <a:lnTo>
                  <a:pt x="75435" y="16934"/>
                </a:lnTo>
              </a:path>
            </a:pathLst>
          </a:cu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BAD494EC-4764-174B-9C49-541559FC39E7}"/>
              </a:ext>
            </a:extLst>
          </p:cNvPr>
          <p:cNvSpPr/>
          <p:nvPr/>
        </p:nvSpPr>
        <p:spPr>
          <a:xfrm flipH="1">
            <a:off x="10617232" y="4079219"/>
            <a:ext cx="68997" cy="482094"/>
          </a:xfrm>
          <a:custGeom>
            <a:avLst/>
            <a:gdLst>
              <a:gd name="connsiteX0" fmla="*/ 7701 w 210901"/>
              <a:gd name="connsiteY0" fmla="*/ 0 h 812800"/>
              <a:gd name="connsiteX1" fmla="*/ 7701 w 210901"/>
              <a:gd name="connsiteY1" fmla="*/ 0 h 812800"/>
              <a:gd name="connsiteX2" fmla="*/ 24635 w 210901"/>
              <a:gd name="connsiteY2" fmla="*/ 152400 h 812800"/>
              <a:gd name="connsiteX3" fmla="*/ 92368 w 210901"/>
              <a:gd name="connsiteY3" fmla="*/ 254000 h 812800"/>
              <a:gd name="connsiteX4" fmla="*/ 109301 w 210901"/>
              <a:gd name="connsiteY4" fmla="*/ 304800 h 812800"/>
              <a:gd name="connsiteX5" fmla="*/ 58501 w 210901"/>
              <a:gd name="connsiteY5" fmla="*/ 474134 h 812800"/>
              <a:gd name="connsiteX6" fmla="*/ 41568 w 210901"/>
              <a:gd name="connsiteY6" fmla="*/ 524934 h 812800"/>
              <a:gd name="connsiteX7" fmla="*/ 24635 w 210901"/>
              <a:gd name="connsiteY7" fmla="*/ 643467 h 812800"/>
              <a:gd name="connsiteX8" fmla="*/ 24635 w 210901"/>
              <a:gd name="connsiteY8" fmla="*/ 795867 h 812800"/>
              <a:gd name="connsiteX9" fmla="*/ 75435 w 210901"/>
              <a:gd name="connsiteY9" fmla="*/ 812800 h 812800"/>
              <a:gd name="connsiteX10" fmla="*/ 143168 w 210901"/>
              <a:gd name="connsiteY10" fmla="*/ 795867 h 812800"/>
              <a:gd name="connsiteX11" fmla="*/ 160101 w 210901"/>
              <a:gd name="connsiteY11" fmla="*/ 745067 h 812800"/>
              <a:gd name="connsiteX12" fmla="*/ 177035 w 210901"/>
              <a:gd name="connsiteY12" fmla="*/ 592667 h 812800"/>
              <a:gd name="connsiteX13" fmla="*/ 193968 w 210901"/>
              <a:gd name="connsiteY13" fmla="*/ 524934 h 812800"/>
              <a:gd name="connsiteX14" fmla="*/ 210901 w 210901"/>
              <a:gd name="connsiteY14" fmla="*/ 440267 h 812800"/>
              <a:gd name="connsiteX15" fmla="*/ 177035 w 210901"/>
              <a:gd name="connsiteY15" fmla="*/ 169334 h 812800"/>
              <a:gd name="connsiteX16" fmla="*/ 109301 w 210901"/>
              <a:gd name="connsiteY16" fmla="*/ 67734 h 812800"/>
              <a:gd name="connsiteX17" fmla="*/ 75435 w 210901"/>
              <a:gd name="connsiteY17" fmla="*/ 16934 h 812800"/>
              <a:gd name="connsiteX18" fmla="*/ 75435 w 210901"/>
              <a:gd name="connsiteY18" fmla="*/ 16934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901" h="812800">
                <a:moveTo>
                  <a:pt x="7701" y="0"/>
                </a:moveTo>
                <a:lnTo>
                  <a:pt x="7701" y="0"/>
                </a:lnTo>
                <a:cubicBezTo>
                  <a:pt x="13346" y="50800"/>
                  <a:pt x="8472" y="103910"/>
                  <a:pt x="24635" y="152400"/>
                </a:cubicBezTo>
                <a:cubicBezTo>
                  <a:pt x="37506" y="191014"/>
                  <a:pt x="92368" y="254000"/>
                  <a:pt x="92368" y="254000"/>
                </a:cubicBezTo>
                <a:cubicBezTo>
                  <a:pt x="98012" y="270933"/>
                  <a:pt x="109301" y="286951"/>
                  <a:pt x="109301" y="304800"/>
                </a:cubicBezTo>
                <a:cubicBezTo>
                  <a:pt x="109301" y="330395"/>
                  <a:pt x="60473" y="468218"/>
                  <a:pt x="58501" y="474134"/>
                </a:cubicBezTo>
                <a:lnTo>
                  <a:pt x="41568" y="524934"/>
                </a:lnTo>
                <a:cubicBezTo>
                  <a:pt x="35924" y="564445"/>
                  <a:pt x="32463" y="604330"/>
                  <a:pt x="24635" y="643467"/>
                </a:cubicBezTo>
                <a:cubicBezTo>
                  <a:pt x="11582" y="708734"/>
                  <a:pt x="-23583" y="711487"/>
                  <a:pt x="24635" y="795867"/>
                </a:cubicBezTo>
                <a:cubicBezTo>
                  <a:pt x="33491" y="811364"/>
                  <a:pt x="58502" y="807156"/>
                  <a:pt x="75435" y="812800"/>
                </a:cubicBezTo>
                <a:cubicBezTo>
                  <a:pt x="98013" y="807156"/>
                  <a:pt x="124995" y="810405"/>
                  <a:pt x="143168" y="795867"/>
                </a:cubicBezTo>
                <a:cubicBezTo>
                  <a:pt x="157106" y="784717"/>
                  <a:pt x="157167" y="762673"/>
                  <a:pt x="160101" y="745067"/>
                </a:cubicBezTo>
                <a:cubicBezTo>
                  <a:pt x="168504" y="694650"/>
                  <a:pt x="169263" y="643185"/>
                  <a:pt x="177035" y="592667"/>
                </a:cubicBezTo>
                <a:cubicBezTo>
                  <a:pt x="180574" y="569665"/>
                  <a:pt x="188920" y="547652"/>
                  <a:pt x="193968" y="524934"/>
                </a:cubicBezTo>
                <a:cubicBezTo>
                  <a:pt x="200211" y="496838"/>
                  <a:pt x="205257" y="468489"/>
                  <a:pt x="210901" y="440267"/>
                </a:cubicBezTo>
                <a:cubicBezTo>
                  <a:pt x="210361" y="433244"/>
                  <a:pt x="212932" y="233949"/>
                  <a:pt x="177035" y="169334"/>
                </a:cubicBezTo>
                <a:cubicBezTo>
                  <a:pt x="157268" y="133753"/>
                  <a:pt x="109301" y="67734"/>
                  <a:pt x="109301" y="67734"/>
                </a:cubicBezTo>
                <a:cubicBezTo>
                  <a:pt x="90583" y="11579"/>
                  <a:pt x="110217" y="16934"/>
                  <a:pt x="75435" y="16934"/>
                </a:cubicBezTo>
                <a:lnTo>
                  <a:pt x="75435" y="16934"/>
                </a:lnTo>
              </a:path>
            </a:pathLst>
          </a:cu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4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5DCAF-418C-4BC6-8E1B-4C5E61FCE2AC}"/>
              </a:ext>
            </a:extLst>
          </p:cNvPr>
          <p:cNvSpPr>
            <a:spLocks noGrp="1"/>
          </p:cNvSpPr>
          <p:nvPr>
            <p:ph type="title"/>
          </p:nvPr>
        </p:nvSpPr>
        <p:spPr>
          <a:xfrm>
            <a:off x="609600" y="490662"/>
            <a:ext cx="10972800" cy="4162474"/>
          </a:xfrm>
        </p:spPr>
        <p:txBody>
          <a:bodyPr/>
          <a:lstStyle/>
          <a:p>
            <a:r>
              <a:rPr lang="en-GB" dirty="0"/>
              <a:t>Experts knowledge share</a:t>
            </a:r>
            <a:br>
              <a:rPr lang="en-GB" dirty="0"/>
            </a:br>
            <a:br>
              <a:rPr lang="en-GB" sz="3600" dirty="0"/>
            </a:br>
            <a:r>
              <a:rPr lang="en-GB" sz="3200" dirty="0"/>
              <a:t>diagnosing and treating </a:t>
            </a:r>
            <a:r>
              <a:rPr lang="en-GB" sz="3200" dirty="0" err="1"/>
              <a:t>trk</a:t>
            </a:r>
            <a:r>
              <a:rPr lang="en-GB" sz="3200" dirty="0"/>
              <a:t> fusion-positive cancer</a:t>
            </a:r>
            <a:br>
              <a:rPr lang="fr-FR" sz="3600" b="1" dirty="0">
                <a:solidFill>
                  <a:schemeClr val="accent1"/>
                </a:solidFill>
                <a:ea typeface="Aileron" charset="0"/>
                <a:cs typeface="Aileron" charset="0"/>
              </a:rPr>
            </a:br>
            <a:endParaRPr lang="en-GB" dirty="0"/>
          </a:p>
        </p:txBody>
      </p:sp>
      <p:sp>
        <p:nvSpPr>
          <p:cNvPr id="3" name="Subtitle 2">
            <a:extLst>
              <a:ext uri="{FF2B5EF4-FFF2-40B4-BE49-F238E27FC236}">
                <a16:creationId xmlns:a16="http://schemas.microsoft.com/office/drawing/2014/main" id="{42C52E1A-D541-4E0F-AA89-45846A76ED88}"/>
              </a:ext>
            </a:extLst>
          </p:cNvPr>
          <p:cNvSpPr>
            <a:spLocks noGrp="1"/>
          </p:cNvSpPr>
          <p:nvPr>
            <p:ph type="subTitle" idx="1"/>
          </p:nvPr>
        </p:nvSpPr>
        <p:spPr>
          <a:xfrm>
            <a:off x="2625824" y="4293096"/>
            <a:ext cx="7430616" cy="1655762"/>
          </a:xfrm>
        </p:spPr>
        <p:txBody>
          <a:bodyPr>
            <a:normAutofit/>
          </a:bodyPr>
          <a:lstStyle/>
          <a:p>
            <a:r>
              <a:rPr lang="en-GB" sz="2800" dirty="0"/>
              <a:t>Caterina Marchiò, David Hong and Philipp </a:t>
            </a:r>
            <a:r>
              <a:rPr lang="en-GB" sz="2800" dirty="0" err="1"/>
              <a:t>Ivanyi</a:t>
            </a:r>
            <a:endParaRPr lang="en-GB" sz="2800" dirty="0"/>
          </a:p>
          <a:p>
            <a:r>
              <a:rPr lang="en-GB" sz="1800" dirty="0"/>
              <a:t>11</a:t>
            </a:r>
            <a:r>
              <a:rPr lang="en-GB" sz="1800" baseline="30000" dirty="0"/>
              <a:t>th</a:t>
            </a:r>
            <a:r>
              <a:rPr lang="en-GB" sz="1800" dirty="0"/>
              <a:t> September 2022</a:t>
            </a:r>
            <a:endParaRPr lang="en-GB" sz="1800" baseline="30000" dirty="0"/>
          </a:p>
        </p:txBody>
      </p:sp>
      <p:sp>
        <p:nvSpPr>
          <p:cNvPr id="4" name="Slide Number Placeholder 3">
            <a:extLst>
              <a:ext uri="{FF2B5EF4-FFF2-40B4-BE49-F238E27FC236}">
                <a16:creationId xmlns:a16="http://schemas.microsoft.com/office/drawing/2014/main" id="{16AFE348-9B1C-4BAD-BE5A-131A04D5E610}"/>
              </a:ext>
            </a:extLst>
          </p:cNvPr>
          <p:cNvSpPr>
            <a:spLocks noGrp="1"/>
          </p:cNvSpPr>
          <p:nvPr>
            <p:ph type="sldNum" sz="quarter" idx="4"/>
          </p:nvPr>
        </p:nvSpPr>
        <p:spPr/>
        <p:txBody>
          <a:bodyPr/>
          <a:lstStyle/>
          <a:p>
            <a:fld id="{FCE43C0F-8A7B-3A4B-9DB5-B3472E36E833}" type="slidenum">
              <a:rPr lang="en-GB" smtClean="0"/>
              <a:pPr/>
              <a:t>2</a:t>
            </a:fld>
            <a:endParaRPr lang="en-GB" dirty="0"/>
          </a:p>
        </p:txBody>
      </p:sp>
    </p:spTree>
    <p:extLst>
      <p:ext uri="{BB962C8B-B14F-4D97-AF65-F5344CB8AC3E}">
        <p14:creationId xmlns:p14="http://schemas.microsoft.com/office/powerpoint/2010/main" val="4206978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ante 28">
            <a:extLst>
              <a:ext uri="{FF2B5EF4-FFF2-40B4-BE49-F238E27FC236}">
                <a16:creationId xmlns:a16="http://schemas.microsoft.com/office/drawing/2014/main" id="{B4B2B9B6-3D82-5B4F-80BD-D2D0FA53496F}"/>
              </a:ext>
            </a:extLst>
          </p:cNvPr>
          <p:cNvSpPr/>
          <p:nvPr/>
        </p:nvSpPr>
        <p:spPr>
          <a:xfrm>
            <a:off x="3594534" y="912583"/>
            <a:ext cx="4019763" cy="2377143"/>
          </a:xfrm>
          <a:prstGeom prst="diamond">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Is the histologic </a:t>
            </a:r>
            <a:r>
              <a:rPr kumimoji="0" lang="en-US" sz="1600" b="0" i="0" u="none" strike="noStrike" kern="1200" cap="none" spc="0" normalizeH="0" baseline="0" noProof="0" dirty="0" err="1">
                <a:ln>
                  <a:noFill/>
                </a:ln>
                <a:solidFill>
                  <a:prstClr val="white"/>
                </a:solidFill>
                <a:effectLst/>
                <a:uLnTx/>
                <a:uFillTx/>
                <a:latin typeface="Arial"/>
                <a:ea typeface="+mn-ea"/>
                <a:cs typeface="Arial"/>
              </a:rPr>
              <a:t>tumour</a:t>
            </a:r>
            <a:r>
              <a:rPr kumimoji="0" lang="en-US" sz="1600" b="0" i="0" u="none" strike="noStrike" kern="1200" cap="none" spc="0" normalizeH="0" baseline="0" noProof="0" dirty="0">
                <a:ln>
                  <a:noFill/>
                </a:ln>
                <a:solidFill>
                  <a:prstClr val="white"/>
                </a:solidFill>
                <a:effectLst/>
                <a:uLnTx/>
                <a:uFillTx/>
                <a:latin typeface="Arial"/>
                <a:ea typeface="+mn-ea"/>
                <a:cs typeface="Arial"/>
              </a:rPr>
              <a:t> type known to harbor highly recurrent</a:t>
            </a:r>
            <a:r>
              <a:rPr kumimoji="0" lang="en-US" sz="1600" b="0" i="1" u="none" strike="noStrike" kern="1200" cap="none" spc="0" normalizeH="0" baseline="0" noProof="0" dirty="0">
                <a:ln>
                  <a:noFill/>
                </a:ln>
                <a:solidFill>
                  <a:prstClr val="white"/>
                </a:solidFill>
                <a:effectLst/>
                <a:uLnTx/>
                <a:uFillTx/>
                <a:latin typeface="Arial"/>
                <a:ea typeface="+mn-ea"/>
                <a:cs typeface="Arial"/>
              </a:rPr>
              <a:t> NTRK</a:t>
            </a:r>
            <a:r>
              <a:rPr kumimoji="0" lang="en-US" sz="1600" b="0" i="0" u="none" strike="noStrike" kern="1200" cap="none" spc="0" normalizeH="0" baseline="0" noProof="0" dirty="0">
                <a:ln>
                  <a:noFill/>
                </a:ln>
                <a:solidFill>
                  <a:prstClr val="white"/>
                </a:solidFill>
                <a:effectLst/>
                <a:uLnTx/>
                <a:uFillTx/>
                <a:latin typeface="Arial"/>
                <a:ea typeface="+mn-ea"/>
                <a:cs typeface="Arial"/>
              </a:rPr>
              <a:t> fusions?</a:t>
            </a:r>
          </a:p>
        </p:txBody>
      </p:sp>
      <p:cxnSp>
        <p:nvCxnSpPr>
          <p:cNvPr id="3" name="Connettore 1 29">
            <a:extLst>
              <a:ext uri="{FF2B5EF4-FFF2-40B4-BE49-F238E27FC236}">
                <a16:creationId xmlns:a16="http://schemas.microsoft.com/office/drawing/2014/main" id="{8B35D0C8-FF5C-1D4A-9B0A-C7AD97C4CB93}"/>
              </a:ext>
            </a:extLst>
          </p:cNvPr>
          <p:cNvCxnSpPr>
            <a:endCxn id="2" idx="1"/>
          </p:cNvCxnSpPr>
          <p:nvPr/>
        </p:nvCxnSpPr>
        <p:spPr>
          <a:xfrm>
            <a:off x="2900185" y="2100317"/>
            <a:ext cx="694349" cy="83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 name="Connettore 1 30">
            <a:extLst>
              <a:ext uri="{FF2B5EF4-FFF2-40B4-BE49-F238E27FC236}">
                <a16:creationId xmlns:a16="http://schemas.microsoft.com/office/drawing/2014/main" id="{AE1F2317-BF70-2F43-B9FE-E871D09266F8}"/>
              </a:ext>
            </a:extLst>
          </p:cNvPr>
          <p:cNvCxnSpPr>
            <a:stCxn id="2" idx="3"/>
          </p:cNvCxnSpPr>
          <p:nvPr/>
        </p:nvCxnSpPr>
        <p:spPr>
          <a:xfrm flipV="1">
            <a:off x="7614299" y="2099768"/>
            <a:ext cx="655751" cy="138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CasellaDiTesto 31">
            <a:extLst>
              <a:ext uri="{FF2B5EF4-FFF2-40B4-BE49-F238E27FC236}">
                <a16:creationId xmlns:a16="http://schemas.microsoft.com/office/drawing/2014/main" id="{48DB27FD-68F3-DD47-8C1E-DE0520898D6E}"/>
              </a:ext>
            </a:extLst>
          </p:cNvPr>
          <p:cNvSpPr txBox="1"/>
          <p:nvPr/>
        </p:nvSpPr>
        <p:spPr>
          <a:xfrm>
            <a:off x="2977617" y="1733366"/>
            <a:ext cx="593419" cy="338550"/>
          </a:xfrm>
          <a:prstGeom prst="rect">
            <a:avLst/>
          </a:prstGeom>
          <a:noFill/>
        </p:spPr>
        <p:txBody>
          <a:bodyPr wrap="non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D8298"/>
                </a:solidFill>
                <a:effectLst/>
                <a:uLnTx/>
                <a:uFillTx/>
                <a:latin typeface="Arial"/>
                <a:ea typeface="+mn-ea"/>
                <a:cs typeface="Arial"/>
              </a:rPr>
              <a:t>YES</a:t>
            </a:r>
          </a:p>
        </p:txBody>
      </p:sp>
      <p:sp>
        <p:nvSpPr>
          <p:cNvPr id="6" name="CasellaDiTesto 32">
            <a:extLst>
              <a:ext uri="{FF2B5EF4-FFF2-40B4-BE49-F238E27FC236}">
                <a16:creationId xmlns:a16="http://schemas.microsoft.com/office/drawing/2014/main" id="{B677D180-369D-AA41-8123-FE616F5928BE}"/>
              </a:ext>
            </a:extLst>
          </p:cNvPr>
          <p:cNvSpPr txBox="1"/>
          <p:nvPr/>
        </p:nvSpPr>
        <p:spPr>
          <a:xfrm>
            <a:off x="7719142" y="1730434"/>
            <a:ext cx="492430" cy="338550"/>
          </a:xfrm>
          <a:prstGeom prst="rect">
            <a:avLst/>
          </a:prstGeom>
          <a:noFill/>
        </p:spPr>
        <p:txBody>
          <a:bodyPr wrap="non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a:ea typeface="+mn-ea"/>
                <a:cs typeface="Arial"/>
              </a:rPr>
              <a:t>NO</a:t>
            </a:r>
          </a:p>
        </p:txBody>
      </p:sp>
      <p:sp>
        <p:nvSpPr>
          <p:cNvPr id="7" name="CasellaDiTesto 33">
            <a:extLst>
              <a:ext uri="{FF2B5EF4-FFF2-40B4-BE49-F238E27FC236}">
                <a16:creationId xmlns:a16="http://schemas.microsoft.com/office/drawing/2014/main" id="{5E8D2229-2D45-AB44-8C68-A1290E8BE9D1}"/>
              </a:ext>
            </a:extLst>
          </p:cNvPr>
          <p:cNvSpPr txBox="1"/>
          <p:nvPr/>
        </p:nvSpPr>
        <p:spPr>
          <a:xfrm>
            <a:off x="31481" y="1371185"/>
            <a:ext cx="2838825" cy="1569656"/>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As a confirmatory technique use FISH, RT-PCR, or RNA-NGS assays with specific probes for the fusion involving the</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known </a:t>
            </a:r>
            <a:r>
              <a:rPr kumimoji="0" lang="en-US" sz="1600" b="0" i="1" u="none" strike="noStrike" kern="1200" cap="none" spc="0" normalizeH="0" baseline="0" noProof="0" dirty="0">
                <a:ln>
                  <a:noFill/>
                </a:ln>
                <a:solidFill>
                  <a:prstClr val="black"/>
                </a:solidFill>
                <a:effectLst/>
                <a:uLnTx/>
                <a:uFillTx/>
                <a:latin typeface="Arial"/>
                <a:ea typeface="+mn-ea"/>
                <a:cs typeface="Arial"/>
              </a:rPr>
              <a:t>NTRK </a:t>
            </a:r>
            <a:r>
              <a:rPr kumimoji="0" lang="en-US" sz="1600" b="0" i="0" u="none" strike="noStrike" kern="1200" cap="none" spc="0" normalizeH="0" baseline="0" noProof="0" dirty="0">
                <a:ln>
                  <a:noFill/>
                </a:ln>
                <a:solidFill>
                  <a:prstClr val="black"/>
                </a:solidFill>
                <a:effectLst/>
                <a:uLnTx/>
                <a:uFillTx/>
                <a:latin typeface="Arial"/>
                <a:ea typeface="+mn-ea"/>
                <a:cs typeface="Arial"/>
              </a:rPr>
              <a:t>gene</a:t>
            </a:r>
            <a:endParaRPr kumimoji="0" lang="en-US" sz="1600" b="0" i="1" u="none" strike="noStrike" kern="1200" cap="none" spc="0" normalizeH="0" baseline="0" noProof="0" dirty="0">
              <a:ln>
                <a:noFill/>
              </a:ln>
              <a:solidFill>
                <a:prstClr val="black"/>
              </a:solidFill>
              <a:effectLst/>
              <a:uLnTx/>
              <a:uFillTx/>
              <a:latin typeface="Arial"/>
              <a:ea typeface="+mn-ea"/>
              <a:cs typeface="Arial"/>
            </a:endParaRPr>
          </a:p>
        </p:txBody>
      </p:sp>
      <p:sp>
        <p:nvSpPr>
          <p:cNvPr id="8" name="Diamante 34">
            <a:extLst>
              <a:ext uri="{FF2B5EF4-FFF2-40B4-BE49-F238E27FC236}">
                <a16:creationId xmlns:a16="http://schemas.microsoft.com/office/drawing/2014/main" id="{F8FCA1D5-F840-0742-9893-B9472BA9E5C2}"/>
              </a:ext>
            </a:extLst>
          </p:cNvPr>
          <p:cNvSpPr/>
          <p:nvPr/>
        </p:nvSpPr>
        <p:spPr>
          <a:xfrm>
            <a:off x="8249129" y="1315358"/>
            <a:ext cx="3466353" cy="1568823"/>
          </a:xfrm>
          <a:prstGeom prst="diamond">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Arial"/>
              </a:rPr>
              <a:t>Is there a sequencing platform available?</a:t>
            </a:r>
          </a:p>
        </p:txBody>
      </p:sp>
      <p:cxnSp>
        <p:nvCxnSpPr>
          <p:cNvPr id="9" name="Connettore 1 35">
            <a:extLst>
              <a:ext uri="{FF2B5EF4-FFF2-40B4-BE49-F238E27FC236}">
                <a16:creationId xmlns:a16="http://schemas.microsoft.com/office/drawing/2014/main" id="{BB551BC1-70B1-9B4E-831B-6EB34B09B066}"/>
              </a:ext>
            </a:extLst>
          </p:cNvPr>
          <p:cNvCxnSpPr/>
          <p:nvPr/>
        </p:nvCxnSpPr>
        <p:spPr>
          <a:xfrm>
            <a:off x="11285151" y="5479396"/>
            <a:ext cx="4" cy="52273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Connettore 1 36">
            <a:extLst>
              <a:ext uri="{FF2B5EF4-FFF2-40B4-BE49-F238E27FC236}">
                <a16:creationId xmlns:a16="http://schemas.microsoft.com/office/drawing/2014/main" id="{1D47C585-8997-6945-8372-2C126017252D}"/>
              </a:ext>
            </a:extLst>
          </p:cNvPr>
          <p:cNvCxnSpPr/>
          <p:nvPr/>
        </p:nvCxnSpPr>
        <p:spPr>
          <a:xfrm flipH="1">
            <a:off x="6590651" y="3366223"/>
            <a:ext cx="3391647"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CasellaDiTesto 37">
            <a:extLst>
              <a:ext uri="{FF2B5EF4-FFF2-40B4-BE49-F238E27FC236}">
                <a16:creationId xmlns:a16="http://schemas.microsoft.com/office/drawing/2014/main" id="{8BD76668-19F2-EA49-8436-A8089978033D}"/>
              </a:ext>
            </a:extLst>
          </p:cNvPr>
          <p:cNvSpPr txBox="1"/>
          <p:nvPr/>
        </p:nvSpPr>
        <p:spPr>
          <a:xfrm>
            <a:off x="10488294" y="2943395"/>
            <a:ext cx="593420" cy="338550"/>
          </a:xfrm>
          <a:prstGeom prst="rect">
            <a:avLst/>
          </a:prstGeom>
          <a:noFill/>
        </p:spPr>
        <p:txBody>
          <a:bodyPr wrap="non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C0504D"/>
                </a:solidFill>
                <a:effectLst/>
                <a:uLnTx/>
                <a:uFillTx/>
                <a:latin typeface="Arial"/>
                <a:ea typeface="+mn-ea"/>
                <a:cs typeface="Arial"/>
              </a:rPr>
              <a:t>YES</a:t>
            </a:r>
          </a:p>
        </p:txBody>
      </p:sp>
      <p:sp>
        <p:nvSpPr>
          <p:cNvPr id="12" name="CasellaDiTesto 38">
            <a:extLst>
              <a:ext uri="{FF2B5EF4-FFF2-40B4-BE49-F238E27FC236}">
                <a16:creationId xmlns:a16="http://schemas.microsoft.com/office/drawing/2014/main" id="{A236D55B-38C4-9143-A1F4-D31A32F555A5}"/>
              </a:ext>
            </a:extLst>
          </p:cNvPr>
          <p:cNvSpPr txBox="1"/>
          <p:nvPr/>
        </p:nvSpPr>
        <p:spPr>
          <a:xfrm>
            <a:off x="9130674" y="2950098"/>
            <a:ext cx="492430" cy="338550"/>
          </a:xfrm>
          <a:prstGeom prst="rect">
            <a:avLst/>
          </a:prstGeom>
          <a:noFill/>
        </p:spPr>
        <p:txBody>
          <a:bodyPr wrap="non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a:ea typeface="+mn-ea"/>
                <a:cs typeface="Arial"/>
              </a:rPr>
              <a:t>NO</a:t>
            </a:r>
          </a:p>
        </p:txBody>
      </p:sp>
      <p:cxnSp>
        <p:nvCxnSpPr>
          <p:cNvPr id="13" name="Connettore 1 39">
            <a:extLst>
              <a:ext uri="{FF2B5EF4-FFF2-40B4-BE49-F238E27FC236}">
                <a16:creationId xmlns:a16="http://schemas.microsoft.com/office/drawing/2014/main" id="{256CF28B-4D16-6342-9FB2-4CE2BC4266D6}"/>
              </a:ext>
            </a:extLst>
          </p:cNvPr>
          <p:cNvCxnSpPr/>
          <p:nvPr/>
        </p:nvCxnSpPr>
        <p:spPr>
          <a:xfrm flipH="1" flipV="1">
            <a:off x="9982294" y="3366227"/>
            <a:ext cx="1302859" cy="2991"/>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Connettore 1 40">
            <a:extLst>
              <a:ext uri="{FF2B5EF4-FFF2-40B4-BE49-F238E27FC236}">
                <a16:creationId xmlns:a16="http://schemas.microsoft.com/office/drawing/2014/main" id="{464A3D46-7D6F-6540-BB3D-62A290EC282A}"/>
              </a:ext>
            </a:extLst>
          </p:cNvPr>
          <p:cNvCxnSpPr/>
          <p:nvPr/>
        </p:nvCxnSpPr>
        <p:spPr>
          <a:xfrm>
            <a:off x="11285151" y="3369218"/>
            <a:ext cx="0" cy="642471"/>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CasellaDiTesto 41">
            <a:extLst>
              <a:ext uri="{FF2B5EF4-FFF2-40B4-BE49-F238E27FC236}">
                <a16:creationId xmlns:a16="http://schemas.microsoft.com/office/drawing/2014/main" id="{5494E4EA-B520-B640-B0FD-89EF171ADEBE}"/>
              </a:ext>
            </a:extLst>
          </p:cNvPr>
          <p:cNvSpPr txBox="1"/>
          <p:nvPr/>
        </p:nvSpPr>
        <p:spPr>
          <a:xfrm>
            <a:off x="9743241" y="4069336"/>
            <a:ext cx="2498169" cy="1323435"/>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Use front line NGS reliably detecting </a:t>
            </a:r>
            <a:r>
              <a:rPr kumimoji="0" lang="en-US" sz="1600" b="0" i="1" u="none" strike="noStrike" kern="1200" cap="none" spc="0" normalizeH="0" baseline="0" noProof="0" dirty="0">
                <a:ln>
                  <a:noFill/>
                </a:ln>
                <a:solidFill>
                  <a:prstClr val="black"/>
                </a:solidFill>
                <a:effectLst/>
                <a:uLnTx/>
                <a:uFillTx/>
                <a:latin typeface="Arial"/>
                <a:ea typeface="+mn-ea"/>
                <a:cs typeface="Arial"/>
              </a:rPr>
              <a:t>NTRK</a:t>
            </a:r>
            <a:r>
              <a:rPr kumimoji="0" lang="en-US" sz="1600" b="0" i="0" u="none" strike="noStrike" kern="1200" cap="none" spc="0" normalizeH="0" baseline="0" noProof="0" dirty="0">
                <a:ln>
                  <a:noFill/>
                </a:ln>
                <a:solidFill>
                  <a:prstClr val="black"/>
                </a:solidFill>
                <a:effectLst/>
                <a:uLnTx/>
                <a:uFillTx/>
                <a:latin typeface="Arial"/>
                <a:ea typeface="+mn-ea"/>
                <a:cs typeface="Arial"/>
              </a:rPr>
              <a:t> fusions, preferably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including RNA testing when possible</a:t>
            </a:r>
          </a:p>
        </p:txBody>
      </p:sp>
      <p:sp>
        <p:nvSpPr>
          <p:cNvPr id="16" name="CasellaDiTesto 42">
            <a:extLst>
              <a:ext uri="{FF2B5EF4-FFF2-40B4-BE49-F238E27FC236}">
                <a16:creationId xmlns:a16="http://schemas.microsoft.com/office/drawing/2014/main" id="{42E7C007-ED08-034F-878D-2F328C95BAA4}"/>
              </a:ext>
            </a:extLst>
          </p:cNvPr>
          <p:cNvSpPr txBox="1"/>
          <p:nvPr/>
        </p:nvSpPr>
        <p:spPr>
          <a:xfrm>
            <a:off x="5167681" y="4069333"/>
            <a:ext cx="2838825" cy="338552"/>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Use IHC as a screening tool</a:t>
            </a:r>
          </a:p>
        </p:txBody>
      </p:sp>
      <p:cxnSp>
        <p:nvCxnSpPr>
          <p:cNvPr id="17" name="Connettore 1 43">
            <a:extLst>
              <a:ext uri="{FF2B5EF4-FFF2-40B4-BE49-F238E27FC236}">
                <a16:creationId xmlns:a16="http://schemas.microsoft.com/office/drawing/2014/main" id="{3A1E9801-6BAA-D448-AF5B-32B23910A584}"/>
              </a:ext>
            </a:extLst>
          </p:cNvPr>
          <p:cNvCxnSpPr/>
          <p:nvPr/>
        </p:nvCxnSpPr>
        <p:spPr>
          <a:xfrm>
            <a:off x="6596611" y="3367102"/>
            <a:ext cx="0" cy="64247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Connettore 1 44">
            <a:extLst>
              <a:ext uri="{FF2B5EF4-FFF2-40B4-BE49-F238E27FC236}">
                <a16:creationId xmlns:a16="http://schemas.microsoft.com/office/drawing/2014/main" id="{F8530B1D-61E6-3746-8212-21BDC38BEE08}"/>
              </a:ext>
            </a:extLst>
          </p:cNvPr>
          <p:cNvCxnSpPr/>
          <p:nvPr/>
        </p:nvCxnSpPr>
        <p:spPr>
          <a:xfrm flipH="1">
            <a:off x="5440178" y="4438665"/>
            <a:ext cx="911411" cy="42167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Connettore 1 45">
            <a:extLst>
              <a:ext uri="{FF2B5EF4-FFF2-40B4-BE49-F238E27FC236}">
                <a16:creationId xmlns:a16="http://schemas.microsoft.com/office/drawing/2014/main" id="{0C9F1EB4-D645-884F-9104-61E5441BF11F}"/>
              </a:ext>
            </a:extLst>
          </p:cNvPr>
          <p:cNvCxnSpPr/>
          <p:nvPr/>
        </p:nvCxnSpPr>
        <p:spPr>
          <a:xfrm>
            <a:off x="6725117" y="4438665"/>
            <a:ext cx="740512" cy="42167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0" name="CasellaDiTesto 46">
            <a:extLst>
              <a:ext uri="{FF2B5EF4-FFF2-40B4-BE49-F238E27FC236}">
                <a16:creationId xmlns:a16="http://schemas.microsoft.com/office/drawing/2014/main" id="{CC502AD1-E83E-8940-AEA0-D07A61191A1A}"/>
              </a:ext>
            </a:extLst>
          </p:cNvPr>
          <p:cNvSpPr txBox="1"/>
          <p:nvPr/>
        </p:nvSpPr>
        <p:spPr>
          <a:xfrm>
            <a:off x="6601116" y="4894623"/>
            <a:ext cx="1957295" cy="584773"/>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Detection of TRK expression</a:t>
            </a:r>
          </a:p>
        </p:txBody>
      </p:sp>
      <p:cxnSp>
        <p:nvCxnSpPr>
          <p:cNvPr id="21" name="Connettore 1 47">
            <a:extLst>
              <a:ext uri="{FF2B5EF4-FFF2-40B4-BE49-F238E27FC236}">
                <a16:creationId xmlns:a16="http://schemas.microsoft.com/office/drawing/2014/main" id="{B11756D6-DC19-AF4A-BA1C-0251DA88E1B4}"/>
              </a:ext>
            </a:extLst>
          </p:cNvPr>
          <p:cNvCxnSpPr/>
          <p:nvPr/>
        </p:nvCxnSpPr>
        <p:spPr>
          <a:xfrm>
            <a:off x="7579763" y="6011007"/>
            <a:ext cx="3705393"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Connettore 1 48">
            <a:extLst>
              <a:ext uri="{FF2B5EF4-FFF2-40B4-BE49-F238E27FC236}">
                <a16:creationId xmlns:a16="http://schemas.microsoft.com/office/drawing/2014/main" id="{A93D8DD7-4FEE-FE40-BD0A-7728759F655B}"/>
              </a:ext>
            </a:extLst>
          </p:cNvPr>
          <p:cNvCxnSpPr/>
          <p:nvPr/>
        </p:nvCxnSpPr>
        <p:spPr>
          <a:xfrm flipH="1">
            <a:off x="9985286" y="2882350"/>
            <a:ext cx="7" cy="46765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Connettore 1 49">
            <a:extLst>
              <a:ext uri="{FF2B5EF4-FFF2-40B4-BE49-F238E27FC236}">
                <a16:creationId xmlns:a16="http://schemas.microsoft.com/office/drawing/2014/main" id="{D1034D4E-6D13-014F-BFC5-B1252076D4C5}"/>
              </a:ext>
            </a:extLst>
          </p:cNvPr>
          <p:cNvCxnSpPr/>
          <p:nvPr/>
        </p:nvCxnSpPr>
        <p:spPr>
          <a:xfrm>
            <a:off x="7579759" y="5512129"/>
            <a:ext cx="0" cy="504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4" name="CasellaDiTesto 50">
            <a:extLst>
              <a:ext uri="{FF2B5EF4-FFF2-40B4-BE49-F238E27FC236}">
                <a16:creationId xmlns:a16="http://schemas.microsoft.com/office/drawing/2014/main" id="{75BB57D3-B579-ED42-BC8E-A77D9B3F7F10}"/>
              </a:ext>
            </a:extLst>
          </p:cNvPr>
          <p:cNvSpPr txBox="1"/>
          <p:nvPr/>
        </p:nvSpPr>
        <p:spPr>
          <a:xfrm>
            <a:off x="4479470" y="4992665"/>
            <a:ext cx="1957295" cy="584773"/>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NO TRK expression</a:t>
            </a:r>
          </a:p>
        </p:txBody>
      </p:sp>
      <p:cxnSp>
        <p:nvCxnSpPr>
          <p:cNvPr id="25" name="Connettore 1 51">
            <a:extLst>
              <a:ext uri="{FF2B5EF4-FFF2-40B4-BE49-F238E27FC236}">
                <a16:creationId xmlns:a16="http://schemas.microsoft.com/office/drawing/2014/main" id="{8D8F143C-2944-DB4E-8171-D0AB04A7D666}"/>
              </a:ext>
            </a:extLst>
          </p:cNvPr>
          <p:cNvCxnSpPr/>
          <p:nvPr/>
        </p:nvCxnSpPr>
        <p:spPr>
          <a:xfrm flipH="1" flipV="1">
            <a:off x="9431710" y="4248561"/>
            <a:ext cx="612564" cy="163"/>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6" name="CasellaDiTesto 52">
            <a:extLst>
              <a:ext uri="{FF2B5EF4-FFF2-40B4-BE49-F238E27FC236}">
                <a16:creationId xmlns:a16="http://schemas.microsoft.com/office/drawing/2014/main" id="{E6184BF4-B637-224B-A479-BB45600B9A9E}"/>
              </a:ext>
            </a:extLst>
          </p:cNvPr>
          <p:cNvSpPr txBox="1"/>
          <p:nvPr/>
        </p:nvSpPr>
        <p:spPr>
          <a:xfrm>
            <a:off x="8482098" y="3899367"/>
            <a:ext cx="1211303" cy="677102"/>
          </a:xfrm>
          <a:prstGeom prst="rect">
            <a:avLst/>
          </a:prstGeom>
          <a:noFill/>
        </p:spPr>
        <p:txBody>
          <a:bodyPr wrap="square" lIns="121914" tIns="60957" rIns="121914" bIns="60957"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a:ea typeface="+mn-ea"/>
                <a:cs typeface="Arial"/>
              </a:rPr>
              <a:t>IHC to </a:t>
            </a:r>
            <a:r>
              <a:rPr kumimoji="0" lang="it-IT" sz="1200" b="0" i="0" u="none" strike="noStrike" kern="1200" cap="none" spc="0" normalizeH="0" baseline="0" noProof="0" dirty="0" err="1">
                <a:ln>
                  <a:noFill/>
                </a:ln>
                <a:solidFill>
                  <a:srgbClr val="000000"/>
                </a:solidFill>
                <a:effectLst/>
                <a:uLnTx/>
                <a:uFillTx/>
                <a:latin typeface="Arial"/>
                <a:ea typeface="+mn-ea"/>
                <a:cs typeface="Arial"/>
              </a:rPr>
              <a:t>confirm</a:t>
            </a:r>
            <a:r>
              <a:rPr kumimoji="0" lang="it-IT" sz="1200" b="0" i="0" u="none" strike="noStrike" kern="1200" cap="none" spc="0" normalizeH="0" baseline="0" noProof="0" dirty="0">
                <a:ln>
                  <a:noFill/>
                </a:ln>
                <a:solidFill>
                  <a:srgbClr val="000000"/>
                </a:solidFill>
                <a:effectLst/>
                <a:uLnTx/>
                <a:uFillTx/>
                <a:latin typeface="Arial"/>
                <a:ea typeface="+mn-ea"/>
                <a:cs typeface="Arial"/>
              </a:rPr>
              <a:t> </a:t>
            </a:r>
            <a:r>
              <a:rPr kumimoji="0" lang="it-IT" sz="1200" b="0" i="0" u="none" strike="noStrike" kern="1200" cap="none" spc="0" normalizeH="0" baseline="0" noProof="0" dirty="0" err="1">
                <a:ln>
                  <a:noFill/>
                </a:ln>
                <a:solidFill>
                  <a:srgbClr val="000000"/>
                </a:solidFill>
                <a:effectLst/>
                <a:uLnTx/>
                <a:uFillTx/>
                <a:latin typeface="Arial"/>
                <a:ea typeface="+mn-ea"/>
                <a:cs typeface="Arial"/>
              </a:rPr>
              <a:t>expression</a:t>
            </a:r>
            <a:r>
              <a:rPr kumimoji="0" lang="it-IT" sz="1200" b="0" i="0" u="none" strike="noStrike" kern="1200" cap="none" spc="0" normalizeH="0" baseline="0" noProof="0" dirty="0">
                <a:ln>
                  <a:noFill/>
                </a:ln>
                <a:solidFill>
                  <a:srgbClr val="000000"/>
                </a:solidFill>
                <a:effectLst/>
                <a:uLnTx/>
                <a:uFillTx/>
                <a:latin typeface="Arial"/>
                <a:ea typeface="+mn-ea"/>
                <a:cs typeface="Arial"/>
              </a:rPr>
              <a:t> </a:t>
            </a:r>
          </a:p>
        </p:txBody>
      </p:sp>
      <p:sp>
        <p:nvSpPr>
          <p:cNvPr id="28" name="Oval 27">
            <a:extLst>
              <a:ext uri="{FF2B5EF4-FFF2-40B4-BE49-F238E27FC236}">
                <a16:creationId xmlns:a16="http://schemas.microsoft.com/office/drawing/2014/main" id="{AA41CF13-0703-B314-3137-A581B189F34F}"/>
              </a:ext>
            </a:extLst>
          </p:cNvPr>
          <p:cNvSpPr/>
          <p:nvPr/>
        </p:nvSpPr>
        <p:spPr>
          <a:xfrm>
            <a:off x="8508983" y="3837582"/>
            <a:ext cx="1134990" cy="99525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Title 30">
            <a:extLst>
              <a:ext uri="{FF2B5EF4-FFF2-40B4-BE49-F238E27FC236}">
                <a16:creationId xmlns:a16="http://schemas.microsoft.com/office/drawing/2014/main" id="{73BE9CE9-05BE-8145-A4E8-605D1A305310}"/>
              </a:ext>
            </a:extLst>
          </p:cNvPr>
          <p:cNvSpPr>
            <a:spLocks noGrp="1"/>
          </p:cNvSpPr>
          <p:nvPr>
            <p:ph type="title"/>
          </p:nvPr>
        </p:nvSpPr>
        <p:spPr/>
        <p:txBody>
          <a:bodyPr/>
          <a:lstStyle/>
          <a:p>
            <a:r>
              <a:rPr lang="en-GB" dirty="0"/>
              <a:t>Strategy: algorithm and methods</a:t>
            </a:r>
          </a:p>
        </p:txBody>
      </p:sp>
      <p:sp>
        <p:nvSpPr>
          <p:cNvPr id="30" name="Slide Number Placeholder 29">
            <a:extLst>
              <a:ext uri="{FF2B5EF4-FFF2-40B4-BE49-F238E27FC236}">
                <a16:creationId xmlns:a16="http://schemas.microsoft.com/office/drawing/2014/main" id="{90ACA71B-62FA-9948-B689-674673795E8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
        <p:nvSpPr>
          <p:cNvPr id="33" name="Content Placeholder 32">
            <a:extLst>
              <a:ext uri="{FF2B5EF4-FFF2-40B4-BE49-F238E27FC236}">
                <a16:creationId xmlns:a16="http://schemas.microsoft.com/office/drawing/2014/main" id="{DF681603-3FA5-7241-91ED-D2FE0E79AD39}"/>
              </a:ext>
            </a:extLst>
          </p:cNvPr>
          <p:cNvSpPr>
            <a:spLocks noGrp="1"/>
          </p:cNvSpPr>
          <p:nvPr>
            <p:ph sz="quarter" idx="15"/>
          </p:nvPr>
        </p:nvSpPr>
        <p:spPr/>
        <p:txBody>
          <a:bodyPr/>
          <a:lstStyle/>
          <a:p>
            <a:r>
              <a:rPr lang="it-IT" dirty="0">
                <a:cs typeface="Arial"/>
              </a:rPr>
              <a:t>Marchiò C et al, on </a:t>
            </a:r>
            <a:r>
              <a:rPr lang="it-IT" dirty="0" err="1">
                <a:cs typeface="Arial"/>
              </a:rPr>
              <a:t>behalf</a:t>
            </a:r>
            <a:r>
              <a:rPr lang="it-IT" dirty="0">
                <a:cs typeface="Arial"/>
              </a:rPr>
              <a:t> of the ESMO TR and PM </a:t>
            </a:r>
            <a:r>
              <a:rPr lang="it-IT" dirty="0" err="1">
                <a:cs typeface="Arial"/>
              </a:rPr>
              <a:t>Working</a:t>
            </a:r>
            <a:r>
              <a:rPr lang="it-IT" dirty="0">
                <a:cs typeface="Arial"/>
              </a:rPr>
              <a:t> Group, </a:t>
            </a:r>
            <a:r>
              <a:rPr lang="it-IT" dirty="0" err="1">
                <a:cs typeface="Arial"/>
              </a:rPr>
              <a:t>Annals</a:t>
            </a:r>
            <a:r>
              <a:rPr lang="it-IT" dirty="0">
                <a:cs typeface="Arial"/>
              </a:rPr>
              <a:t> of </a:t>
            </a:r>
            <a:r>
              <a:rPr lang="it-IT" dirty="0" err="1">
                <a:cs typeface="Arial"/>
              </a:rPr>
              <a:t>Oncology</a:t>
            </a:r>
            <a:r>
              <a:rPr lang="it-IT" dirty="0">
                <a:cs typeface="Arial"/>
              </a:rPr>
              <a:t> 2019</a:t>
            </a:r>
          </a:p>
        </p:txBody>
      </p:sp>
    </p:spTree>
    <p:extLst>
      <p:ext uri="{BB962C8B-B14F-4D97-AF65-F5344CB8AC3E}">
        <p14:creationId xmlns:p14="http://schemas.microsoft.com/office/powerpoint/2010/main" val="92847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ante 28">
            <a:extLst>
              <a:ext uri="{FF2B5EF4-FFF2-40B4-BE49-F238E27FC236}">
                <a16:creationId xmlns:a16="http://schemas.microsoft.com/office/drawing/2014/main" id="{B4B2B9B6-3D82-5B4F-80BD-D2D0FA53496F}"/>
              </a:ext>
            </a:extLst>
          </p:cNvPr>
          <p:cNvSpPr/>
          <p:nvPr/>
        </p:nvSpPr>
        <p:spPr>
          <a:xfrm>
            <a:off x="3594534" y="912583"/>
            <a:ext cx="4019763" cy="2377143"/>
          </a:xfrm>
          <a:prstGeom prst="diamond">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Is the histologic tumor type known to harbor highly recurrent</a:t>
            </a:r>
            <a:r>
              <a:rPr kumimoji="0" lang="en-US" sz="1600" b="0" i="1" u="none" strike="noStrike" kern="1200" cap="none" spc="0" normalizeH="0" baseline="0" noProof="0" dirty="0">
                <a:ln>
                  <a:noFill/>
                </a:ln>
                <a:solidFill>
                  <a:prstClr val="white"/>
                </a:solidFill>
                <a:effectLst/>
                <a:uLnTx/>
                <a:uFillTx/>
                <a:latin typeface="Arial"/>
                <a:ea typeface="+mn-ea"/>
                <a:cs typeface="Arial"/>
              </a:rPr>
              <a:t> NTRK</a:t>
            </a:r>
            <a:r>
              <a:rPr kumimoji="0" lang="en-US" sz="1600" b="0" i="0" u="none" strike="noStrike" kern="1200" cap="none" spc="0" normalizeH="0" baseline="0" noProof="0" dirty="0">
                <a:ln>
                  <a:noFill/>
                </a:ln>
                <a:solidFill>
                  <a:prstClr val="white"/>
                </a:solidFill>
                <a:effectLst/>
                <a:uLnTx/>
                <a:uFillTx/>
                <a:latin typeface="Arial"/>
                <a:ea typeface="+mn-ea"/>
                <a:cs typeface="Arial"/>
              </a:rPr>
              <a:t> fusions?</a:t>
            </a:r>
          </a:p>
        </p:txBody>
      </p:sp>
      <p:cxnSp>
        <p:nvCxnSpPr>
          <p:cNvPr id="3" name="Connettore 1 29">
            <a:extLst>
              <a:ext uri="{FF2B5EF4-FFF2-40B4-BE49-F238E27FC236}">
                <a16:creationId xmlns:a16="http://schemas.microsoft.com/office/drawing/2014/main" id="{8B35D0C8-FF5C-1D4A-9B0A-C7AD97C4CB93}"/>
              </a:ext>
            </a:extLst>
          </p:cNvPr>
          <p:cNvCxnSpPr>
            <a:endCxn id="2" idx="1"/>
          </p:cNvCxnSpPr>
          <p:nvPr/>
        </p:nvCxnSpPr>
        <p:spPr>
          <a:xfrm>
            <a:off x="2900185" y="2100317"/>
            <a:ext cx="694349" cy="83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 name="Connettore 1 30">
            <a:extLst>
              <a:ext uri="{FF2B5EF4-FFF2-40B4-BE49-F238E27FC236}">
                <a16:creationId xmlns:a16="http://schemas.microsoft.com/office/drawing/2014/main" id="{AE1F2317-BF70-2F43-B9FE-E871D09266F8}"/>
              </a:ext>
            </a:extLst>
          </p:cNvPr>
          <p:cNvCxnSpPr>
            <a:stCxn id="2" idx="3"/>
          </p:cNvCxnSpPr>
          <p:nvPr/>
        </p:nvCxnSpPr>
        <p:spPr>
          <a:xfrm flipV="1">
            <a:off x="7614299" y="2099768"/>
            <a:ext cx="655751" cy="138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CasellaDiTesto 31">
            <a:extLst>
              <a:ext uri="{FF2B5EF4-FFF2-40B4-BE49-F238E27FC236}">
                <a16:creationId xmlns:a16="http://schemas.microsoft.com/office/drawing/2014/main" id="{48DB27FD-68F3-DD47-8C1E-DE0520898D6E}"/>
              </a:ext>
            </a:extLst>
          </p:cNvPr>
          <p:cNvSpPr txBox="1"/>
          <p:nvPr/>
        </p:nvSpPr>
        <p:spPr>
          <a:xfrm>
            <a:off x="2977617" y="1733366"/>
            <a:ext cx="593419" cy="338550"/>
          </a:xfrm>
          <a:prstGeom prst="rect">
            <a:avLst/>
          </a:prstGeom>
          <a:noFill/>
        </p:spPr>
        <p:txBody>
          <a:bodyPr wrap="non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D8298"/>
                </a:solidFill>
                <a:effectLst/>
                <a:uLnTx/>
                <a:uFillTx/>
                <a:latin typeface="Arial"/>
                <a:ea typeface="+mn-ea"/>
                <a:cs typeface="Arial"/>
              </a:rPr>
              <a:t>YES</a:t>
            </a:r>
          </a:p>
        </p:txBody>
      </p:sp>
      <p:sp>
        <p:nvSpPr>
          <p:cNvPr id="6" name="CasellaDiTesto 32">
            <a:extLst>
              <a:ext uri="{FF2B5EF4-FFF2-40B4-BE49-F238E27FC236}">
                <a16:creationId xmlns:a16="http://schemas.microsoft.com/office/drawing/2014/main" id="{B677D180-369D-AA41-8123-FE616F5928BE}"/>
              </a:ext>
            </a:extLst>
          </p:cNvPr>
          <p:cNvSpPr txBox="1"/>
          <p:nvPr/>
        </p:nvSpPr>
        <p:spPr>
          <a:xfrm>
            <a:off x="7719142" y="1730434"/>
            <a:ext cx="492430" cy="338550"/>
          </a:xfrm>
          <a:prstGeom prst="rect">
            <a:avLst/>
          </a:prstGeom>
          <a:noFill/>
        </p:spPr>
        <p:txBody>
          <a:bodyPr wrap="non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a:ea typeface="+mn-ea"/>
                <a:cs typeface="Arial"/>
              </a:rPr>
              <a:t>NO</a:t>
            </a:r>
          </a:p>
        </p:txBody>
      </p:sp>
      <p:sp>
        <p:nvSpPr>
          <p:cNvPr id="7" name="CasellaDiTesto 33">
            <a:extLst>
              <a:ext uri="{FF2B5EF4-FFF2-40B4-BE49-F238E27FC236}">
                <a16:creationId xmlns:a16="http://schemas.microsoft.com/office/drawing/2014/main" id="{5E8D2229-2D45-AB44-8C68-A1290E8BE9D1}"/>
              </a:ext>
            </a:extLst>
          </p:cNvPr>
          <p:cNvSpPr txBox="1"/>
          <p:nvPr/>
        </p:nvSpPr>
        <p:spPr>
          <a:xfrm>
            <a:off x="31481" y="1371185"/>
            <a:ext cx="2838825" cy="1569656"/>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As a confirmatory technique use FISH, RT-PCR, or RNA-NGS assays with specific probes for the fusion involving the</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known </a:t>
            </a:r>
            <a:r>
              <a:rPr kumimoji="0" lang="en-US" sz="1600" b="0" i="1" u="none" strike="noStrike" kern="1200" cap="none" spc="0" normalizeH="0" baseline="0" noProof="0" dirty="0">
                <a:ln>
                  <a:noFill/>
                </a:ln>
                <a:solidFill>
                  <a:prstClr val="black"/>
                </a:solidFill>
                <a:effectLst/>
                <a:uLnTx/>
                <a:uFillTx/>
                <a:latin typeface="Arial"/>
                <a:ea typeface="+mn-ea"/>
                <a:cs typeface="Arial"/>
              </a:rPr>
              <a:t>NTRK </a:t>
            </a:r>
            <a:r>
              <a:rPr kumimoji="0" lang="en-US" sz="1600" b="0" i="0" u="none" strike="noStrike" kern="1200" cap="none" spc="0" normalizeH="0" baseline="0" noProof="0" dirty="0">
                <a:ln>
                  <a:noFill/>
                </a:ln>
                <a:solidFill>
                  <a:prstClr val="black"/>
                </a:solidFill>
                <a:effectLst/>
                <a:uLnTx/>
                <a:uFillTx/>
                <a:latin typeface="Arial"/>
                <a:ea typeface="+mn-ea"/>
                <a:cs typeface="Arial"/>
              </a:rPr>
              <a:t>gene</a:t>
            </a:r>
            <a:endParaRPr kumimoji="0" lang="en-US" sz="1600" b="0" i="1" u="none" strike="noStrike" kern="1200" cap="none" spc="0" normalizeH="0" baseline="0" noProof="0" dirty="0">
              <a:ln>
                <a:noFill/>
              </a:ln>
              <a:solidFill>
                <a:prstClr val="black"/>
              </a:solidFill>
              <a:effectLst/>
              <a:uLnTx/>
              <a:uFillTx/>
              <a:latin typeface="Arial"/>
              <a:ea typeface="+mn-ea"/>
              <a:cs typeface="Arial"/>
            </a:endParaRPr>
          </a:p>
        </p:txBody>
      </p:sp>
      <p:sp>
        <p:nvSpPr>
          <p:cNvPr id="8" name="Diamante 34">
            <a:extLst>
              <a:ext uri="{FF2B5EF4-FFF2-40B4-BE49-F238E27FC236}">
                <a16:creationId xmlns:a16="http://schemas.microsoft.com/office/drawing/2014/main" id="{F8FCA1D5-F840-0742-9893-B9472BA9E5C2}"/>
              </a:ext>
            </a:extLst>
          </p:cNvPr>
          <p:cNvSpPr/>
          <p:nvPr/>
        </p:nvSpPr>
        <p:spPr>
          <a:xfrm>
            <a:off x="8249129" y="1315358"/>
            <a:ext cx="3466353" cy="1568823"/>
          </a:xfrm>
          <a:prstGeom prst="diamond">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Arial"/>
              </a:rPr>
              <a:t>Is there a sequencing platform available?</a:t>
            </a:r>
          </a:p>
        </p:txBody>
      </p:sp>
      <p:cxnSp>
        <p:nvCxnSpPr>
          <p:cNvPr id="9" name="Connettore 1 35">
            <a:extLst>
              <a:ext uri="{FF2B5EF4-FFF2-40B4-BE49-F238E27FC236}">
                <a16:creationId xmlns:a16="http://schemas.microsoft.com/office/drawing/2014/main" id="{BB551BC1-70B1-9B4E-831B-6EB34B09B066}"/>
              </a:ext>
            </a:extLst>
          </p:cNvPr>
          <p:cNvCxnSpPr/>
          <p:nvPr/>
        </p:nvCxnSpPr>
        <p:spPr>
          <a:xfrm>
            <a:off x="11285151" y="5479396"/>
            <a:ext cx="4" cy="522731"/>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0" name="Connettore 1 36">
            <a:extLst>
              <a:ext uri="{FF2B5EF4-FFF2-40B4-BE49-F238E27FC236}">
                <a16:creationId xmlns:a16="http://schemas.microsoft.com/office/drawing/2014/main" id="{1D47C585-8997-6945-8372-2C126017252D}"/>
              </a:ext>
            </a:extLst>
          </p:cNvPr>
          <p:cNvCxnSpPr/>
          <p:nvPr/>
        </p:nvCxnSpPr>
        <p:spPr>
          <a:xfrm flipH="1">
            <a:off x="6590651" y="3366223"/>
            <a:ext cx="339164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CasellaDiTesto 37">
            <a:extLst>
              <a:ext uri="{FF2B5EF4-FFF2-40B4-BE49-F238E27FC236}">
                <a16:creationId xmlns:a16="http://schemas.microsoft.com/office/drawing/2014/main" id="{8BD76668-19F2-EA49-8436-A8089978033D}"/>
              </a:ext>
            </a:extLst>
          </p:cNvPr>
          <p:cNvSpPr txBox="1"/>
          <p:nvPr/>
        </p:nvSpPr>
        <p:spPr>
          <a:xfrm>
            <a:off x="10488294" y="2943395"/>
            <a:ext cx="593420" cy="338550"/>
          </a:xfrm>
          <a:prstGeom prst="rect">
            <a:avLst/>
          </a:prstGeom>
          <a:noFill/>
          <a:ln>
            <a:solidFill>
              <a:schemeClr val="bg1">
                <a:lumMod val="85000"/>
              </a:schemeClr>
            </a:solidFill>
          </a:ln>
        </p:spPr>
        <p:txBody>
          <a:bodyPr wrap="non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lumMod val="75000"/>
                  </a:srgbClr>
                </a:solidFill>
                <a:effectLst/>
                <a:uLnTx/>
                <a:uFillTx/>
                <a:latin typeface="Arial"/>
                <a:ea typeface="+mn-ea"/>
                <a:cs typeface="Arial"/>
              </a:rPr>
              <a:t>YES</a:t>
            </a:r>
          </a:p>
        </p:txBody>
      </p:sp>
      <p:sp>
        <p:nvSpPr>
          <p:cNvPr id="12" name="CasellaDiTesto 38">
            <a:extLst>
              <a:ext uri="{FF2B5EF4-FFF2-40B4-BE49-F238E27FC236}">
                <a16:creationId xmlns:a16="http://schemas.microsoft.com/office/drawing/2014/main" id="{A236D55B-38C4-9143-A1F4-D31A32F555A5}"/>
              </a:ext>
            </a:extLst>
          </p:cNvPr>
          <p:cNvSpPr txBox="1"/>
          <p:nvPr/>
        </p:nvSpPr>
        <p:spPr>
          <a:xfrm>
            <a:off x="9130674" y="2950098"/>
            <a:ext cx="492430" cy="338550"/>
          </a:xfrm>
          <a:prstGeom prst="rect">
            <a:avLst/>
          </a:prstGeom>
          <a:noFill/>
          <a:ln>
            <a:solidFill>
              <a:schemeClr val="bg1">
                <a:lumMod val="85000"/>
              </a:schemeClr>
            </a:solidFill>
          </a:ln>
        </p:spPr>
        <p:txBody>
          <a:bodyPr wrap="non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FFFFF">
                    <a:lumMod val="75000"/>
                  </a:srgbClr>
                </a:solidFill>
                <a:effectLst/>
                <a:uLnTx/>
                <a:uFillTx/>
                <a:latin typeface="Arial"/>
                <a:ea typeface="+mn-ea"/>
                <a:cs typeface="Arial"/>
              </a:rPr>
              <a:t>NO</a:t>
            </a:r>
          </a:p>
        </p:txBody>
      </p:sp>
      <p:cxnSp>
        <p:nvCxnSpPr>
          <p:cNvPr id="13" name="Connettore 1 39">
            <a:extLst>
              <a:ext uri="{FF2B5EF4-FFF2-40B4-BE49-F238E27FC236}">
                <a16:creationId xmlns:a16="http://schemas.microsoft.com/office/drawing/2014/main" id="{256CF28B-4D16-6342-9FB2-4CE2BC4266D6}"/>
              </a:ext>
            </a:extLst>
          </p:cNvPr>
          <p:cNvCxnSpPr/>
          <p:nvPr/>
        </p:nvCxnSpPr>
        <p:spPr>
          <a:xfrm flipH="1" flipV="1">
            <a:off x="9982294" y="3366227"/>
            <a:ext cx="1302859" cy="2991"/>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4" name="Connettore 1 40">
            <a:extLst>
              <a:ext uri="{FF2B5EF4-FFF2-40B4-BE49-F238E27FC236}">
                <a16:creationId xmlns:a16="http://schemas.microsoft.com/office/drawing/2014/main" id="{464A3D46-7D6F-6540-BB3D-62A290EC282A}"/>
              </a:ext>
            </a:extLst>
          </p:cNvPr>
          <p:cNvCxnSpPr/>
          <p:nvPr/>
        </p:nvCxnSpPr>
        <p:spPr>
          <a:xfrm>
            <a:off x="11285151" y="3369218"/>
            <a:ext cx="0" cy="642471"/>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CasellaDiTesto 41">
            <a:extLst>
              <a:ext uri="{FF2B5EF4-FFF2-40B4-BE49-F238E27FC236}">
                <a16:creationId xmlns:a16="http://schemas.microsoft.com/office/drawing/2014/main" id="{5494E4EA-B520-B640-B0FD-89EF171ADEBE}"/>
              </a:ext>
            </a:extLst>
          </p:cNvPr>
          <p:cNvSpPr txBox="1"/>
          <p:nvPr/>
        </p:nvSpPr>
        <p:spPr>
          <a:xfrm>
            <a:off x="9743241" y="4069336"/>
            <a:ext cx="2498169" cy="1323435"/>
          </a:xfrm>
          <a:prstGeom prst="rect">
            <a:avLst/>
          </a:prstGeom>
          <a:noFill/>
          <a:ln>
            <a:solidFill>
              <a:schemeClr val="bg1">
                <a:lumMod val="85000"/>
              </a:schemeClr>
            </a:solidFill>
          </a:ln>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Arial"/>
                <a:ea typeface="+mn-ea"/>
                <a:cs typeface="Arial"/>
              </a:rPr>
              <a:t>Use front line NGS reliably detecting </a:t>
            </a:r>
            <a:r>
              <a:rPr kumimoji="0" lang="en-US" sz="1600" b="0" i="1" u="none" strike="noStrike" kern="1200" cap="none" spc="0" normalizeH="0" baseline="0" noProof="0" dirty="0">
                <a:ln>
                  <a:noFill/>
                </a:ln>
                <a:solidFill>
                  <a:srgbClr val="FFFFFF">
                    <a:lumMod val="75000"/>
                  </a:srgbClr>
                </a:solidFill>
                <a:effectLst/>
                <a:uLnTx/>
                <a:uFillTx/>
                <a:latin typeface="Arial"/>
                <a:ea typeface="+mn-ea"/>
                <a:cs typeface="Arial"/>
              </a:rPr>
              <a:t>NTRK</a:t>
            </a:r>
            <a:r>
              <a:rPr kumimoji="0" lang="en-US" sz="1600" b="0" i="0" u="none" strike="noStrike" kern="1200" cap="none" spc="0" normalizeH="0" baseline="0" noProof="0" dirty="0">
                <a:ln>
                  <a:noFill/>
                </a:ln>
                <a:solidFill>
                  <a:srgbClr val="FFFFFF">
                    <a:lumMod val="75000"/>
                  </a:srgbClr>
                </a:solidFill>
                <a:effectLst/>
                <a:uLnTx/>
                <a:uFillTx/>
                <a:latin typeface="Arial"/>
                <a:ea typeface="+mn-ea"/>
                <a:cs typeface="Arial"/>
              </a:rPr>
              <a:t> fusions, preferably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Arial"/>
                <a:ea typeface="+mn-ea"/>
                <a:cs typeface="Arial"/>
              </a:rPr>
              <a:t>including RNA testing when possible</a:t>
            </a:r>
          </a:p>
        </p:txBody>
      </p:sp>
      <p:sp>
        <p:nvSpPr>
          <p:cNvPr id="16" name="CasellaDiTesto 42">
            <a:extLst>
              <a:ext uri="{FF2B5EF4-FFF2-40B4-BE49-F238E27FC236}">
                <a16:creationId xmlns:a16="http://schemas.microsoft.com/office/drawing/2014/main" id="{42E7C007-ED08-034F-878D-2F328C95BAA4}"/>
              </a:ext>
            </a:extLst>
          </p:cNvPr>
          <p:cNvSpPr txBox="1"/>
          <p:nvPr/>
        </p:nvSpPr>
        <p:spPr>
          <a:xfrm>
            <a:off x="5167681" y="4069333"/>
            <a:ext cx="2838825" cy="338552"/>
          </a:xfrm>
          <a:prstGeom prst="rect">
            <a:avLst/>
          </a:prstGeom>
          <a:noFill/>
          <a:ln>
            <a:solidFill>
              <a:schemeClr val="bg1">
                <a:lumMod val="85000"/>
              </a:schemeClr>
            </a:solidFill>
          </a:ln>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75000"/>
                  </a:srgbClr>
                </a:solidFill>
                <a:effectLst/>
                <a:uLnTx/>
                <a:uFillTx/>
                <a:latin typeface="Arial"/>
                <a:ea typeface="+mn-ea"/>
                <a:cs typeface="Arial"/>
              </a:rPr>
              <a:t>Use IHC as a screening tool</a:t>
            </a:r>
          </a:p>
        </p:txBody>
      </p:sp>
      <p:cxnSp>
        <p:nvCxnSpPr>
          <p:cNvPr id="17" name="Connettore 1 43">
            <a:extLst>
              <a:ext uri="{FF2B5EF4-FFF2-40B4-BE49-F238E27FC236}">
                <a16:creationId xmlns:a16="http://schemas.microsoft.com/office/drawing/2014/main" id="{3A1E9801-6BAA-D448-AF5B-32B23910A584}"/>
              </a:ext>
            </a:extLst>
          </p:cNvPr>
          <p:cNvCxnSpPr/>
          <p:nvPr/>
        </p:nvCxnSpPr>
        <p:spPr>
          <a:xfrm>
            <a:off x="6596611" y="3367102"/>
            <a:ext cx="0" cy="642471"/>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Connettore 1 44">
            <a:extLst>
              <a:ext uri="{FF2B5EF4-FFF2-40B4-BE49-F238E27FC236}">
                <a16:creationId xmlns:a16="http://schemas.microsoft.com/office/drawing/2014/main" id="{F8530B1D-61E6-3746-8212-21BDC38BEE08}"/>
              </a:ext>
            </a:extLst>
          </p:cNvPr>
          <p:cNvCxnSpPr/>
          <p:nvPr/>
        </p:nvCxnSpPr>
        <p:spPr>
          <a:xfrm flipH="1">
            <a:off x="5440178" y="4438665"/>
            <a:ext cx="911411" cy="421677"/>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9" name="Connettore 1 45">
            <a:extLst>
              <a:ext uri="{FF2B5EF4-FFF2-40B4-BE49-F238E27FC236}">
                <a16:creationId xmlns:a16="http://schemas.microsoft.com/office/drawing/2014/main" id="{0C9F1EB4-D645-884F-9104-61E5441BF11F}"/>
              </a:ext>
            </a:extLst>
          </p:cNvPr>
          <p:cNvCxnSpPr/>
          <p:nvPr/>
        </p:nvCxnSpPr>
        <p:spPr>
          <a:xfrm>
            <a:off x="6725117" y="4438665"/>
            <a:ext cx="740512" cy="421677"/>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CasellaDiTesto 46">
            <a:extLst>
              <a:ext uri="{FF2B5EF4-FFF2-40B4-BE49-F238E27FC236}">
                <a16:creationId xmlns:a16="http://schemas.microsoft.com/office/drawing/2014/main" id="{CC502AD1-E83E-8940-AEA0-D07A61191A1A}"/>
              </a:ext>
            </a:extLst>
          </p:cNvPr>
          <p:cNvSpPr txBox="1"/>
          <p:nvPr/>
        </p:nvSpPr>
        <p:spPr>
          <a:xfrm>
            <a:off x="6601116" y="4894623"/>
            <a:ext cx="1957295" cy="584773"/>
          </a:xfrm>
          <a:prstGeom prst="rect">
            <a:avLst/>
          </a:prstGeom>
          <a:noFill/>
          <a:ln>
            <a:solidFill>
              <a:schemeClr val="bg1">
                <a:lumMod val="85000"/>
              </a:schemeClr>
            </a:solidFill>
          </a:ln>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75000"/>
                  </a:srgbClr>
                </a:solidFill>
                <a:effectLst/>
                <a:uLnTx/>
                <a:uFillTx/>
                <a:latin typeface="Arial"/>
                <a:ea typeface="+mn-ea"/>
                <a:cs typeface="Arial"/>
              </a:rPr>
              <a:t>Detection of TRK expression</a:t>
            </a:r>
          </a:p>
        </p:txBody>
      </p:sp>
      <p:cxnSp>
        <p:nvCxnSpPr>
          <p:cNvPr id="21" name="Connettore 1 47">
            <a:extLst>
              <a:ext uri="{FF2B5EF4-FFF2-40B4-BE49-F238E27FC236}">
                <a16:creationId xmlns:a16="http://schemas.microsoft.com/office/drawing/2014/main" id="{B11756D6-DC19-AF4A-BA1C-0251DA88E1B4}"/>
              </a:ext>
            </a:extLst>
          </p:cNvPr>
          <p:cNvCxnSpPr/>
          <p:nvPr/>
        </p:nvCxnSpPr>
        <p:spPr>
          <a:xfrm>
            <a:off x="7579763" y="6011007"/>
            <a:ext cx="3705393"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2" name="Connettore 1 48">
            <a:extLst>
              <a:ext uri="{FF2B5EF4-FFF2-40B4-BE49-F238E27FC236}">
                <a16:creationId xmlns:a16="http://schemas.microsoft.com/office/drawing/2014/main" id="{A93D8DD7-4FEE-FE40-BD0A-7728759F655B}"/>
              </a:ext>
            </a:extLst>
          </p:cNvPr>
          <p:cNvCxnSpPr/>
          <p:nvPr/>
        </p:nvCxnSpPr>
        <p:spPr>
          <a:xfrm flipH="1">
            <a:off x="9985286" y="2915007"/>
            <a:ext cx="7" cy="467656"/>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3" name="Connettore 1 49">
            <a:extLst>
              <a:ext uri="{FF2B5EF4-FFF2-40B4-BE49-F238E27FC236}">
                <a16:creationId xmlns:a16="http://schemas.microsoft.com/office/drawing/2014/main" id="{D1034D4E-6D13-014F-BFC5-B1252076D4C5}"/>
              </a:ext>
            </a:extLst>
          </p:cNvPr>
          <p:cNvCxnSpPr/>
          <p:nvPr/>
        </p:nvCxnSpPr>
        <p:spPr>
          <a:xfrm>
            <a:off x="7579759" y="5512129"/>
            <a:ext cx="0" cy="5040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CasellaDiTesto 50">
            <a:extLst>
              <a:ext uri="{FF2B5EF4-FFF2-40B4-BE49-F238E27FC236}">
                <a16:creationId xmlns:a16="http://schemas.microsoft.com/office/drawing/2014/main" id="{75BB57D3-B579-ED42-BC8E-A77D9B3F7F10}"/>
              </a:ext>
            </a:extLst>
          </p:cNvPr>
          <p:cNvSpPr txBox="1"/>
          <p:nvPr/>
        </p:nvSpPr>
        <p:spPr>
          <a:xfrm>
            <a:off x="4479470" y="4992665"/>
            <a:ext cx="1957295" cy="584773"/>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75000"/>
                  </a:srgbClr>
                </a:solidFill>
                <a:effectLst/>
                <a:uLnTx/>
                <a:uFillTx/>
                <a:latin typeface="Arial"/>
                <a:ea typeface="+mn-ea"/>
                <a:cs typeface="Arial"/>
              </a:rPr>
              <a:t>NO TRK expression</a:t>
            </a:r>
          </a:p>
        </p:txBody>
      </p:sp>
      <p:cxnSp>
        <p:nvCxnSpPr>
          <p:cNvPr id="25" name="Connettore 1 51">
            <a:extLst>
              <a:ext uri="{FF2B5EF4-FFF2-40B4-BE49-F238E27FC236}">
                <a16:creationId xmlns:a16="http://schemas.microsoft.com/office/drawing/2014/main" id="{8D8F143C-2944-DB4E-8171-D0AB04A7D666}"/>
              </a:ext>
            </a:extLst>
          </p:cNvPr>
          <p:cNvCxnSpPr/>
          <p:nvPr/>
        </p:nvCxnSpPr>
        <p:spPr>
          <a:xfrm flipH="1" flipV="1">
            <a:off x="9431710" y="4248561"/>
            <a:ext cx="612564" cy="163"/>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CasellaDiTesto 52">
            <a:extLst>
              <a:ext uri="{FF2B5EF4-FFF2-40B4-BE49-F238E27FC236}">
                <a16:creationId xmlns:a16="http://schemas.microsoft.com/office/drawing/2014/main" id="{E6184BF4-B637-224B-A479-BB45600B9A9E}"/>
              </a:ext>
            </a:extLst>
          </p:cNvPr>
          <p:cNvSpPr txBox="1"/>
          <p:nvPr/>
        </p:nvSpPr>
        <p:spPr>
          <a:xfrm>
            <a:off x="8482098" y="3899367"/>
            <a:ext cx="1211303" cy="677102"/>
          </a:xfrm>
          <a:prstGeom prst="rect">
            <a:avLst/>
          </a:prstGeom>
          <a:noFill/>
          <a:ln>
            <a:solidFill>
              <a:schemeClr val="bg1">
                <a:lumMod val="85000"/>
              </a:schemeClr>
            </a:solidFill>
          </a:ln>
        </p:spPr>
        <p:txBody>
          <a:bodyPr wrap="square" lIns="121914" tIns="60957" rIns="121914" bIns="60957"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FFFFFF">
                    <a:lumMod val="75000"/>
                  </a:srgbClr>
                </a:solidFill>
                <a:effectLst/>
                <a:uLnTx/>
                <a:uFillTx/>
                <a:latin typeface="Arial"/>
                <a:ea typeface="+mn-ea"/>
                <a:cs typeface="Arial"/>
              </a:rPr>
              <a:t>IHC to </a:t>
            </a:r>
            <a:r>
              <a:rPr kumimoji="0" lang="it-IT" sz="1200" b="0" i="0" u="none" strike="noStrike" kern="1200" cap="none" spc="0" normalizeH="0" baseline="0" noProof="0" dirty="0" err="1">
                <a:ln>
                  <a:noFill/>
                </a:ln>
                <a:solidFill>
                  <a:srgbClr val="FFFFFF">
                    <a:lumMod val="75000"/>
                  </a:srgbClr>
                </a:solidFill>
                <a:effectLst/>
                <a:uLnTx/>
                <a:uFillTx/>
                <a:latin typeface="Arial"/>
                <a:ea typeface="+mn-ea"/>
                <a:cs typeface="Arial"/>
              </a:rPr>
              <a:t>confirm</a:t>
            </a:r>
            <a:r>
              <a:rPr kumimoji="0" lang="it-IT" sz="1200" b="0" i="0" u="none" strike="noStrike" kern="1200" cap="none" spc="0" normalizeH="0" baseline="0" noProof="0" dirty="0">
                <a:ln>
                  <a:noFill/>
                </a:ln>
                <a:solidFill>
                  <a:srgbClr val="FFFFFF">
                    <a:lumMod val="75000"/>
                  </a:srgbClr>
                </a:solidFill>
                <a:effectLst/>
                <a:uLnTx/>
                <a:uFillTx/>
                <a:latin typeface="Arial"/>
                <a:ea typeface="+mn-ea"/>
                <a:cs typeface="Arial"/>
              </a:rPr>
              <a:t> </a:t>
            </a:r>
            <a:r>
              <a:rPr kumimoji="0" lang="it-IT" sz="1200" b="0" i="0" u="none" strike="noStrike" kern="1200" cap="none" spc="0" normalizeH="0" baseline="0" noProof="0" dirty="0" err="1">
                <a:ln>
                  <a:noFill/>
                </a:ln>
                <a:solidFill>
                  <a:srgbClr val="FFFFFF">
                    <a:lumMod val="75000"/>
                  </a:srgbClr>
                </a:solidFill>
                <a:effectLst/>
                <a:uLnTx/>
                <a:uFillTx/>
                <a:latin typeface="Arial"/>
                <a:ea typeface="+mn-ea"/>
                <a:cs typeface="Arial"/>
              </a:rPr>
              <a:t>expression</a:t>
            </a:r>
            <a:r>
              <a:rPr kumimoji="0" lang="it-IT" sz="1200" b="0" i="0" u="none" strike="noStrike" kern="1200" cap="none" spc="0" normalizeH="0" baseline="0" noProof="0" dirty="0">
                <a:ln>
                  <a:noFill/>
                </a:ln>
                <a:solidFill>
                  <a:srgbClr val="FFFFFF">
                    <a:lumMod val="75000"/>
                  </a:srgbClr>
                </a:solidFill>
                <a:effectLst/>
                <a:uLnTx/>
                <a:uFillTx/>
                <a:latin typeface="Arial"/>
                <a:ea typeface="+mn-ea"/>
                <a:cs typeface="Arial"/>
              </a:rPr>
              <a:t> </a:t>
            </a:r>
          </a:p>
        </p:txBody>
      </p:sp>
      <p:sp>
        <p:nvSpPr>
          <p:cNvPr id="28" name="TextBox 27">
            <a:extLst>
              <a:ext uri="{FF2B5EF4-FFF2-40B4-BE49-F238E27FC236}">
                <a16:creationId xmlns:a16="http://schemas.microsoft.com/office/drawing/2014/main" id="{7FF4D06F-835B-3295-9FDC-C47E4018FB77}"/>
              </a:ext>
            </a:extLst>
          </p:cNvPr>
          <p:cNvSpPr txBox="1"/>
          <p:nvPr/>
        </p:nvSpPr>
        <p:spPr>
          <a:xfrm>
            <a:off x="6725117" y="1039520"/>
            <a:ext cx="3134191" cy="590931"/>
          </a:xfrm>
          <a:prstGeom prst="rect">
            <a:avLst/>
          </a:prstGeom>
          <a:noFill/>
        </p:spPr>
        <p:txBody>
          <a:bodyPr wrap="non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x-none"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 2019 we were wondering</a:t>
            </a:r>
            <a:r>
              <a:rPr kumimoji="0" lang="x-none"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br>
              <a:rPr kumimoji="0" lang="en-GB"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br>
            <a:r>
              <a:rPr kumimoji="0" lang="x-none"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who </a:t>
            </a:r>
            <a:r>
              <a:rPr kumimoji="0" lang="x-none"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should be tested?</a:t>
            </a:r>
          </a:p>
        </p:txBody>
      </p:sp>
      <p:pic>
        <p:nvPicPr>
          <p:cNvPr id="30" name="Picture 29" descr="Text&#10;&#10;Description automatically generated">
            <a:extLst>
              <a:ext uri="{FF2B5EF4-FFF2-40B4-BE49-F238E27FC236}">
                <a16:creationId xmlns:a16="http://schemas.microsoft.com/office/drawing/2014/main" id="{12AD38D2-23E1-BE57-0EED-67393F6E1780}"/>
              </a:ext>
            </a:extLst>
          </p:cNvPr>
          <p:cNvPicPr>
            <a:picLocks noChangeAspect="1"/>
          </p:cNvPicPr>
          <p:nvPr/>
        </p:nvPicPr>
        <p:blipFill>
          <a:blip r:embed="rId2"/>
          <a:stretch>
            <a:fillRect/>
          </a:stretch>
        </p:blipFill>
        <p:spPr>
          <a:xfrm>
            <a:off x="5700072" y="3029367"/>
            <a:ext cx="6374987" cy="2620023"/>
          </a:xfrm>
          <a:prstGeom prst="rect">
            <a:avLst/>
          </a:prstGeom>
          <a:ln>
            <a:solidFill>
              <a:srgbClr val="FF0000"/>
            </a:solidFill>
          </a:ln>
        </p:spPr>
      </p:pic>
      <p:cxnSp>
        <p:nvCxnSpPr>
          <p:cNvPr id="32" name="Straight Connector 31">
            <a:extLst>
              <a:ext uri="{FF2B5EF4-FFF2-40B4-BE49-F238E27FC236}">
                <a16:creationId xmlns:a16="http://schemas.microsoft.com/office/drawing/2014/main" id="{6A0D4123-5C7C-4275-F980-E212F52F345F}"/>
              </a:ext>
            </a:extLst>
          </p:cNvPr>
          <p:cNvCxnSpPr>
            <a:cxnSpLocks/>
          </p:cNvCxnSpPr>
          <p:nvPr/>
        </p:nvCxnSpPr>
        <p:spPr>
          <a:xfrm>
            <a:off x="8286474" y="4731053"/>
            <a:ext cx="36254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23C7283-6CEB-D9D9-70F1-3A2B97D747DA}"/>
              </a:ext>
            </a:extLst>
          </p:cNvPr>
          <p:cNvCxnSpPr>
            <a:cxnSpLocks/>
          </p:cNvCxnSpPr>
          <p:nvPr/>
        </p:nvCxnSpPr>
        <p:spPr>
          <a:xfrm>
            <a:off x="5881241" y="5044627"/>
            <a:ext cx="60306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B886A92-FC42-1BBA-67FA-7EA3B9099DAE}"/>
              </a:ext>
            </a:extLst>
          </p:cNvPr>
          <p:cNvCxnSpPr>
            <a:cxnSpLocks/>
          </p:cNvCxnSpPr>
          <p:nvPr/>
        </p:nvCxnSpPr>
        <p:spPr>
          <a:xfrm>
            <a:off x="5885357" y="5332954"/>
            <a:ext cx="382792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itle 30">
            <a:extLst>
              <a:ext uri="{FF2B5EF4-FFF2-40B4-BE49-F238E27FC236}">
                <a16:creationId xmlns:a16="http://schemas.microsoft.com/office/drawing/2014/main" id="{F54AE7A0-9393-9D41-85C2-E946ADEE43CD}"/>
              </a:ext>
            </a:extLst>
          </p:cNvPr>
          <p:cNvSpPr>
            <a:spLocks noGrp="1"/>
          </p:cNvSpPr>
          <p:nvPr>
            <p:ph type="title"/>
          </p:nvPr>
        </p:nvSpPr>
        <p:spPr/>
        <p:txBody>
          <a:bodyPr/>
          <a:lstStyle/>
          <a:p>
            <a:r>
              <a:rPr lang="en-GB" dirty="0"/>
              <a:t>Strategy: algorithm and methods</a:t>
            </a:r>
          </a:p>
        </p:txBody>
      </p:sp>
      <p:sp>
        <p:nvSpPr>
          <p:cNvPr id="29" name="Slide Number Placeholder 28">
            <a:extLst>
              <a:ext uri="{FF2B5EF4-FFF2-40B4-BE49-F238E27FC236}">
                <a16:creationId xmlns:a16="http://schemas.microsoft.com/office/drawing/2014/main" id="{C81DE391-CFD1-E540-A778-FA12C169F2D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
        <p:nvSpPr>
          <p:cNvPr id="35" name="Content Placeholder 34">
            <a:extLst>
              <a:ext uri="{FF2B5EF4-FFF2-40B4-BE49-F238E27FC236}">
                <a16:creationId xmlns:a16="http://schemas.microsoft.com/office/drawing/2014/main" id="{5B74101E-B27B-AC4E-98A4-0163983219B4}"/>
              </a:ext>
            </a:extLst>
          </p:cNvPr>
          <p:cNvSpPr>
            <a:spLocks noGrp="1"/>
          </p:cNvSpPr>
          <p:nvPr>
            <p:ph sz="quarter" idx="15"/>
          </p:nvPr>
        </p:nvSpPr>
        <p:spPr/>
        <p:txBody>
          <a:bodyPr/>
          <a:lstStyle/>
          <a:p>
            <a:r>
              <a:rPr lang="it-IT" dirty="0">
                <a:cs typeface="Arial"/>
              </a:rPr>
              <a:t>Marchiò C et al, on </a:t>
            </a:r>
            <a:r>
              <a:rPr lang="it-IT" dirty="0" err="1">
                <a:cs typeface="Arial"/>
              </a:rPr>
              <a:t>behalf</a:t>
            </a:r>
            <a:r>
              <a:rPr lang="it-IT" dirty="0">
                <a:cs typeface="Arial"/>
              </a:rPr>
              <a:t> of the ESMO TR and PM </a:t>
            </a:r>
            <a:r>
              <a:rPr lang="it-IT" dirty="0" err="1">
                <a:cs typeface="Arial"/>
              </a:rPr>
              <a:t>Working</a:t>
            </a:r>
            <a:r>
              <a:rPr lang="it-IT" dirty="0">
                <a:cs typeface="Arial"/>
              </a:rPr>
              <a:t> Group, </a:t>
            </a:r>
            <a:r>
              <a:rPr lang="it-IT" dirty="0" err="1">
                <a:cs typeface="Arial"/>
              </a:rPr>
              <a:t>Annals</a:t>
            </a:r>
            <a:r>
              <a:rPr lang="it-IT" dirty="0">
                <a:cs typeface="Arial"/>
              </a:rPr>
              <a:t> of </a:t>
            </a:r>
            <a:r>
              <a:rPr lang="it-IT" dirty="0" err="1">
                <a:cs typeface="Arial"/>
              </a:rPr>
              <a:t>Oncology</a:t>
            </a:r>
            <a:r>
              <a:rPr lang="it-IT" dirty="0">
                <a:cs typeface="Arial"/>
              </a:rPr>
              <a:t> 2019</a:t>
            </a:r>
          </a:p>
        </p:txBody>
      </p:sp>
    </p:spTree>
    <p:extLst>
      <p:ext uri="{BB962C8B-B14F-4D97-AF65-F5344CB8AC3E}">
        <p14:creationId xmlns:p14="http://schemas.microsoft.com/office/powerpoint/2010/main" val="128121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ck&#10;&#10;Description automatically generated">
            <a:extLst>
              <a:ext uri="{FF2B5EF4-FFF2-40B4-BE49-F238E27FC236}">
                <a16:creationId xmlns:a16="http://schemas.microsoft.com/office/drawing/2014/main" id="{EBD9D554-C0B1-C74C-A35A-40D7FA9D5F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7218" y="3711011"/>
            <a:ext cx="3559681" cy="2406164"/>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FA4B914A-A535-8A47-8E1A-F43313552F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8218"/>
          <a:stretch/>
        </p:blipFill>
        <p:spPr>
          <a:xfrm>
            <a:off x="8035" y="957943"/>
            <a:ext cx="12183965" cy="2709716"/>
          </a:xfrm>
          <a:prstGeom prst="rect">
            <a:avLst/>
          </a:prstGeom>
        </p:spPr>
      </p:pic>
      <p:sp>
        <p:nvSpPr>
          <p:cNvPr id="7" name="Rectangle 6">
            <a:extLst>
              <a:ext uri="{FF2B5EF4-FFF2-40B4-BE49-F238E27FC236}">
                <a16:creationId xmlns:a16="http://schemas.microsoft.com/office/drawing/2014/main" id="{4014BB37-C70F-7644-896D-1870C840CD56}"/>
              </a:ext>
            </a:extLst>
          </p:cNvPr>
          <p:cNvSpPr/>
          <p:nvPr/>
        </p:nvSpPr>
        <p:spPr>
          <a:xfrm>
            <a:off x="211443" y="742726"/>
            <a:ext cx="406400" cy="53799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19DF2E2-5255-584B-8130-3E907AA6D619}"/>
              </a:ext>
            </a:extLst>
          </p:cNvPr>
          <p:cNvSpPr txBox="1"/>
          <p:nvPr/>
        </p:nvSpPr>
        <p:spPr>
          <a:xfrm>
            <a:off x="5498255" y="4522844"/>
            <a:ext cx="23716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D8298">
                    <a:lumMod val="75000"/>
                  </a:srgbClr>
                </a:solidFill>
                <a:effectLst/>
                <a:uLnTx/>
                <a:uFillTx/>
                <a:latin typeface="Arial" panose="020B0604020202020204" pitchFamily="34" charset="0"/>
                <a:ea typeface="+mn-ea"/>
                <a:cs typeface="Arial" panose="020B0604020202020204" pitchFamily="34" charset="0"/>
              </a:rPr>
              <a:t>Association between </a:t>
            </a:r>
            <a:r>
              <a:rPr kumimoji="0" lang="en-US" sz="1600" b="0" i="1" u="none" strike="noStrike" kern="1200" cap="none" spc="0" normalizeH="0" baseline="0" noProof="0" dirty="0">
                <a:ln>
                  <a:noFill/>
                </a:ln>
                <a:solidFill>
                  <a:srgbClr val="5D8298">
                    <a:lumMod val="75000"/>
                  </a:srgbClr>
                </a:solidFill>
                <a:effectLst/>
                <a:uLnTx/>
                <a:uFillTx/>
                <a:latin typeface="Arial" panose="020B0604020202020204" pitchFamily="34" charset="0"/>
                <a:ea typeface="+mn-ea"/>
                <a:cs typeface="Arial" panose="020B0604020202020204" pitchFamily="34" charset="0"/>
              </a:rPr>
              <a:t>NTRK</a:t>
            </a:r>
            <a:r>
              <a:rPr kumimoji="0" lang="en-US" sz="1600" b="0" i="0" u="none" strike="noStrike" kern="1200" cap="none" spc="0" normalizeH="0" baseline="0" noProof="0" dirty="0">
                <a:ln>
                  <a:noFill/>
                </a:ln>
                <a:solidFill>
                  <a:srgbClr val="5D8298">
                    <a:lumMod val="75000"/>
                  </a:srgbClr>
                </a:solidFill>
                <a:effectLst/>
                <a:uLnTx/>
                <a:uFillTx/>
                <a:latin typeface="Arial" panose="020B0604020202020204" pitchFamily="34" charset="0"/>
                <a:ea typeface="+mn-ea"/>
                <a:cs typeface="Arial" panose="020B0604020202020204" pitchFamily="34" charset="0"/>
              </a:rPr>
              <a:t> fusion and TMB</a:t>
            </a:r>
          </a:p>
        </p:txBody>
      </p:sp>
      <p:sp>
        <p:nvSpPr>
          <p:cNvPr id="11" name="Rectangle 10">
            <a:extLst>
              <a:ext uri="{FF2B5EF4-FFF2-40B4-BE49-F238E27FC236}">
                <a16:creationId xmlns:a16="http://schemas.microsoft.com/office/drawing/2014/main" id="{86C73974-621F-304C-A6E5-C322306275CC}"/>
              </a:ext>
            </a:extLst>
          </p:cNvPr>
          <p:cNvSpPr/>
          <p:nvPr/>
        </p:nvSpPr>
        <p:spPr>
          <a:xfrm>
            <a:off x="1613491" y="1034075"/>
            <a:ext cx="1717675" cy="372362"/>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9068297-3D31-FA42-8338-C482BF5C2065}"/>
              </a:ext>
            </a:extLst>
          </p:cNvPr>
          <p:cNvSpPr/>
          <p:nvPr/>
        </p:nvSpPr>
        <p:spPr>
          <a:xfrm>
            <a:off x="6288968" y="1056499"/>
            <a:ext cx="1717675" cy="372362"/>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1AB0524-5346-3143-8E8F-0D12BE508BD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
        <p:nvSpPr>
          <p:cNvPr id="9" name="Content Placeholder 8">
            <a:extLst>
              <a:ext uri="{FF2B5EF4-FFF2-40B4-BE49-F238E27FC236}">
                <a16:creationId xmlns:a16="http://schemas.microsoft.com/office/drawing/2014/main" id="{ADC7FE50-FDC3-814A-A281-5471AA57C6AF}"/>
              </a:ext>
            </a:extLst>
          </p:cNvPr>
          <p:cNvSpPr>
            <a:spLocks noGrp="1"/>
          </p:cNvSpPr>
          <p:nvPr>
            <p:ph sz="quarter" idx="15"/>
          </p:nvPr>
        </p:nvSpPr>
        <p:spPr/>
        <p:txBody>
          <a:bodyPr/>
          <a:lstStyle/>
          <a:p>
            <a:r>
              <a:rPr lang="en-US" dirty="0"/>
              <a:t>Rosen E, et al. </a:t>
            </a:r>
            <a:r>
              <a:rPr lang="en-US" dirty="0" err="1"/>
              <a:t>Clin</a:t>
            </a:r>
            <a:r>
              <a:rPr lang="en-US" dirty="0"/>
              <a:t> Cancer Res. 2020;26(7):1624-1632  </a:t>
            </a:r>
          </a:p>
        </p:txBody>
      </p:sp>
    </p:spTree>
    <p:extLst>
      <p:ext uri="{BB962C8B-B14F-4D97-AF65-F5344CB8AC3E}">
        <p14:creationId xmlns:p14="http://schemas.microsoft.com/office/powerpoint/2010/main" val="219966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C88B0B5C-9AC6-339D-AE37-2A336817194C}"/>
              </a:ext>
            </a:extLst>
          </p:cNvPr>
          <p:cNvPicPr>
            <a:picLocks noChangeAspect="1"/>
          </p:cNvPicPr>
          <p:nvPr/>
        </p:nvPicPr>
        <p:blipFill>
          <a:blip r:embed="rId2"/>
          <a:stretch>
            <a:fillRect/>
          </a:stretch>
        </p:blipFill>
        <p:spPr>
          <a:xfrm>
            <a:off x="599927" y="172995"/>
            <a:ext cx="6143367" cy="803532"/>
          </a:xfrm>
          <a:prstGeom prst="rect">
            <a:avLst/>
          </a:prstGeom>
        </p:spPr>
      </p:pic>
      <p:sp>
        <p:nvSpPr>
          <p:cNvPr id="6" name="TextBox 5">
            <a:extLst>
              <a:ext uri="{FF2B5EF4-FFF2-40B4-BE49-F238E27FC236}">
                <a16:creationId xmlns:a16="http://schemas.microsoft.com/office/drawing/2014/main" id="{C96FAC02-5FF2-6D99-5603-6C1768139833}"/>
              </a:ext>
            </a:extLst>
          </p:cNvPr>
          <p:cNvSpPr txBox="1"/>
          <p:nvPr/>
        </p:nvSpPr>
        <p:spPr>
          <a:xfrm>
            <a:off x="551384" y="951813"/>
            <a:ext cx="672812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Berrino E et al, </a:t>
            </a:r>
            <a:r>
              <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Cancers </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2021</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3376. https://</a:t>
            </a:r>
            <a:r>
              <a:rPr kumimoji="0" lang="en-GB"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doi.org</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/10.3390/cancers13133376 </a:t>
            </a:r>
          </a:p>
        </p:txBody>
      </p:sp>
      <p:grpSp>
        <p:nvGrpSpPr>
          <p:cNvPr id="11" name="Group 10">
            <a:extLst>
              <a:ext uri="{FF2B5EF4-FFF2-40B4-BE49-F238E27FC236}">
                <a16:creationId xmlns:a16="http://schemas.microsoft.com/office/drawing/2014/main" id="{6615733E-2FA2-38B6-521E-1F54A6850635}"/>
              </a:ext>
            </a:extLst>
          </p:cNvPr>
          <p:cNvGrpSpPr/>
          <p:nvPr/>
        </p:nvGrpSpPr>
        <p:grpSpPr>
          <a:xfrm>
            <a:off x="6743294" y="2651833"/>
            <a:ext cx="4179672" cy="3283200"/>
            <a:chOff x="725960" y="2286000"/>
            <a:chExt cx="4179672" cy="3280032"/>
          </a:xfrm>
        </p:grpSpPr>
        <p:pic>
          <p:nvPicPr>
            <p:cNvPr id="8" name="Picture 7" descr="Diagram&#10;&#10;Description automatically generated">
              <a:extLst>
                <a:ext uri="{FF2B5EF4-FFF2-40B4-BE49-F238E27FC236}">
                  <a16:creationId xmlns:a16="http://schemas.microsoft.com/office/drawing/2014/main" id="{8ADDA78D-32C3-ED1D-192B-3AD6FB223D93}"/>
                </a:ext>
              </a:extLst>
            </p:cNvPr>
            <p:cNvPicPr>
              <a:picLocks noChangeAspect="1"/>
            </p:cNvPicPr>
            <p:nvPr/>
          </p:nvPicPr>
          <p:blipFill>
            <a:blip r:embed="rId3"/>
            <a:stretch>
              <a:fillRect/>
            </a:stretch>
          </p:blipFill>
          <p:spPr>
            <a:xfrm>
              <a:off x="725960" y="2286000"/>
              <a:ext cx="3703856" cy="3280032"/>
            </a:xfrm>
            <a:prstGeom prst="rect">
              <a:avLst/>
            </a:prstGeom>
          </p:spPr>
        </p:pic>
        <p:sp>
          <p:nvSpPr>
            <p:cNvPr id="9" name="TextBox 8">
              <a:extLst>
                <a:ext uri="{FF2B5EF4-FFF2-40B4-BE49-F238E27FC236}">
                  <a16:creationId xmlns:a16="http://schemas.microsoft.com/office/drawing/2014/main" id="{461FB4AD-2BD0-405D-788B-5C0E7FFCDE30}"/>
                </a:ext>
              </a:extLst>
            </p:cNvPr>
            <p:cNvSpPr txBox="1"/>
            <p:nvPr/>
          </p:nvSpPr>
          <p:spPr>
            <a:xfrm>
              <a:off x="725960" y="2879123"/>
              <a:ext cx="1453026" cy="369332"/>
            </a:xfrm>
            <a:prstGeom prst="rect">
              <a:avLst/>
            </a:prstGeom>
            <a:solidFill>
              <a:schemeClr val="bg1">
                <a:lumMod val="7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srgbClr val="000000"/>
                  </a:solidFill>
                  <a:effectLst/>
                  <a:uLnTx/>
                  <a:uFillTx/>
                  <a:latin typeface="Calibri" panose="020F0502020204030204"/>
                  <a:ea typeface="+mn-ea"/>
                  <a:cs typeface="+mn-cs"/>
                </a:rPr>
                <a:t>NSCLC cohort</a:t>
              </a:r>
            </a:p>
          </p:txBody>
        </p:sp>
        <p:sp>
          <p:nvSpPr>
            <p:cNvPr id="10" name="Rectangle 9">
              <a:extLst>
                <a:ext uri="{FF2B5EF4-FFF2-40B4-BE49-F238E27FC236}">
                  <a16:creationId xmlns:a16="http://schemas.microsoft.com/office/drawing/2014/main" id="{760C7F69-70DF-F050-9802-1E011B236191}"/>
                </a:ext>
              </a:extLst>
            </p:cNvPr>
            <p:cNvSpPr/>
            <p:nvPr/>
          </p:nvSpPr>
          <p:spPr>
            <a:xfrm>
              <a:off x="3880022" y="2508422"/>
              <a:ext cx="1025610" cy="1417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E199CB55-D99D-490B-2AB3-6178B6C2DB90}"/>
              </a:ext>
            </a:extLst>
          </p:cNvPr>
          <p:cNvSpPr txBox="1"/>
          <p:nvPr/>
        </p:nvSpPr>
        <p:spPr>
          <a:xfrm>
            <a:off x="1276158" y="3263668"/>
            <a:ext cx="3323825"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x-none" sz="1800" b="1" i="0" u="none" strike="noStrike" kern="1200" cap="none" spc="0" normalizeH="0" baseline="0" noProof="0" dirty="0">
                <a:ln>
                  <a:noFill/>
                </a:ln>
                <a:solidFill>
                  <a:srgbClr val="56378D"/>
                </a:solidFill>
                <a:effectLst/>
                <a:uLnTx/>
                <a:uFillTx/>
                <a:latin typeface="Arial" panose="020B0604020202020204" pitchFamily="34" charset="0"/>
                <a:ea typeface="+mn-ea"/>
                <a:cs typeface="Arial" panose="020B0604020202020204" pitchFamily="34" charset="0"/>
              </a:rPr>
              <a:t>5.71% </a:t>
            </a:r>
            <a:r>
              <a:rPr kumimoji="0" lang="x-non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fusion detection in tumo</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a:t>
            </a:r>
            <a:r>
              <a:rPr kumimoji="0" lang="x-non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rs that are WT for canonical drivers, as defined by routine diagnostic testing of a small panel of genes </a:t>
            </a:r>
          </a:p>
        </p:txBody>
      </p:sp>
      <p:sp>
        <p:nvSpPr>
          <p:cNvPr id="13" name="TextBox 12">
            <a:extLst>
              <a:ext uri="{FF2B5EF4-FFF2-40B4-BE49-F238E27FC236}">
                <a16:creationId xmlns:a16="http://schemas.microsoft.com/office/drawing/2014/main" id="{DE3B229C-47C3-CC04-1589-193F7936324E}"/>
              </a:ext>
            </a:extLst>
          </p:cNvPr>
          <p:cNvSpPr txBox="1"/>
          <p:nvPr/>
        </p:nvSpPr>
        <p:spPr>
          <a:xfrm>
            <a:off x="1115519" y="1613865"/>
            <a:ext cx="3323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x-none" sz="1800" b="1" i="0" u="none" strike="noStrike" kern="1200" cap="none" spc="0" normalizeH="0" baseline="0" noProof="0" dirty="0">
                <a:ln>
                  <a:noFill/>
                </a:ln>
                <a:solidFill>
                  <a:srgbClr val="56378D"/>
                </a:solidFill>
                <a:effectLst/>
                <a:uLnTx/>
                <a:uFillTx/>
                <a:latin typeface="Arial" panose="020B0604020202020204" pitchFamily="34" charset="0"/>
                <a:ea typeface="+mn-ea"/>
                <a:cs typeface="Arial" panose="020B0604020202020204" pitchFamily="34" charset="0"/>
              </a:rPr>
              <a:t>12.3% </a:t>
            </a:r>
            <a:r>
              <a:rPr kumimoji="0" lang="x-non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fusion detection in colorectal carcinomas </a:t>
            </a:r>
            <a:r>
              <a:rPr kumimoji="0" lang="x-non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that </a:t>
            </a:r>
            <a:b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x-non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are </a:t>
            </a:r>
            <a:r>
              <a:rPr kumimoji="0" lang="x-non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MSI</a:t>
            </a:r>
          </a:p>
        </p:txBody>
      </p:sp>
      <p:cxnSp>
        <p:nvCxnSpPr>
          <p:cNvPr id="15" name="Straight Arrow Connector 14">
            <a:extLst>
              <a:ext uri="{FF2B5EF4-FFF2-40B4-BE49-F238E27FC236}">
                <a16:creationId xmlns:a16="http://schemas.microsoft.com/office/drawing/2014/main" id="{94A52046-5922-3C37-7549-FC35D8F3E38F}"/>
              </a:ext>
            </a:extLst>
          </p:cNvPr>
          <p:cNvCxnSpPr/>
          <p:nvPr/>
        </p:nvCxnSpPr>
        <p:spPr>
          <a:xfrm>
            <a:off x="4698252" y="3467835"/>
            <a:ext cx="13221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B79ADE9-CAE3-C743-B3D5-803C89A0BB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11447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3346374-A779-1953-3B7C-7BEA7D3BF12F}"/>
              </a:ext>
            </a:extLst>
          </p:cNvPr>
          <p:cNvSpPr>
            <a:spLocks noGrp="1"/>
          </p:cNvSpPr>
          <p:nvPr>
            <p:ph sz="quarter" idx="12"/>
          </p:nvPr>
        </p:nvSpPr>
        <p:spPr/>
        <p:txBody>
          <a:bodyPr/>
          <a:lstStyle/>
          <a:p>
            <a:pPr>
              <a:buClr>
                <a:schemeClr val="accent1"/>
              </a:buClr>
            </a:pPr>
            <a:r>
              <a:rPr lang="x-none" dirty="0"/>
              <a:t>Male, 58 yo</a:t>
            </a:r>
          </a:p>
          <a:p>
            <a:pPr>
              <a:buClr>
                <a:schemeClr val="accent1"/>
              </a:buClr>
            </a:pPr>
            <a:r>
              <a:rPr lang="en-US" dirty="0"/>
              <a:t>For chest pain and cough -&gt; chest X-ray May 2022: nodular lesion (54 mm </a:t>
            </a:r>
            <a:r>
              <a:rPr lang="en-US" dirty="0" err="1"/>
              <a:t>diam</a:t>
            </a:r>
            <a:r>
              <a:rPr lang="en-US" dirty="0"/>
              <a:t>) </a:t>
            </a:r>
            <a:br>
              <a:rPr lang="en-US" dirty="0"/>
            </a:br>
            <a:r>
              <a:rPr lang="en-US" dirty="0"/>
              <a:t>in the left lung</a:t>
            </a:r>
          </a:p>
          <a:p>
            <a:pPr>
              <a:buClr>
                <a:schemeClr val="accent1"/>
              </a:buClr>
            </a:pPr>
            <a:r>
              <a:rPr lang="en-US" dirty="0"/>
              <a:t>Total body CT scan Jun 2022 -&gt; voluminous lesion (&gt;5 cm) at the upper left lobe, with extension to the pleura + mediastinal LN + abdominal LN +  brain lesion (3 cm) in the right </a:t>
            </a:r>
            <a:r>
              <a:rPr lang="en-US" dirty="0" err="1"/>
              <a:t>fronto</a:t>
            </a:r>
            <a:r>
              <a:rPr lang="en-US" dirty="0"/>
              <a:t>-parietal lobe (-&gt; brain MRI confirmation)</a:t>
            </a:r>
          </a:p>
          <a:p>
            <a:pPr>
              <a:buClr>
                <a:schemeClr val="accent1"/>
              </a:buClr>
            </a:pPr>
            <a:r>
              <a:rPr lang="en-US" dirty="0"/>
              <a:t>First lung biopsy Jun 2022 -&gt; non conclusive diagnosis. “Rare atypical elements with </a:t>
            </a:r>
            <a:r>
              <a:rPr lang="en-US" dirty="0" err="1"/>
              <a:t>sarcomatoid</a:t>
            </a:r>
            <a:r>
              <a:rPr lang="en-US" dirty="0"/>
              <a:t> aspects”</a:t>
            </a:r>
          </a:p>
          <a:p>
            <a:pPr>
              <a:buClr>
                <a:schemeClr val="accent1"/>
              </a:buClr>
            </a:pPr>
            <a:r>
              <a:rPr lang="en-US" dirty="0"/>
              <a:t>Jun 2022 underwent neurosurgery for brain lesion -&gt; </a:t>
            </a:r>
            <a:r>
              <a:rPr lang="en-US" dirty="0">
                <a:solidFill>
                  <a:schemeClr val="accent1"/>
                </a:solidFill>
              </a:rPr>
              <a:t>poorly differentiated carcinoma with </a:t>
            </a:r>
            <a:r>
              <a:rPr lang="en-US" dirty="0" err="1">
                <a:solidFill>
                  <a:schemeClr val="accent1"/>
                </a:solidFill>
              </a:rPr>
              <a:t>sarcomatoid</a:t>
            </a:r>
            <a:r>
              <a:rPr lang="en-US" dirty="0">
                <a:solidFill>
                  <a:schemeClr val="accent1"/>
                </a:solidFill>
              </a:rPr>
              <a:t> features</a:t>
            </a:r>
          </a:p>
          <a:p>
            <a:pPr>
              <a:buClr>
                <a:schemeClr val="accent1"/>
              </a:buClr>
            </a:pPr>
            <a:r>
              <a:rPr lang="en-US" dirty="0"/>
              <a:t>Ongoing brain RT on the surgery bed + SBRT on other little single lesion</a:t>
            </a:r>
          </a:p>
          <a:p>
            <a:endParaRPr lang="x-none" dirty="0"/>
          </a:p>
          <a:p>
            <a:endParaRPr lang="x-none" dirty="0"/>
          </a:p>
          <a:p>
            <a:endParaRPr lang="x-none" dirty="0"/>
          </a:p>
        </p:txBody>
      </p:sp>
      <p:sp>
        <p:nvSpPr>
          <p:cNvPr id="3" name="Slide Number Placeholder 2">
            <a:extLst>
              <a:ext uri="{FF2B5EF4-FFF2-40B4-BE49-F238E27FC236}">
                <a16:creationId xmlns:a16="http://schemas.microsoft.com/office/drawing/2014/main" id="{9B3ABD89-5C3B-8A43-8BC8-3E8E58C755C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
        <p:nvSpPr>
          <p:cNvPr id="4" name="Content Placeholder 3">
            <a:extLst>
              <a:ext uri="{FF2B5EF4-FFF2-40B4-BE49-F238E27FC236}">
                <a16:creationId xmlns:a16="http://schemas.microsoft.com/office/drawing/2014/main" id="{4FE31429-6D80-874E-BEFE-743AA62186A8}"/>
              </a:ext>
            </a:extLst>
          </p:cNvPr>
          <p:cNvSpPr>
            <a:spLocks noGrp="1"/>
          </p:cNvSpPr>
          <p:nvPr>
            <p:ph sz="quarter" idx="15"/>
          </p:nvPr>
        </p:nvSpPr>
        <p:spPr/>
        <p:txBody>
          <a:bodyPr/>
          <a:lstStyle/>
          <a:p>
            <a:r>
              <a:rPr lang="x-none"/>
              <a:t>Courtesy of colleagues from:</a:t>
            </a:r>
            <a:r>
              <a:rPr lang="en-GB" dirty="0"/>
              <a:t> </a:t>
            </a:r>
            <a:r>
              <a:rPr lang="x-none"/>
              <a:t>Verduno Hospital, Alba, Italy, dr. Tabbò</a:t>
            </a:r>
            <a:r>
              <a:rPr lang="en-GB" dirty="0"/>
              <a:t>, </a:t>
            </a:r>
            <a:r>
              <a:rPr lang="x-none"/>
              <a:t>AOU San Luigi, Orbassano, Prof. Righi </a:t>
            </a:r>
          </a:p>
        </p:txBody>
      </p:sp>
      <p:sp>
        <p:nvSpPr>
          <p:cNvPr id="12" name="Title 11">
            <a:extLst>
              <a:ext uri="{FF2B5EF4-FFF2-40B4-BE49-F238E27FC236}">
                <a16:creationId xmlns:a16="http://schemas.microsoft.com/office/drawing/2014/main" id="{17211B10-1FBF-6840-B901-2BAF0A2FF1D8}"/>
              </a:ext>
            </a:extLst>
          </p:cNvPr>
          <p:cNvSpPr>
            <a:spLocks noGrp="1"/>
          </p:cNvSpPr>
          <p:nvPr>
            <p:ph type="title"/>
          </p:nvPr>
        </p:nvSpPr>
        <p:spPr/>
        <p:txBody>
          <a:bodyPr/>
          <a:lstStyle/>
          <a:p>
            <a:r>
              <a:rPr lang="en-GB" dirty="0"/>
              <a:t>Case description</a:t>
            </a:r>
          </a:p>
        </p:txBody>
      </p:sp>
    </p:spTree>
    <p:extLst>
      <p:ext uri="{BB962C8B-B14F-4D97-AF65-F5344CB8AC3E}">
        <p14:creationId xmlns:p14="http://schemas.microsoft.com/office/powerpoint/2010/main" val="138639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17BC9C-D62B-CAB0-968E-99F8C38F5A6F}"/>
              </a:ext>
            </a:extLst>
          </p:cNvPr>
          <p:cNvPicPr>
            <a:picLocks noChangeAspect="1"/>
          </p:cNvPicPr>
          <p:nvPr/>
        </p:nvPicPr>
        <p:blipFill>
          <a:blip r:embed="rId2"/>
          <a:stretch>
            <a:fillRect/>
          </a:stretch>
        </p:blipFill>
        <p:spPr>
          <a:xfrm rot="16200000">
            <a:off x="7235099" y="1527004"/>
            <a:ext cx="5672477" cy="4078302"/>
          </a:xfrm>
          <a:prstGeom prst="rect">
            <a:avLst/>
          </a:prstGeom>
          <a:ln w="19050">
            <a:solidFill>
              <a:schemeClr val="accent1"/>
            </a:solidFill>
          </a:ln>
        </p:spPr>
      </p:pic>
      <p:pic>
        <p:nvPicPr>
          <p:cNvPr id="9" name="Picture 8" descr="A picture containing ground, outdoor, purple&#10;&#10;Description automatically generated">
            <a:extLst>
              <a:ext uri="{FF2B5EF4-FFF2-40B4-BE49-F238E27FC236}">
                <a16:creationId xmlns:a16="http://schemas.microsoft.com/office/drawing/2014/main" id="{47D71347-4628-4ECC-DC79-8D8FF305BA36}"/>
              </a:ext>
            </a:extLst>
          </p:cNvPr>
          <p:cNvPicPr>
            <a:picLocks noChangeAspect="1"/>
          </p:cNvPicPr>
          <p:nvPr/>
        </p:nvPicPr>
        <p:blipFill rotWithShape="1">
          <a:blip r:embed="rId3"/>
          <a:srcRect l="4237"/>
          <a:stretch/>
        </p:blipFill>
        <p:spPr>
          <a:xfrm rot="16200000">
            <a:off x="3096532" y="1558439"/>
            <a:ext cx="5672476" cy="4015433"/>
          </a:xfrm>
          <a:prstGeom prst="rect">
            <a:avLst/>
          </a:prstGeom>
          <a:ln w="19050">
            <a:solidFill>
              <a:schemeClr val="accent1"/>
            </a:solidFill>
          </a:ln>
        </p:spPr>
      </p:pic>
      <p:pic>
        <p:nvPicPr>
          <p:cNvPr id="11" name="Picture 10" descr="A picture containing chocolate, plant, purple, close&#10;&#10;Description automatically generated">
            <a:extLst>
              <a:ext uri="{FF2B5EF4-FFF2-40B4-BE49-F238E27FC236}">
                <a16:creationId xmlns:a16="http://schemas.microsoft.com/office/drawing/2014/main" id="{C3995E3A-111F-C746-63CE-F6D6273E3527}"/>
              </a:ext>
            </a:extLst>
          </p:cNvPr>
          <p:cNvPicPr>
            <a:picLocks noChangeAspect="1"/>
          </p:cNvPicPr>
          <p:nvPr/>
        </p:nvPicPr>
        <p:blipFill rotWithShape="1">
          <a:blip r:embed="rId4"/>
          <a:srcRect t="2032"/>
          <a:stretch/>
        </p:blipFill>
        <p:spPr>
          <a:xfrm rot="5400000">
            <a:off x="-883969" y="1685076"/>
            <a:ext cx="5674737" cy="3759904"/>
          </a:xfrm>
          <a:prstGeom prst="rect">
            <a:avLst/>
          </a:prstGeom>
          <a:ln w="19050">
            <a:solidFill>
              <a:schemeClr val="accent1"/>
            </a:solidFill>
          </a:ln>
        </p:spPr>
      </p:pic>
      <p:sp>
        <p:nvSpPr>
          <p:cNvPr id="12" name="TextBox 11">
            <a:extLst>
              <a:ext uri="{FF2B5EF4-FFF2-40B4-BE49-F238E27FC236}">
                <a16:creationId xmlns:a16="http://schemas.microsoft.com/office/drawing/2014/main" id="{953891D4-6C01-BF2B-2ECB-8D9FF9EF0547}"/>
              </a:ext>
            </a:extLst>
          </p:cNvPr>
          <p:cNvSpPr txBox="1"/>
          <p:nvPr/>
        </p:nvSpPr>
        <p:spPr>
          <a:xfrm>
            <a:off x="-96688" y="205623"/>
            <a:ext cx="1034994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T" sz="1800" b="1" i="0" u="none" strike="noStrike" kern="1200" cap="none" spc="0" normalizeH="0" baseline="0" noProof="0" dirty="0">
                <a:ln>
                  <a:noFill/>
                </a:ln>
                <a:solidFill>
                  <a:srgbClr val="56378D"/>
                </a:solidFill>
                <a:effectLst/>
                <a:uLnTx/>
                <a:uFillTx/>
                <a:latin typeface="Arial" panose="020B0604020202020204" pitchFamily="34" charset="0"/>
                <a:ea typeface="+mn-ea"/>
                <a:cs typeface="Arial" panose="020B0604020202020204" pitchFamily="34" charset="0"/>
              </a:rPr>
              <a:t>Combined neoplasia =&gt; adenoK with neuroendocrine &amp; sarcomatoid features =&gt; BLASTOMA</a:t>
            </a:r>
          </a:p>
        </p:txBody>
      </p:sp>
      <p:sp>
        <p:nvSpPr>
          <p:cNvPr id="2" name="Slide Number Placeholder 1">
            <a:extLst>
              <a:ext uri="{FF2B5EF4-FFF2-40B4-BE49-F238E27FC236}">
                <a16:creationId xmlns:a16="http://schemas.microsoft.com/office/drawing/2014/main" id="{B9E00363-C39E-D04C-9398-8E4C994F7E5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405881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3842EA4A-216B-45CE-959E-5AC1A8A204E4}"/>
              </a:ext>
            </a:extLst>
          </p:cNvPr>
          <p:cNvGraphicFramePr>
            <a:graphicFrameLocks noGrp="1"/>
          </p:cNvGraphicFramePr>
          <p:nvPr>
            <p:ph sz="quarter" idx="12"/>
          </p:nvPr>
        </p:nvGraphicFramePr>
        <p:xfrm>
          <a:off x="620713" y="1425575"/>
          <a:ext cx="1096327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2DF116D-4E52-485F-92A4-64BBC67CF81C}"/>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3AC8762A-5246-4411-9796-9F69C32DA986}"/>
              </a:ext>
            </a:extLst>
          </p:cNvPr>
          <p:cNvSpPr>
            <a:spLocks noGrp="1"/>
          </p:cNvSpPr>
          <p:nvPr>
            <p:ph type="sldNum" sz="quarter" idx="4"/>
          </p:nvPr>
        </p:nvSpPr>
        <p:spPr/>
        <p:txBody>
          <a:bodyPr/>
          <a:lstStyle>
            <a:defPPr>
              <a:defRPr lang="en-US"/>
            </a:defPPr>
            <a:lvl1pPr marL="0" algn="r" defTabSz="914309" rtl="0" eaLnBrk="1" latinLnBrk="0" hangingPunct="1">
              <a:defRPr sz="1200" b="1" kern="1200">
                <a:solidFill>
                  <a:schemeClr val="tx1">
                    <a:tint val="75000"/>
                  </a:schemeClr>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marL="0" marR="0" lvl="0" indent="0" algn="r" defTabSz="914309"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11745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3ACB-9628-EC43-8E84-641EDE943CD3}"/>
              </a:ext>
            </a:extLst>
          </p:cNvPr>
          <p:cNvSpPr>
            <a:spLocks noGrp="1"/>
          </p:cNvSpPr>
          <p:nvPr>
            <p:ph type="title"/>
          </p:nvPr>
        </p:nvSpPr>
        <p:spPr/>
        <p:txBody>
          <a:bodyPr/>
          <a:lstStyle/>
          <a:p>
            <a:r>
              <a:rPr lang="en-US" dirty="0"/>
              <a:t>TRK inhibitor therapy and case studies</a:t>
            </a:r>
            <a:br>
              <a:rPr lang="en-GB" dirty="0"/>
            </a:br>
            <a:br>
              <a:rPr lang="en-GB" dirty="0"/>
            </a:br>
            <a:r>
              <a:rPr lang="it-IT" sz="3200" cap="none" dirty="0"/>
              <a:t>David S. Hong MD</a:t>
            </a:r>
            <a:br>
              <a:rPr lang="en-US" sz="2400" dirty="0"/>
            </a:br>
            <a:r>
              <a:rPr lang="en-US" sz="2200" cap="none" dirty="0"/>
              <a:t>The University of Texas MD Anderson Cancer Center </a:t>
            </a:r>
            <a:br>
              <a:rPr lang="en-US" sz="2200" cap="none" dirty="0"/>
            </a:br>
            <a:r>
              <a:rPr lang="en-US" sz="2200" cap="none" dirty="0"/>
              <a:t>Professor</a:t>
            </a:r>
            <a:br>
              <a:rPr lang="en-US" sz="2200" cap="none" dirty="0"/>
            </a:br>
            <a:r>
              <a:rPr lang="en-US" sz="2200" cap="none" dirty="0"/>
              <a:t>Deputy Chairman in the Dept of Investigational Cancer Therapeutics (Phase I Program)</a:t>
            </a:r>
            <a:br>
              <a:rPr lang="en-US" sz="2200" cap="none" dirty="0"/>
            </a:br>
            <a:r>
              <a:rPr lang="en-US" sz="2200" cap="none" dirty="0"/>
              <a:t>Clinical Medial Director of Clinical and Translational Research Center</a:t>
            </a:r>
            <a:br>
              <a:rPr lang="en-US" sz="2200" cap="none" dirty="0"/>
            </a:br>
            <a:r>
              <a:rPr lang="en-US" sz="2200" cap="none" dirty="0"/>
              <a:t>Associate Vice President of Clinical Research</a:t>
            </a:r>
            <a:endParaRPr lang="x-none" sz="2200" dirty="0"/>
          </a:p>
        </p:txBody>
      </p:sp>
      <p:sp>
        <p:nvSpPr>
          <p:cNvPr id="3" name="Slide Number Placeholder 2">
            <a:extLst>
              <a:ext uri="{FF2B5EF4-FFF2-40B4-BE49-F238E27FC236}">
                <a16:creationId xmlns:a16="http://schemas.microsoft.com/office/drawing/2014/main" id="{AED7E337-E93D-2146-8A52-7F50FD01190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10984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564226-1C4E-48A3-8436-7C59FE9E3E9A}"/>
              </a:ext>
            </a:extLst>
          </p:cNvPr>
          <p:cNvSpPr>
            <a:spLocks noGrp="1"/>
          </p:cNvSpPr>
          <p:nvPr>
            <p:ph sz="quarter" idx="12"/>
          </p:nvPr>
        </p:nvSpPr>
        <p:spPr/>
        <p:txBody>
          <a:bodyPr/>
          <a:lstStyle/>
          <a:p>
            <a:pPr marL="0" indent="0">
              <a:buNone/>
            </a:pPr>
            <a:r>
              <a:rPr lang="en-US" sz="1800" b="1" dirty="0">
                <a:solidFill>
                  <a:schemeClr val="accent1"/>
                </a:solidFill>
              </a:rPr>
              <a:t>Research(Inst)/Grant Funding (Inst): </a:t>
            </a:r>
            <a:r>
              <a:rPr lang="en-US" sz="1800" dirty="0"/>
              <a:t>AbbVie, </a:t>
            </a:r>
            <a:r>
              <a:rPr lang="en-US" sz="1800" dirty="0" err="1"/>
              <a:t>Adaptimmune</a:t>
            </a:r>
            <a:r>
              <a:rPr lang="en-US" sz="1800" dirty="0"/>
              <a:t>, Adlai-</a:t>
            </a:r>
            <a:r>
              <a:rPr lang="en-US" sz="1800" dirty="0" err="1"/>
              <a:t>Nortye</a:t>
            </a:r>
            <a:r>
              <a:rPr lang="en-US" sz="1800" dirty="0"/>
              <a:t>, Amgen, Astra-Zeneca, Bayer, Bristol-Myers Squibb, Daiichi-Sankyo, </a:t>
            </a:r>
            <a:r>
              <a:rPr lang="en-US" sz="1800" dirty="0" err="1"/>
              <a:t>Deciphera</a:t>
            </a:r>
            <a:r>
              <a:rPr lang="en-US" sz="1800" dirty="0"/>
              <a:t>, Eisai, Endeavor, </a:t>
            </a:r>
            <a:r>
              <a:rPr lang="en-US" sz="1800" dirty="0" err="1"/>
              <a:t>Erasca</a:t>
            </a:r>
            <a:r>
              <a:rPr lang="en-US" sz="1800" dirty="0"/>
              <a:t>, F. Hoffmann-La Roche, Fate Therapeutics, Genentech, </a:t>
            </a:r>
            <a:r>
              <a:rPr lang="en-US" sz="1800" dirty="0" err="1"/>
              <a:t>Genmab</a:t>
            </a:r>
            <a:r>
              <a:rPr lang="en-US" sz="1800" dirty="0"/>
              <a:t>, </a:t>
            </a:r>
            <a:r>
              <a:rPr lang="en-US" sz="1800" dirty="0" err="1"/>
              <a:t>Ignyta</a:t>
            </a:r>
            <a:r>
              <a:rPr lang="en-US" sz="1800" dirty="0"/>
              <a:t>, Infinity, Kite, Kyowa Kirin, Lilly, LOXO, Merck, Medimmune, </a:t>
            </a:r>
            <a:r>
              <a:rPr lang="en-US" sz="1800" dirty="0" err="1"/>
              <a:t>Mirati</a:t>
            </a:r>
            <a:r>
              <a:rPr lang="en-US" sz="1800" dirty="0"/>
              <a:t>, </a:t>
            </a:r>
            <a:r>
              <a:rPr lang="en-US" sz="1800" dirty="0" err="1"/>
              <a:t>Mologen</a:t>
            </a:r>
            <a:r>
              <a:rPr lang="en-US" sz="1800" dirty="0"/>
              <a:t>, </a:t>
            </a:r>
            <a:r>
              <a:rPr lang="en-US" sz="1800" dirty="0" err="1"/>
              <a:t>Navier</a:t>
            </a:r>
            <a:r>
              <a:rPr lang="en-US" sz="1800" dirty="0"/>
              <a:t>, NCI-CTEP, Novartis, </a:t>
            </a:r>
            <a:r>
              <a:rPr lang="en-US" sz="1800" dirty="0" err="1"/>
              <a:t>Numab</a:t>
            </a:r>
            <a:r>
              <a:rPr lang="en-US" sz="1800" dirty="0"/>
              <a:t>, Pfizer, Pyramid Bio, </a:t>
            </a:r>
            <a:r>
              <a:rPr lang="en-US" sz="1800" dirty="0" err="1"/>
              <a:t>SeaGen</a:t>
            </a:r>
            <a:r>
              <a:rPr lang="en-US" sz="1800" dirty="0"/>
              <a:t>, Takeda, TCR2, </a:t>
            </a:r>
            <a:r>
              <a:rPr lang="en-US" sz="1800" dirty="0" err="1"/>
              <a:t>Teckro</a:t>
            </a:r>
            <a:r>
              <a:rPr lang="en-US" sz="1800" dirty="0"/>
              <a:t>, Turning Point Therapeutics, VM Oncology</a:t>
            </a:r>
          </a:p>
          <a:p>
            <a:pPr marL="0" lvl="0" indent="0">
              <a:buNone/>
            </a:pPr>
            <a:r>
              <a:rPr lang="en-US" sz="1800" b="1" dirty="0">
                <a:solidFill>
                  <a:schemeClr val="accent1"/>
                </a:solidFill>
              </a:rPr>
              <a:t>Travel, Accommodations, Expenses: </a:t>
            </a:r>
            <a:r>
              <a:rPr lang="en-US" sz="1800" dirty="0"/>
              <a:t>Bayer, </a:t>
            </a:r>
            <a:r>
              <a:rPr lang="en-US" sz="1800" dirty="0" err="1"/>
              <a:t>Genmab</a:t>
            </a:r>
            <a:r>
              <a:rPr lang="en-US" sz="1800" dirty="0"/>
              <a:t>, AACR, ASCO, SITC, </a:t>
            </a:r>
            <a:r>
              <a:rPr lang="en-US" sz="1800" dirty="0" err="1"/>
              <a:t>Telperian</a:t>
            </a:r>
            <a:endParaRPr lang="en-US" sz="1800" dirty="0"/>
          </a:p>
          <a:p>
            <a:pPr marL="0" lvl="0" indent="0">
              <a:buNone/>
            </a:pPr>
            <a:r>
              <a:rPr lang="en-US" sz="1800" b="1" dirty="0">
                <a:solidFill>
                  <a:schemeClr val="accent1"/>
                </a:solidFill>
              </a:rPr>
              <a:t>Consulting, Speaker or Advisory Role: </a:t>
            </a:r>
            <a:r>
              <a:rPr lang="en-US" sz="1800" dirty="0" err="1"/>
              <a:t>Adaptimmune</a:t>
            </a:r>
            <a:r>
              <a:rPr lang="en-US" sz="1800" dirty="0"/>
              <a:t>, Alpha Insights, </a:t>
            </a:r>
            <a:r>
              <a:rPr lang="en-US" sz="1800" dirty="0" err="1"/>
              <a:t>Acuta</a:t>
            </a:r>
            <a:r>
              <a:rPr lang="en-US" sz="1800" dirty="0"/>
              <a:t>, Alkermes, Amgen, </a:t>
            </a:r>
            <a:r>
              <a:rPr lang="en-US" sz="1800" dirty="0" err="1"/>
              <a:t>Aumbiosciences</a:t>
            </a:r>
            <a:r>
              <a:rPr lang="en-US" sz="1800" dirty="0"/>
              <a:t>, Axiom, Baxter, Bayer, Boxer Capital, </a:t>
            </a:r>
            <a:r>
              <a:rPr lang="en-US" sz="1800" dirty="0" err="1"/>
              <a:t>BridgeBio</a:t>
            </a:r>
            <a:r>
              <a:rPr lang="en-US" sz="1800" dirty="0"/>
              <a:t>, COR2ed, COG, Cowen, Ecor1, </a:t>
            </a:r>
            <a:br>
              <a:rPr lang="en-US" sz="1800" dirty="0"/>
            </a:br>
            <a:r>
              <a:rPr lang="en-US" sz="1800" dirty="0" err="1"/>
              <a:t>Gennao</a:t>
            </a:r>
            <a:r>
              <a:rPr lang="en-US" sz="1800" dirty="0"/>
              <a:t> Bio, Genentech, Gilead, GLG, Group H, </a:t>
            </a:r>
            <a:r>
              <a:rPr lang="en-US" sz="1800" dirty="0" err="1"/>
              <a:t>Guidepoint</a:t>
            </a:r>
            <a:r>
              <a:rPr lang="en-US" sz="1800" dirty="0"/>
              <a:t>, HCW Precision, Immunogen, Infinity, Janssen, </a:t>
            </a:r>
            <a:r>
              <a:rPr lang="en-US" sz="1800" dirty="0" err="1"/>
              <a:t>Liberium</a:t>
            </a:r>
            <a:r>
              <a:rPr lang="en-US" sz="1800" dirty="0"/>
              <a:t>, </a:t>
            </a:r>
            <a:r>
              <a:rPr lang="en-US" sz="1800" dirty="0" err="1"/>
              <a:t>MedaCorp</a:t>
            </a:r>
            <a:r>
              <a:rPr lang="en-US" sz="1800" dirty="0"/>
              <a:t>, Medscape, </a:t>
            </a:r>
            <a:r>
              <a:rPr lang="en-US" sz="1800" dirty="0" err="1"/>
              <a:t>Numab</a:t>
            </a:r>
            <a:r>
              <a:rPr lang="en-US" sz="1800" dirty="0"/>
              <a:t>, </a:t>
            </a:r>
            <a:r>
              <a:rPr lang="en-US" sz="1800" dirty="0" err="1"/>
              <a:t>Oncologia</a:t>
            </a:r>
            <a:r>
              <a:rPr lang="en-US" sz="1800" dirty="0"/>
              <a:t> </a:t>
            </a:r>
            <a:r>
              <a:rPr lang="en-US" sz="1800" dirty="0" err="1"/>
              <a:t>Brasil</a:t>
            </a:r>
            <a:r>
              <a:rPr lang="en-US" sz="1800" dirty="0"/>
              <a:t>, Pfizer, Pharma Intelligence, POET Congress, Prime Oncology, RAIN, Seattle Genetics, ST Cube, Takeda, </a:t>
            </a:r>
            <a:r>
              <a:rPr lang="en-US" sz="1800" dirty="0" err="1"/>
              <a:t>Tavistock</a:t>
            </a:r>
            <a:r>
              <a:rPr lang="en-US" sz="1800" dirty="0"/>
              <a:t>, </a:t>
            </a:r>
            <a:r>
              <a:rPr lang="en-US" sz="1800" dirty="0" err="1"/>
              <a:t>Trieza</a:t>
            </a:r>
            <a:r>
              <a:rPr lang="en-US" sz="1800" dirty="0"/>
              <a:t> Therapeutics, Turning Point, WebMD, </a:t>
            </a:r>
            <a:r>
              <a:rPr lang="en-US" sz="1800" dirty="0" err="1"/>
              <a:t>YingLing</a:t>
            </a:r>
            <a:r>
              <a:rPr lang="en-US" sz="1800" dirty="0"/>
              <a:t> Pharma, </a:t>
            </a:r>
            <a:r>
              <a:rPr lang="en-US" sz="1800" dirty="0" err="1"/>
              <a:t>Ziopharm</a:t>
            </a:r>
            <a:endParaRPr lang="en-US" sz="1800" dirty="0"/>
          </a:p>
          <a:p>
            <a:pPr marL="0" lvl="0" indent="0">
              <a:buNone/>
            </a:pPr>
            <a:r>
              <a:rPr lang="en-US" sz="1800" b="1" dirty="0">
                <a:solidFill>
                  <a:schemeClr val="accent1"/>
                </a:solidFill>
              </a:rPr>
              <a:t>Other ownership interests: </a:t>
            </a:r>
            <a:r>
              <a:rPr lang="en-US" sz="1800" dirty="0"/>
              <a:t>Molecular Match (Advisor), </a:t>
            </a:r>
            <a:r>
              <a:rPr lang="en-US" sz="1800" dirty="0" err="1"/>
              <a:t>OncoResponse</a:t>
            </a:r>
            <a:r>
              <a:rPr lang="en-US" sz="1800" dirty="0"/>
              <a:t> (Founder, Advisor), </a:t>
            </a:r>
            <a:br>
              <a:rPr lang="en-US" sz="1800" dirty="0"/>
            </a:br>
            <a:r>
              <a:rPr lang="en-US" sz="1800" dirty="0" err="1"/>
              <a:t>Telperian</a:t>
            </a:r>
            <a:r>
              <a:rPr lang="en-US" sz="1800" dirty="0"/>
              <a:t> (</a:t>
            </a:r>
            <a:r>
              <a:rPr lang="en-US" sz="1800" dirty="0" err="1"/>
              <a:t>Founder,Advisor</a:t>
            </a:r>
            <a:r>
              <a:rPr lang="en-US" sz="1800" dirty="0"/>
              <a:t>)</a:t>
            </a:r>
          </a:p>
        </p:txBody>
      </p:sp>
      <p:sp>
        <p:nvSpPr>
          <p:cNvPr id="6" name="Title 5">
            <a:extLst>
              <a:ext uri="{FF2B5EF4-FFF2-40B4-BE49-F238E27FC236}">
                <a16:creationId xmlns:a16="http://schemas.microsoft.com/office/drawing/2014/main" id="{AA370BF7-1F4E-E543-94E4-6F0DF02C3CDA}"/>
              </a:ext>
            </a:extLst>
          </p:cNvPr>
          <p:cNvSpPr>
            <a:spLocks noGrp="1"/>
          </p:cNvSpPr>
          <p:nvPr>
            <p:ph type="title"/>
          </p:nvPr>
        </p:nvSpPr>
        <p:spPr/>
        <p:txBody>
          <a:bodyPr/>
          <a:lstStyle/>
          <a:p>
            <a:r>
              <a:rPr lang="en-US"/>
              <a:t>Disclosures (last 36 months)</a:t>
            </a:r>
            <a:endParaRPr lang="en-GB" dirty="0"/>
          </a:p>
        </p:txBody>
      </p:sp>
      <p:sp>
        <p:nvSpPr>
          <p:cNvPr id="13" name="Slide Number Placeholder 12">
            <a:extLst>
              <a:ext uri="{FF2B5EF4-FFF2-40B4-BE49-F238E27FC236}">
                <a16:creationId xmlns:a16="http://schemas.microsoft.com/office/drawing/2014/main" id="{E11B598B-F3F1-2E4D-BE30-F3AAAA66EAA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301696969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620184" y="1425600"/>
            <a:ext cx="10963200" cy="4525200"/>
          </a:xfrm>
        </p:spPr>
        <p:txBody>
          <a:bodyPr/>
          <a:lstStyle/>
          <a:p>
            <a:r>
              <a:rPr lang="en-US" dirty="0" err="1"/>
              <a:t>Neurotrophins</a:t>
            </a:r>
            <a:r>
              <a:rPr lang="en-US" dirty="0"/>
              <a:t> are important growth factors that promote </a:t>
            </a:r>
            <a:br>
              <a:rPr lang="en-US" dirty="0"/>
            </a:br>
            <a:r>
              <a:rPr lang="en-US" dirty="0"/>
              <a:t>sympathetic nervous system development</a:t>
            </a:r>
            <a:r>
              <a:rPr lang="en-US" baseline="30000" dirty="0"/>
              <a:t>1,2</a:t>
            </a:r>
          </a:p>
          <a:p>
            <a:r>
              <a:rPr lang="en-US" dirty="0" err="1"/>
              <a:t>Neurotrophin</a:t>
            </a:r>
            <a:r>
              <a:rPr lang="en-US" dirty="0"/>
              <a:t> signaling occurs through activation of the </a:t>
            </a:r>
            <a:br>
              <a:rPr lang="en-US" dirty="0"/>
            </a:br>
            <a:r>
              <a:rPr lang="en-US" dirty="0"/>
              <a:t>tropomyosin-receptor kinase (TRK) receptor family</a:t>
            </a:r>
            <a:r>
              <a:rPr lang="en-US" baseline="30000" dirty="0"/>
              <a:t>1,2</a:t>
            </a:r>
          </a:p>
        </p:txBody>
      </p:sp>
      <p:sp>
        <p:nvSpPr>
          <p:cNvPr id="8" name="Title 7"/>
          <p:cNvSpPr>
            <a:spLocks noGrp="1"/>
          </p:cNvSpPr>
          <p:nvPr>
            <p:ph type="title"/>
          </p:nvPr>
        </p:nvSpPr>
        <p:spPr/>
        <p:txBody>
          <a:bodyPr/>
          <a:lstStyle/>
          <a:p>
            <a:r>
              <a:rPr lang="en-US"/>
              <a:t>TRK Receptors Mediate Neurotrophin Signaling</a:t>
            </a:r>
            <a:endParaRPr lang="en-US" dirty="0"/>
          </a:p>
        </p:txBody>
      </p:sp>
      <p:sp>
        <p:nvSpPr>
          <p:cNvPr id="10" name="Text Placeholder 9"/>
          <p:cNvSpPr>
            <a:spLocks noGrp="1"/>
          </p:cNvSpPr>
          <p:nvPr>
            <p:ph sz="quarter" idx="15"/>
          </p:nvPr>
        </p:nvSpPr>
        <p:spPr>
          <a:xfrm>
            <a:off x="620183" y="6309320"/>
            <a:ext cx="10963201" cy="365125"/>
          </a:xfrm>
        </p:spPr>
        <p:txBody>
          <a:bodyPr/>
          <a:lstStyle/>
          <a:p>
            <a:pPr>
              <a:spcBef>
                <a:spcPts val="0"/>
              </a:spcBef>
            </a:pPr>
            <a:r>
              <a:rPr lang="en-GB" dirty="0"/>
              <a:t>AKT, protein kinase B; ERK, extracellular signal-regulated kinase; NTRK, neurotrophic tyrosine receptor kinase; Tyr, tyrosine</a:t>
            </a:r>
          </a:p>
          <a:p>
            <a:pPr>
              <a:spcBef>
                <a:spcPts val="0"/>
              </a:spcBef>
            </a:pPr>
            <a:r>
              <a:rPr lang="en-US" dirty="0"/>
              <a:t>1. </a:t>
            </a:r>
            <a:r>
              <a:rPr lang="en-US" dirty="0" err="1"/>
              <a:t>Nakagawara</a:t>
            </a:r>
            <a:r>
              <a:rPr lang="en-US" dirty="0"/>
              <a:t> A. Cancer Letters. 2001;169:107-14; 2. Vaishnavi A, et al. Cancer </a:t>
            </a:r>
            <a:r>
              <a:rPr lang="en-US" dirty="0" err="1"/>
              <a:t>Discov</a:t>
            </a:r>
            <a:r>
              <a:rPr lang="en-US" dirty="0"/>
              <a:t>. 2015;5:25-34; </a:t>
            </a:r>
            <a:r>
              <a:rPr lang="en-CA" dirty="0"/>
              <a:t>3. </a:t>
            </a:r>
            <a:r>
              <a:rPr lang="en-CA" dirty="0">
                <a:hlinkClick r:id="rId3"/>
              </a:rPr>
              <a:t>https://www.ncbi.nlm.nih.gov/gene/4914</a:t>
            </a:r>
            <a:r>
              <a:rPr lang="en-CA" dirty="0"/>
              <a:t>, accessed September 2, 2022; 4. </a:t>
            </a:r>
            <a:r>
              <a:rPr lang="en-CA" dirty="0">
                <a:hlinkClick r:id="rId4"/>
              </a:rPr>
              <a:t>https://www.ncbi.nlm.nih.gov/gene/4915</a:t>
            </a:r>
            <a:r>
              <a:rPr lang="en-CA" dirty="0"/>
              <a:t>, accessed September 2, 2022; 5. </a:t>
            </a:r>
            <a:r>
              <a:rPr lang="en-CA" dirty="0">
                <a:hlinkClick r:id="rId5"/>
              </a:rPr>
              <a:t>https://www.ncbi.nlm.nih.gov/gene/4916</a:t>
            </a:r>
            <a:r>
              <a:rPr lang="en-CA" dirty="0"/>
              <a:t>, accessed September 2, 2022</a:t>
            </a:r>
          </a:p>
        </p:txBody>
      </p:sp>
      <p:graphicFrame>
        <p:nvGraphicFramePr>
          <p:cNvPr id="6" name="Table 5">
            <a:extLst>
              <a:ext uri="{FF2B5EF4-FFF2-40B4-BE49-F238E27FC236}">
                <a16:creationId xmlns:a16="http://schemas.microsoft.com/office/drawing/2014/main" id="{6739297D-B75F-43CA-AC10-CBB8D38A24F3}"/>
              </a:ext>
            </a:extLst>
          </p:cNvPr>
          <p:cNvGraphicFramePr>
            <a:graphicFrameLocks noGrp="1"/>
          </p:cNvGraphicFramePr>
          <p:nvPr/>
        </p:nvGraphicFramePr>
        <p:xfrm>
          <a:off x="620184" y="3077249"/>
          <a:ext cx="6475824" cy="2224760"/>
        </p:xfrm>
        <a:graphic>
          <a:graphicData uri="http://schemas.openxmlformats.org/drawingml/2006/table">
            <a:tbl>
              <a:tblPr firstRow="1" firstCol="1" bandRow="1">
                <a:tableStyleId>{5C22544A-7EE6-4342-B048-85BDC9FD1C3A}</a:tableStyleId>
              </a:tblPr>
              <a:tblGrid>
                <a:gridCol w="1122476">
                  <a:extLst>
                    <a:ext uri="{9D8B030D-6E8A-4147-A177-3AD203B41FA5}">
                      <a16:colId xmlns:a16="http://schemas.microsoft.com/office/drawing/2014/main" val="4225441451"/>
                    </a:ext>
                  </a:extLst>
                </a:gridCol>
                <a:gridCol w="1985920">
                  <a:extLst>
                    <a:ext uri="{9D8B030D-6E8A-4147-A177-3AD203B41FA5}">
                      <a16:colId xmlns:a16="http://schemas.microsoft.com/office/drawing/2014/main" val="1070395066"/>
                    </a:ext>
                  </a:extLst>
                </a:gridCol>
                <a:gridCol w="1724830">
                  <a:extLst>
                    <a:ext uri="{9D8B030D-6E8A-4147-A177-3AD203B41FA5}">
                      <a16:colId xmlns:a16="http://schemas.microsoft.com/office/drawing/2014/main" val="1139439679"/>
                    </a:ext>
                  </a:extLst>
                </a:gridCol>
                <a:gridCol w="1642598">
                  <a:extLst>
                    <a:ext uri="{9D8B030D-6E8A-4147-A177-3AD203B41FA5}">
                      <a16:colId xmlns:a16="http://schemas.microsoft.com/office/drawing/2014/main" val="4093935741"/>
                    </a:ext>
                  </a:extLst>
                </a:gridCol>
              </a:tblGrid>
              <a:tr h="171450">
                <a:tc gridSpan="4">
                  <a:txBody>
                    <a:bodyPr/>
                    <a:lstStyle/>
                    <a:p>
                      <a:pPr marL="0" marR="0" algn="ctr">
                        <a:lnSpc>
                          <a:spcPct val="100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Neurotrophin Family of Receptors</a:t>
                      </a:r>
                      <a:r>
                        <a:rPr lang="en-US" sz="1200" baseline="30000" dirty="0">
                          <a:solidFill>
                            <a:schemeClr val="tx1"/>
                          </a:solidFill>
                          <a:latin typeface="Arial" panose="020B0604020202020204" pitchFamily="34" charset="0"/>
                          <a:cs typeface="Arial" panose="020B0604020202020204" pitchFamily="34" charset="0"/>
                        </a:rPr>
                        <a:t>1–5</a:t>
                      </a:r>
                      <a:endParaRPr lang="en-US" sz="1200" b="1" dirty="0">
                        <a:solidFill>
                          <a:schemeClr val="tx1"/>
                        </a:solidFill>
                        <a:effectLst/>
                        <a:latin typeface="Arial" panose="020B0604020202020204" pitchFamily="34" charset="0"/>
                        <a:cs typeface="Arial" panose="020B0604020202020204" pitchFamily="34" charset="0"/>
                      </a:endParaRPr>
                    </a:p>
                  </a:txBody>
                  <a:tcPr marL="41924" marR="41924" marT="36000" marB="36000" anchor="ctr">
                    <a:noFill/>
                  </a:tcPr>
                </a:tc>
                <a:tc hMerge="1">
                  <a:txBody>
                    <a:bodyPr/>
                    <a:lstStyle/>
                    <a:p>
                      <a:pPr marL="0" marR="0" algn="ctr">
                        <a:lnSpc>
                          <a:spcPct val="100000"/>
                        </a:lnSpc>
                        <a:spcBef>
                          <a:spcPts val="0"/>
                        </a:spcBef>
                        <a:spcAft>
                          <a:spcPts val="0"/>
                        </a:spcAft>
                      </a:pPr>
                      <a:endParaRPr lang="en-US" sz="1000" dirty="0">
                        <a:solidFill>
                          <a:schemeClr val="bg1"/>
                        </a:solidFill>
                        <a:effectLst/>
                        <a:latin typeface="+mn-lt"/>
                        <a:ea typeface="Arial" panose="020B0604020202020204" pitchFamily="34" charset="0"/>
                      </a:endParaRPr>
                    </a:p>
                  </a:txBody>
                  <a:tcPr marL="41924" marR="41924" marT="0" marB="0" anchor="ctr"/>
                </a:tc>
                <a:tc hMerge="1">
                  <a:txBody>
                    <a:bodyPr/>
                    <a:lstStyle/>
                    <a:p>
                      <a:pPr marL="0" marR="0" algn="ctr">
                        <a:lnSpc>
                          <a:spcPct val="100000"/>
                        </a:lnSpc>
                        <a:spcBef>
                          <a:spcPts val="0"/>
                        </a:spcBef>
                        <a:spcAft>
                          <a:spcPts val="0"/>
                        </a:spcAft>
                      </a:pPr>
                      <a:endParaRPr lang="en-US" sz="1000" dirty="0">
                        <a:solidFill>
                          <a:schemeClr val="bg1"/>
                        </a:solidFill>
                        <a:effectLst/>
                        <a:latin typeface="+mn-lt"/>
                        <a:ea typeface="Arial" panose="020B0604020202020204" pitchFamily="34" charset="0"/>
                      </a:endParaRPr>
                    </a:p>
                  </a:txBody>
                  <a:tcPr marL="41924" marR="41924" marT="0" marB="0" anchor="ctr"/>
                </a:tc>
                <a:tc hMerge="1">
                  <a:txBody>
                    <a:bodyPr/>
                    <a:lstStyle/>
                    <a:p>
                      <a:pPr marL="0" marR="0" algn="ctr">
                        <a:lnSpc>
                          <a:spcPct val="100000"/>
                        </a:lnSpc>
                        <a:spcBef>
                          <a:spcPts val="0"/>
                        </a:spcBef>
                        <a:spcAft>
                          <a:spcPts val="0"/>
                        </a:spcAft>
                      </a:pPr>
                      <a:endParaRPr lang="en-US" sz="1000" dirty="0">
                        <a:solidFill>
                          <a:schemeClr val="bg1"/>
                        </a:solidFill>
                        <a:effectLst/>
                        <a:latin typeface="+mn-lt"/>
                        <a:ea typeface="Arial" panose="020B0604020202020204" pitchFamily="34" charset="0"/>
                      </a:endParaRPr>
                    </a:p>
                  </a:txBody>
                  <a:tcPr marL="41924" marR="41924" marT="0" marB="0" anchor="ctr"/>
                </a:tc>
                <a:extLst>
                  <a:ext uri="{0D108BD9-81ED-4DB2-BD59-A6C34878D82A}">
                    <a16:rowId xmlns:a16="http://schemas.microsoft.com/office/drawing/2014/main" val="550509875"/>
                  </a:ext>
                </a:extLst>
              </a:tr>
              <a:tr h="304800">
                <a:tc>
                  <a:txBody>
                    <a:bodyPr/>
                    <a:lstStyle/>
                    <a:p>
                      <a:pPr marL="0" marR="0">
                        <a:lnSpc>
                          <a:spcPct val="100000"/>
                        </a:lnSpc>
                        <a:spcBef>
                          <a:spcPts val="0"/>
                        </a:spcBef>
                        <a:spcAft>
                          <a:spcPts val="0"/>
                        </a:spcAft>
                      </a:pPr>
                      <a:r>
                        <a:rPr lang="en-US" sz="1000" dirty="0">
                          <a:effectLst/>
                          <a:latin typeface="Arial" panose="020B0604020202020204" pitchFamily="34" charset="0"/>
                          <a:cs typeface="Arial" panose="020B0604020202020204" pitchFamily="34" charset="0"/>
                        </a:rPr>
                        <a:t>TRK Receptor</a:t>
                      </a:r>
                    </a:p>
                  </a:txBody>
                  <a:tcPr marL="41924" marR="41924" marT="36000" marB="36000" anchor="ctr"/>
                </a:tc>
                <a:tc>
                  <a:txBody>
                    <a:bodyPr/>
                    <a:lstStyle/>
                    <a:p>
                      <a:pPr marL="0" marR="0" algn="ctr">
                        <a:lnSpc>
                          <a:spcPct val="100000"/>
                        </a:lnSpc>
                        <a:spcBef>
                          <a:spcPts val="0"/>
                        </a:spcBef>
                        <a:spcAft>
                          <a:spcPts val="0"/>
                        </a:spcAft>
                      </a:pPr>
                      <a:r>
                        <a:rPr lang="en-US" sz="1000" b="1" dirty="0">
                          <a:solidFill>
                            <a:schemeClr val="bg1"/>
                          </a:solidFill>
                          <a:effectLst/>
                          <a:latin typeface="Arial" panose="020B0604020202020204" pitchFamily="34" charset="0"/>
                          <a:cs typeface="Arial" panose="020B0604020202020204" pitchFamily="34" charset="0"/>
                        </a:rPr>
                        <a:t>Gene </a:t>
                      </a:r>
                      <a:br>
                        <a:rPr lang="en-US" sz="1000" b="1" dirty="0">
                          <a:solidFill>
                            <a:schemeClr val="bg1"/>
                          </a:solidFill>
                          <a:effectLst/>
                          <a:latin typeface="Arial" panose="020B0604020202020204" pitchFamily="34" charset="0"/>
                          <a:cs typeface="Arial" panose="020B0604020202020204" pitchFamily="34" charset="0"/>
                        </a:rPr>
                      </a:br>
                      <a:r>
                        <a:rPr lang="en-US" sz="1000" b="1" dirty="0">
                          <a:solidFill>
                            <a:schemeClr val="bg1"/>
                          </a:solidFill>
                          <a:effectLst/>
                          <a:latin typeface="Arial" panose="020B0604020202020204" pitchFamily="34" charset="0"/>
                          <a:cs typeface="Arial" panose="020B0604020202020204" pitchFamily="34" charset="0"/>
                        </a:rPr>
                        <a:t>(Chromosomal Location)</a:t>
                      </a:r>
                      <a:endParaRPr lang="en-US" sz="1000" b="1"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1924" marR="41924" marT="36000" marB="36000" anchor="ctr">
                    <a:solidFill>
                      <a:schemeClr val="accent1"/>
                    </a:solidFill>
                  </a:tcPr>
                </a:tc>
                <a:tc>
                  <a:txBody>
                    <a:bodyPr/>
                    <a:lstStyle/>
                    <a:p>
                      <a:pPr marL="0" marR="0" algn="ctr">
                        <a:lnSpc>
                          <a:spcPct val="100000"/>
                        </a:lnSpc>
                        <a:spcBef>
                          <a:spcPts val="0"/>
                        </a:spcBef>
                        <a:spcAft>
                          <a:spcPts val="0"/>
                        </a:spcAft>
                      </a:pPr>
                      <a:r>
                        <a:rPr lang="en-US" sz="1000" b="1" dirty="0">
                          <a:solidFill>
                            <a:schemeClr val="bg1"/>
                          </a:solidFill>
                          <a:effectLst/>
                          <a:latin typeface="Arial" panose="020B0604020202020204" pitchFamily="34" charset="0"/>
                          <a:cs typeface="Arial" panose="020B0604020202020204" pitchFamily="34" charset="0"/>
                        </a:rPr>
                        <a:t>Functions</a:t>
                      </a:r>
                      <a:endParaRPr lang="en-US" sz="1000" b="1"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1924" marR="41924" marT="36000" marB="36000" anchor="ctr">
                    <a:solidFill>
                      <a:schemeClr val="accent1"/>
                    </a:solidFill>
                  </a:tcPr>
                </a:tc>
                <a:tc>
                  <a:txBody>
                    <a:bodyPr/>
                    <a:lstStyle/>
                    <a:p>
                      <a:pPr marL="0" marR="0" algn="ctr">
                        <a:lnSpc>
                          <a:spcPct val="100000"/>
                        </a:lnSpc>
                        <a:spcBef>
                          <a:spcPts val="0"/>
                        </a:spcBef>
                        <a:spcAft>
                          <a:spcPts val="0"/>
                        </a:spcAft>
                      </a:pPr>
                      <a:r>
                        <a:rPr lang="en-US" sz="1000" b="1" dirty="0">
                          <a:solidFill>
                            <a:schemeClr val="bg1"/>
                          </a:solidFill>
                          <a:effectLst/>
                          <a:latin typeface="Arial" panose="020B0604020202020204" pitchFamily="34" charset="0"/>
                          <a:cs typeface="Arial" panose="020B0604020202020204" pitchFamily="34" charset="0"/>
                        </a:rPr>
                        <a:t>Natural Ligands</a:t>
                      </a:r>
                      <a:endParaRPr lang="en-US" sz="1000" b="1"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1924" marR="41924" marT="36000" marB="36000" anchor="ctr">
                    <a:solidFill>
                      <a:schemeClr val="accent1"/>
                    </a:solidFill>
                  </a:tcPr>
                </a:tc>
                <a:extLst>
                  <a:ext uri="{0D108BD9-81ED-4DB2-BD59-A6C34878D82A}">
                    <a16:rowId xmlns:a16="http://schemas.microsoft.com/office/drawing/2014/main" val="167036918"/>
                  </a:ext>
                </a:extLst>
              </a:tr>
              <a:tr h="274320">
                <a:tc>
                  <a:txBody>
                    <a:bodyPr/>
                    <a:lstStyle/>
                    <a:p>
                      <a:pPr marL="0" marR="0">
                        <a:lnSpc>
                          <a:spcPct val="100000"/>
                        </a:lnSpc>
                        <a:spcBef>
                          <a:spcPts val="0"/>
                        </a:spcBef>
                        <a:spcAft>
                          <a:spcPts val="0"/>
                        </a:spcAft>
                      </a:pPr>
                      <a:r>
                        <a:rPr lang="en-US" sz="1000" dirty="0">
                          <a:effectLst/>
                          <a:latin typeface="Arial" panose="020B0604020202020204" pitchFamily="34" charset="0"/>
                          <a:cs typeface="Arial" panose="020B0604020202020204" pitchFamily="34" charset="0"/>
                        </a:rPr>
                        <a:t>TRKA</a:t>
                      </a:r>
                      <a:endParaRPr lang="en-US" sz="1000" i="0" dirty="0">
                        <a:solidFill>
                          <a:schemeClr val="bg1"/>
                        </a:solidFill>
                        <a:effectLst/>
                        <a:latin typeface="Arial" panose="020B0604020202020204" pitchFamily="34" charset="0"/>
                        <a:cs typeface="Arial" panose="020B0604020202020204" pitchFamily="34" charset="0"/>
                      </a:endParaRPr>
                    </a:p>
                  </a:txBody>
                  <a:tcPr marL="41924" marR="41924" marT="36000" marB="36000" anchor="ctr"/>
                </a:tc>
                <a:tc>
                  <a:txBody>
                    <a:bodyPr/>
                    <a:lstStyle/>
                    <a:p>
                      <a:pPr marL="0" marR="0" algn="ctr">
                        <a:lnSpc>
                          <a:spcPct val="100000"/>
                        </a:lnSpc>
                        <a:spcBef>
                          <a:spcPts val="0"/>
                        </a:spcBef>
                        <a:spcAft>
                          <a:spcPts val="0"/>
                        </a:spcAft>
                      </a:pPr>
                      <a:r>
                        <a:rPr lang="en-US" sz="1000" i="1" dirty="0">
                          <a:effectLst/>
                          <a:latin typeface="Arial" panose="020B0604020202020204" pitchFamily="34" charset="0"/>
                          <a:cs typeface="Arial" panose="020B0604020202020204" pitchFamily="34" charset="0"/>
                        </a:rPr>
                        <a:t>NTRK1</a:t>
                      </a:r>
                      <a:r>
                        <a:rPr lang="en-US" sz="1000" dirty="0">
                          <a:effectLst/>
                          <a:latin typeface="Arial" panose="020B0604020202020204" pitchFamily="34" charset="0"/>
                          <a:cs typeface="Arial" panose="020B0604020202020204" pitchFamily="34" charset="0"/>
                        </a:rPr>
                        <a:t> (1q23.1) </a:t>
                      </a:r>
                      <a:endParaRPr lang="en-US" sz="1000" dirty="0">
                        <a:solidFill>
                          <a:schemeClr val="tx2"/>
                        </a:solidFill>
                        <a:effectLst/>
                        <a:latin typeface="Arial" panose="020B0604020202020204" pitchFamily="34" charset="0"/>
                        <a:cs typeface="Arial" panose="020B0604020202020204" pitchFamily="34" charset="0"/>
                      </a:endParaRPr>
                    </a:p>
                  </a:txBody>
                  <a:tcPr marL="41924" marR="41924" marT="36000" marB="36000" anchor="ctr"/>
                </a:tc>
                <a:tc>
                  <a:txBody>
                    <a:bodyPr/>
                    <a:lstStyle/>
                    <a:p>
                      <a:pPr marL="0" marR="0" algn="ctr">
                        <a:lnSpc>
                          <a:spcPct val="100000"/>
                        </a:lnSpc>
                        <a:spcBef>
                          <a:spcPts val="0"/>
                        </a:spcBef>
                        <a:spcAft>
                          <a:spcPts val="0"/>
                        </a:spcAft>
                      </a:pPr>
                      <a:r>
                        <a:rPr lang="en-US" sz="1000" dirty="0">
                          <a:effectLst/>
                          <a:latin typeface="Arial" panose="020B0604020202020204" pitchFamily="34" charset="0"/>
                          <a:cs typeface="Arial" panose="020B0604020202020204" pitchFamily="34" charset="0"/>
                        </a:rPr>
                        <a:t>Pain signaling, thermoregulation</a:t>
                      </a:r>
                      <a:endParaRPr lang="en-US" sz="1000" dirty="0">
                        <a:solidFill>
                          <a:schemeClr val="tx2"/>
                        </a:solidFill>
                        <a:effectLst/>
                        <a:latin typeface="Arial" panose="020B0604020202020204" pitchFamily="34" charset="0"/>
                        <a:cs typeface="Arial" panose="020B0604020202020204" pitchFamily="34" charset="0"/>
                      </a:endParaRPr>
                    </a:p>
                  </a:txBody>
                  <a:tcPr marL="41924" marR="41924" marT="36000" marB="36000" anchor="ctr"/>
                </a:tc>
                <a:tc>
                  <a:txBody>
                    <a:bodyPr/>
                    <a:lstStyle/>
                    <a:p>
                      <a:pPr marL="0" marR="0" algn="ctr">
                        <a:lnSpc>
                          <a:spcPct val="100000"/>
                        </a:lnSpc>
                        <a:spcBef>
                          <a:spcPts val="0"/>
                        </a:spcBef>
                        <a:spcAft>
                          <a:spcPts val="0"/>
                        </a:spcAft>
                      </a:pPr>
                      <a:r>
                        <a:rPr lang="en-US" sz="1000" dirty="0">
                          <a:effectLst/>
                          <a:latin typeface="Arial" panose="020B0604020202020204" pitchFamily="34" charset="0"/>
                          <a:cs typeface="Arial" panose="020B0604020202020204" pitchFamily="34" charset="0"/>
                        </a:rPr>
                        <a:t>Nerve growth factor (NGF), neurotrophin-3 (NT-3)</a:t>
                      </a:r>
                      <a:endParaRPr lang="en-US" sz="1000" dirty="0">
                        <a:solidFill>
                          <a:schemeClr val="tx2"/>
                        </a:solidFill>
                        <a:effectLst/>
                        <a:latin typeface="Arial" panose="020B0604020202020204" pitchFamily="34" charset="0"/>
                        <a:cs typeface="Arial" panose="020B0604020202020204" pitchFamily="34" charset="0"/>
                      </a:endParaRPr>
                    </a:p>
                  </a:txBody>
                  <a:tcPr marL="41924" marR="41924" marT="36000" marB="36000" anchor="ctr"/>
                </a:tc>
                <a:extLst>
                  <a:ext uri="{0D108BD9-81ED-4DB2-BD59-A6C34878D82A}">
                    <a16:rowId xmlns:a16="http://schemas.microsoft.com/office/drawing/2014/main" val="2110058194"/>
                  </a:ext>
                </a:extLst>
              </a:tr>
              <a:tr h="548640">
                <a:tc>
                  <a:txBody>
                    <a:bodyPr/>
                    <a:lstStyle/>
                    <a:p>
                      <a:pPr marL="0" marR="0">
                        <a:lnSpc>
                          <a:spcPct val="100000"/>
                        </a:lnSpc>
                        <a:spcBef>
                          <a:spcPts val="0"/>
                        </a:spcBef>
                        <a:spcAft>
                          <a:spcPts val="0"/>
                        </a:spcAft>
                      </a:pPr>
                      <a:r>
                        <a:rPr lang="en-US" sz="1000" dirty="0">
                          <a:effectLst/>
                          <a:latin typeface="Arial" panose="020B0604020202020204" pitchFamily="34" charset="0"/>
                          <a:cs typeface="Arial" panose="020B0604020202020204" pitchFamily="34" charset="0"/>
                        </a:rPr>
                        <a:t>TRKB</a:t>
                      </a:r>
                      <a:endParaRPr lang="en-US" sz="1000" i="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1924" marR="41924" marT="36000" marB="36000" anchor="ctr"/>
                </a:tc>
                <a:tc>
                  <a:txBody>
                    <a:bodyPr/>
                    <a:lstStyle/>
                    <a:p>
                      <a:pPr marL="0" marR="0" algn="ctr">
                        <a:lnSpc>
                          <a:spcPct val="100000"/>
                        </a:lnSpc>
                        <a:spcBef>
                          <a:spcPts val="0"/>
                        </a:spcBef>
                        <a:spcAft>
                          <a:spcPts val="0"/>
                        </a:spcAft>
                      </a:pPr>
                      <a:r>
                        <a:rPr lang="en-US" sz="1000" i="1" dirty="0">
                          <a:effectLst/>
                          <a:latin typeface="Arial" panose="020B0604020202020204" pitchFamily="34" charset="0"/>
                          <a:cs typeface="Arial" panose="020B0604020202020204" pitchFamily="34" charset="0"/>
                        </a:rPr>
                        <a:t>NTRK2</a:t>
                      </a:r>
                      <a:r>
                        <a:rPr lang="en-US" sz="1000" dirty="0">
                          <a:effectLst/>
                          <a:latin typeface="Arial" panose="020B0604020202020204" pitchFamily="34" charset="0"/>
                          <a:cs typeface="Arial" panose="020B0604020202020204" pitchFamily="34" charset="0"/>
                        </a:rPr>
                        <a:t> (9q21.33)</a:t>
                      </a:r>
                      <a:endParaRPr lang="en-US" sz="1000" dirty="0">
                        <a:solidFill>
                          <a:schemeClr val="tx2"/>
                        </a:solidFill>
                        <a:effectLst/>
                        <a:latin typeface="Arial" panose="020B0604020202020204" pitchFamily="34" charset="0"/>
                        <a:cs typeface="Arial" panose="020B0604020202020204" pitchFamily="34" charset="0"/>
                      </a:endParaRPr>
                    </a:p>
                  </a:txBody>
                  <a:tcPr marL="41924" marR="41924" marT="36000" marB="36000" anchor="ctr"/>
                </a:tc>
                <a:tc>
                  <a:txBody>
                    <a:bodyPr/>
                    <a:lstStyle/>
                    <a:p>
                      <a:pPr marL="0" marR="0" algn="ctr">
                        <a:lnSpc>
                          <a:spcPct val="100000"/>
                        </a:lnSpc>
                        <a:spcBef>
                          <a:spcPts val="0"/>
                        </a:spcBef>
                        <a:spcAft>
                          <a:spcPts val="0"/>
                        </a:spcAft>
                      </a:pPr>
                      <a:r>
                        <a:rPr lang="en-US" sz="1000" dirty="0">
                          <a:effectLst/>
                          <a:latin typeface="Arial" panose="020B0604020202020204" pitchFamily="34" charset="0"/>
                          <a:cs typeface="Arial" panose="020B0604020202020204" pitchFamily="34" charset="0"/>
                        </a:rPr>
                        <a:t>Regulation of movement, memory, mood, appetite, body weight</a:t>
                      </a:r>
                      <a:endParaRPr lang="en-US" sz="1000" dirty="0">
                        <a:solidFill>
                          <a:schemeClr val="tx2"/>
                        </a:solidFill>
                        <a:effectLst/>
                        <a:latin typeface="Arial" panose="020B0604020202020204" pitchFamily="34" charset="0"/>
                        <a:cs typeface="Arial" panose="020B0604020202020204" pitchFamily="34" charset="0"/>
                      </a:endParaRPr>
                    </a:p>
                  </a:txBody>
                  <a:tcPr marL="41924" marR="41924" marT="36000" marB="36000" anchor="ctr"/>
                </a:tc>
                <a:tc>
                  <a:txBody>
                    <a:bodyPr/>
                    <a:lstStyle/>
                    <a:p>
                      <a:pPr marL="0" marR="0" algn="ctr">
                        <a:lnSpc>
                          <a:spcPct val="100000"/>
                        </a:lnSpc>
                        <a:spcBef>
                          <a:spcPts val="0"/>
                        </a:spcBef>
                        <a:spcAft>
                          <a:spcPts val="0"/>
                        </a:spcAft>
                      </a:pPr>
                      <a:r>
                        <a:rPr lang="en-US" sz="1000" dirty="0">
                          <a:effectLst/>
                          <a:latin typeface="Arial" panose="020B0604020202020204" pitchFamily="34" charset="0"/>
                          <a:cs typeface="Arial" panose="020B0604020202020204" pitchFamily="34" charset="0"/>
                        </a:rPr>
                        <a:t>Brain-derived neurotrophic factor (BDNF), neurotrophin-4 </a:t>
                      </a:r>
                      <a:br>
                        <a:rPr lang="en-US" sz="1000" dirty="0">
                          <a:effectLst/>
                          <a:latin typeface="Arial" panose="020B0604020202020204" pitchFamily="34" charset="0"/>
                          <a:cs typeface="Arial" panose="020B0604020202020204" pitchFamily="34" charset="0"/>
                        </a:rPr>
                      </a:br>
                      <a:r>
                        <a:rPr lang="en-US" sz="1000" dirty="0">
                          <a:effectLst/>
                          <a:latin typeface="Arial" panose="020B0604020202020204" pitchFamily="34" charset="0"/>
                          <a:cs typeface="Arial" panose="020B0604020202020204" pitchFamily="34" charset="0"/>
                        </a:rPr>
                        <a:t>(NT-4), NT-3</a:t>
                      </a:r>
                      <a:endParaRPr lang="en-US" sz="1000" dirty="0">
                        <a:solidFill>
                          <a:schemeClr val="tx2"/>
                        </a:solidFill>
                        <a:effectLst/>
                        <a:latin typeface="Arial" panose="020B0604020202020204" pitchFamily="34" charset="0"/>
                        <a:cs typeface="Arial" panose="020B0604020202020204" pitchFamily="34" charset="0"/>
                      </a:endParaRPr>
                    </a:p>
                  </a:txBody>
                  <a:tcPr marL="41924" marR="41924" marT="36000" marB="36000" anchor="ctr"/>
                </a:tc>
                <a:extLst>
                  <a:ext uri="{0D108BD9-81ED-4DB2-BD59-A6C34878D82A}">
                    <a16:rowId xmlns:a16="http://schemas.microsoft.com/office/drawing/2014/main" val="1875465017"/>
                  </a:ext>
                </a:extLst>
              </a:tr>
              <a:tr h="267340">
                <a:tc>
                  <a:txBody>
                    <a:bodyPr/>
                    <a:lstStyle/>
                    <a:p>
                      <a:pPr marL="0" marR="0">
                        <a:lnSpc>
                          <a:spcPct val="100000"/>
                        </a:lnSpc>
                        <a:spcBef>
                          <a:spcPts val="0"/>
                        </a:spcBef>
                        <a:spcAft>
                          <a:spcPts val="0"/>
                        </a:spcAft>
                      </a:pPr>
                      <a:r>
                        <a:rPr lang="en-US" sz="1000" dirty="0">
                          <a:effectLst/>
                          <a:latin typeface="Arial" panose="020B0604020202020204" pitchFamily="34" charset="0"/>
                          <a:cs typeface="Arial" panose="020B0604020202020204" pitchFamily="34" charset="0"/>
                        </a:rPr>
                        <a:t>TRKC</a:t>
                      </a:r>
                      <a:endParaRPr lang="en-US" sz="1000" i="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1924" marR="41924" marT="36000" marB="36000" anchor="ctr"/>
                </a:tc>
                <a:tc>
                  <a:txBody>
                    <a:bodyPr/>
                    <a:lstStyle/>
                    <a:p>
                      <a:pPr marL="0" marR="0" algn="ctr">
                        <a:lnSpc>
                          <a:spcPct val="100000"/>
                        </a:lnSpc>
                        <a:spcBef>
                          <a:spcPts val="0"/>
                        </a:spcBef>
                        <a:spcAft>
                          <a:spcPts val="0"/>
                        </a:spcAft>
                      </a:pPr>
                      <a:r>
                        <a:rPr lang="en-US" sz="1000" i="1" dirty="0">
                          <a:effectLst/>
                          <a:latin typeface="Arial" panose="020B0604020202020204" pitchFamily="34" charset="0"/>
                          <a:cs typeface="Arial" panose="020B0604020202020204" pitchFamily="34" charset="0"/>
                        </a:rPr>
                        <a:t>NTRK3 </a:t>
                      </a:r>
                      <a:r>
                        <a:rPr lang="en-US" sz="1000" dirty="0">
                          <a:effectLst/>
                          <a:latin typeface="Arial" panose="020B0604020202020204" pitchFamily="34" charset="0"/>
                          <a:cs typeface="Arial" panose="020B0604020202020204" pitchFamily="34" charset="0"/>
                        </a:rPr>
                        <a:t>(15q25.3)  </a:t>
                      </a:r>
                      <a:endParaRPr lang="en-US" sz="1000" dirty="0">
                        <a:solidFill>
                          <a:schemeClr val="tx2"/>
                        </a:solidFill>
                        <a:effectLst/>
                        <a:latin typeface="Arial" panose="020B0604020202020204" pitchFamily="34" charset="0"/>
                        <a:cs typeface="Arial" panose="020B0604020202020204" pitchFamily="34" charset="0"/>
                      </a:endParaRPr>
                    </a:p>
                  </a:txBody>
                  <a:tcPr marL="41924" marR="41924" marT="36000" marB="36000" anchor="ctr"/>
                </a:tc>
                <a:tc>
                  <a:txBody>
                    <a:bodyPr/>
                    <a:lstStyle/>
                    <a:p>
                      <a:pPr marL="0" marR="0" algn="ctr">
                        <a:lnSpc>
                          <a:spcPct val="100000"/>
                        </a:lnSpc>
                        <a:spcBef>
                          <a:spcPts val="0"/>
                        </a:spcBef>
                        <a:spcAft>
                          <a:spcPts val="0"/>
                        </a:spcAft>
                      </a:pPr>
                      <a:r>
                        <a:rPr lang="en-US" sz="1000" dirty="0">
                          <a:effectLst/>
                          <a:latin typeface="Arial" panose="020B0604020202020204" pitchFamily="34" charset="0"/>
                          <a:cs typeface="Arial" panose="020B0604020202020204" pitchFamily="34" charset="0"/>
                        </a:rPr>
                        <a:t>Proprioception</a:t>
                      </a:r>
                      <a:endParaRPr lang="en-US" sz="1000" dirty="0">
                        <a:solidFill>
                          <a:schemeClr val="tx2"/>
                        </a:solidFill>
                        <a:effectLst/>
                        <a:latin typeface="Arial" panose="020B0604020202020204" pitchFamily="34" charset="0"/>
                        <a:cs typeface="Arial" panose="020B0604020202020204" pitchFamily="34" charset="0"/>
                      </a:endParaRPr>
                    </a:p>
                  </a:txBody>
                  <a:tcPr marL="41924" marR="41924" marT="36000" marB="36000" anchor="ctr"/>
                </a:tc>
                <a:tc>
                  <a:txBody>
                    <a:bodyPr/>
                    <a:lstStyle/>
                    <a:p>
                      <a:pPr marL="0" marR="0" algn="ctr">
                        <a:lnSpc>
                          <a:spcPct val="100000"/>
                        </a:lnSpc>
                        <a:spcBef>
                          <a:spcPts val="0"/>
                        </a:spcBef>
                        <a:spcAft>
                          <a:spcPts val="0"/>
                        </a:spcAft>
                      </a:pPr>
                      <a:r>
                        <a:rPr lang="en-US" sz="1000" dirty="0">
                          <a:effectLst/>
                          <a:latin typeface="Arial" panose="020B0604020202020204" pitchFamily="34" charset="0"/>
                          <a:cs typeface="Arial" panose="020B0604020202020204" pitchFamily="34" charset="0"/>
                        </a:rPr>
                        <a:t>NT-3</a:t>
                      </a:r>
                      <a:endParaRPr lang="en-US" sz="1000" dirty="0">
                        <a:solidFill>
                          <a:schemeClr val="tx2"/>
                        </a:solidFill>
                        <a:effectLst/>
                        <a:latin typeface="Arial" panose="020B0604020202020204" pitchFamily="34" charset="0"/>
                        <a:cs typeface="Arial" panose="020B0604020202020204" pitchFamily="34" charset="0"/>
                      </a:endParaRPr>
                    </a:p>
                  </a:txBody>
                  <a:tcPr marL="41924" marR="41924" marT="36000" marB="36000" anchor="ctr"/>
                </a:tc>
                <a:extLst>
                  <a:ext uri="{0D108BD9-81ED-4DB2-BD59-A6C34878D82A}">
                    <a16:rowId xmlns:a16="http://schemas.microsoft.com/office/drawing/2014/main" val="1199574952"/>
                  </a:ext>
                </a:extLst>
              </a:tr>
              <a:tr h="267340">
                <a:tc grid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latin typeface="Arial" panose="020B0604020202020204" pitchFamily="34" charset="0"/>
                        <a:cs typeface="Arial" panose="020B0604020202020204" pitchFamily="34" charset="0"/>
                      </a:endParaRPr>
                    </a:p>
                  </a:txBody>
                  <a:tcPr marL="41924" marR="41924" marT="36000" marB="36000" anchor="ctr">
                    <a:noFill/>
                  </a:tcPr>
                </a:tc>
                <a:tc hMerge="1">
                  <a:txBody>
                    <a:bodyPr/>
                    <a:lstStyle/>
                    <a:p>
                      <a:pPr marL="0" marR="0" algn="ctr">
                        <a:lnSpc>
                          <a:spcPct val="100000"/>
                        </a:lnSpc>
                        <a:spcBef>
                          <a:spcPts val="0"/>
                        </a:spcBef>
                        <a:spcAft>
                          <a:spcPts val="0"/>
                        </a:spcAft>
                      </a:pPr>
                      <a:endParaRPr lang="en-US" sz="900" b="0" dirty="0">
                        <a:solidFill>
                          <a:schemeClr val="tx1"/>
                        </a:solidFill>
                        <a:effectLst/>
                        <a:latin typeface="Arial" panose="020B0604020202020204" pitchFamily="34" charset="0"/>
                        <a:cs typeface="Arial" panose="020B0604020202020204" pitchFamily="34" charset="0"/>
                      </a:endParaRPr>
                    </a:p>
                  </a:txBody>
                  <a:tcPr marL="41924" marR="41924" marT="36000" marB="36000" anchor="ctr">
                    <a:noFill/>
                  </a:tcPr>
                </a:tc>
                <a:tc hMerge="1">
                  <a:txBody>
                    <a:bodyPr/>
                    <a:lstStyle/>
                    <a:p>
                      <a:pPr marL="0" marR="0" algn="ctr">
                        <a:lnSpc>
                          <a:spcPct val="100000"/>
                        </a:lnSpc>
                        <a:spcBef>
                          <a:spcPts val="0"/>
                        </a:spcBef>
                        <a:spcAft>
                          <a:spcPts val="0"/>
                        </a:spcAft>
                      </a:pPr>
                      <a:endParaRPr lang="en-US" sz="900" b="0" dirty="0">
                        <a:solidFill>
                          <a:schemeClr val="tx1"/>
                        </a:solidFill>
                        <a:effectLst/>
                        <a:latin typeface="Arial" panose="020B0604020202020204" pitchFamily="34" charset="0"/>
                        <a:cs typeface="Arial" panose="020B0604020202020204" pitchFamily="34" charset="0"/>
                      </a:endParaRPr>
                    </a:p>
                  </a:txBody>
                  <a:tcPr marL="41924" marR="41924" marT="36000" marB="36000" anchor="ctr">
                    <a:noFill/>
                  </a:tcPr>
                </a:tc>
                <a:tc hMerge="1">
                  <a:txBody>
                    <a:bodyPr/>
                    <a:lstStyle/>
                    <a:p>
                      <a:pPr marL="0" marR="0" algn="ctr">
                        <a:lnSpc>
                          <a:spcPct val="100000"/>
                        </a:lnSpc>
                        <a:spcBef>
                          <a:spcPts val="0"/>
                        </a:spcBef>
                        <a:spcAft>
                          <a:spcPts val="0"/>
                        </a:spcAft>
                      </a:pPr>
                      <a:endParaRPr lang="en-US" sz="900" b="0" dirty="0">
                        <a:solidFill>
                          <a:schemeClr val="tx1"/>
                        </a:solidFill>
                        <a:effectLst/>
                        <a:latin typeface="Arial" panose="020B0604020202020204" pitchFamily="34" charset="0"/>
                        <a:cs typeface="Arial" panose="020B0604020202020204" pitchFamily="34" charset="0"/>
                      </a:endParaRPr>
                    </a:p>
                  </a:txBody>
                  <a:tcPr marL="41924" marR="41924" marT="36000" marB="36000" anchor="ctr">
                    <a:noFill/>
                  </a:tcPr>
                </a:tc>
                <a:extLst>
                  <a:ext uri="{0D108BD9-81ED-4DB2-BD59-A6C34878D82A}">
                    <a16:rowId xmlns:a16="http://schemas.microsoft.com/office/drawing/2014/main" val="1769841657"/>
                  </a:ext>
                </a:extLst>
              </a:tr>
            </a:tbl>
          </a:graphicData>
        </a:graphic>
      </p:graphicFrame>
      <p:sp>
        <p:nvSpPr>
          <p:cNvPr id="7" name="TextBox 6">
            <a:extLst>
              <a:ext uri="{FF2B5EF4-FFF2-40B4-BE49-F238E27FC236}">
                <a16:creationId xmlns:a16="http://schemas.microsoft.com/office/drawing/2014/main" id="{D0CF2A78-68E4-484C-99F8-BBDE33F74C0C}"/>
              </a:ext>
            </a:extLst>
          </p:cNvPr>
          <p:cNvSpPr txBox="1"/>
          <p:nvPr/>
        </p:nvSpPr>
        <p:spPr>
          <a:xfrm>
            <a:off x="8514996" y="1280876"/>
            <a:ext cx="2152478" cy="276999"/>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Neurotrophin Signaling</a:t>
            </a:r>
            <a:r>
              <a:rPr kumimoji="0" lang="en-US" sz="1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15" name="Slide Number Placeholder 14">
            <a:extLst>
              <a:ext uri="{FF2B5EF4-FFF2-40B4-BE49-F238E27FC236}">
                <a16:creationId xmlns:a16="http://schemas.microsoft.com/office/drawing/2014/main" id="{ADBC9FF5-1FE2-7543-B2CF-000D557762F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6" name="Rectangle 58">
            <a:extLst>
              <a:ext uri="{FF2B5EF4-FFF2-40B4-BE49-F238E27FC236}">
                <a16:creationId xmlns:a16="http://schemas.microsoft.com/office/drawing/2014/main" id="{F211250A-E140-1548-9774-BF4D61DAFA30}"/>
              </a:ext>
            </a:extLst>
          </p:cNvPr>
          <p:cNvSpPr>
            <a:spLocks noChangeArrowheads="1"/>
          </p:cNvSpPr>
          <p:nvPr/>
        </p:nvSpPr>
        <p:spPr bwMode="auto">
          <a:xfrm>
            <a:off x="8454231" y="1693649"/>
            <a:ext cx="29815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NGF</a:t>
            </a:r>
            <a:endParaRPr kumimoji="0" lang="en-US" alt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7" name="Rectangle 58">
            <a:extLst>
              <a:ext uri="{FF2B5EF4-FFF2-40B4-BE49-F238E27FC236}">
                <a16:creationId xmlns:a16="http://schemas.microsoft.com/office/drawing/2014/main" id="{F1867B82-D1D1-4241-9D4F-808B71D405CD}"/>
              </a:ext>
            </a:extLst>
          </p:cNvPr>
          <p:cNvSpPr>
            <a:spLocks noChangeArrowheads="1"/>
          </p:cNvSpPr>
          <p:nvPr/>
        </p:nvSpPr>
        <p:spPr bwMode="auto">
          <a:xfrm>
            <a:off x="9107816" y="1693649"/>
            <a:ext cx="39433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BDNF</a:t>
            </a:r>
            <a:endParaRPr kumimoji="0" lang="en-US" alt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8" name="Rectangle 58">
            <a:extLst>
              <a:ext uri="{FF2B5EF4-FFF2-40B4-BE49-F238E27FC236}">
                <a16:creationId xmlns:a16="http://schemas.microsoft.com/office/drawing/2014/main" id="{AC4C6337-A635-3D45-9FFA-A2F45E27F2AE}"/>
              </a:ext>
            </a:extLst>
          </p:cNvPr>
          <p:cNvSpPr>
            <a:spLocks noChangeArrowheads="1"/>
          </p:cNvSpPr>
          <p:nvPr/>
        </p:nvSpPr>
        <p:spPr bwMode="auto">
          <a:xfrm>
            <a:off x="9678117" y="1693649"/>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NT-4</a:t>
            </a:r>
            <a:endParaRPr kumimoji="0" lang="en-US" alt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9" name="Rectangle 58">
            <a:extLst>
              <a:ext uri="{FF2B5EF4-FFF2-40B4-BE49-F238E27FC236}">
                <a16:creationId xmlns:a16="http://schemas.microsoft.com/office/drawing/2014/main" id="{6D5CED4A-0A36-D842-A0E7-68B40B61FC3A}"/>
              </a:ext>
            </a:extLst>
          </p:cNvPr>
          <p:cNvSpPr>
            <a:spLocks noChangeArrowheads="1"/>
          </p:cNvSpPr>
          <p:nvPr/>
        </p:nvSpPr>
        <p:spPr bwMode="auto">
          <a:xfrm>
            <a:off x="10363917" y="1693649"/>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NT-3</a:t>
            </a:r>
            <a:endParaRPr kumimoji="0" lang="en-US" alt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3" name="Rectangle 58">
            <a:extLst>
              <a:ext uri="{FF2B5EF4-FFF2-40B4-BE49-F238E27FC236}">
                <a16:creationId xmlns:a16="http://schemas.microsoft.com/office/drawing/2014/main" id="{1ED0224F-36D5-2242-9481-9B2EFACBCFF8}"/>
              </a:ext>
            </a:extLst>
          </p:cNvPr>
          <p:cNvSpPr>
            <a:spLocks noChangeArrowheads="1"/>
          </p:cNvSpPr>
          <p:nvPr/>
        </p:nvSpPr>
        <p:spPr bwMode="auto">
          <a:xfrm>
            <a:off x="10371076" y="4753178"/>
            <a:ext cx="3462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TrKC</a:t>
            </a:r>
            <a:endParaRPr kumimoji="0" lang="en-US" alt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4" name="Rectangle 58">
            <a:extLst>
              <a:ext uri="{FF2B5EF4-FFF2-40B4-BE49-F238E27FC236}">
                <a16:creationId xmlns:a16="http://schemas.microsoft.com/office/drawing/2014/main" id="{16BE5F4C-852C-1547-8127-2C8E5AEE908A}"/>
              </a:ext>
            </a:extLst>
          </p:cNvPr>
          <p:cNvSpPr>
            <a:spLocks noChangeArrowheads="1"/>
          </p:cNvSpPr>
          <p:nvPr/>
        </p:nvSpPr>
        <p:spPr bwMode="auto">
          <a:xfrm>
            <a:off x="9361426" y="4753178"/>
            <a:ext cx="3462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TrKB</a:t>
            </a:r>
            <a:endParaRPr kumimoji="0" lang="en-US" alt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5" name="Rectangle 58">
            <a:extLst>
              <a:ext uri="{FF2B5EF4-FFF2-40B4-BE49-F238E27FC236}">
                <a16:creationId xmlns:a16="http://schemas.microsoft.com/office/drawing/2014/main" id="{3BB25A5A-E63E-4541-BC9C-A22699E0C58F}"/>
              </a:ext>
            </a:extLst>
          </p:cNvPr>
          <p:cNvSpPr>
            <a:spLocks noChangeArrowheads="1"/>
          </p:cNvSpPr>
          <p:nvPr/>
        </p:nvSpPr>
        <p:spPr bwMode="auto">
          <a:xfrm>
            <a:off x="8399401" y="4753178"/>
            <a:ext cx="3462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TrKA</a:t>
            </a:r>
            <a:endParaRPr kumimoji="0" lang="en-US" alt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26" name="Group 25">
            <a:extLst>
              <a:ext uri="{FF2B5EF4-FFF2-40B4-BE49-F238E27FC236}">
                <a16:creationId xmlns:a16="http://schemas.microsoft.com/office/drawing/2014/main" id="{07013E20-068A-1845-93AF-31AF2C21761B}"/>
              </a:ext>
            </a:extLst>
          </p:cNvPr>
          <p:cNvGrpSpPr/>
          <p:nvPr/>
        </p:nvGrpSpPr>
        <p:grpSpPr>
          <a:xfrm>
            <a:off x="9714804" y="5172323"/>
            <a:ext cx="549589" cy="275977"/>
            <a:chOff x="10416480" y="3861048"/>
            <a:chExt cx="461070" cy="231527"/>
          </a:xfrm>
          <a:solidFill>
            <a:schemeClr val="tx2">
              <a:lumMod val="60000"/>
              <a:lumOff val="40000"/>
            </a:schemeClr>
          </a:solidFill>
        </p:grpSpPr>
        <p:sp>
          <p:nvSpPr>
            <p:cNvPr id="27" name="Oval 26">
              <a:extLst>
                <a:ext uri="{FF2B5EF4-FFF2-40B4-BE49-F238E27FC236}">
                  <a16:creationId xmlns:a16="http://schemas.microsoft.com/office/drawing/2014/main" id="{EACAAEB1-0CFD-7B44-99CC-59E9E7620DE2}"/>
                </a:ext>
              </a:extLst>
            </p:cNvPr>
            <p:cNvSpPr/>
            <p:nvPr/>
          </p:nvSpPr>
          <p:spPr>
            <a:xfrm>
              <a:off x="10416480" y="3861048"/>
              <a:ext cx="461070" cy="2315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Rectangle 58">
              <a:extLst>
                <a:ext uri="{FF2B5EF4-FFF2-40B4-BE49-F238E27FC236}">
                  <a16:creationId xmlns:a16="http://schemas.microsoft.com/office/drawing/2014/main" id="{1983D7BA-B406-7049-BA80-5C693DF8C5C5}"/>
                </a:ext>
              </a:extLst>
            </p:cNvPr>
            <p:cNvSpPr>
              <a:spLocks noChangeArrowheads="1"/>
            </p:cNvSpPr>
            <p:nvPr/>
          </p:nvSpPr>
          <p:spPr bwMode="auto">
            <a:xfrm>
              <a:off x="10501142" y="3901915"/>
              <a:ext cx="291747" cy="1692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AKT</a:t>
              </a:r>
            </a:p>
          </p:txBody>
        </p:sp>
      </p:grpSp>
      <p:grpSp>
        <p:nvGrpSpPr>
          <p:cNvPr id="29" name="Group 28">
            <a:extLst>
              <a:ext uri="{FF2B5EF4-FFF2-40B4-BE49-F238E27FC236}">
                <a16:creationId xmlns:a16="http://schemas.microsoft.com/office/drawing/2014/main" id="{6ECF086C-B7C6-714B-BCDD-9CCDE33BA4DF}"/>
              </a:ext>
            </a:extLst>
          </p:cNvPr>
          <p:cNvGrpSpPr/>
          <p:nvPr/>
        </p:nvGrpSpPr>
        <p:grpSpPr>
          <a:xfrm>
            <a:off x="8833021" y="5510017"/>
            <a:ext cx="549589" cy="275977"/>
            <a:chOff x="10416483" y="3861046"/>
            <a:chExt cx="461070" cy="231527"/>
          </a:xfrm>
        </p:grpSpPr>
        <p:sp>
          <p:nvSpPr>
            <p:cNvPr id="30" name="Oval 29">
              <a:extLst>
                <a:ext uri="{FF2B5EF4-FFF2-40B4-BE49-F238E27FC236}">
                  <a16:creationId xmlns:a16="http://schemas.microsoft.com/office/drawing/2014/main" id="{55A562DA-57D8-E948-8447-A350EC9CD19C}"/>
                </a:ext>
              </a:extLst>
            </p:cNvPr>
            <p:cNvSpPr/>
            <p:nvPr/>
          </p:nvSpPr>
          <p:spPr>
            <a:xfrm>
              <a:off x="10416483" y="3861046"/>
              <a:ext cx="461070" cy="231527"/>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Rectangle 58">
              <a:extLst>
                <a:ext uri="{FF2B5EF4-FFF2-40B4-BE49-F238E27FC236}">
                  <a16:creationId xmlns:a16="http://schemas.microsoft.com/office/drawing/2014/main" id="{29119F6B-37FA-864A-86CA-0E2A0F3BFAA2}"/>
                </a:ext>
              </a:extLst>
            </p:cNvPr>
            <p:cNvSpPr>
              <a:spLocks noChangeArrowheads="1"/>
            </p:cNvSpPr>
            <p:nvPr/>
          </p:nvSpPr>
          <p:spPr bwMode="auto">
            <a:xfrm>
              <a:off x="10521275" y="3901915"/>
              <a:ext cx="251481" cy="1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ERK</a:t>
              </a:r>
            </a:p>
          </p:txBody>
        </p:sp>
      </p:grpSp>
      <p:cxnSp>
        <p:nvCxnSpPr>
          <p:cNvPr id="39" name="Straight Connector 38">
            <a:extLst>
              <a:ext uri="{FF2B5EF4-FFF2-40B4-BE49-F238E27FC236}">
                <a16:creationId xmlns:a16="http://schemas.microsoft.com/office/drawing/2014/main" id="{C60DE0DE-BBF3-9648-8E33-F7034BA1AC90}"/>
              </a:ext>
            </a:extLst>
          </p:cNvPr>
          <p:cNvCxnSpPr/>
          <p:nvPr/>
        </p:nvCxnSpPr>
        <p:spPr>
          <a:xfrm>
            <a:off x="8454231" y="4950693"/>
            <a:ext cx="0" cy="702203"/>
          </a:xfrm>
          <a:prstGeom prst="line">
            <a:avLst/>
          </a:prstGeom>
          <a:ln w="19050">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72D17B4-DFA4-2242-AF84-A9EA53ABCFC9}"/>
              </a:ext>
            </a:extLst>
          </p:cNvPr>
          <p:cNvCxnSpPr/>
          <p:nvPr/>
        </p:nvCxnSpPr>
        <p:spPr>
          <a:xfrm>
            <a:off x="8454231" y="5643371"/>
            <a:ext cx="315119" cy="0"/>
          </a:xfrm>
          <a:prstGeom prst="line">
            <a:avLst/>
          </a:prstGeom>
          <a:ln w="19050">
            <a:solidFill>
              <a:schemeClr val="accent6"/>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1151EA3-BF2C-454F-AC98-22C73E10F56C}"/>
              </a:ext>
            </a:extLst>
          </p:cNvPr>
          <p:cNvCxnSpPr>
            <a:cxnSpLocks/>
          </p:cNvCxnSpPr>
          <p:nvPr/>
        </p:nvCxnSpPr>
        <p:spPr>
          <a:xfrm>
            <a:off x="8739981" y="4950693"/>
            <a:ext cx="0" cy="364257"/>
          </a:xfrm>
          <a:prstGeom prst="line">
            <a:avLst/>
          </a:prstGeom>
          <a:ln w="19050">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3A4ED42F-87BC-B542-99C8-9CB34BEF5A44}"/>
              </a:ext>
            </a:extLst>
          </p:cNvPr>
          <p:cNvCxnSpPr>
            <a:cxnSpLocks/>
          </p:cNvCxnSpPr>
          <p:nvPr/>
        </p:nvCxnSpPr>
        <p:spPr>
          <a:xfrm>
            <a:off x="8733631" y="5306821"/>
            <a:ext cx="965994" cy="0"/>
          </a:xfrm>
          <a:prstGeom prst="line">
            <a:avLst/>
          </a:prstGeom>
          <a:ln w="19050">
            <a:solidFill>
              <a:schemeClr val="accent6"/>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C16A416-368F-8A4F-8050-0082E93F51D4}"/>
              </a:ext>
            </a:extLst>
          </p:cNvPr>
          <p:cNvCxnSpPr>
            <a:cxnSpLocks/>
          </p:cNvCxnSpPr>
          <p:nvPr/>
        </p:nvCxnSpPr>
        <p:spPr>
          <a:xfrm>
            <a:off x="10613231" y="4950693"/>
            <a:ext cx="0" cy="364257"/>
          </a:xfrm>
          <a:prstGeom prst="line">
            <a:avLst/>
          </a:prstGeom>
          <a:ln w="19050">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153AEF3D-4437-5F4F-96B3-9C24336DCFFE}"/>
              </a:ext>
            </a:extLst>
          </p:cNvPr>
          <p:cNvCxnSpPr>
            <a:cxnSpLocks/>
          </p:cNvCxnSpPr>
          <p:nvPr/>
        </p:nvCxnSpPr>
        <p:spPr>
          <a:xfrm flipH="1">
            <a:off x="10287000" y="5306821"/>
            <a:ext cx="336550" cy="0"/>
          </a:xfrm>
          <a:prstGeom prst="line">
            <a:avLst/>
          </a:prstGeom>
          <a:ln w="19050">
            <a:solidFill>
              <a:schemeClr val="accent6"/>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87244EC5-3F1E-CD48-BFAB-A6EB2529F4EE}"/>
              </a:ext>
            </a:extLst>
          </p:cNvPr>
          <p:cNvCxnSpPr>
            <a:cxnSpLocks/>
          </p:cNvCxnSpPr>
          <p:nvPr/>
        </p:nvCxnSpPr>
        <p:spPr>
          <a:xfrm>
            <a:off x="9062641" y="4838112"/>
            <a:ext cx="0" cy="641941"/>
          </a:xfrm>
          <a:prstGeom prst="line">
            <a:avLst/>
          </a:prstGeom>
          <a:ln w="19050">
            <a:solidFill>
              <a:schemeClr val="accent6"/>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9C424391-F72C-2845-9C9A-7C305D7E1EA6}"/>
              </a:ext>
            </a:extLst>
          </p:cNvPr>
          <p:cNvCxnSpPr>
            <a:cxnSpLocks/>
          </p:cNvCxnSpPr>
          <p:nvPr/>
        </p:nvCxnSpPr>
        <p:spPr>
          <a:xfrm flipH="1">
            <a:off x="9053153" y="4843898"/>
            <a:ext cx="290872" cy="0"/>
          </a:xfrm>
          <a:prstGeom prst="line">
            <a:avLst/>
          </a:prstGeom>
          <a:ln w="19050">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3473C01D-DB0B-3D4C-BC96-CFBDA8E28164}"/>
              </a:ext>
            </a:extLst>
          </p:cNvPr>
          <p:cNvCxnSpPr>
            <a:cxnSpLocks/>
          </p:cNvCxnSpPr>
          <p:nvPr/>
        </p:nvCxnSpPr>
        <p:spPr>
          <a:xfrm flipH="1">
            <a:off x="9953625" y="4843898"/>
            <a:ext cx="371475" cy="0"/>
          </a:xfrm>
          <a:prstGeom prst="line">
            <a:avLst/>
          </a:prstGeom>
          <a:ln w="19050">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9A69232-D7E1-1446-919E-D1465F0B49D9}"/>
              </a:ext>
            </a:extLst>
          </p:cNvPr>
          <p:cNvCxnSpPr>
            <a:cxnSpLocks/>
          </p:cNvCxnSpPr>
          <p:nvPr/>
        </p:nvCxnSpPr>
        <p:spPr>
          <a:xfrm flipH="1">
            <a:off x="9237267" y="4845050"/>
            <a:ext cx="729058" cy="650878"/>
          </a:xfrm>
          <a:prstGeom prst="line">
            <a:avLst/>
          </a:prstGeom>
          <a:ln w="19050">
            <a:solidFill>
              <a:schemeClr val="accent6"/>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5A2DD5C-0AF3-A64A-93A2-51339074E513}"/>
              </a:ext>
            </a:extLst>
          </p:cNvPr>
          <p:cNvCxnSpPr>
            <a:cxnSpLocks/>
          </p:cNvCxnSpPr>
          <p:nvPr/>
        </p:nvCxnSpPr>
        <p:spPr>
          <a:xfrm>
            <a:off x="9748441" y="4841287"/>
            <a:ext cx="227409" cy="295863"/>
          </a:xfrm>
          <a:prstGeom prst="line">
            <a:avLst/>
          </a:prstGeom>
          <a:ln w="19050">
            <a:solidFill>
              <a:schemeClr val="accent6"/>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8600F23E-C95B-B34E-8193-FA542B8E184D}"/>
              </a:ext>
            </a:extLst>
          </p:cNvPr>
          <p:cNvCxnSpPr>
            <a:cxnSpLocks/>
          </p:cNvCxnSpPr>
          <p:nvPr/>
        </p:nvCxnSpPr>
        <p:spPr>
          <a:xfrm flipH="1">
            <a:off x="9719774" y="2395454"/>
            <a:ext cx="696706" cy="346308"/>
          </a:xfrm>
          <a:prstGeom prst="line">
            <a:avLst/>
          </a:prstGeom>
          <a:ln w="19050">
            <a:solidFill>
              <a:schemeClr val="accent6"/>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75A73691-80B5-0B48-82BE-5EDDF66EF08B}"/>
              </a:ext>
            </a:extLst>
          </p:cNvPr>
          <p:cNvCxnSpPr>
            <a:cxnSpLocks/>
          </p:cNvCxnSpPr>
          <p:nvPr/>
        </p:nvCxnSpPr>
        <p:spPr>
          <a:xfrm>
            <a:off x="8574881" y="2394818"/>
            <a:ext cx="0" cy="346944"/>
          </a:xfrm>
          <a:prstGeom prst="line">
            <a:avLst/>
          </a:prstGeom>
          <a:ln w="19050">
            <a:solidFill>
              <a:schemeClr val="accent6"/>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AFCF953A-3EF0-D844-B7CE-6159F520A5A7}"/>
              </a:ext>
            </a:extLst>
          </p:cNvPr>
          <p:cNvCxnSpPr>
            <a:cxnSpLocks/>
          </p:cNvCxnSpPr>
          <p:nvPr/>
        </p:nvCxnSpPr>
        <p:spPr>
          <a:xfrm>
            <a:off x="10514806" y="2394818"/>
            <a:ext cx="0" cy="346944"/>
          </a:xfrm>
          <a:prstGeom prst="line">
            <a:avLst/>
          </a:prstGeom>
          <a:ln w="19050">
            <a:solidFill>
              <a:schemeClr val="accent6"/>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E47DE95E-4119-2C43-8AB7-C48D299BBBD5}"/>
              </a:ext>
            </a:extLst>
          </p:cNvPr>
          <p:cNvCxnSpPr>
            <a:cxnSpLocks/>
          </p:cNvCxnSpPr>
          <p:nvPr/>
        </p:nvCxnSpPr>
        <p:spPr>
          <a:xfrm flipH="1">
            <a:off x="9594850" y="2388468"/>
            <a:ext cx="218281" cy="348382"/>
          </a:xfrm>
          <a:prstGeom prst="line">
            <a:avLst/>
          </a:prstGeom>
          <a:ln w="19050">
            <a:solidFill>
              <a:schemeClr val="accent6"/>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FCA30A6-39B2-8F41-8DA3-F56531C8445A}"/>
              </a:ext>
            </a:extLst>
          </p:cNvPr>
          <p:cNvCxnSpPr>
            <a:cxnSpLocks/>
          </p:cNvCxnSpPr>
          <p:nvPr/>
        </p:nvCxnSpPr>
        <p:spPr>
          <a:xfrm>
            <a:off x="9283700" y="2388468"/>
            <a:ext cx="218281" cy="348382"/>
          </a:xfrm>
          <a:prstGeom prst="line">
            <a:avLst/>
          </a:prstGeom>
          <a:ln w="19050">
            <a:solidFill>
              <a:schemeClr val="accent6"/>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CDCEF542-F722-4845-8A85-BC012278B83B}"/>
              </a:ext>
            </a:extLst>
          </p:cNvPr>
          <p:cNvCxnSpPr>
            <a:cxnSpLocks/>
          </p:cNvCxnSpPr>
          <p:nvPr/>
        </p:nvCxnSpPr>
        <p:spPr>
          <a:xfrm flipH="1">
            <a:off x="8769350" y="2497054"/>
            <a:ext cx="1682055" cy="239796"/>
          </a:xfrm>
          <a:prstGeom prst="line">
            <a:avLst/>
          </a:prstGeom>
          <a:ln w="19050">
            <a:solidFill>
              <a:schemeClr val="accent6"/>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5740E1C-1646-C548-8D32-B6350612024A}"/>
              </a:ext>
            </a:extLst>
          </p:cNvPr>
          <p:cNvCxnSpPr>
            <a:cxnSpLocks/>
          </p:cNvCxnSpPr>
          <p:nvPr/>
        </p:nvCxnSpPr>
        <p:spPr>
          <a:xfrm>
            <a:off x="8582267" y="3379068"/>
            <a:ext cx="0" cy="346944"/>
          </a:xfrm>
          <a:prstGeom prst="line">
            <a:avLst/>
          </a:prstGeom>
          <a:ln w="19050">
            <a:solidFill>
              <a:schemeClr val="accent6"/>
            </a:solidFill>
            <a:prstDash val="solid"/>
            <a:tailEnd type="none"/>
          </a:ln>
          <a:effectLst/>
        </p:spPr>
        <p:style>
          <a:lnRef idx="2">
            <a:schemeClr val="accent1"/>
          </a:lnRef>
          <a:fillRef idx="0">
            <a:schemeClr val="accent1"/>
          </a:fillRef>
          <a:effectRef idx="1">
            <a:schemeClr val="accent1"/>
          </a:effectRef>
          <a:fontRef idx="minor">
            <a:schemeClr val="tx1"/>
          </a:fontRef>
        </p:style>
      </p:cxnSp>
      <p:sp>
        <p:nvSpPr>
          <p:cNvPr id="76" name="Rectangle 75">
            <a:extLst>
              <a:ext uri="{FF2B5EF4-FFF2-40B4-BE49-F238E27FC236}">
                <a16:creationId xmlns:a16="http://schemas.microsoft.com/office/drawing/2014/main" id="{1CE0BA10-4C84-8F4E-8421-F9580F96EBBC}"/>
              </a:ext>
            </a:extLst>
          </p:cNvPr>
          <p:cNvSpPr/>
          <p:nvPr/>
        </p:nvSpPr>
        <p:spPr>
          <a:xfrm>
            <a:off x="8453283" y="2996952"/>
            <a:ext cx="257969" cy="460623"/>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E30FFA3-2A23-214C-BEF9-78788D1DE4E8}"/>
              </a:ext>
            </a:extLst>
          </p:cNvPr>
          <p:cNvSpPr/>
          <p:nvPr/>
        </p:nvSpPr>
        <p:spPr>
          <a:xfrm>
            <a:off x="8545358" y="2898527"/>
            <a:ext cx="73819" cy="144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Freeform 83">
            <a:extLst>
              <a:ext uri="{FF2B5EF4-FFF2-40B4-BE49-F238E27FC236}">
                <a16:creationId xmlns:a16="http://schemas.microsoft.com/office/drawing/2014/main" id="{D0F60A49-13E2-8E49-ACCC-622E04366588}"/>
              </a:ext>
            </a:extLst>
          </p:cNvPr>
          <p:cNvSpPr/>
          <p:nvPr/>
        </p:nvSpPr>
        <p:spPr>
          <a:xfrm>
            <a:off x="8411059" y="2691836"/>
            <a:ext cx="342416" cy="283801"/>
          </a:xfrm>
          <a:custGeom>
            <a:avLst/>
            <a:gdLst>
              <a:gd name="connsiteX0" fmla="*/ 297981 w 342416"/>
              <a:gd name="connsiteY0" fmla="*/ 0 h 283801"/>
              <a:gd name="connsiteX1" fmla="*/ 328962 w 342416"/>
              <a:gd name="connsiteY1" fmla="*/ 45951 h 283801"/>
              <a:gd name="connsiteX2" fmla="*/ 342416 w 342416"/>
              <a:gd name="connsiteY2" fmla="*/ 112593 h 283801"/>
              <a:gd name="connsiteX3" fmla="*/ 171208 w 342416"/>
              <a:gd name="connsiteY3" fmla="*/ 283801 h 283801"/>
              <a:gd name="connsiteX4" fmla="*/ 0 w 342416"/>
              <a:gd name="connsiteY4" fmla="*/ 112593 h 283801"/>
              <a:gd name="connsiteX5" fmla="*/ 13454 w 342416"/>
              <a:gd name="connsiteY5" fmla="*/ 45951 h 283801"/>
              <a:gd name="connsiteX6" fmla="*/ 44432 w 342416"/>
              <a:gd name="connsiteY6" fmla="*/ 5 h 283801"/>
              <a:gd name="connsiteX7" fmla="*/ 43656 w 342416"/>
              <a:gd name="connsiteY7" fmla="*/ 3849 h 283801"/>
              <a:gd name="connsiteX8" fmla="*/ 171207 w 342416"/>
              <a:gd name="connsiteY8" fmla="*/ 131400 h 283801"/>
              <a:gd name="connsiteX9" fmla="*/ 298758 w 342416"/>
              <a:gd name="connsiteY9" fmla="*/ 3849 h 28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6" h="283801">
                <a:moveTo>
                  <a:pt x="297981" y="0"/>
                </a:moveTo>
                <a:lnTo>
                  <a:pt x="328962" y="45951"/>
                </a:lnTo>
                <a:cubicBezTo>
                  <a:pt x="337625" y="66434"/>
                  <a:pt x="342416" y="88954"/>
                  <a:pt x="342416" y="112593"/>
                </a:cubicBezTo>
                <a:cubicBezTo>
                  <a:pt x="342416" y="207149"/>
                  <a:pt x="265764" y="283801"/>
                  <a:pt x="171208" y="283801"/>
                </a:cubicBezTo>
                <a:cubicBezTo>
                  <a:pt x="76652" y="283801"/>
                  <a:pt x="0" y="207149"/>
                  <a:pt x="0" y="112593"/>
                </a:cubicBezTo>
                <a:cubicBezTo>
                  <a:pt x="0" y="88954"/>
                  <a:pt x="4791" y="66434"/>
                  <a:pt x="13454" y="45951"/>
                </a:cubicBezTo>
                <a:lnTo>
                  <a:pt x="44432" y="5"/>
                </a:lnTo>
                <a:lnTo>
                  <a:pt x="43656" y="3849"/>
                </a:lnTo>
                <a:cubicBezTo>
                  <a:pt x="43656" y="74293"/>
                  <a:pt x="100763" y="131400"/>
                  <a:pt x="171207" y="131400"/>
                </a:cubicBezTo>
                <a:cubicBezTo>
                  <a:pt x="241651" y="131400"/>
                  <a:pt x="298758" y="74293"/>
                  <a:pt x="298758" y="3849"/>
                </a:cubicBezTo>
                <a:close/>
              </a:path>
            </a:pathLst>
          </a:cu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85" name="Straight Connector 84">
            <a:extLst>
              <a:ext uri="{FF2B5EF4-FFF2-40B4-BE49-F238E27FC236}">
                <a16:creationId xmlns:a16="http://schemas.microsoft.com/office/drawing/2014/main" id="{1B79230F-1443-DB4B-8803-A01DC444FEF4}"/>
              </a:ext>
            </a:extLst>
          </p:cNvPr>
          <p:cNvCxnSpPr>
            <a:cxnSpLocks/>
          </p:cNvCxnSpPr>
          <p:nvPr/>
        </p:nvCxnSpPr>
        <p:spPr>
          <a:xfrm>
            <a:off x="9553817" y="3379068"/>
            <a:ext cx="0" cy="346944"/>
          </a:xfrm>
          <a:prstGeom prst="line">
            <a:avLst/>
          </a:prstGeom>
          <a:ln w="19050">
            <a:solidFill>
              <a:schemeClr val="accent6"/>
            </a:solidFill>
            <a:prstDash val="solid"/>
            <a:tailEnd type="none"/>
          </a:ln>
          <a:effectLst/>
        </p:spPr>
        <p:style>
          <a:lnRef idx="2">
            <a:schemeClr val="accent1"/>
          </a:lnRef>
          <a:fillRef idx="0">
            <a:schemeClr val="accent1"/>
          </a:fillRef>
          <a:effectRef idx="1">
            <a:schemeClr val="accent1"/>
          </a:effectRef>
          <a:fontRef idx="minor">
            <a:schemeClr val="tx1"/>
          </a:fontRef>
        </p:style>
      </p:cxnSp>
      <p:sp>
        <p:nvSpPr>
          <p:cNvPr id="86" name="Rectangle 85">
            <a:extLst>
              <a:ext uri="{FF2B5EF4-FFF2-40B4-BE49-F238E27FC236}">
                <a16:creationId xmlns:a16="http://schemas.microsoft.com/office/drawing/2014/main" id="{1C26BFB6-B404-0048-B30C-A6BFE0D1D1CB}"/>
              </a:ext>
            </a:extLst>
          </p:cNvPr>
          <p:cNvSpPr/>
          <p:nvPr/>
        </p:nvSpPr>
        <p:spPr>
          <a:xfrm>
            <a:off x="9424833" y="2996952"/>
            <a:ext cx="257969" cy="460623"/>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5F4CC0DD-AD89-7C4D-9DD3-DB97F100E204}"/>
              </a:ext>
            </a:extLst>
          </p:cNvPr>
          <p:cNvSpPr/>
          <p:nvPr/>
        </p:nvSpPr>
        <p:spPr>
          <a:xfrm>
            <a:off x="9516908" y="2898527"/>
            <a:ext cx="73819" cy="144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8" name="Freeform 87">
            <a:extLst>
              <a:ext uri="{FF2B5EF4-FFF2-40B4-BE49-F238E27FC236}">
                <a16:creationId xmlns:a16="http://schemas.microsoft.com/office/drawing/2014/main" id="{6FCCCEB3-7E75-184F-ABDE-B25ED3493C53}"/>
              </a:ext>
            </a:extLst>
          </p:cNvPr>
          <p:cNvSpPr/>
          <p:nvPr/>
        </p:nvSpPr>
        <p:spPr>
          <a:xfrm>
            <a:off x="9382609" y="2691836"/>
            <a:ext cx="342416" cy="283801"/>
          </a:xfrm>
          <a:custGeom>
            <a:avLst/>
            <a:gdLst>
              <a:gd name="connsiteX0" fmla="*/ 297981 w 342416"/>
              <a:gd name="connsiteY0" fmla="*/ 0 h 283801"/>
              <a:gd name="connsiteX1" fmla="*/ 328962 w 342416"/>
              <a:gd name="connsiteY1" fmla="*/ 45951 h 283801"/>
              <a:gd name="connsiteX2" fmla="*/ 342416 w 342416"/>
              <a:gd name="connsiteY2" fmla="*/ 112593 h 283801"/>
              <a:gd name="connsiteX3" fmla="*/ 171208 w 342416"/>
              <a:gd name="connsiteY3" fmla="*/ 283801 h 283801"/>
              <a:gd name="connsiteX4" fmla="*/ 0 w 342416"/>
              <a:gd name="connsiteY4" fmla="*/ 112593 h 283801"/>
              <a:gd name="connsiteX5" fmla="*/ 13454 w 342416"/>
              <a:gd name="connsiteY5" fmla="*/ 45951 h 283801"/>
              <a:gd name="connsiteX6" fmla="*/ 44432 w 342416"/>
              <a:gd name="connsiteY6" fmla="*/ 5 h 283801"/>
              <a:gd name="connsiteX7" fmla="*/ 43656 w 342416"/>
              <a:gd name="connsiteY7" fmla="*/ 3849 h 283801"/>
              <a:gd name="connsiteX8" fmla="*/ 171207 w 342416"/>
              <a:gd name="connsiteY8" fmla="*/ 131400 h 283801"/>
              <a:gd name="connsiteX9" fmla="*/ 298758 w 342416"/>
              <a:gd name="connsiteY9" fmla="*/ 3849 h 28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6" h="283801">
                <a:moveTo>
                  <a:pt x="297981" y="0"/>
                </a:moveTo>
                <a:lnTo>
                  <a:pt x="328962" y="45951"/>
                </a:lnTo>
                <a:cubicBezTo>
                  <a:pt x="337625" y="66434"/>
                  <a:pt x="342416" y="88954"/>
                  <a:pt x="342416" y="112593"/>
                </a:cubicBezTo>
                <a:cubicBezTo>
                  <a:pt x="342416" y="207149"/>
                  <a:pt x="265764" y="283801"/>
                  <a:pt x="171208" y="283801"/>
                </a:cubicBezTo>
                <a:cubicBezTo>
                  <a:pt x="76652" y="283801"/>
                  <a:pt x="0" y="207149"/>
                  <a:pt x="0" y="112593"/>
                </a:cubicBezTo>
                <a:cubicBezTo>
                  <a:pt x="0" y="88954"/>
                  <a:pt x="4791" y="66434"/>
                  <a:pt x="13454" y="45951"/>
                </a:cubicBezTo>
                <a:lnTo>
                  <a:pt x="44432" y="5"/>
                </a:lnTo>
                <a:lnTo>
                  <a:pt x="43656" y="3849"/>
                </a:lnTo>
                <a:cubicBezTo>
                  <a:pt x="43656" y="74293"/>
                  <a:pt x="100763" y="131400"/>
                  <a:pt x="171207" y="131400"/>
                </a:cubicBezTo>
                <a:cubicBezTo>
                  <a:pt x="241651" y="131400"/>
                  <a:pt x="298758" y="74293"/>
                  <a:pt x="298758" y="3849"/>
                </a:cubicBezTo>
                <a:close/>
              </a:path>
            </a:pathLst>
          </a:cu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272205EE-E305-8044-A376-008DC143124E}"/>
              </a:ext>
            </a:extLst>
          </p:cNvPr>
          <p:cNvCxnSpPr>
            <a:cxnSpLocks/>
          </p:cNvCxnSpPr>
          <p:nvPr/>
        </p:nvCxnSpPr>
        <p:spPr>
          <a:xfrm>
            <a:off x="10528542" y="3379068"/>
            <a:ext cx="0" cy="346944"/>
          </a:xfrm>
          <a:prstGeom prst="line">
            <a:avLst/>
          </a:prstGeom>
          <a:ln w="19050">
            <a:solidFill>
              <a:schemeClr val="accent6"/>
            </a:solidFill>
            <a:prstDash val="solid"/>
            <a:tailEnd type="none"/>
          </a:ln>
          <a:effectLst/>
        </p:spPr>
        <p:style>
          <a:lnRef idx="2">
            <a:schemeClr val="accent1"/>
          </a:lnRef>
          <a:fillRef idx="0">
            <a:schemeClr val="accent1"/>
          </a:fillRef>
          <a:effectRef idx="1">
            <a:schemeClr val="accent1"/>
          </a:effectRef>
          <a:fontRef idx="minor">
            <a:schemeClr val="tx1"/>
          </a:fontRef>
        </p:style>
      </p:cxnSp>
      <p:sp>
        <p:nvSpPr>
          <p:cNvPr id="90" name="Rectangle 89">
            <a:extLst>
              <a:ext uri="{FF2B5EF4-FFF2-40B4-BE49-F238E27FC236}">
                <a16:creationId xmlns:a16="http://schemas.microsoft.com/office/drawing/2014/main" id="{C8319128-5334-484E-A31F-FC1A2477B93A}"/>
              </a:ext>
            </a:extLst>
          </p:cNvPr>
          <p:cNvSpPr/>
          <p:nvPr/>
        </p:nvSpPr>
        <p:spPr>
          <a:xfrm>
            <a:off x="10399558" y="2996952"/>
            <a:ext cx="257969" cy="460623"/>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03B41249-37C9-CE41-A7B7-E603DC592F9F}"/>
              </a:ext>
            </a:extLst>
          </p:cNvPr>
          <p:cNvSpPr/>
          <p:nvPr/>
        </p:nvSpPr>
        <p:spPr>
          <a:xfrm>
            <a:off x="10491633" y="2898527"/>
            <a:ext cx="73819" cy="144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2" name="Freeform 91">
            <a:extLst>
              <a:ext uri="{FF2B5EF4-FFF2-40B4-BE49-F238E27FC236}">
                <a16:creationId xmlns:a16="http://schemas.microsoft.com/office/drawing/2014/main" id="{AA8E95F6-9BFA-D145-A48C-DBE56C71FEA4}"/>
              </a:ext>
            </a:extLst>
          </p:cNvPr>
          <p:cNvSpPr/>
          <p:nvPr/>
        </p:nvSpPr>
        <p:spPr>
          <a:xfrm>
            <a:off x="10357334" y="2691836"/>
            <a:ext cx="342416" cy="283801"/>
          </a:xfrm>
          <a:custGeom>
            <a:avLst/>
            <a:gdLst>
              <a:gd name="connsiteX0" fmla="*/ 297981 w 342416"/>
              <a:gd name="connsiteY0" fmla="*/ 0 h 283801"/>
              <a:gd name="connsiteX1" fmla="*/ 328962 w 342416"/>
              <a:gd name="connsiteY1" fmla="*/ 45951 h 283801"/>
              <a:gd name="connsiteX2" fmla="*/ 342416 w 342416"/>
              <a:gd name="connsiteY2" fmla="*/ 112593 h 283801"/>
              <a:gd name="connsiteX3" fmla="*/ 171208 w 342416"/>
              <a:gd name="connsiteY3" fmla="*/ 283801 h 283801"/>
              <a:gd name="connsiteX4" fmla="*/ 0 w 342416"/>
              <a:gd name="connsiteY4" fmla="*/ 112593 h 283801"/>
              <a:gd name="connsiteX5" fmla="*/ 13454 w 342416"/>
              <a:gd name="connsiteY5" fmla="*/ 45951 h 283801"/>
              <a:gd name="connsiteX6" fmla="*/ 44432 w 342416"/>
              <a:gd name="connsiteY6" fmla="*/ 5 h 283801"/>
              <a:gd name="connsiteX7" fmla="*/ 43656 w 342416"/>
              <a:gd name="connsiteY7" fmla="*/ 3849 h 283801"/>
              <a:gd name="connsiteX8" fmla="*/ 171207 w 342416"/>
              <a:gd name="connsiteY8" fmla="*/ 131400 h 283801"/>
              <a:gd name="connsiteX9" fmla="*/ 298758 w 342416"/>
              <a:gd name="connsiteY9" fmla="*/ 3849 h 28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6" h="283801">
                <a:moveTo>
                  <a:pt x="297981" y="0"/>
                </a:moveTo>
                <a:lnTo>
                  <a:pt x="328962" y="45951"/>
                </a:lnTo>
                <a:cubicBezTo>
                  <a:pt x="337625" y="66434"/>
                  <a:pt x="342416" y="88954"/>
                  <a:pt x="342416" y="112593"/>
                </a:cubicBezTo>
                <a:cubicBezTo>
                  <a:pt x="342416" y="207149"/>
                  <a:pt x="265764" y="283801"/>
                  <a:pt x="171208" y="283801"/>
                </a:cubicBezTo>
                <a:cubicBezTo>
                  <a:pt x="76652" y="283801"/>
                  <a:pt x="0" y="207149"/>
                  <a:pt x="0" y="112593"/>
                </a:cubicBezTo>
                <a:cubicBezTo>
                  <a:pt x="0" y="88954"/>
                  <a:pt x="4791" y="66434"/>
                  <a:pt x="13454" y="45951"/>
                </a:cubicBezTo>
                <a:lnTo>
                  <a:pt x="44432" y="5"/>
                </a:lnTo>
                <a:lnTo>
                  <a:pt x="43656" y="3849"/>
                </a:lnTo>
                <a:cubicBezTo>
                  <a:pt x="43656" y="74293"/>
                  <a:pt x="100763" y="131400"/>
                  <a:pt x="171207" y="131400"/>
                </a:cubicBezTo>
                <a:cubicBezTo>
                  <a:pt x="241651" y="131400"/>
                  <a:pt x="298758" y="74293"/>
                  <a:pt x="298758" y="3849"/>
                </a:cubicBezTo>
                <a:close/>
              </a:path>
            </a:pathLst>
          </a:cu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9" name="Freeform 98">
            <a:extLst>
              <a:ext uri="{FF2B5EF4-FFF2-40B4-BE49-F238E27FC236}">
                <a16:creationId xmlns:a16="http://schemas.microsoft.com/office/drawing/2014/main" id="{E0DC64CD-8872-4B4D-98A9-9B2CFAC5F12F}"/>
              </a:ext>
            </a:extLst>
          </p:cNvPr>
          <p:cNvSpPr/>
          <p:nvPr/>
        </p:nvSpPr>
        <p:spPr>
          <a:xfrm>
            <a:off x="10406434" y="3616325"/>
            <a:ext cx="329300" cy="1056593"/>
          </a:xfrm>
          <a:custGeom>
            <a:avLst/>
            <a:gdLst>
              <a:gd name="connsiteX0" fmla="*/ 0 w 329300"/>
              <a:gd name="connsiteY0" fmla="*/ 0 h 1056593"/>
              <a:gd name="connsiteX1" fmla="*/ 196751 w 329300"/>
              <a:gd name="connsiteY1" fmla="*/ 0 h 1056593"/>
              <a:gd name="connsiteX2" fmla="*/ 196751 w 329300"/>
              <a:gd name="connsiteY2" fmla="*/ 2316 h 1056593"/>
              <a:gd name="connsiteX3" fmla="*/ 241342 w 329300"/>
              <a:gd name="connsiteY3" fmla="*/ 11318 h 1056593"/>
              <a:gd name="connsiteX4" fmla="*/ 329300 w 329300"/>
              <a:gd name="connsiteY4" fmla="*/ 144017 h 1056593"/>
              <a:gd name="connsiteX5" fmla="*/ 241342 w 329300"/>
              <a:gd name="connsiteY5" fmla="*/ 276715 h 1056593"/>
              <a:gd name="connsiteX6" fmla="*/ 196751 w 329300"/>
              <a:gd name="connsiteY6" fmla="*/ 285718 h 1056593"/>
              <a:gd name="connsiteX7" fmla="*/ 196751 w 329300"/>
              <a:gd name="connsiteY7" fmla="*/ 951407 h 1056593"/>
              <a:gd name="connsiteX8" fmla="*/ 198000 w 329300"/>
              <a:gd name="connsiteY8" fmla="*/ 957593 h 1056593"/>
              <a:gd name="connsiteX9" fmla="*/ 196751 w 329300"/>
              <a:gd name="connsiteY9" fmla="*/ 963780 h 1056593"/>
              <a:gd name="connsiteX10" fmla="*/ 196751 w 329300"/>
              <a:gd name="connsiteY10" fmla="*/ 975847 h 1056593"/>
              <a:gd name="connsiteX11" fmla="*/ 194315 w 329300"/>
              <a:gd name="connsiteY11" fmla="*/ 975847 h 1056593"/>
              <a:gd name="connsiteX12" fmla="*/ 190220 w 329300"/>
              <a:gd name="connsiteY12" fmla="*/ 996128 h 1056593"/>
              <a:gd name="connsiteX13" fmla="*/ 99000 w 329300"/>
              <a:gd name="connsiteY13" fmla="*/ 1056593 h 1056593"/>
              <a:gd name="connsiteX14" fmla="*/ 7780 w 329300"/>
              <a:gd name="connsiteY14" fmla="*/ 996128 h 1056593"/>
              <a:gd name="connsiteX15" fmla="*/ 3685 w 329300"/>
              <a:gd name="connsiteY15" fmla="*/ 975847 h 1056593"/>
              <a:gd name="connsiteX16" fmla="*/ 0 w 329300"/>
              <a:gd name="connsiteY16" fmla="*/ 975847 h 1056593"/>
              <a:gd name="connsiteX17" fmla="*/ 0 w 329300"/>
              <a:gd name="connsiteY17" fmla="*/ 957593 h 105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300" h="1056593">
                <a:moveTo>
                  <a:pt x="0" y="0"/>
                </a:moveTo>
                <a:lnTo>
                  <a:pt x="196751" y="0"/>
                </a:lnTo>
                <a:lnTo>
                  <a:pt x="196751" y="2316"/>
                </a:lnTo>
                <a:lnTo>
                  <a:pt x="241342" y="11318"/>
                </a:lnTo>
                <a:cubicBezTo>
                  <a:pt x="293031" y="33181"/>
                  <a:pt x="329300" y="84363"/>
                  <a:pt x="329300" y="144017"/>
                </a:cubicBezTo>
                <a:cubicBezTo>
                  <a:pt x="329300" y="203670"/>
                  <a:pt x="293031" y="254853"/>
                  <a:pt x="241342" y="276715"/>
                </a:cubicBezTo>
                <a:lnTo>
                  <a:pt x="196751" y="285718"/>
                </a:lnTo>
                <a:lnTo>
                  <a:pt x="196751" y="951407"/>
                </a:lnTo>
                <a:lnTo>
                  <a:pt x="198000" y="957593"/>
                </a:lnTo>
                <a:lnTo>
                  <a:pt x="196751" y="963780"/>
                </a:lnTo>
                <a:lnTo>
                  <a:pt x="196751" y="975847"/>
                </a:lnTo>
                <a:lnTo>
                  <a:pt x="194315" y="975847"/>
                </a:lnTo>
                <a:lnTo>
                  <a:pt x="190220" y="996128"/>
                </a:lnTo>
                <a:cubicBezTo>
                  <a:pt x="175191" y="1031661"/>
                  <a:pt x="140007" y="1056593"/>
                  <a:pt x="99000" y="1056593"/>
                </a:cubicBezTo>
                <a:cubicBezTo>
                  <a:pt x="57993" y="1056593"/>
                  <a:pt x="22809" y="1031661"/>
                  <a:pt x="7780" y="996128"/>
                </a:cubicBezTo>
                <a:lnTo>
                  <a:pt x="3685" y="975847"/>
                </a:lnTo>
                <a:lnTo>
                  <a:pt x="0" y="975847"/>
                </a:lnTo>
                <a:lnTo>
                  <a:pt x="0" y="957593"/>
                </a:lnTo>
                <a:close/>
              </a:path>
            </a:pathLst>
          </a:custGeom>
          <a:solidFill>
            <a:schemeClr val="tx2">
              <a:lumMod val="5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36FCB8F0-D85E-7144-B8D6-5EE7BF4728F4}"/>
              </a:ext>
            </a:extLst>
          </p:cNvPr>
          <p:cNvGrpSpPr/>
          <p:nvPr/>
        </p:nvGrpSpPr>
        <p:grpSpPr>
          <a:xfrm>
            <a:off x="10438705" y="3854698"/>
            <a:ext cx="461070" cy="231527"/>
            <a:chOff x="10416480" y="3861048"/>
            <a:chExt cx="461070" cy="231527"/>
          </a:xfrm>
          <a:solidFill>
            <a:schemeClr val="tx2"/>
          </a:solidFill>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1D216C97-3B40-D84C-829C-A546898C56E2}"/>
                </a:ext>
              </a:extLst>
            </p:cNvPr>
            <p:cNvSpPr/>
            <p:nvPr/>
          </p:nvSpPr>
          <p:spPr>
            <a:xfrm>
              <a:off x="10416480" y="3861048"/>
              <a:ext cx="461070" cy="2315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58">
              <a:extLst>
                <a:ext uri="{FF2B5EF4-FFF2-40B4-BE49-F238E27FC236}">
                  <a16:creationId xmlns:a16="http://schemas.microsoft.com/office/drawing/2014/main" id="{72AC697F-4770-9F43-A365-27732E6137C6}"/>
                </a:ext>
              </a:extLst>
            </p:cNvPr>
            <p:cNvSpPr>
              <a:spLocks noChangeArrowheads="1"/>
            </p:cNvSpPr>
            <p:nvPr/>
          </p:nvSpPr>
          <p:spPr bwMode="auto">
            <a:xfrm>
              <a:off x="10537209" y="3887574"/>
              <a:ext cx="219612" cy="1692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Tyr</a:t>
              </a:r>
            </a:p>
          </p:txBody>
        </p:sp>
      </p:grpSp>
      <p:grpSp>
        <p:nvGrpSpPr>
          <p:cNvPr id="32" name="Group 31">
            <a:extLst>
              <a:ext uri="{FF2B5EF4-FFF2-40B4-BE49-F238E27FC236}">
                <a16:creationId xmlns:a16="http://schemas.microsoft.com/office/drawing/2014/main" id="{FF5FB1A6-8B8B-A54A-9781-E474ABAAD09C}"/>
              </a:ext>
            </a:extLst>
          </p:cNvPr>
          <p:cNvGrpSpPr/>
          <p:nvPr/>
        </p:nvGrpSpPr>
        <p:grpSpPr>
          <a:xfrm>
            <a:off x="10438705" y="4330948"/>
            <a:ext cx="461070" cy="231527"/>
            <a:chOff x="10416480" y="3861048"/>
            <a:chExt cx="461070" cy="231527"/>
          </a:xfrm>
          <a:solidFill>
            <a:schemeClr val="tx2"/>
          </a:solidFill>
          <a:effectLst>
            <a:outerShdw blurRad="50800" dist="38100" dir="2700000" algn="tl" rotWithShape="0">
              <a:prstClr val="black">
                <a:alpha val="40000"/>
              </a:prstClr>
            </a:outerShdw>
          </a:effectLst>
        </p:grpSpPr>
        <p:sp>
          <p:nvSpPr>
            <p:cNvPr id="33" name="Oval 32">
              <a:extLst>
                <a:ext uri="{FF2B5EF4-FFF2-40B4-BE49-F238E27FC236}">
                  <a16:creationId xmlns:a16="http://schemas.microsoft.com/office/drawing/2014/main" id="{38500173-830F-B24A-B84C-19235366A7CE}"/>
                </a:ext>
              </a:extLst>
            </p:cNvPr>
            <p:cNvSpPr/>
            <p:nvPr/>
          </p:nvSpPr>
          <p:spPr>
            <a:xfrm>
              <a:off x="10416480" y="3861048"/>
              <a:ext cx="461070" cy="2315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58">
              <a:extLst>
                <a:ext uri="{FF2B5EF4-FFF2-40B4-BE49-F238E27FC236}">
                  <a16:creationId xmlns:a16="http://schemas.microsoft.com/office/drawing/2014/main" id="{DD199064-8733-5249-A59A-2CD6905CFF4A}"/>
                </a:ext>
              </a:extLst>
            </p:cNvPr>
            <p:cNvSpPr>
              <a:spLocks noChangeArrowheads="1"/>
            </p:cNvSpPr>
            <p:nvPr/>
          </p:nvSpPr>
          <p:spPr bwMode="auto">
            <a:xfrm>
              <a:off x="10537209" y="3887574"/>
              <a:ext cx="219612" cy="1692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Tyr</a:t>
              </a:r>
            </a:p>
          </p:txBody>
        </p:sp>
      </p:grpSp>
      <p:grpSp>
        <p:nvGrpSpPr>
          <p:cNvPr id="35" name="Group 34">
            <a:extLst>
              <a:ext uri="{FF2B5EF4-FFF2-40B4-BE49-F238E27FC236}">
                <a16:creationId xmlns:a16="http://schemas.microsoft.com/office/drawing/2014/main" id="{4A452023-A7B2-CC4E-A9BB-80D52D2AACDF}"/>
              </a:ext>
            </a:extLst>
          </p:cNvPr>
          <p:cNvGrpSpPr/>
          <p:nvPr/>
        </p:nvGrpSpPr>
        <p:grpSpPr>
          <a:xfrm>
            <a:off x="10438705" y="4092823"/>
            <a:ext cx="461070" cy="231527"/>
            <a:chOff x="10416480" y="3861048"/>
            <a:chExt cx="461070" cy="231527"/>
          </a:xfrm>
          <a:solidFill>
            <a:schemeClr val="tx2"/>
          </a:solidFill>
          <a:effectLst>
            <a:outerShdw blurRad="50800" dist="38100" dir="2700000" algn="tl" rotWithShape="0">
              <a:prstClr val="black">
                <a:alpha val="40000"/>
              </a:prstClr>
            </a:outerShdw>
          </a:effectLst>
        </p:grpSpPr>
        <p:sp>
          <p:nvSpPr>
            <p:cNvPr id="36" name="Oval 35">
              <a:extLst>
                <a:ext uri="{FF2B5EF4-FFF2-40B4-BE49-F238E27FC236}">
                  <a16:creationId xmlns:a16="http://schemas.microsoft.com/office/drawing/2014/main" id="{A577F18C-3427-9443-9ABA-9DA312077995}"/>
                </a:ext>
              </a:extLst>
            </p:cNvPr>
            <p:cNvSpPr/>
            <p:nvPr/>
          </p:nvSpPr>
          <p:spPr>
            <a:xfrm>
              <a:off x="10416480" y="3861048"/>
              <a:ext cx="461070" cy="2315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58">
              <a:extLst>
                <a:ext uri="{FF2B5EF4-FFF2-40B4-BE49-F238E27FC236}">
                  <a16:creationId xmlns:a16="http://schemas.microsoft.com/office/drawing/2014/main" id="{6DEDB52C-6F3D-7048-AD27-6A9A8078462A}"/>
                </a:ext>
              </a:extLst>
            </p:cNvPr>
            <p:cNvSpPr>
              <a:spLocks noChangeArrowheads="1"/>
            </p:cNvSpPr>
            <p:nvPr/>
          </p:nvSpPr>
          <p:spPr bwMode="auto">
            <a:xfrm>
              <a:off x="10537209" y="3887574"/>
              <a:ext cx="219612" cy="1692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Tyr</a:t>
              </a:r>
            </a:p>
          </p:txBody>
        </p:sp>
      </p:grpSp>
      <p:sp>
        <p:nvSpPr>
          <p:cNvPr id="100" name="Freeform 99">
            <a:extLst>
              <a:ext uri="{FF2B5EF4-FFF2-40B4-BE49-F238E27FC236}">
                <a16:creationId xmlns:a16="http://schemas.microsoft.com/office/drawing/2014/main" id="{8A61CAA6-BB6D-B844-BC7F-DB2E857B992F}"/>
              </a:ext>
            </a:extLst>
          </p:cNvPr>
          <p:cNvSpPr/>
          <p:nvPr/>
        </p:nvSpPr>
        <p:spPr>
          <a:xfrm>
            <a:off x="9428534" y="3616325"/>
            <a:ext cx="329300" cy="1056593"/>
          </a:xfrm>
          <a:custGeom>
            <a:avLst/>
            <a:gdLst>
              <a:gd name="connsiteX0" fmla="*/ 0 w 329300"/>
              <a:gd name="connsiteY0" fmla="*/ 0 h 1056593"/>
              <a:gd name="connsiteX1" fmla="*/ 196751 w 329300"/>
              <a:gd name="connsiteY1" fmla="*/ 0 h 1056593"/>
              <a:gd name="connsiteX2" fmla="*/ 196751 w 329300"/>
              <a:gd name="connsiteY2" fmla="*/ 2316 h 1056593"/>
              <a:gd name="connsiteX3" fmla="*/ 241342 w 329300"/>
              <a:gd name="connsiteY3" fmla="*/ 11318 h 1056593"/>
              <a:gd name="connsiteX4" fmla="*/ 329300 w 329300"/>
              <a:gd name="connsiteY4" fmla="*/ 144017 h 1056593"/>
              <a:gd name="connsiteX5" fmla="*/ 241342 w 329300"/>
              <a:gd name="connsiteY5" fmla="*/ 276715 h 1056593"/>
              <a:gd name="connsiteX6" fmla="*/ 196751 w 329300"/>
              <a:gd name="connsiteY6" fmla="*/ 285718 h 1056593"/>
              <a:gd name="connsiteX7" fmla="*/ 196751 w 329300"/>
              <a:gd name="connsiteY7" fmla="*/ 951407 h 1056593"/>
              <a:gd name="connsiteX8" fmla="*/ 198000 w 329300"/>
              <a:gd name="connsiteY8" fmla="*/ 957593 h 1056593"/>
              <a:gd name="connsiteX9" fmla="*/ 196751 w 329300"/>
              <a:gd name="connsiteY9" fmla="*/ 963780 h 1056593"/>
              <a:gd name="connsiteX10" fmla="*/ 196751 w 329300"/>
              <a:gd name="connsiteY10" fmla="*/ 975847 h 1056593"/>
              <a:gd name="connsiteX11" fmla="*/ 194315 w 329300"/>
              <a:gd name="connsiteY11" fmla="*/ 975847 h 1056593"/>
              <a:gd name="connsiteX12" fmla="*/ 190220 w 329300"/>
              <a:gd name="connsiteY12" fmla="*/ 996128 h 1056593"/>
              <a:gd name="connsiteX13" fmla="*/ 99000 w 329300"/>
              <a:gd name="connsiteY13" fmla="*/ 1056593 h 1056593"/>
              <a:gd name="connsiteX14" fmla="*/ 7780 w 329300"/>
              <a:gd name="connsiteY14" fmla="*/ 996128 h 1056593"/>
              <a:gd name="connsiteX15" fmla="*/ 3685 w 329300"/>
              <a:gd name="connsiteY15" fmla="*/ 975847 h 1056593"/>
              <a:gd name="connsiteX16" fmla="*/ 0 w 329300"/>
              <a:gd name="connsiteY16" fmla="*/ 975847 h 1056593"/>
              <a:gd name="connsiteX17" fmla="*/ 0 w 329300"/>
              <a:gd name="connsiteY17" fmla="*/ 957593 h 105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300" h="1056593">
                <a:moveTo>
                  <a:pt x="0" y="0"/>
                </a:moveTo>
                <a:lnTo>
                  <a:pt x="196751" y="0"/>
                </a:lnTo>
                <a:lnTo>
                  <a:pt x="196751" y="2316"/>
                </a:lnTo>
                <a:lnTo>
                  <a:pt x="241342" y="11318"/>
                </a:lnTo>
                <a:cubicBezTo>
                  <a:pt x="293031" y="33181"/>
                  <a:pt x="329300" y="84363"/>
                  <a:pt x="329300" y="144017"/>
                </a:cubicBezTo>
                <a:cubicBezTo>
                  <a:pt x="329300" y="203670"/>
                  <a:pt x="293031" y="254853"/>
                  <a:pt x="241342" y="276715"/>
                </a:cubicBezTo>
                <a:lnTo>
                  <a:pt x="196751" y="285718"/>
                </a:lnTo>
                <a:lnTo>
                  <a:pt x="196751" y="951407"/>
                </a:lnTo>
                <a:lnTo>
                  <a:pt x="198000" y="957593"/>
                </a:lnTo>
                <a:lnTo>
                  <a:pt x="196751" y="963780"/>
                </a:lnTo>
                <a:lnTo>
                  <a:pt x="196751" y="975847"/>
                </a:lnTo>
                <a:lnTo>
                  <a:pt x="194315" y="975847"/>
                </a:lnTo>
                <a:lnTo>
                  <a:pt x="190220" y="996128"/>
                </a:lnTo>
                <a:cubicBezTo>
                  <a:pt x="175191" y="1031661"/>
                  <a:pt x="140007" y="1056593"/>
                  <a:pt x="99000" y="1056593"/>
                </a:cubicBezTo>
                <a:cubicBezTo>
                  <a:pt x="57993" y="1056593"/>
                  <a:pt x="22809" y="1031661"/>
                  <a:pt x="7780" y="996128"/>
                </a:cubicBezTo>
                <a:lnTo>
                  <a:pt x="3685" y="975847"/>
                </a:lnTo>
                <a:lnTo>
                  <a:pt x="0" y="975847"/>
                </a:lnTo>
                <a:lnTo>
                  <a:pt x="0" y="957593"/>
                </a:lnTo>
                <a:close/>
              </a:path>
            </a:pathLst>
          </a:custGeom>
          <a:solidFill>
            <a:schemeClr val="tx2">
              <a:lumMod val="5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386866B4-555E-9C41-B55F-48DCA67E4ED0}"/>
              </a:ext>
            </a:extLst>
          </p:cNvPr>
          <p:cNvGrpSpPr/>
          <p:nvPr/>
        </p:nvGrpSpPr>
        <p:grpSpPr>
          <a:xfrm>
            <a:off x="9460805" y="3854698"/>
            <a:ext cx="461070" cy="231527"/>
            <a:chOff x="10416480" y="3861048"/>
            <a:chExt cx="461070" cy="231527"/>
          </a:xfrm>
          <a:solidFill>
            <a:schemeClr val="tx2"/>
          </a:solidFill>
          <a:effectLst>
            <a:outerShdw blurRad="50800" dist="38100" dir="2700000" algn="tl" rotWithShape="0">
              <a:prstClr val="black">
                <a:alpha val="40000"/>
              </a:prstClr>
            </a:outerShdw>
          </a:effectLst>
        </p:grpSpPr>
        <p:sp>
          <p:nvSpPr>
            <p:cNvPr id="102" name="Oval 101">
              <a:extLst>
                <a:ext uri="{FF2B5EF4-FFF2-40B4-BE49-F238E27FC236}">
                  <a16:creationId xmlns:a16="http://schemas.microsoft.com/office/drawing/2014/main" id="{89A16917-D0A5-F340-B7D0-04868E6BB548}"/>
                </a:ext>
              </a:extLst>
            </p:cNvPr>
            <p:cNvSpPr/>
            <p:nvPr/>
          </p:nvSpPr>
          <p:spPr>
            <a:xfrm>
              <a:off x="10416480" y="3861048"/>
              <a:ext cx="461070" cy="2315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Rectangle 58">
              <a:extLst>
                <a:ext uri="{FF2B5EF4-FFF2-40B4-BE49-F238E27FC236}">
                  <a16:creationId xmlns:a16="http://schemas.microsoft.com/office/drawing/2014/main" id="{0C6F8C36-1D8E-E143-A667-12DE2C7B1B7A}"/>
                </a:ext>
              </a:extLst>
            </p:cNvPr>
            <p:cNvSpPr>
              <a:spLocks noChangeArrowheads="1"/>
            </p:cNvSpPr>
            <p:nvPr/>
          </p:nvSpPr>
          <p:spPr bwMode="auto">
            <a:xfrm>
              <a:off x="10537209" y="3887574"/>
              <a:ext cx="219612" cy="1692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Tyr</a:t>
              </a:r>
            </a:p>
          </p:txBody>
        </p:sp>
      </p:grpSp>
      <p:grpSp>
        <p:nvGrpSpPr>
          <p:cNvPr id="104" name="Group 103">
            <a:extLst>
              <a:ext uri="{FF2B5EF4-FFF2-40B4-BE49-F238E27FC236}">
                <a16:creationId xmlns:a16="http://schemas.microsoft.com/office/drawing/2014/main" id="{836B7A21-1EFA-B345-BF3E-6465A67B0A21}"/>
              </a:ext>
            </a:extLst>
          </p:cNvPr>
          <p:cNvGrpSpPr/>
          <p:nvPr/>
        </p:nvGrpSpPr>
        <p:grpSpPr>
          <a:xfrm>
            <a:off x="9460805" y="4330948"/>
            <a:ext cx="461070" cy="231527"/>
            <a:chOff x="10416480" y="3861048"/>
            <a:chExt cx="461070" cy="231527"/>
          </a:xfrm>
          <a:solidFill>
            <a:schemeClr val="tx2"/>
          </a:solidFill>
          <a:effectLst>
            <a:outerShdw blurRad="50800" dist="38100" dir="2700000" algn="tl" rotWithShape="0">
              <a:prstClr val="black">
                <a:alpha val="40000"/>
              </a:prstClr>
            </a:outerShdw>
          </a:effectLst>
        </p:grpSpPr>
        <p:sp>
          <p:nvSpPr>
            <p:cNvPr id="105" name="Oval 104">
              <a:extLst>
                <a:ext uri="{FF2B5EF4-FFF2-40B4-BE49-F238E27FC236}">
                  <a16:creationId xmlns:a16="http://schemas.microsoft.com/office/drawing/2014/main" id="{3F6290FB-92A3-7E46-82BB-71D2E0739F41}"/>
                </a:ext>
              </a:extLst>
            </p:cNvPr>
            <p:cNvSpPr/>
            <p:nvPr/>
          </p:nvSpPr>
          <p:spPr>
            <a:xfrm>
              <a:off x="10416480" y="3861048"/>
              <a:ext cx="461070" cy="2315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6" name="Rectangle 58">
              <a:extLst>
                <a:ext uri="{FF2B5EF4-FFF2-40B4-BE49-F238E27FC236}">
                  <a16:creationId xmlns:a16="http://schemas.microsoft.com/office/drawing/2014/main" id="{DCA94754-54A5-7C49-ABF9-58ADCDEC6A3D}"/>
                </a:ext>
              </a:extLst>
            </p:cNvPr>
            <p:cNvSpPr>
              <a:spLocks noChangeArrowheads="1"/>
            </p:cNvSpPr>
            <p:nvPr/>
          </p:nvSpPr>
          <p:spPr bwMode="auto">
            <a:xfrm>
              <a:off x="10537209" y="3887574"/>
              <a:ext cx="219612" cy="1692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Tyr</a:t>
              </a:r>
            </a:p>
          </p:txBody>
        </p:sp>
      </p:grpSp>
      <p:grpSp>
        <p:nvGrpSpPr>
          <p:cNvPr id="107" name="Group 106">
            <a:extLst>
              <a:ext uri="{FF2B5EF4-FFF2-40B4-BE49-F238E27FC236}">
                <a16:creationId xmlns:a16="http://schemas.microsoft.com/office/drawing/2014/main" id="{D046A250-E7CE-264A-8173-186243DB3545}"/>
              </a:ext>
            </a:extLst>
          </p:cNvPr>
          <p:cNvGrpSpPr/>
          <p:nvPr/>
        </p:nvGrpSpPr>
        <p:grpSpPr>
          <a:xfrm>
            <a:off x="9460805" y="4092823"/>
            <a:ext cx="461070" cy="231527"/>
            <a:chOff x="10416480" y="3861048"/>
            <a:chExt cx="461070" cy="231527"/>
          </a:xfrm>
          <a:solidFill>
            <a:schemeClr val="tx2"/>
          </a:solidFill>
          <a:effectLst>
            <a:outerShdw blurRad="50800" dist="38100" dir="2700000" algn="tl" rotWithShape="0">
              <a:prstClr val="black">
                <a:alpha val="40000"/>
              </a:prstClr>
            </a:outerShdw>
          </a:effectLst>
        </p:grpSpPr>
        <p:sp>
          <p:nvSpPr>
            <p:cNvPr id="108" name="Oval 107">
              <a:extLst>
                <a:ext uri="{FF2B5EF4-FFF2-40B4-BE49-F238E27FC236}">
                  <a16:creationId xmlns:a16="http://schemas.microsoft.com/office/drawing/2014/main" id="{07F2DB57-FD73-8E44-A2A4-8C2A7BB3E46A}"/>
                </a:ext>
              </a:extLst>
            </p:cNvPr>
            <p:cNvSpPr/>
            <p:nvPr/>
          </p:nvSpPr>
          <p:spPr>
            <a:xfrm>
              <a:off x="10416480" y="3861048"/>
              <a:ext cx="461070" cy="2315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 name="Rectangle 58">
              <a:extLst>
                <a:ext uri="{FF2B5EF4-FFF2-40B4-BE49-F238E27FC236}">
                  <a16:creationId xmlns:a16="http://schemas.microsoft.com/office/drawing/2014/main" id="{C8EFE71B-3054-C742-815C-88A0D2A8CF5B}"/>
                </a:ext>
              </a:extLst>
            </p:cNvPr>
            <p:cNvSpPr>
              <a:spLocks noChangeArrowheads="1"/>
            </p:cNvSpPr>
            <p:nvPr/>
          </p:nvSpPr>
          <p:spPr bwMode="auto">
            <a:xfrm>
              <a:off x="10537209" y="3887574"/>
              <a:ext cx="219612" cy="1692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Tyr</a:t>
              </a:r>
            </a:p>
          </p:txBody>
        </p:sp>
      </p:grpSp>
      <p:sp>
        <p:nvSpPr>
          <p:cNvPr id="110" name="Freeform 109">
            <a:extLst>
              <a:ext uri="{FF2B5EF4-FFF2-40B4-BE49-F238E27FC236}">
                <a16:creationId xmlns:a16="http://schemas.microsoft.com/office/drawing/2014/main" id="{B5C45DC8-61FB-4444-8BBB-B9ACC49DFC11}"/>
              </a:ext>
            </a:extLst>
          </p:cNvPr>
          <p:cNvSpPr/>
          <p:nvPr/>
        </p:nvSpPr>
        <p:spPr>
          <a:xfrm>
            <a:off x="8463334" y="3616325"/>
            <a:ext cx="329300" cy="1056593"/>
          </a:xfrm>
          <a:custGeom>
            <a:avLst/>
            <a:gdLst>
              <a:gd name="connsiteX0" fmla="*/ 0 w 329300"/>
              <a:gd name="connsiteY0" fmla="*/ 0 h 1056593"/>
              <a:gd name="connsiteX1" fmla="*/ 196751 w 329300"/>
              <a:gd name="connsiteY1" fmla="*/ 0 h 1056593"/>
              <a:gd name="connsiteX2" fmla="*/ 196751 w 329300"/>
              <a:gd name="connsiteY2" fmla="*/ 2316 h 1056593"/>
              <a:gd name="connsiteX3" fmla="*/ 241342 w 329300"/>
              <a:gd name="connsiteY3" fmla="*/ 11318 h 1056593"/>
              <a:gd name="connsiteX4" fmla="*/ 329300 w 329300"/>
              <a:gd name="connsiteY4" fmla="*/ 144017 h 1056593"/>
              <a:gd name="connsiteX5" fmla="*/ 241342 w 329300"/>
              <a:gd name="connsiteY5" fmla="*/ 276715 h 1056593"/>
              <a:gd name="connsiteX6" fmla="*/ 196751 w 329300"/>
              <a:gd name="connsiteY6" fmla="*/ 285718 h 1056593"/>
              <a:gd name="connsiteX7" fmla="*/ 196751 w 329300"/>
              <a:gd name="connsiteY7" fmla="*/ 951407 h 1056593"/>
              <a:gd name="connsiteX8" fmla="*/ 198000 w 329300"/>
              <a:gd name="connsiteY8" fmla="*/ 957593 h 1056593"/>
              <a:gd name="connsiteX9" fmla="*/ 196751 w 329300"/>
              <a:gd name="connsiteY9" fmla="*/ 963780 h 1056593"/>
              <a:gd name="connsiteX10" fmla="*/ 196751 w 329300"/>
              <a:gd name="connsiteY10" fmla="*/ 975847 h 1056593"/>
              <a:gd name="connsiteX11" fmla="*/ 194315 w 329300"/>
              <a:gd name="connsiteY11" fmla="*/ 975847 h 1056593"/>
              <a:gd name="connsiteX12" fmla="*/ 190220 w 329300"/>
              <a:gd name="connsiteY12" fmla="*/ 996128 h 1056593"/>
              <a:gd name="connsiteX13" fmla="*/ 99000 w 329300"/>
              <a:gd name="connsiteY13" fmla="*/ 1056593 h 1056593"/>
              <a:gd name="connsiteX14" fmla="*/ 7780 w 329300"/>
              <a:gd name="connsiteY14" fmla="*/ 996128 h 1056593"/>
              <a:gd name="connsiteX15" fmla="*/ 3685 w 329300"/>
              <a:gd name="connsiteY15" fmla="*/ 975847 h 1056593"/>
              <a:gd name="connsiteX16" fmla="*/ 0 w 329300"/>
              <a:gd name="connsiteY16" fmla="*/ 975847 h 1056593"/>
              <a:gd name="connsiteX17" fmla="*/ 0 w 329300"/>
              <a:gd name="connsiteY17" fmla="*/ 957593 h 105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300" h="1056593">
                <a:moveTo>
                  <a:pt x="0" y="0"/>
                </a:moveTo>
                <a:lnTo>
                  <a:pt x="196751" y="0"/>
                </a:lnTo>
                <a:lnTo>
                  <a:pt x="196751" y="2316"/>
                </a:lnTo>
                <a:lnTo>
                  <a:pt x="241342" y="11318"/>
                </a:lnTo>
                <a:cubicBezTo>
                  <a:pt x="293031" y="33181"/>
                  <a:pt x="329300" y="84363"/>
                  <a:pt x="329300" y="144017"/>
                </a:cubicBezTo>
                <a:cubicBezTo>
                  <a:pt x="329300" y="203670"/>
                  <a:pt x="293031" y="254853"/>
                  <a:pt x="241342" y="276715"/>
                </a:cubicBezTo>
                <a:lnTo>
                  <a:pt x="196751" y="285718"/>
                </a:lnTo>
                <a:lnTo>
                  <a:pt x="196751" y="951407"/>
                </a:lnTo>
                <a:lnTo>
                  <a:pt x="198000" y="957593"/>
                </a:lnTo>
                <a:lnTo>
                  <a:pt x="196751" y="963780"/>
                </a:lnTo>
                <a:lnTo>
                  <a:pt x="196751" y="975847"/>
                </a:lnTo>
                <a:lnTo>
                  <a:pt x="194315" y="975847"/>
                </a:lnTo>
                <a:lnTo>
                  <a:pt x="190220" y="996128"/>
                </a:lnTo>
                <a:cubicBezTo>
                  <a:pt x="175191" y="1031661"/>
                  <a:pt x="140007" y="1056593"/>
                  <a:pt x="99000" y="1056593"/>
                </a:cubicBezTo>
                <a:cubicBezTo>
                  <a:pt x="57993" y="1056593"/>
                  <a:pt x="22809" y="1031661"/>
                  <a:pt x="7780" y="996128"/>
                </a:cubicBezTo>
                <a:lnTo>
                  <a:pt x="3685" y="975847"/>
                </a:lnTo>
                <a:lnTo>
                  <a:pt x="0" y="975847"/>
                </a:lnTo>
                <a:lnTo>
                  <a:pt x="0" y="957593"/>
                </a:lnTo>
                <a:close/>
              </a:path>
            </a:pathLst>
          </a:custGeom>
          <a:solidFill>
            <a:schemeClr val="tx2">
              <a:lumMod val="5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11" name="Group 110">
            <a:extLst>
              <a:ext uri="{FF2B5EF4-FFF2-40B4-BE49-F238E27FC236}">
                <a16:creationId xmlns:a16="http://schemas.microsoft.com/office/drawing/2014/main" id="{C88E1E0B-EEE3-0A43-8CBE-61D2FAAA723E}"/>
              </a:ext>
            </a:extLst>
          </p:cNvPr>
          <p:cNvGrpSpPr/>
          <p:nvPr/>
        </p:nvGrpSpPr>
        <p:grpSpPr>
          <a:xfrm>
            <a:off x="8495605" y="3854698"/>
            <a:ext cx="461070" cy="231527"/>
            <a:chOff x="10416480" y="3861048"/>
            <a:chExt cx="461070" cy="231527"/>
          </a:xfrm>
          <a:solidFill>
            <a:schemeClr val="tx2"/>
          </a:solidFill>
          <a:effectLst>
            <a:outerShdw blurRad="50800" dist="38100" dir="2700000" algn="tl" rotWithShape="0">
              <a:prstClr val="black">
                <a:alpha val="40000"/>
              </a:prstClr>
            </a:outerShdw>
          </a:effectLst>
        </p:grpSpPr>
        <p:sp>
          <p:nvSpPr>
            <p:cNvPr id="112" name="Oval 111">
              <a:extLst>
                <a:ext uri="{FF2B5EF4-FFF2-40B4-BE49-F238E27FC236}">
                  <a16:creationId xmlns:a16="http://schemas.microsoft.com/office/drawing/2014/main" id="{53A323A8-28AA-B842-A548-BBE2AE871D4E}"/>
                </a:ext>
              </a:extLst>
            </p:cNvPr>
            <p:cNvSpPr/>
            <p:nvPr/>
          </p:nvSpPr>
          <p:spPr>
            <a:xfrm>
              <a:off x="10416480" y="3861048"/>
              <a:ext cx="461070" cy="2315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 name="Rectangle 58">
              <a:extLst>
                <a:ext uri="{FF2B5EF4-FFF2-40B4-BE49-F238E27FC236}">
                  <a16:creationId xmlns:a16="http://schemas.microsoft.com/office/drawing/2014/main" id="{FB3F9529-75E3-FA40-ADEF-968CDACC649D}"/>
                </a:ext>
              </a:extLst>
            </p:cNvPr>
            <p:cNvSpPr>
              <a:spLocks noChangeArrowheads="1"/>
            </p:cNvSpPr>
            <p:nvPr/>
          </p:nvSpPr>
          <p:spPr bwMode="auto">
            <a:xfrm>
              <a:off x="10537209" y="3887574"/>
              <a:ext cx="219612" cy="1692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Tyr</a:t>
              </a:r>
            </a:p>
          </p:txBody>
        </p:sp>
      </p:grpSp>
      <p:grpSp>
        <p:nvGrpSpPr>
          <p:cNvPr id="114" name="Group 113">
            <a:extLst>
              <a:ext uri="{FF2B5EF4-FFF2-40B4-BE49-F238E27FC236}">
                <a16:creationId xmlns:a16="http://schemas.microsoft.com/office/drawing/2014/main" id="{65728245-E3ED-EE48-8F5C-A9C7BF570FE4}"/>
              </a:ext>
            </a:extLst>
          </p:cNvPr>
          <p:cNvGrpSpPr/>
          <p:nvPr/>
        </p:nvGrpSpPr>
        <p:grpSpPr>
          <a:xfrm>
            <a:off x="8495605" y="4330948"/>
            <a:ext cx="461070" cy="231527"/>
            <a:chOff x="10416480" y="3861048"/>
            <a:chExt cx="461070" cy="231527"/>
          </a:xfrm>
          <a:solidFill>
            <a:schemeClr val="tx2"/>
          </a:solidFill>
          <a:effectLst>
            <a:outerShdw blurRad="50800" dist="38100" dir="2700000" algn="tl" rotWithShape="0">
              <a:prstClr val="black">
                <a:alpha val="40000"/>
              </a:prstClr>
            </a:outerShdw>
          </a:effectLst>
        </p:grpSpPr>
        <p:sp>
          <p:nvSpPr>
            <p:cNvPr id="115" name="Oval 114">
              <a:extLst>
                <a:ext uri="{FF2B5EF4-FFF2-40B4-BE49-F238E27FC236}">
                  <a16:creationId xmlns:a16="http://schemas.microsoft.com/office/drawing/2014/main" id="{5F27EA88-8E50-7446-979D-E23201DC7641}"/>
                </a:ext>
              </a:extLst>
            </p:cNvPr>
            <p:cNvSpPr/>
            <p:nvPr/>
          </p:nvSpPr>
          <p:spPr>
            <a:xfrm>
              <a:off x="10416480" y="3861048"/>
              <a:ext cx="461070" cy="2315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 name="Rectangle 58">
              <a:extLst>
                <a:ext uri="{FF2B5EF4-FFF2-40B4-BE49-F238E27FC236}">
                  <a16:creationId xmlns:a16="http://schemas.microsoft.com/office/drawing/2014/main" id="{E583F0E8-12CE-CE4C-A7B6-DEBC9D2750D6}"/>
                </a:ext>
              </a:extLst>
            </p:cNvPr>
            <p:cNvSpPr>
              <a:spLocks noChangeArrowheads="1"/>
            </p:cNvSpPr>
            <p:nvPr/>
          </p:nvSpPr>
          <p:spPr bwMode="auto">
            <a:xfrm>
              <a:off x="10537209" y="3887574"/>
              <a:ext cx="219612" cy="1692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Tyr</a:t>
              </a:r>
            </a:p>
          </p:txBody>
        </p:sp>
      </p:grpSp>
      <p:grpSp>
        <p:nvGrpSpPr>
          <p:cNvPr id="117" name="Group 116">
            <a:extLst>
              <a:ext uri="{FF2B5EF4-FFF2-40B4-BE49-F238E27FC236}">
                <a16:creationId xmlns:a16="http://schemas.microsoft.com/office/drawing/2014/main" id="{D8BD52F2-C49C-A246-8AB0-02FC6DD5D370}"/>
              </a:ext>
            </a:extLst>
          </p:cNvPr>
          <p:cNvGrpSpPr/>
          <p:nvPr/>
        </p:nvGrpSpPr>
        <p:grpSpPr>
          <a:xfrm>
            <a:off x="8495605" y="4092823"/>
            <a:ext cx="461070" cy="231527"/>
            <a:chOff x="10416480" y="3861048"/>
            <a:chExt cx="461070" cy="231527"/>
          </a:xfrm>
          <a:solidFill>
            <a:schemeClr val="tx2"/>
          </a:solidFill>
          <a:effectLst>
            <a:outerShdw blurRad="50800" dist="38100" dir="2700000" algn="tl" rotWithShape="0">
              <a:prstClr val="black">
                <a:alpha val="40000"/>
              </a:prstClr>
            </a:outerShdw>
          </a:effectLst>
        </p:grpSpPr>
        <p:sp>
          <p:nvSpPr>
            <p:cNvPr id="118" name="Oval 117">
              <a:extLst>
                <a:ext uri="{FF2B5EF4-FFF2-40B4-BE49-F238E27FC236}">
                  <a16:creationId xmlns:a16="http://schemas.microsoft.com/office/drawing/2014/main" id="{36F9E6CB-37D6-FB46-833E-511FB05BCFFA}"/>
                </a:ext>
              </a:extLst>
            </p:cNvPr>
            <p:cNvSpPr/>
            <p:nvPr/>
          </p:nvSpPr>
          <p:spPr>
            <a:xfrm>
              <a:off x="10416480" y="3861048"/>
              <a:ext cx="461070" cy="2315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9" name="Rectangle 58">
              <a:extLst>
                <a:ext uri="{FF2B5EF4-FFF2-40B4-BE49-F238E27FC236}">
                  <a16:creationId xmlns:a16="http://schemas.microsoft.com/office/drawing/2014/main" id="{370D3DCB-3C9F-2443-B448-2A2D39245505}"/>
                </a:ext>
              </a:extLst>
            </p:cNvPr>
            <p:cNvSpPr>
              <a:spLocks noChangeArrowheads="1"/>
            </p:cNvSpPr>
            <p:nvPr/>
          </p:nvSpPr>
          <p:spPr bwMode="auto">
            <a:xfrm>
              <a:off x="10537209" y="3887574"/>
              <a:ext cx="219612" cy="1692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Tyr</a:t>
              </a:r>
            </a:p>
          </p:txBody>
        </p:sp>
      </p:grpSp>
      <p:grpSp>
        <p:nvGrpSpPr>
          <p:cNvPr id="141" name="Group 140">
            <a:extLst>
              <a:ext uri="{FF2B5EF4-FFF2-40B4-BE49-F238E27FC236}">
                <a16:creationId xmlns:a16="http://schemas.microsoft.com/office/drawing/2014/main" id="{67453F7A-6AF8-E241-B5F6-0BA4E6DF2C7F}"/>
              </a:ext>
            </a:extLst>
          </p:cNvPr>
          <p:cNvGrpSpPr/>
          <p:nvPr/>
        </p:nvGrpSpPr>
        <p:grpSpPr>
          <a:xfrm>
            <a:off x="8374783" y="1914992"/>
            <a:ext cx="396000" cy="430775"/>
            <a:chOff x="8374783" y="1914992"/>
            <a:chExt cx="396000" cy="430775"/>
          </a:xfrm>
        </p:grpSpPr>
        <p:sp>
          <p:nvSpPr>
            <p:cNvPr id="120" name="Freeform 119">
              <a:extLst>
                <a:ext uri="{FF2B5EF4-FFF2-40B4-BE49-F238E27FC236}">
                  <a16:creationId xmlns:a16="http://schemas.microsoft.com/office/drawing/2014/main" id="{1986DC38-4181-A344-AA7A-87637AC40BE6}"/>
                </a:ext>
              </a:extLst>
            </p:cNvPr>
            <p:cNvSpPr/>
            <p:nvPr/>
          </p:nvSpPr>
          <p:spPr>
            <a:xfrm>
              <a:off x="8374783" y="1955869"/>
              <a:ext cx="396000" cy="78491"/>
            </a:xfrm>
            <a:custGeom>
              <a:avLst/>
              <a:gdLst>
                <a:gd name="connsiteX0" fmla="*/ 297981 w 342416"/>
                <a:gd name="connsiteY0" fmla="*/ 0 h 283801"/>
                <a:gd name="connsiteX1" fmla="*/ 328962 w 342416"/>
                <a:gd name="connsiteY1" fmla="*/ 45951 h 283801"/>
                <a:gd name="connsiteX2" fmla="*/ 342416 w 342416"/>
                <a:gd name="connsiteY2" fmla="*/ 112593 h 283801"/>
                <a:gd name="connsiteX3" fmla="*/ 171208 w 342416"/>
                <a:gd name="connsiteY3" fmla="*/ 283801 h 283801"/>
                <a:gd name="connsiteX4" fmla="*/ 0 w 342416"/>
                <a:gd name="connsiteY4" fmla="*/ 112593 h 283801"/>
                <a:gd name="connsiteX5" fmla="*/ 13454 w 342416"/>
                <a:gd name="connsiteY5" fmla="*/ 45951 h 283801"/>
                <a:gd name="connsiteX6" fmla="*/ 44432 w 342416"/>
                <a:gd name="connsiteY6" fmla="*/ 5 h 283801"/>
                <a:gd name="connsiteX7" fmla="*/ 43656 w 342416"/>
                <a:gd name="connsiteY7" fmla="*/ 3849 h 283801"/>
                <a:gd name="connsiteX8" fmla="*/ 171207 w 342416"/>
                <a:gd name="connsiteY8" fmla="*/ 131400 h 283801"/>
                <a:gd name="connsiteX9" fmla="*/ 298758 w 342416"/>
                <a:gd name="connsiteY9" fmla="*/ 3849 h 28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6" h="283801">
                  <a:moveTo>
                    <a:pt x="297981" y="0"/>
                  </a:moveTo>
                  <a:lnTo>
                    <a:pt x="328962" y="45951"/>
                  </a:lnTo>
                  <a:cubicBezTo>
                    <a:pt x="337625" y="66434"/>
                    <a:pt x="342416" y="88954"/>
                    <a:pt x="342416" y="112593"/>
                  </a:cubicBezTo>
                  <a:cubicBezTo>
                    <a:pt x="342416" y="207149"/>
                    <a:pt x="265764" y="283801"/>
                    <a:pt x="171208" y="283801"/>
                  </a:cubicBezTo>
                  <a:cubicBezTo>
                    <a:pt x="76652" y="283801"/>
                    <a:pt x="0" y="207149"/>
                    <a:pt x="0" y="112593"/>
                  </a:cubicBezTo>
                  <a:cubicBezTo>
                    <a:pt x="0" y="88954"/>
                    <a:pt x="4791" y="66434"/>
                    <a:pt x="13454" y="45951"/>
                  </a:cubicBezTo>
                  <a:lnTo>
                    <a:pt x="44432" y="5"/>
                  </a:lnTo>
                  <a:lnTo>
                    <a:pt x="43656" y="3849"/>
                  </a:lnTo>
                  <a:cubicBezTo>
                    <a:pt x="43656" y="74293"/>
                    <a:pt x="100763" y="131400"/>
                    <a:pt x="171207" y="131400"/>
                  </a:cubicBezTo>
                  <a:cubicBezTo>
                    <a:pt x="241651" y="131400"/>
                    <a:pt x="298758" y="74293"/>
                    <a:pt x="298758" y="3849"/>
                  </a:cubicBezTo>
                  <a:close/>
                </a:path>
              </a:pathLst>
            </a:cu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8A0B2178-DB5F-D74E-B719-09A724108253}"/>
                </a:ext>
              </a:extLst>
            </p:cNvPr>
            <p:cNvSpPr/>
            <p:nvPr/>
          </p:nvSpPr>
          <p:spPr>
            <a:xfrm rot="900000">
              <a:off x="8409780" y="2178032"/>
              <a:ext cx="120057" cy="69867"/>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DD1A2BD7-4959-BD44-B28C-E409C8F85319}"/>
                </a:ext>
              </a:extLst>
            </p:cNvPr>
            <p:cNvSpPr/>
            <p:nvPr/>
          </p:nvSpPr>
          <p:spPr>
            <a:xfrm rot="20700000" flipH="1">
              <a:off x="8625680" y="2178032"/>
              <a:ext cx="120057" cy="69867"/>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8A67F926-6377-0943-A3B5-0F258ECFA32F}"/>
                </a:ext>
              </a:extLst>
            </p:cNvPr>
            <p:cNvSpPr/>
            <p:nvPr/>
          </p:nvSpPr>
          <p:spPr>
            <a:xfrm flipH="1">
              <a:off x="8632029" y="2251075"/>
              <a:ext cx="103659" cy="60324"/>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D7DDD49C-FC9D-674E-9EF8-BF9E6FAEB85D}"/>
                </a:ext>
              </a:extLst>
            </p:cNvPr>
            <p:cNvSpPr/>
            <p:nvPr/>
          </p:nvSpPr>
          <p:spPr>
            <a:xfrm flipH="1">
              <a:off x="8428829" y="2251075"/>
              <a:ext cx="103659" cy="60324"/>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67112D5B-BBE2-1E46-B755-B187A07883E5}"/>
                </a:ext>
              </a:extLst>
            </p:cNvPr>
            <p:cNvSpPr/>
            <p:nvPr/>
          </p:nvSpPr>
          <p:spPr>
            <a:xfrm rot="16200000" flipH="1">
              <a:off x="8584359" y="1920830"/>
              <a:ext cx="72000" cy="60324"/>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56C1012F-7589-AE4D-8C70-115532F2F565}"/>
                </a:ext>
              </a:extLst>
            </p:cNvPr>
            <p:cNvSpPr/>
            <p:nvPr/>
          </p:nvSpPr>
          <p:spPr>
            <a:xfrm rot="16200000" flipH="1">
              <a:off x="8495459" y="1920830"/>
              <a:ext cx="72000" cy="60324"/>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3AD824AD-0241-CB4D-9780-146AB9BE8CFF}"/>
                </a:ext>
              </a:extLst>
            </p:cNvPr>
            <p:cNvSpPr/>
            <p:nvPr/>
          </p:nvSpPr>
          <p:spPr>
            <a:xfrm rot="16200000" flipH="1">
              <a:off x="8568484" y="2044655"/>
              <a:ext cx="72000" cy="60324"/>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202EE1D9-1148-DC4A-A6CD-FB1C4091FDBC}"/>
                </a:ext>
              </a:extLst>
            </p:cNvPr>
            <p:cNvSpPr/>
            <p:nvPr/>
          </p:nvSpPr>
          <p:spPr>
            <a:xfrm rot="16200000" flipH="1">
              <a:off x="8511334" y="2044655"/>
              <a:ext cx="72000" cy="60324"/>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32C93A82-0CB0-8948-A702-5B6917E1406D}"/>
                </a:ext>
              </a:extLst>
            </p:cNvPr>
            <p:cNvSpPr/>
            <p:nvPr/>
          </p:nvSpPr>
          <p:spPr>
            <a:xfrm rot="17528983" flipH="1">
              <a:off x="8509546" y="2284567"/>
              <a:ext cx="72000" cy="50400"/>
            </a:xfrm>
            <a:prstGeom prst="ellipse">
              <a:avLst/>
            </a:prstGeom>
            <a:solidFill>
              <a:schemeClr val="tx2"/>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C5D38A14-B3E8-DD45-9314-8A923E0591BC}"/>
                </a:ext>
              </a:extLst>
            </p:cNvPr>
            <p:cNvSpPr/>
            <p:nvPr/>
          </p:nvSpPr>
          <p:spPr>
            <a:xfrm rot="4071017">
              <a:off x="8573046" y="2284567"/>
              <a:ext cx="72000" cy="50400"/>
            </a:xfrm>
            <a:prstGeom prst="ellipse">
              <a:avLst/>
            </a:prstGeom>
            <a:solidFill>
              <a:schemeClr val="tx2"/>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E8B9FC88-DB86-F047-BF5B-055F6BB4318C}"/>
                </a:ext>
              </a:extLst>
            </p:cNvPr>
            <p:cNvSpPr/>
            <p:nvPr/>
          </p:nvSpPr>
          <p:spPr>
            <a:xfrm rot="16200000" flipH="1">
              <a:off x="8584359" y="2133555"/>
              <a:ext cx="72000" cy="60324"/>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CF8B5099-5E33-FF4D-9719-BD6E027EE270}"/>
                </a:ext>
              </a:extLst>
            </p:cNvPr>
            <p:cNvSpPr/>
            <p:nvPr/>
          </p:nvSpPr>
          <p:spPr>
            <a:xfrm rot="16200000" flipH="1">
              <a:off x="8495459" y="2133555"/>
              <a:ext cx="72000" cy="60324"/>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57CE6D49-6B14-BA42-87DD-6E395F289480}"/>
                </a:ext>
              </a:extLst>
            </p:cNvPr>
            <p:cNvSpPr/>
            <p:nvPr/>
          </p:nvSpPr>
          <p:spPr>
            <a:xfrm rot="16200000" flipH="1">
              <a:off x="8543084" y="2206580"/>
              <a:ext cx="72000" cy="60324"/>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235EF813-778C-6646-9EF6-6020786F7A1B}"/>
                </a:ext>
              </a:extLst>
            </p:cNvPr>
            <p:cNvSpPr/>
            <p:nvPr/>
          </p:nvSpPr>
          <p:spPr>
            <a:xfrm rot="16200000" flipH="1">
              <a:off x="8543084" y="2076405"/>
              <a:ext cx="72000" cy="60324"/>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Freeform 137">
              <a:extLst>
                <a:ext uri="{FF2B5EF4-FFF2-40B4-BE49-F238E27FC236}">
                  <a16:creationId xmlns:a16="http://schemas.microsoft.com/office/drawing/2014/main" id="{7DFFEDF5-EB1B-FE4A-9C43-6C19A63F814E}"/>
                </a:ext>
              </a:extLst>
            </p:cNvPr>
            <p:cNvSpPr/>
            <p:nvPr/>
          </p:nvSpPr>
          <p:spPr>
            <a:xfrm>
              <a:off x="8464550" y="1943100"/>
              <a:ext cx="238125" cy="79375"/>
            </a:xfrm>
            <a:custGeom>
              <a:avLst/>
              <a:gdLst>
                <a:gd name="connsiteX0" fmla="*/ 0 w 238125"/>
                <a:gd name="connsiteY0" fmla="*/ 0 h 79375"/>
                <a:gd name="connsiteX1" fmla="*/ 117475 w 238125"/>
                <a:gd name="connsiteY1" fmla="*/ 79375 h 79375"/>
                <a:gd name="connsiteX2" fmla="*/ 238125 w 238125"/>
                <a:gd name="connsiteY2" fmla="*/ 3175 h 79375"/>
              </a:gdLst>
              <a:ahLst/>
              <a:cxnLst>
                <a:cxn ang="0">
                  <a:pos x="connsiteX0" y="connsiteY0"/>
                </a:cxn>
                <a:cxn ang="0">
                  <a:pos x="connsiteX1" y="connsiteY1"/>
                </a:cxn>
                <a:cxn ang="0">
                  <a:pos x="connsiteX2" y="connsiteY2"/>
                </a:cxn>
              </a:cxnLst>
              <a:rect l="l" t="t" r="r" b="b"/>
              <a:pathLst>
                <a:path w="238125" h="79375">
                  <a:moveTo>
                    <a:pt x="0" y="0"/>
                  </a:moveTo>
                  <a:lnTo>
                    <a:pt x="117475" y="79375"/>
                  </a:lnTo>
                  <a:lnTo>
                    <a:pt x="238125" y="3175"/>
                  </a:lnTo>
                </a:path>
              </a:pathLst>
            </a:cu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40" name="Straight Connector 139">
              <a:extLst>
                <a:ext uri="{FF2B5EF4-FFF2-40B4-BE49-F238E27FC236}">
                  <a16:creationId xmlns:a16="http://schemas.microsoft.com/office/drawing/2014/main" id="{CE422475-0DF1-3B41-B3F0-A45E01ACDA4A}"/>
                </a:ext>
              </a:extLst>
            </p:cNvPr>
            <p:cNvCxnSpPr>
              <a:cxnSpLocks/>
            </p:cNvCxnSpPr>
            <p:nvPr/>
          </p:nvCxnSpPr>
          <p:spPr>
            <a:xfrm>
              <a:off x="8582308" y="2034360"/>
              <a:ext cx="0" cy="238382"/>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42" name="Group 141">
            <a:extLst>
              <a:ext uri="{FF2B5EF4-FFF2-40B4-BE49-F238E27FC236}">
                <a16:creationId xmlns:a16="http://schemas.microsoft.com/office/drawing/2014/main" id="{C5FEB200-CB8B-4440-9ED1-185C5E3ECF64}"/>
              </a:ext>
            </a:extLst>
          </p:cNvPr>
          <p:cNvGrpSpPr/>
          <p:nvPr/>
        </p:nvGrpSpPr>
        <p:grpSpPr>
          <a:xfrm>
            <a:off x="9105033" y="1914992"/>
            <a:ext cx="396000" cy="430775"/>
            <a:chOff x="8374783" y="1914992"/>
            <a:chExt cx="396000" cy="430775"/>
          </a:xfrm>
        </p:grpSpPr>
        <p:sp>
          <p:nvSpPr>
            <p:cNvPr id="143" name="Freeform 142">
              <a:extLst>
                <a:ext uri="{FF2B5EF4-FFF2-40B4-BE49-F238E27FC236}">
                  <a16:creationId xmlns:a16="http://schemas.microsoft.com/office/drawing/2014/main" id="{FB9E7E74-BA57-4E45-A908-40035C3E4A3C}"/>
                </a:ext>
              </a:extLst>
            </p:cNvPr>
            <p:cNvSpPr/>
            <p:nvPr/>
          </p:nvSpPr>
          <p:spPr>
            <a:xfrm>
              <a:off x="8374783" y="1955869"/>
              <a:ext cx="396000" cy="78491"/>
            </a:xfrm>
            <a:custGeom>
              <a:avLst/>
              <a:gdLst>
                <a:gd name="connsiteX0" fmla="*/ 297981 w 342416"/>
                <a:gd name="connsiteY0" fmla="*/ 0 h 283801"/>
                <a:gd name="connsiteX1" fmla="*/ 328962 w 342416"/>
                <a:gd name="connsiteY1" fmla="*/ 45951 h 283801"/>
                <a:gd name="connsiteX2" fmla="*/ 342416 w 342416"/>
                <a:gd name="connsiteY2" fmla="*/ 112593 h 283801"/>
                <a:gd name="connsiteX3" fmla="*/ 171208 w 342416"/>
                <a:gd name="connsiteY3" fmla="*/ 283801 h 283801"/>
                <a:gd name="connsiteX4" fmla="*/ 0 w 342416"/>
                <a:gd name="connsiteY4" fmla="*/ 112593 h 283801"/>
                <a:gd name="connsiteX5" fmla="*/ 13454 w 342416"/>
                <a:gd name="connsiteY5" fmla="*/ 45951 h 283801"/>
                <a:gd name="connsiteX6" fmla="*/ 44432 w 342416"/>
                <a:gd name="connsiteY6" fmla="*/ 5 h 283801"/>
                <a:gd name="connsiteX7" fmla="*/ 43656 w 342416"/>
                <a:gd name="connsiteY7" fmla="*/ 3849 h 283801"/>
                <a:gd name="connsiteX8" fmla="*/ 171207 w 342416"/>
                <a:gd name="connsiteY8" fmla="*/ 131400 h 283801"/>
                <a:gd name="connsiteX9" fmla="*/ 298758 w 342416"/>
                <a:gd name="connsiteY9" fmla="*/ 3849 h 28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6" h="283801">
                  <a:moveTo>
                    <a:pt x="297981" y="0"/>
                  </a:moveTo>
                  <a:lnTo>
                    <a:pt x="328962" y="45951"/>
                  </a:lnTo>
                  <a:cubicBezTo>
                    <a:pt x="337625" y="66434"/>
                    <a:pt x="342416" y="88954"/>
                    <a:pt x="342416" y="112593"/>
                  </a:cubicBezTo>
                  <a:cubicBezTo>
                    <a:pt x="342416" y="207149"/>
                    <a:pt x="265764" y="283801"/>
                    <a:pt x="171208" y="283801"/>
                  </a:cubicBezTo>
                  <a:cubicBezTo>
                    <a:pt x="76652" y="283801"/>
                    <a:pt x="0" y="207149"/>
                    <a:pt x="0" y="112593"/>
                  </a:cubicBezTo>
                  <a:cubicBezTo>
                    <a:pt x="0" y="88954"/>
                    <a:pt x="4791" y="66434"/>
                    <a:pt x="13454" y="45951"/>
                  </a:cubicBezTo>
                  <a:lnTo>
                    <a:pt x="44432" y="5"/>
                  </a:lnTo>
                  <a:lnTo>
                    <a:pt x="43656" y="3849"/>
                  </a:lnTo>
                  <a:cubicBezTo>
                    <a:pt x="43656" y="74293"/>
                    <a:pt x="100763" y="131400"/>
                    <a:pt x="171207" y="131400"/>
                  </a:cubicBezTo>
                  <a:cubicBezTo>
                    <a:pt x="241651" y="131400"/>
                    <a:pt x="298758" y="74293"/>
                    <a:pt x="298758" y="3849"/>
                  </a:cubicBezTo>
                  <a:close/>
                </a:path>
              </a:pathLst>
            </a:custGeom>
            <a:solidFill>
              <a:srgbClr val="00B05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63FC6670-CDA4-B743-AC13-3120C5A2F85F}"/>
                </a:ext>
              </a:extLst>
            </p:cNvPr>
            <p:cNvSpPr/>
            <p:nvPr/>
          </p:nvSpPr>
          <p:spPr>
            <a:xfrm rot="900000">
              <a:off x="8409780" y="2178032"/>
              <a:ext cx="120057" cy="69867"/>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ADAF3D8B-8B3B-F74A-98A9-6B747F10F9B8}"/>
                </a:ext>
              </a:extLst>
            </p:cNvPr>
            <p:cNvSpPr/>
            <p:nvPr/>
          </p:nvSpPr>
          <p:spPr>
            <a:xfrm rot="20700000" flipH="1">
              <a:off x="8625680" y="2178032"/>
              <a:ext cx="120057" cy="69867"/>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7EAE9F28-6B05-B745-9929-0ABAC9CF9D8B}"/>
                </a:ext>
              </a:extLst>
            </p:cNvPr>
            <p:cNvSpPr/>
            <p:nvPr/>
          </p:nvSpPr>
          <p:spPr>
            <a:xfrm flipH="1">
              <a:off x="8632029" y="2251075"/>
              <a:ext cx="103659"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0E873F82-5B00-BB4B-848D-7DA4BB514EB1}"/>
                </a:ext>
              </a:extLst>
            </p:cNvPr>
            <p:cNvSpPr/>
            <p:nvPr/>
          </p:nvSpPr>
          <p:spPr>
            <a:xfrm flipH="1">
              <a:off x="8428829" y="2251075"/>
              <a:ext cx="103659"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313AEB17-5DE5-774C-BC49-A0F1CA7FC1E1}"/>
                </a:ext>
              </a:extLst>
            </p:cNvPr>
            <p:cNvSpPr/>
            <p:nvPr/>
          </p:nvSpPr>
          <p:spPr>
            <a:xfrm rot="16200000" flipH="1">
              <a:off x="8584359" y="1920830"/>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C5F7777B-EDC8-4F4C-BFC9-C8811F184A65}"/>
                </a:ext>
              </a:extLst>
            </p:cNvPr>
            <p:cNvSpPr/>
            <p:nvPr/>
          </p:nvSpPr>
          <p:spPr>
            <a:xfrm rot="16200000" flipH="1">
              <a:off x="8495459" y="1920830"/>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A53C0042-19E7-2542-8A01-D7CC76DBD211}"/>
                </a:ext>
              </a:extLst>
            </p:cNvPr>
            <p:cNvSpPr/>
            <p:nvPr/>
          </p:nvSpPr>
          <p:spPr>
            <a:xfrm rot="16200000" flipH="1">
              <a:off x="8568484" y="2044655"/>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11E7884A-F641-6C44-8F97-ECEB00E4E1E0}"/>
                </a:ext>
              </a:extLst>
            </p:cNvPr>
            <p:cNvSpPr/>
            <p:nvPr/>
          </p:nvSpPr>
          <p:spPr>
            <a:xfrm rot="16200000" flipH="1">
              <a:off x="8511334" y="2044655"/>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06F1A1D9-9BA6-774D-8FA5-BC0BADD9EACF}"/>
                </a:ext>
              </a:extLst>
            </p:cNvPr>
            <p:cNvSpPr/>
            <p:nvPr/>
          </p:nvSpPr>
          <p:spPr>
            <a:xfrm rot="17528983" flipH="1">
              <a:off x="8509546" y="2284567"/>
              <a:ext cx="72000" cy="50400"/>
            </a:xfrm>
            <a:prstGeom prst="ellipse">
              <a:avLst/>
            </a:prstGeom>
            <a:solidFill>
              <a:srgbClr val="00B050"/>
            </a:solid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 name="Oval 152">
              <a:extLst>
                <a:ext uri="{FF2B5EF4-FFF2-40B4-BE49-F238E27FC236}">
                  <a16:creationId xmlns:a16="http://schemas.microsoft.com/office/drawing/2014/main" id="{3846BACD-7FF5-8C42-B522-02687F10B7AD}"/>
                </a:ext>
              </a:extLst>
            </p:cNvPr>
            <p:cNvSpPr/>
            <p:nvPr/>
          </p:nvSpPr>
          <p:spPr>
            <a:xfrm rot="4071017">
              <a:off x="8573046" y="2284567"/>
              <a:ext cx="72000" cy="50400"/>
            </a:xfrm>
            <a:prstGeom prst="ellipse">
              <a:avLst/>
            </a:prstGeom>
            <a:solidFill>
              <a:srgbClr val="00B050"/>
            </a:solid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9EC25F10-EEF0-634D-8092-8B17E694D62F}"/>
                </a:ext>
              </a:extLst>
            </p:cNvPr>
            <p:cNvSpPr/>
            <p:nvPr/>
          </p:nvSpPr>
          <p:spPr>
            <a:xfrm rot="16200000" flipH="1">
              <a:off x="8584359" y="2133555"/>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AF03CE70-8ABE-9946-8EB4-1D20E5A5BAAC}"/>
                </a:ext>
              </a:extLst>
            </p:cNvPr>
            <p:cNvSpPr/>
            <p:nvPr/>
          </p:nvSpPr>
          <p:spPr>
            <a:xfrm rot="16200000" flipH="1">
              <a:off x="8495459" y="2133555"/>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962DEEFA-F1BF-C949-84DD-DE4A8CC43FC9}"/>
                </a:ext>
              </a:extLst>
            </p:cNvPr>
            <p:cNvSpPr/>
            <p:nvPr/>
          </p:nvSpPr>
          <p:spPr>
            <a:xfrm rot="16200000" flipH="1">
              <a:off x="8543084" y="2206580"/>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441F8F07-4942-EC44-949A-FB57E318ED39}"/>
                </a:ext>
              </a:extLst>
            </p:cNvPr>
            <p:cNvSpPr/>
            <p:nvPr/>
          </p:nvSpPr>
          <p:spPr>
            <a:xfrm rot="16200000" flipH="1">
              <a:off x="8543084" y="2076405"/>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8" name="Freeform 157">
              <a:extLst>
                <a:ext uri="{FF2B5EF4-FFF2-40B4-BE49-F238E27FC236}">
                  <a16:creationId xmlns:a16="http://schemas.microsoft.com/office/drawing/2014/main" id="{C09D44DF-F1BC-1C4E-95A8-24C2521EADF0}"/>
                </a:ext>
              </a:extLst>
            </p:cNvPr>
            <p:cNvSpPr/>
            <p:nvPr/>
          </p:nvSpPr>
          <p:spPr>
            <a:xfrm>
              <a:off x="8464550" y="1943100"/>
              <a:ext cx="238125" cy="79375"/>
            </a:xfrm>
            <a:custGeom>
              <a:avLst/>
              <a:gdLst>
                <a:gd name="connsiteX0" fmla="*/ 0 w 238125"/>
                <a:gd name="connsiteY0" fmla="*/ 0 h 79375"/>
                <a:gd name="connsiteX1" fmla="*/ 117475 w 238125"/>
                <a:gd name="connsiteY1" fmla="*/ 79375 h 79375"/>
                <a:gd name="connsiteX2" fmla="*/ 238125 w 238125"/>
                <a:gd name="connsiteY2" fmla="*/ 3175 h 79375"/>
              </a:gdLst>
              <a:ahLst/>
              <a:cxnLst>
                <a:cxn ang="0">
                  <a:pos x="connsiteX0" y="connsiteY0"/>
                </a:cxn>
                <a:cxn ang="0">
                  <a:pos x="connsiteX1" y="connsiteY1"/>
                </a:cxn>
                <a:cxn ang="0">
                  <a:pos x="connsiteX2" y="connsiteY2"/>
                </a:cxn>
              </a:cxnLst>
              <a:rect l="l" t="t" r="r" b="b"/>
              <a:pathLst>
                <a:path w="238125" h="79375">
                  <a:moveTo>
                    <a:pt x="0" y="0"/>
                  </a:moveTo>
                  <a:lnTo>
                    <a:pt x="117475" y="79375"/>
                  </a:lnTo>
                  <a:lnTo>
                    <a:pt x="238125" y="3175"/>
                  </a:lnTo>
                </a:path>
              </a:pathLst>
            </a:custGeom>
            <a:no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59" name="Straight Connector 158">
              <a:extLst>
                <a:ext uri="{FF2B5EF4-FFF2-40B4-BE49-F238E27FC236}">
                  <a16:creationId xmlns:a16="http://schemas.microsoft.com/office/drawing/2014/main" id="{B09CF589-D818-AC46-95FD-A55E7413D897}"/>
                </a:ext>
              </a:extLst>
            </p:cNvPr>
            <p:cNvCxnSpPr>
              <a:cxnSpLocks/>
            </p:cNvCxnSpPr>
            <p:nvPr/>
          </p:nvCxnSpPr>
          <p:spPr>
            <a:xfrm>
              <a:off x="8582308" y="2034360"/>
              <a:ext cx="0" cy="238382"/>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grpSp>
      <p:grpSp>
        <p:nvGrpSpPr>
          <p:cNvPr id="160" name="Group 159">
            <a:extLst>
              <a:ext uri="{FF2B5EF4-FFF2-40B4-BE49-F238E27FC236}">
                <a16:creationId xmlns:a16="http://schemas.microsoft.com/office/drawing/2014/main" id="{4668CFDE-E75A-9747-A1C8-E3380F81F4E7}"/>
              </a:ext>
            </a:extLst>
          </p:cNvPr>
          <p:cNvGrpSpPr/>
          <p:nvPr/>
        </p:nvGrpSpPr>
        <p:grpSpPr>
          <a:xfrm>
            <a:off x="10327408" y="1914992"/>
            <a:ext cx="396000" cy="430775"/>
            <a:chOff x="8374783" y="1914992"/>
            <a:chExt cx="396000" cy="430775"/>
          </a:xfrm>
        </p:grpSpPr>
        <p:sp>
          <p:nvSpPr>
            <p:cNvPr id="161" name="Freeform 160">
              <a:extLst>
                <a:ext uri="{FF2B5EF4-FFF2-40B4-BE49-F238E27FC236}">
                  <a16:creationId xmlns:a16="http://schemas.microsoft.com/office/drawing/2014/main" id="{2720FE0C-A396-0546-919D-747ED9F69599}"/>
                </a:ext>
              </a:extLst>
            </p:cNvPr>
            <p:cNvSpPr/>
            <p:nvPr/>
          </p:nvSpPr>
          <p:spPr>
            <a:xfrm>
              <a:off x="8374783" y="1955869"/>
              <a:ext cx="396000" cy="78491"/>
            </a:xfrm>
            <a:custGeom>
              <a:avLst/>
              <a:gdLst>
                <a:gd name="connsiteX0" fmla="*/ 297981 w 342416"/>
                <a:gd name="connsiteY0" fmla="*/ 0 h 283801"/>
                <a:gd name="connsiteX1" fmla="*/ 328962 w 342416"/>
                <a:gd name="connsiteY1" fmla="*/ 45951 h 283801"/>
                <a:gd name="connsiteX2" fmla="*/ 342416 w 342416"/>
                <a:gd name="connsiteY2" fmla="*/ 112593 h 283801"/>
                <a:gd name="connsiteX3" fmla="*/ 171208 w 342416"/>
                <a:gd name="connsiteY3" fmla="*/ 283801 h 283801"/>
                <a:gd name="connsiteX4" fmla="*/ 0 w 342416"/>
                <a:gd name="connsiteY4" fmla="*/ 112593 h 283801"/>
                <a:gd name="connsiteX5" fmla="*/ 13454 w 342416"/>
                <a:gd name="connsiteY5" fmla="*/ 45951 h 283801"/>
                <a:gd name="connsiteX6" fmla="*/ 44432 w 342416"/>
                <a:gd name="connsiteY6" fmla="*/ 5 h 283801"/>
                <a:gd name="connsiteX7" fmla="*/ 43656 w 342416"/>
                <a:gd name="connsiteY7" fmla="*/ 3849 h 283801"/>
                <a:gd name="connsiteX8" fmla="*/ 171207 w 342416"/>
                <a:gd name="connsiteY8" fmla="*/ 131400 h 283801"/>
                <a:gd name="connsiteX9" fmla="*/ 298758 w 342416"/>
                <a:gd name="connsiteY9" fmla="*/ 3849 h 28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6" h="283801">
                  <a:moveTo>
                    <a:pt x="297981" y="0"/>
                  </a:moveTo>
                  <a:lnTo>
                    <a:pt x="328962" y="45951"/>
                  </a:lnTo>
                  <a:cubicBezTo>
                    <a:pt x="337625" y="66434"/>
                    <a:pt x="342416" y="88954"/>
                    <a:pt x="342416" y="112593"/>
                  </a:cubicBezTo>
                  <a:cubicBezTo>
                    <a:pt x="342416" y="207149"/>
                    <a:pt x="265764" y="283801"/>
                    <a:pt x="171208" y="283801"/>
                  </a:cubicBezTo>
                  <a:cubicBezTo>
                    <a:pt x="76652" y="283801"/>
                    <a:pt x="0" y="207149"/>
                    <a:pt x="0" y="112593"/>
                  </a:cubicBezTo>
                  <a:cubicBezTo>
                    <a:pt x="0" y="88954"/>
                    <a:pt x="4791" y="66434"/>
                    <a:pt x="13454" y="45951"/>
                  </a:cubicBezTo>
                  <a:lnTo>
                    <a:pt x="44432" y="5"/>
                  </a:lnTo>
                  <a:lnTo>
                    <a:pt x="43656" y="3849"/>
                  </a:lnTo>
                  <a:cubicBezTo>
                    <a:pt x="43656" y="74293"/>
                    <a:pt x="100763" y="131400"/>
                    <a:pt x="171207" y="131400"/>
                  </a:cubicBezTo>
                  <a:cubicBezTo>
                    <a:pt x="241651" y="131400"/>
                    <a:pt x="298758" y="74293"/>
                    <a:pt x="298758" y="3849"/>
                  </a:cubicBezTo>
                  <a:close/>
                </a:path>
              </a:pathLst>
            </a:cu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2" name="Oval 161">
              <a:extLst>
                <a:ext uri="{FF2B5EF4-FFF2-40B4-BE49-F238E27FC236}">
                  <a16:creationId xmlns:a16="http://schemas.microsoft.com/office/drawing/2014/main" id="{4CC9DDBE-104A-C142-936D-BF770971F6C3}"/>
                </a:ext>
              </a:extLst>
            </p:cNvPr>
            <p:cNvSpPr/>
            <p:nvPr/>
          </p:nvSpPr>
          <p:spPr>
            <a:xfrm rot="900000">
              <a:off x="8409780" y="2178032"/>
              <a:ext cx="120057" cy="69867"/>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3" name="Oval 162">
              <a:extLst>
                <a:ext uri="{FF2B5EF4-FFF2-40B4-BE49-F238E27FC236}">
                  <a16:creationId xmlns:a16="http://schemas.microsoft.com/office/drawing/2014/main" id="{C2152A64-51F8-A244-810B-ADFC66EDE6B4}"/>
                </a:ext>
              </a:extLst>
            </p:cNvPr>
            <p:cNvSpPr/>
            <p:nvPr/>
          </p:nvSpPr>
          <p:spPr>
            <a:xfrm rot="20700000" flipH="1">
              <a:off x="8625680" y="2178032"/>
              <a:ext cx="120057" cy="69867"/>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4" name="Oval 163">
              <a:extLst>
                <a:ext uri="{FF2B5EF4-FFF2-40B4-BE49-F238E27FC236}">
                  <a16:creationId xmlns:a16="http://schemas.microsoft.com/office/drawing/2014/main" id="{1582957C-188B-D74E-8309-105F18A1ABB2}"/>
                </a:ext>
              </a:extLst>
            </p:cNvPr>
            <p:cNvSpPr/>
            <p:nvPr/>
          </p:nvSpPr>
          <p:spPr>
            <a:xfrm flipH="1">
              <a:off x="8632029" y="2251075"/>
              <a:ext cx="103659" cy="60324"/>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5" name="Oval 164">
              <a:extLst>
                <a:ext uri="{FF2B5EF4-FFF2-40B4-BE49-F238E27FC236}">
                  <a16:creationId xmlns:a16="http://schemas.microsoft.com/office/drawing/2014/main" id="{F441B592-9465-1F4C-B272-D7038F5345FE}"/>
                </a:ext>
              </a:extLst>
            </p:cNvPr>
            <p:cNvSpPr/>
            <p:nvPr/>
          </p:nvSpPr>
          <p:spPr>
            <a:xfrm flipH="1">
              <a:off x="8428829" y="2251075"/>
              <a:ext cx="103659" cy="60324"/>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0E78BDEF-C8CC-2744-8E33-4A8F3773A4A6}"/>
                </a:ext>
              </a:extLst>
            </p:cNvPr>
            <p:cNvSpPr/>
            <p:nvPr/>
          </p:nvSpPr>
          <p:spPr>
            <a:xfrm rot="16200000" flipH="1">
              <a:off x="8584359" y="1920830"/>
              <a:ext cx="72000" cy="60324"/>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7" name="Oval 166">
              <a:extLst>
                <a:ext uri="{FF2B5EF4-FFF2-40B4-BE49-F238E27FC236}">
                  <a16:creationId xmlns:a16="http://schemas.microsoft.com/office/drawing/2014/main" id="{326B8A05-6BE3-4744-8828-61E8CAA0FD99}"/>
                </a:ext>
              </a:extLst>
            </p:cNvPr>
            <p:cNvSpPr/>
            <p:nvPr/>
          </p:nvSpPr>
          <p:spPr>
            <a:xfrm rot="16200000" flipH="1">
              <a:off x="8495459" y="1920830"/>
              <a:ext cx="72000" cy="60324"/>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516A53C4-E763-7D4F-B943-AC46F82BEA02}"/>
                </a:ext>
              </a:extLst>
            </p:cNvPr>
            <p:cNvSpPr/>
            <p:nvPr/>
          </p:nvSpPr>
          <p:spPr>
            <a:xfrm rot="16200000" flipH="1">
              <a:off x="8568484" y="2044655"/>
              <a:ext cx="72000" cy="60324"/>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810CFD4A-B0B7-E448-A456-47E636D3746E}"/>
                </a:ext>
              </a:extLst>
            </p:cNvPr>
            <p:cNvSpPr/>
            <p:nvPr/>
          </p:nvSpPr>
          <p:spPr>
            <a:xfrm rot="16200000" flipH="1">
              <a:off x="8511334" y="2044655"/>
              <a:ext cx="72000" cy="60324"/>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33D4AD46-7AAA-1940-A551-A3977E56C197}"/>
                </a:ext>
              </a:extLst>
            </p:cNvPr>
            <p:cNvSpPr/>
            <p:nvPr/>
          </p:nvSpPr>
          <p:spPr>
            <a:xfrm rot="17528983" flipH="1">
              <a:off x="8509546" y="2284567"/>
              <a:ext cx="72000" cy="50400"/>
            </a:xfrm>
            <a:prstGeom prst="ellipse">
              <a:avLst/>
            </a:prstGeom>
            <a:solidFill>
              <a:schemeClr val="accent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B134F755-2BF0-9B46-B6EC-3C3D83EC80F0}"/>
                </a:ext>
              </a:extLst>
            </p:cNvPr>
            <p:cNvSpPr/>
            <p:nvPr/>
          </p:nvSpPr>
          <p:spPr>
            <a:xfrm rot="4071017">
              <a:off x="8573046" y="2284567"/>
              <a:ext cx="72000" cy="50400"/>
            </a:xfrm>
            <a:prstGeom prst="ellipse">
              <a:avLst/>
            </a:prstGeom>
            <a:solidFill>
              <a:schemeClr val="accent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07A5A397-E3CA-974B-B91A-A53ABB307B92}"/>
                </a:ext>
              </a:extLst>
            </p:cNvPr>
            <p:cNvSpPr/>
            <p:nvPr/>
          </p:nvSpPr>
          <p:spPr>
            <a:xfrm rot="16200000" flipH="1">
              <a:off x="8584359" y="2133555"/>
              <a:ext cx="72000" cy="60324"/>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A192B6B0-711F-154D-8534-801D6C0AA352}"/>
                </a:ext>
              </a:extLst>
            </p:cNvPr>
            <p:cNvSpPr/>
            <p:nvPr/>
          </p:nvSpPr>
          <p:spPr>
            <a:xfrm rot="16200000" flipH="1">
              <a:off x="8495459" y="2133555"/>
              <a:ext cx="72000" cy="60324"/>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64138EF2-6DF0-E140-9213-57F230D50063}"/>
                </a:ext>
              </a:extLst>
            </p:cNvPr>
            <p:cNvSpPr/>
            <p:nvPr/>
          </p:nvSpPr>
          <p:spPr>
            <a:xfrm rot="16200000" flipH="1">
              <a:off x="8543084" y="2206580"/>
              <a:ext cx="72000" cy="60324"/>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1E1227FD-B2D2-464F-BF10-7C360C632AA0}"/>
                </a:ext>
              </a:extLst>
            </p:cNvPr>
            <p:cNvSpPr/>
            <p:nvPr/>
          </p:nvSpPr>
          <p:spPr>
            <a:xfrm rot="16200000" flipH="1">
              <a:off x="8543084" y="2076405"/>
              <a:ext cx="72000" cy="60324"/>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Freeform 175">
              <a:extLst>
                <a:ext uri="{FF2B5EF4-FFF2-40B4-BE49-F238E27FC236}">
                  <a16:creationId xmlns:a16="http://schemas.microsoft.com/office/drawing/2014/main" id="{17763731-5BEE-0840-99A8-07F646BC75F2}"/>
                </a:ext>
              </a:extLst>
            </p:cNvPr>
            <p:cNvSpPr/>
            <p:nvPr/>
          </p:nvSpPr>
          <p:spPr>
            <a:xfrm>
              <a:off x="8464550" y="1943100"/>
              <a:ext cx="238125" cy="79375"/>
            </a:xfrm>
            <a:custGeom>
              <a:avLst/>
              <a:gdLst>
                <a:gd name="connsiteX0" fmla="*/ 0 w 238125"/>
                <a:gd name="connsiteY0" fmla="*/ 0 h 79375"/>
                <a:gd name="connsiteX1" fmla="*/ 117475 w 238125"/>
                <a:gd name="connsiteY1" fmla="*/ 79375 h 79375"/>
                <a:gd name="connsiteX2" fmla="*/ 238125 w 238125"/>
                <a:gd name="connsiteY2" fmla="*/ 3175 h 79375"/>
              </a:gdLst>
              <a:ahLst/>
              <a:cxnLst>
                <a:cxn ang="0">
                  <a:pos x="connsiteX0" y="connsiteY0"/>
                </a:cxn>
                <a:cxn ang="0">
                  <a:pos x="connsiteX1" y="connsiteY1"/>
                </a:cxn>
                <a:cxn ang="0">
                  <a:pos x="connsiteX2" y="connsiteY2"/>
                </a:cxn>
              </a:cxnLst>
              <a:rect l="l" t="t" r="r" b="b"/>
              <a:pathLst>
                <a:path w="238125" h="79375">
                  <a:moveTo>
                    <a:pt x="0" y="0"/>
                  </a:moveTo>
                  <a:lnTo>
                    <a:pt x="117475" y="79375"/>
                  </a:lnTo>
                  <a:lnTo>
                    <a:pt x="238125" y="3175"/>
                  </a:lnTo>
                </a:path>
              </a:pathLst>
            </a:cu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77" name="Straight Connector 176">
              <a:extLst>
                <a:ext uri="{FF2B5EF4-FFF2-40B4-BE49-F238E27FC236}">
                  <a16:creationId xmlns:a16="http://schemas.microsoft.com/office/drawing/2014/main" id="{C2BF2044-0A6A-EB40-8FD4-2215C47C4B43}"/>
                </a:ext>
              </a:extLst>
            </p:cNvPr>
            <p:cNvCxnSpPr>
              <a:cxnSpLocks/>
            </p:cNvCxnSpPr>
            <p:nvPr/>
          </p:nvCxnSpPr>
          <p:spPr>
            <a:xfrm>
              <a:off x="8582308" y="2034360"/>
              <a:ext cx="0" cy="23838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78" name="Group 177">
            <a:extLst>
              <a:ext uri="{FF2B5EF4-FFF2-40B4-BE49-F238E27FC236}">
                <a16:creationId xmlns:a16="http://schemas.microsoft.com/office/drawing/2014/main" id="{5005349A-40DE-6946-9A10-E294D8BFBDBD}"/>
              </a:ext>
            </a:extLst>
          </p:cNvPr>
          <p:cNvGrpSpPr/>
          <p:nvPr/>
        </p:nvGrpSpPr>
        <p:grpSpPr>
          <a:xfrm>
            <a:off x="9625733" y="1914992"/>
            <a:ext cx="396000" cy="430775"/>
            <a:chOff x="8374783" y="1914992"/>
            <a:chExt cx="396000" cy="430775"/>
          </a:xfrm>
        </p:grpSpPr>
        <p:sp>
          <p:nvSpPr>
            <p:cNvPr id="179" name="Freeform 178">
              <a:extLst>
                <a:ext uri="{FF2B5EF4-FFF2-40B4-BE49-F238E27FC236}">
                  <a16:creationId xmlns:a16="http://schemas.microsoft.com/office/drawing/2014/main" id="{0387E165-D10C-C54B-B14A-722DCF2FA932}"/>
                </a:ext>
              </a:extLst>
            </p:cNvPr>
            <p:cNvSpPr/>
            <p:nvPr/>
          </p:nvSpPr>
          <p:spPr>
            <a:xfrm>
              <a:off x="8374783" y="1955869"/>
              <a:ext cx="396000" cy="78491"/>
            </a:xfrm>
            <a:custGeom>
              <a:avLst/>
              <a:gdLst>
                <a:gd name="connsiteX0" fmla="*/ 297981 w 342416"/>
                <a:gd name="connsiteY0" fmla="*/ 0 h 283801"/>
                <a:gd name="connsiteX1" fmla="*/ 328962 w 342416"/>
                <a:gd name="connsiteY1" fmla="*/ 45951 h 283801"/>
                <a:gd name="connsiteX2" fmla="*/ 342416 w 342416"/>
                <a:gd name="connsiteY2" fmla="*/ 112593 h 283801"/>
                <a:gd name="connsiteX3" fmla="*/ 171208 w 342416"/>
                <a:gd name="connsiteY3" fmla="*/ 283801 h 283801"/>
                <a:gd name="connsiteX4" fmla="*/ 0 w 342416"/>
                <a:gd name="connsiteY4" fmla="*/ 112593 h 283801"/>
                <a:gd name="connsiteX5" fmla="*/ 13454 w 342416"/>
                <a:gd name="connsiteY5" fmla="*/ 45951 h 283801"/>
                <a:gd name="connsiteX6" fmla="*/ 44432 w 342416"/>
                <a:gd name="connsiteY6" fmla="*/ 5 h 283801"/>
                <a:gd name="connsiteX7" fmla="*/ 43656 w 342416"/>
                <a:gd name="connsiteY7" fmla="*/ 3849 h 283801"/>
                <a:gd name="connsiteX8" fmla="*/ 171207 w 342416"/>
                <a:gd name="connsiteY8" fmla="*/ 131400 h 283801"/>
                <a:gd name="connsiteX9" fmla="*/ 298758 w 342416"/>
                <a:gd name="connsiteY9" fmla="*/ 3849 h 28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6" h="283801">
                  <a:moveTo>
                    <a:pt x="297981" y="0"/>
                  </a:moveTo>
                  <a:lnTo>
                    <a:pt x="328962" y="45951"/>
                  </a:lnTo>
                  <a:cubicBezTo>
                    <a:pt x="337625" y="66434"/>
                    <a:pt x="342416" y="88954"/>
                    <a:pt x="342416" y="112593"/>
                  </a:cubicBezTo>
                  <a:cubicBezTo>
                    <a:pt x="342416" y="207149"/>
                    <a:pt x="265764" y="283801"/>
                    <a:pt x="171208" y="283801"/>
                  </a:cubicBezTo>
                  <a:cubicBezTo>
                    <a:pt x="76652" y="283801"/>
                    <a:pt x="0" y="207149"/>
                    <a:pt x="0" y="112593"/>
                  </a:cubicBezTo>
                  <a:cubicBezTo>
                    <a:pt x="0" y="88954"/>
                    <a:pt x="4791" y="66434"/>
                    <a:pt x="13454" y="45951"/>
                  </a:cubicBezTo>
                  <a:lnTo>
                    <a:pt x="44432" y="5"/>
                  </a:lnTo>
                  <a:lnTo>
                    <a:pt x="43656" y="3849"/>
                  </a:lnTo>
                  <a:cubicBezTo>
                    <a:pt x="43656" y="74293"/>
                    <a:pt x="100763" y="131400"/>
                    <a:pt x="171207" y="131400"/>
                  </a:cubicBezTo>
                  <a:cubicBezTo>
                    <a:pt x="241651" y="131400"/>
                    <a:pt x="298758" y="74293"/>
                    <a:pt x="298758" y="3849"/>
                  </a:cubicBezTo>
                  <a:close/>
                </a:path>
              </a:pathLst>
            </a:custGeom>
            <a:solidFill>
              <a:srgbClr val="00B05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D202C64D-FFDA-7B4E-A133-0A9A5B6FE047}"/>
                </a:ext>
              </a:extLst>
            </p:cNvPr>
            <p:cNvSpPr/>
            <p:nvPr/>
          </p:nvSpPr>
          <p:spPr>
            <a:xfrm rot="900000">
              <a:off x="8409780" y="2178032"/>
              <a:ext cx="120057" cy="69867"/>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AABA5B1C-AA2E-7145-B63E-3850DDD92FDC}"/>
                </a:ext>
              </a:extLst>
            </p:cNvPr>
            <p:cNvSpPr/>
            <p:nvPr/>
          </p:nvSpPr>
          <p:spPr>
            <a:xfrm rot="20700000" flipH="1">
              <a:off x="8625680" y="2178032"/>
              <a:ext cx="120057" cy="69867"/>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3898C201-B123-4D43-A6DA-D53E414282FF}"/>
                </a:ext>
              </a:extLst>
            </p:cNvPr>
            <p:cNvSpPr/>
            <p:nvPr/>
          </p:nvSpPr>
          <p:spPr>
            <a:xfrm flipH="1">
              <a:off x="8632029" y="2251075"/>
              <a:ext cx="103659"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2B4A5793-6405-3847-BD99-9CE711F3514C}"/>
                </a:ext>
              </a:extLst>
            </p:cNvPr>
            <p:cNvSpPr/>
            <p:nvPr/>
          </p:nvSpPr>
          <p:spPr>
            <a:xfrm flipH="1">
              <a:off x="8428829" y="2251075"/>
              <a:ext cx="103659"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5A8FAED6-8CF8-6B49-AB0C-B7AA2E4E68C7}"/>
                </a:ext>
              </a:extLst>
            </p:cNvPr>
            <p:cNvSpPr/>
            <p:nvPr/>
          </p:nvSpPr>
          <p:spPr>
            <a:xfrm rot="16200000" flipH="1">
              <a:off x="8584359" y="1920830"/>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56A27F43-185C-074D-9D00-2EBF8B836508}"/>
                </a:ext>
              </a:extLst>
            </p:cNvPr>
            <p:cNvSpPr/>
            <p:nvPr/>
          </p:nvSpPr>
          <p:spPr>
            <a:xfrm rot="16200000" flipH="1">
              <a:off x="8495459" y="1920830"/>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75BEFDC1-B3EA-8C4D-9347-DCDCDB7BDE88}"/>
                </a:ext>
              </a:extLst>
            </p:cNvPr>
            <p:cNvSpPr/>
            <p:nvPr/>
          </p:nvSpPr>
          <p:spPr>
            <a:xfrm rot="16200000" flipH="1">
              <a:off x="8568484" y="2044655"/>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AD542FD0-CA43-FD41-BE2E-4F55C775B09E}"/>
                </a:ext>
              </a:extLst>
            </p:cNvPr>
            <p:cNvSpPr/>
            <p:nvPr/>
          </p:nvSpPr>
          <p:spPr>
            <a:xfrm rot="16200000" flipH="1">
              <a:off x="8511334" y="2044655"/>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8" name="Oval 187">
              <a:extLst>
                <a:ext uri="{FF2B5EF4-FFF2-40B4-BE49-F238E27FC236}">
                  <a16:creationId xmlns:a16="http://schemas.microsoft.com/office/drawing/2014/main" id="{5648623C-57F9-E84E-B6A3-CC181B775A5F}"/>
                </a:ext>
              </a:extLst>
            </p:cNvPr>
            <p:cNvSpPr/>
            <p:nvPr/>
          </p:nvSpPr>
          <p:spPr>
            <a:xfrm rot="17528983" flipH="1">
              <a:off x="8509546" y="2284567"/>
              <a:ext cx="72000" cy="50400"/>
            </a:xfrm>
            <a:prstGeom prst="ellipse">
              <a:avLst/>
            </a:prstGeom>
            <a:solidFill>
              <a:srgbClr val="00B050"/>
            </a:solid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9" name="Oval 188">
              <a:extLst>
                <a:ext uri="{FF2B5EF4-FFF2-40B4-BE49-F238E27FC236}">
                  <a16:creationId xmlns:a16="http://schemas.microsoft.com/office/drawing/2014/main" id="{8DED01A2-F468-2F4C-A8F5-C76B0D87B1B0}"/>
                </a:ext>
              </a:extLst>
            </p:cNvPr>
            <p:cNvSpPr/>
            <p:nvPr/>
          </p:nvSpPr>
          <p:spPr>
            <a:xfrm rot="4071017">
              <a:off x="8573046" y="2284567"/>
              <a:ext cx="72000" cy="50400"/>
            </a:xfrm>
            <a:prstGeom prst="ellipse">
              <a:avLst/>
            </a:prstGeom>
            <a:solidFill>
              <a:srgbClr val="00B050"/>
            </a:solid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241B328E-92AE-1346-84FD-C82637B200D8}"/>
                </a:ext>
              </a:extLst>
            </p:cNvPr>
            <p:cNvSpPr/>
            <p:nvPr/>
          </p:nvSpPr>
          <p:spPr>
            <a:xfrm rot="16200000" flipH="1">
              <a:off x="8584359" y="2133555"/>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3A46C2C9-8AA3-4547-879C-9F1C57CE1234}"/>
                </a:ext>
              </a:extLst>
            </p:cNvPr>
            <p:cNvSpPr/>
            <p:nvPr/>
          </p:nvSpPr>
          <p:spPr>
            <a:xfrm rot="16200000" flipH="1">
              <a:off x="8495459" y="2133555"/>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2" name="Oval 191">
              <a:extLst>
                <a:ext uri="{FF2B5EF4-FFF2-40B4-BE49-F238E27FC236}">
                  <a16:creationId xmlns:a16="http://schemas.microsoft.com/office/drawing/2014/main" id="{B337821E-3DF0-5248-9AC1-A475014994F5}"/>
                </a:ext>
              </a:extLst>
            </p:cNvPr>
            <p:cNvSpPr/>
            <p:nvPr/>
          </p:nvSpPr>
          <p:spPr>
            <a:xfrm rot="16200000" flipH="1">
              <a:off x="8543084" y="2206580"/>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D1F97204-CD31-144F-9D72-8426259AE172}"/>
                </a:ext>
              </a:extLst>
            </p:cNvPr>
            <p:cNvSpPr/>
            <p:nvPr/>
          </p:nvSpPr>
          <p:spPr>
            <a:xfrm rot="16200000" flipH="1">
              <a:off x="8543084" y="2076405"/>
              <a:ext cx="72000" cy="60324"/>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4" name="Freeform 193">
              <a:extLst>
                <a:ext uri="{FF2B5EF4-FFF2-40B4-BE49-F238E27FC236}">
                  <a16:creationId xmlns:a16="http://schemas.microsoft.com/office/drawing/2014/main" id="{B96F3DCD-5BA4-3F4D-9B1C-93AD4C4783D2}"/>
                </a:ext>
              </a:extLst>
            </p:cNvPr>
            <p:cNvSpPr/>
            <p:nvPr/>
          </p:nvSpPr>
          <p:spPr>
            <a:xfrm>
              <a:off x="8464550" y="1943100"/>
              <a:ext cx="238125" cy="79375"/>
            </a:xfrm>
            <a:custGeom>
              <a:avLst/>
              <a:gdLst>
                <a:gd name="connsiteX0" fmla="*/ 0 w 238125"/>
                <a:gd name="connsiteY0" fmla="*/ 0 h 79375"/>
                <a:gd name="connsiteX1" fmla="*/ 117475 w 238125"/>
                <a:gd name="connsiteY1" fmla="*/ 79375 h 79375"/>
                <a:gd name="connsiteX2" fmla="*/ 238125 w 238125"/>
                <a:gd name="connsiteY2" fmla="*/ 3175 h 79375"/>
              </a:gdLst>
              <a:ahLst/>
              <a:cxnLst>
                <a:cxn ang="0">
                  <a:pos x="connsiteX0" y="connsiteY0"/>
                </a:cxn>
                <a:cxn ang="0">
                  <a:pos x="connsiteX1" y="connsiteY1"/>
                </a:cxn>
                <a:cxn ang="0">
                  <a:pos x="connsiteX2" y="connsiteY2"/>
                </a:cxn>
              </a:cxnLst>
              <a:rect l="l" t="t" r="r" b="b"/>
              <a:pathLst>
                <a:path w="238125" h="79375">
                  <a:moveTo>
                    <a:pt x="0" y="0"/>
                  </a:moveTo>
                  <a:lnTo>
                    <a:pt x="117475" y="79375"/>
                  </a:lnTo>
                  <a:lnTo>
                    <a:pt x="238125" y="3175"/>
                  </a:lnTo>
                </a:path>
              </a:pathLst>
            </a:custGeom>
            <a:no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95" name="Straight Connector 194">
              <a:extLst>
                <a:ext uri="{FF2B5EF4-FFF2-40B4-BE49-F238E27FC236}">
                  <a16:creationId xmlns:a16="http://schemas.microsoft.com/office/drawing/2014/main" id="{7FE6393E-631B-F741-9828-A2D2700FC79F}"/>
                </a:ext>
              </a:extLst>
            </p:cNvPr>
            <p:cNvCxnSpPr>
              <a:cxnSpLocks/>
            </p:cNvCxnSpPr>
            <p:nvPr/>
          </p:nvCxnSpPr>
          <p:spPr>
            <a:xfrm>
              <a:off x="8582308" y="2034360"/>
              <a:ext cx="0" cy="238382"/>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923216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FCDF33-8E24-1B43-853F-5D7CBB198431}"/>
              </a:ext>
            </a:extLst>
          </p:cNvPr>
          <p:cNvSpPr>
            <a:spLocks noGrp="1"/>
          </p:cNvSpPr>
          <p:nvPr>
            <p:ph type="body" idx="1"/>
          </p:nvPr>
        </p:nvSpPr>
        <p:spPr>
          <a:xfrm>
            <a:off x="609600" y="1214362"/>
            <a:ext cx="10972800" cy="702470"/>
          </a:xfrm>
        </p:spPr>
        <p:txBody>
          <a:bodyPr wrap="square" anchor="t">
            <a:normAutofit/>
          </a:bodyPr>
          <a:lstStyle/>
          <a:p>
            <a:pPr algn="ctr"/>
            <a:r>
              <a:rPr lang="en-GB" dirty="0">
                <a:solidFill>
                  <a:schemeClr val="accent1"/>
                </a:solidFill>
              </a:rPr>
              <a:t>THE OBJECTIVE of this meeting is to have a practical and case-based discussion about TRK</a:t>
            </a:r>
            <a:r>
              <a:rPr lang="en-GB" i="1" dirty="0">
                <a:solidFill>
                  <a:schemeClr val="accent1"/>
                </a:solidFill>
              </a:rPr>
              <a:t> </a:t>
            </a:r>
            <a:r>
              <a:rPr lang="en-GB" dirty="0">
                <a:solidFill>
                  <a:schemeClr val="accent1"/>
                </a:solidFill>
              </a:rPr>
              <a:t>fusion-positive cancer</a:t>
            </a:r>
          </a:p>
        </p:txBody>
      </p:sp>
      <p:sp>
        <p:nvSpPr>
          <p:cNvPr id="3" name="Title 2">
            <a:extLst>
              <a:ext uri="{FF2B5EF4-FFF2-40B4-BE49-F238E27FC236}">
                <a16:creationId xmlns:a16="http://schemas.microsoft.com/office/drawing/2014/main" id="{37BB7DEF-3DC8-8F41-8E24-2BB62A04CC72}"/>
              </a:ext>
            </a:extLst>
          </p:cNvPr>
          <p:cNvSpPr>
            <a:spLocks noGrp="1"/>
          </p:cNvSpPr>
          <p:nvPr>
            <p:ph type="title"/>
          </p:nvPr>
        </p:nvSpPr>
        <p:spPr>
          <a:xfrm>
            <a:off x="619201" y="259200"/>
            <a:ext cx="8740799" cy="864000"/>
          </a:xfrm>
        </p:spPr>
        <p:txBody>
          <a:bodyPr anchor="t">
            <a:normAutofit/>
          </a:bodyPr>
          <a:lstStyle/>
          <a:p>
            <a:r>
              <a:rPr lang="en-GB" dirty="0"/>
              <a:t>EXPERTS KNOWLEDGE SHARE</a:t>
            </a:r>
          </a:p>
        </p:txBody>
      </p:sp>
      <p:sp>
        <p:nvSpPr>
          <p:cNvPr id="5" name="Slide Number Placeholder 4">
            <a:extLst>
              <a:ext uri="{FF2B5EF4-FFF2-40B4-BE49-F238E27FC236}">
                <a16:creationId xmlns:a16="http://schemas.microsoft.com/office/drawing/2014/main" id="{584BAA7F-C780-5244-86D2-9EFFAB4167EB}"/>
              </a:ext>
            </a:extLst>
          </p:cNvPr>
          <p:cNvSpPr>
            <a:spLocks noGrp="1"/>
          </p:cNvSpPr>
          <p:nvPr>
            <p:ph type="sldNum" sz="quarter" idx="4"/>
          </p:nvPr>
        </p:nvSpPr>
        <p:spPr>
          <a:xfrm>
            <a:off x="10512491" y="6356351"/>
            <a:ext cx="1069909" cy="365125"/>
          </a:xfrm>
        </p:spPr>
        <p:txBody>
          <a:bodyPr anchor="ctr">
            <a:normAutofit/>
          </a:bodyPr>
          <a:lstStyle/>
          <a:p>
            <a:pPr>
              <a:spcAft>
                <a:spcPts val="600"/>
              </a:spcAft>
            </a:pPr>
            <a:fld id="{FCE43C0F-8A7B-3A4B-9DB5-B3472E36E833}" type="slidenum">
              <a:rPr lang="en-GB" smtClean="0"/>
              <a:pPr>
                <a:spcAft>
                  <a:spcPts val="600"/>
                </a:spcAft>
              </a:pPr>
              <a:t>3</a:t>
            </a:fld>
            <a:endParaRPr lang="en-GB"/>
          </a:p>
        </p:txBody>
      </p:sp>
      <p:graphicFrame>
        <p:nvGraphicFramePr>
          <p:cNvPr id="12" name="Content Placeholder 6">
            <a:extLst>
              <a:ext uri="{FF2B5EF4-FFF2-40B4-BE49-F238E27FC236}">
                <a16:creationId xmlns:a16="http://schemas.microsoft.com/office/drawing/2014/main" id="{57E8C65C-6063-4374-B5F8-B04B2987B9B0}"/>
              </a:ext>
            </a:extLst>
          </p:cNvPr>
          <p:cNvGraphicFramePr>
            <a:graphicFrameLocks noGrp="1"/>
          </p:cNvGraphicFramePr>
          <p:nvPr>
            <p:ph sz="quarter" idx="14"/>
            <p:extLst>
              <p:ext uri="{D42A27DB-BD31-4B8C-83A1-F6EECF244321}">
                <p14:modId xmlns:p14="http://schemas.microsoft.com/office/powerpoint/2010/main" val="1579372266"/>
              </p:ext>
            </p:extLst>
          </p:nvPr>
        </p:nvGraphicFramePr>
        <p:xfrm>
          <a:off x="619200" y="1987200"/>
          <a:ext cx="10963200" cy="39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jdelijke aanduiding voor inhoud 3">
            <a:extLst>
              <a:ext uri="{FF2B5EF4-FFF2-40B4-BE49-F238E27FC236}">
                <a16:creationId xmlns:a16="http://schemas.microsoft.com/office/drawing/2014/main" id="{5BBB8D2E-930F-BF40-8BDC-FD3F5D2B744C}"/>
              </a:ext>
            </a:extLst>
          </p:cNvPr>
          <p:cNvSpPr>
            <a:spLocks noGrp="1"/>
          </p:cNvSpPr>
          <p:nvPr>
            <p:ph sz="quarter" idx="15"/>
          </p:nvPr>
        </p:nvSpPr>
        <p:spPr/>
        <p:txBody>
          <a:bodyPr/>
          <a:lstStyle/>
          <a:p>
            <a:endParaRPr lang="nl-NL"/>
          </a:p>
        </p:txBody>
      </p:sp>
    </p:spTree>
    <p:extLst>
      <p:ext uri="{BB962C8B-B14F-4D97-AF65-F5344CB8AC3E}">
        <p14:creationId xmlns:p14="http://schemas.microsoft.com/office/powerpoint/2010/main" val="808330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6C6E04C-91B2-7541-BA4E-BC0AD713B6DD}"/>
              </a:ext>
            </a:extLst>
          </p:cNvPr>
          <p:cNvSpPr>
            <a:spLocks noGrp="1"/>
          </p:cNvSpPr>
          <p:nvPr>
            <p:ph type="body" idx="1"/>
          </p:nvPr>
        </p:nvSpPr>
        <p:spPr/>
        <p:txBody>
          <a:bodyPr/>
          <a:lstStyle/>
          <a:p>
            <a:r>
              <a:rPr lang="en-GB" dirty="0"/>
              <a:t>First-generation </a:t>
            </a:r>
            <a:r>
              <a:rPr lang="en-GB" dirty="0" err="1"/>
              <a:t>trk</a:t>
            </a:r>
            <a:r>
              <a:rPr lang="en-GB" dirty="0"/>
              <a:t> inhibitors</a:t>
            </a:r>
          </a:p>
        </p:txBody>
      </p:sp>
      <p:graphicFrame>
        <p:nvGraphicFramePr>
          <p:cNvPr id="16" name="Content Placeholder 15">
            <a:extLst>
              <a:ext uri="{FF2B5EF4-FFF2-40B4-BE49-F238E27FC236}">
                <a16:creationId xmlns:a16="http://schemas.microsoft.com/office/drawing/2014/main" id="{C83BC8CE-A907-F342-B8CE-8192C7AB03AE}"/>
              </a:ext>
            </a:extLst>
          </p:cNvPr>
          <p:cNvGraphicFramePr>
            <a:graphicFrameLocks noGrp="1"/>
          </p:cNvGraphicFramePr>
          <p:nvPr>
            <p:ph sz="quarter" idx="12"/>
          </p:nvPr>
        </p:nvGraphicFramePr>
        <p:xfrm>
          <a:off x="620713" y="2133600"/>
          <a:ext cx="10963275" cy="3003360"/>
        </p:xfrm>
        <a:graphic>
          <a:graphicData uri="http://schemas.openxmlformats.org/drawingml/2006/table">
            <a:tbl>
              <a:tblPr firstRow="1" bandRow="1">
                <a:tableStyleId>{5C22544A-7EE6-4342-B048-85BDC9FD1C3A}</a:tableStyleId>
              </a:tblPr>
              <a:tblGrid>
                <a:gridCol w="5475287">
                  <a:extLst>
                    <a:ext uri="{9D8B030D-6E8A-4147-A177-3AD203B41FA5}">
                      <a16:colId xmlns:a16="http://schemas.microsoft.com/office/drawing/2014/main" val="361391191"/>
                    </a:ext>
                  </a:extLst>
                </a:gridCol>
                <a:gridCol w="2743994">
                  <a:extLst>
                    <a:ext uri="{9D8B030D-6E8A-4147-A177-3AD203B41FA5}">
                      <a16:colId xmlns:a16="http://schemas.microsoft.com/office/drawing/2014/main" val="4207215329"/>
                    </a:ext>
                  </a:extLst>
                </a:gridCol>
                <a:gridCol w="2743994">
                  <a:extLst>
                    <a:ext uri="{9D8B030D-6E8A-4147-A177-3AD203B41FA5}">
                      <a16:colId xmlns:a16="http://schemas.microsoft.com/office/drawing/2014/main" val="1946355762"/>
                    </a:ext>
                  </a:extLst>
                </a:gridCol>
              </a:tblGrid>
              <a:tr h="370840">
                <a:tc>
                  <a:txBody>
                    <a:bodyPr/>
                    <a:lstStyle/>
                    <a:p>
                      <a:endParaRPr lang="en-GB" dirty="0">
                        <a:latin typeface="Arial" panose="020B0604020202020204" pitchFamily="34" charset="0"/>
                        <a:cs typeface="Arial" panose="020B0604020202020204" pitchFamily="34" charset="0"/>
                      </a:endParaRPr>
                    </a:p>
                  </a:txBody>
                  <a:tcPr marT="81720" marB="81720"/>
                </a:tc>
                <a:tc>
                  <a:txBody>
                    <a:bodyPr/>
                    <a:lstStyle/>
                    <a:p>
                      <a:pPr algn="ctr"/>
                      <a:r>
                        <a:rPr lang="en-GB" dirty="0" err="1">
                          <a:latin typeface="Arial" panose="020B0604020202020204" pitchFamily="34" charset="0"/>
                          <a:cs typeface="Arial" panose="020B0604020202020204" pitchFamily="34" charset="0"/>
                        </a:rPr>
                        <a:t>Larotrectinib</a:t>
                      </a:r>
                      <a:endParaRPr lang="en-GB" dirty="0">
                        <a:latin typeface="Arial" panose="020B0604020202020204" pitchFamily="34" charset="0"/>
                        <a:cs typeface="Arial" panose="020B0604020202020204" pitchFamily="34" charset="0"/>
                      </a:endParaRPr>
                    </a:p>
                  </a:txBody>
                  <a:tcPr marT="81720" marB="81720"/>
                </a:tc>
                <a:tc>
                  <a:txBody>
                    <a:bodyPr/>
                    <a:lstStyle/>
                    <a:p>
                      <a:pPr algn="ctr"/>
                      <a:r>
                        <a:rPr lang="en-GB" dirty="0" err="1">
                          <a:latin typeface="Arial" panose="020B0604020202020204" pitchFamily="34" charset="0"/>
                          <a:cs typeface="Arial" panose="020B0604020202020204" pitchFamily="34" charset="0"/>
                        </a:rPr>
                        <a:t>Entrectinib</a:t>
                      </a:r>
                      <a:endParaRPr lang="en-GB" dirty="0">
                        <a:latin typeface="Arial" panose="020B0604020202020204" pitchFamily="34" charset="0"/>
                        <a:cs typeface="Arial" panose="020B0604020202020204" pitchFamily="34" charset="0"/>
                      </a:endParaRPr>
                    </a:p>
                  </a:txBody>
                  <a:tcPr marT="81720" marB="81720"/>
                </a:tc>
                <a:extLst>
                  <a:ext uri="{0D108BD9-81ED-4DB2-BD59-A6C34878D82A}">
                    <a16:rowId xmlns:a16="http://schemas.microsoft.com/office/drawing/2014/main" val="1341713095"/>
                  </a:ext>
                </a:extLst>
              </a:tr>
              <a:tr h="370840">
                <a:tc>
                  <a:txBody>
                    <a:bodyPr/>
                    <a:lstStyle/>
                    <a:p>
                      <a:r>
                        <a:rPr lang="en-GB" b="1" dirty="0">
                          <a:latin typeface="Arial" panose="020B0604020202020204" pitchFamily="34" charset="0"/>
                          <a:cs typeface="Arial" panose="020B0604020202020204" pitchFamily="34" charset="0"/>
                        </a:rPr>
                        <a:t>Drug targets</a:t>
                      </a:r>
                    </a:p>
                  </a:txBody>
                  <a:tcPr marT="81720" marB="81720"/>
                </a:tc>
                <a:tc>
                  <a:txBody>
                    <a:bodyPr/>
                    <a:lstStyle/>
                    <a:p>
                      <a:pPr algn="ctr"/>
                      <a:r>
                        <a:rPr lang="en-GB" dirty="0">
                          <a:latin typeface="Arial" panose="020B0604020202020204" pitchFamily="34" charset="0"/>
                          <a:cs typeface="Arial" panose="020B0604020202020204" pitchFamily="34" charset="0"/>
                        </a:rPr>
                        <a:t>TRKA/B/C</a:t>
                      </a:r>
                    </a:p>
                  </a:txBody>
                  <a:tcPr marT="81720" marB="81720"/>
                </a:tc>
                <a:tc>
                  <a:txBody>
                    <a:bodyPr/>
                    <a:lstStyle/>
                    <a:p>
                      <a:pPr algn="ctr"/>
                      <a:r>
                        <a:rPr lang="en-GB" dirty="0">
                          <a:latin typeface="Arial" panose="020B0604020202020204" pitchFamily="34" charset="0"/>
                          <a:cs typeface="Arial" panose="020B0604020202020204" pitchFamily="34" charset="0"/>
                        </a:rPr>
                        <a:t>TRKA/B/C, ROS1, ALK</a:t>
                      </a:r>
                    </a:p>
                  </a:txBody>
                  <a:tcPr marT="81720" marB="81720"/>
                </a:tc>
                <a:extLst>
                  <a:ext uri="{0D108BD9-81ED-4DB2-BD59-A6C34878D82A}">
                    <a16:rowId xmlns:a16="http://schemas.microsoft.com/office/drawing/2014/main" val="560169800"/>
                  </a:ext>
                </a:extLst>
              </a:tr>
              <a:tr h="370840">
                <a:tc>
                  <a:txBody>
                    <a:bodyPr/>
                    <a:lstStyle/>
                    <a:p>
                      <a:r>
                        <a:rPr lang="en-GB" b="1" dirty="0">
                          <a:latin typeface="Arial" panose="020B0604020202020204" pitchFamily="34" charset="0"/>
                          <a:cs typeface="Arial" panose="020B0604020202020204" pitchFamily="34" charset="0"/>
                        </a:rPr>
                        <a:t>ORR (all TRK fusion–positive cancers)</a:t>
                      </a:r>
                    </a:p>
                  </a:txBody>
                  <a:tcPr marT="81720" marB="81720"/>
                </a:tc>
                <a:tc>
                  <a:txBody>
                    <a:bodyPr/>
                    <a:lstStyle/>
                    <a:p>
                      <a:pPr algn="ctr"/>
                      <a:r>
                        <a:rPr lang="en-GB" dirty="0">
                          <a:latin typeface="Arial" panose="020B0604020202020204" pitchFamily="34" charset="0"/>
                          <a:cs typeface="Arial" panose="020B0604020202020204" pitchFamily="34" charset="0"/>
                        </a:rPr>
                        <a:t>81%</a:t>
                      </a:r>
                    </a:p>
                  </a:txBody>
                  <a:tcPr marT="81720" marB="81720"/>
                </a:tc>
                <a:tc>
                  <a:txBody>
                    <a:bodyPr/>
                    <a:lstStyle/>
                    <a:p>
                      <a:pPr algn="ctr"/>
                      <a:r>
                        <a:rPr lang="en-GB" dirty="0">
                          <a:latin typeface="Arial" panose="020B0604020202020204" pitchFamily="34" charset="0"/>
                          <a:cs typeface="Arial" panose="020B0604020202020204" pitchFamily="34" charset="0"/>
                        </a:rPr>
                        <a:t>58%</a:t>
                      </a:r>
                    </a:p>
                  </a:txBody>
                  <a:tcPr marT="81720" marB="81720"/>
                </a:tc>
                <a:extLst>
                  <a:ext uri="{0D108BD9-81ED-4DB2-BD59-A6C34878D82A}">
                    <a16:rowId xmlns:a16="http://schemas.microsoft.com/office/drawing/2014/main" val="398877147"/>
                  </a:ext>
                </a:extLst>
              </a:tr>
              <a:tr h="370840">
                <a:tc>
                  <a:txBody>
                    <a:bodyPr/>
                    <a:lstStyle/>
                    <a:p>
                      <a:r>
                        <a:rPr lang="en-GB" b="1" dirty="0">
                          <a:latin typeface="Arial" panose="020B0604020202020204" pitchFamily="34" charset="0"/>
                          <a:cs typeface="Arial" panose="020B0604020202020204" pitchFamily="34" charset="0"/>
                        </a:rPr>
                        <a:t>ORR (TRK fusion–positive lung cancers)</a:t>
                      </a:r>
                    </a:p>
                  </a:txBody>
                  <a:tcPr marT="81720" marB="81720"/>
                </a:tc>
                <a:tc>
                  <a:txBody>
                    <a:bodyPr/>
                    <a:lstStyle/>
                    <a:p>
                      <a:pPr algn="ctr"/>
                      <a:r>
                        <a:rPr lang="en-GB" dirty="0">
                          <a:latin typeface="Arial" panose="020B0604020202020204" pitchFamily="34" charset="0"/>
                          <a:cs typeface="Arial" panose="020B0604020202020204" pitchFamily="34" charset="0"/>
                        </a:rPr>
                        <a:t>71%</a:t>
                      </a:r>
                    </a:p>
                  </a:txBody>
                  <a:tcPr marT="81720" marB="81720"/>
                </a:tc>
                <a:tc>
                  <a:txBody>
                    <a:bodyPr/>
                    <a:lstStyle/>
                    <a:p>
                      <a:pPr algn="ctr"/>
                      <a:r>
                        <a:rPr lang="en-GB" dirty="0">
                          <a:latin typeface="Arial" panose="020B0604020202020204" pitchFamily="34" charset="0"/>
                          <a:cs typeface="Arial" panose="020B0604020202020204" pitchFamily="34" charset="0"/>
                        </a:rPr>
                        <a:t>70%</a:t>
                      </a:r>
                    </a:p>
                  </a:txBody>
                  <a:tcPr marT="81720" marB="81720"/>
                </a:tc>
                <a:extLst>
                  <a:ext uri="{0D108BD9-81ED-4DB2-BD59-A6C34878D82A}">
                    <a16:rowId xmlns:a16="http://schemas.microsoft.com/office/drawing/2014/main" val="1228492564"/>
                  </a:ext>
                </a:extLst>
              </a:tr>
              <a:tr h="370840">
                <a:tc>
                  <a:txBody>
                    <a:bodyPr/>
                    <a:lstStyle/>
                    <a:p>
                      <a:r>
                        <a:rPr lang="en-GB" b="1" dirty="0">
                          <a:latin typeface="Arial" panose="020B0604020202020204" pitchFamily="34" charset="0"/>
                          <a:cs typeface="Arial" panose="020B0604020202020204" pitchFamily="34" charset="0"/>
                        </a:rPr>
                        <a:t>Median PFS (all TRK fusion–positive cancers)</a:t>
                      </a:r>
                    </a:p>
                  </a:txBody>
                  <a:tcPr marT="81720" marB="81720"/>
                </a:tc>
                <a:tc>
                  <a:txBody>
                    <a:bodyPr/>
                    <a:lstStyle/>
                    <a:p>
                      <a:pPr algn="ctr"/>
                      <a:r>
                        <a:rPr lang="en-GB" dirty="0">
                          <a:latin typeface="Arial" panose="020B0604020202020204" pitchFamily="34" charset="0"/>
                          <a:cs typeface="Arial" panose="020B0604020202020204" pitchFamily="34" charset="0"/>
                        </a:rPr>
                        <a:t>Not reached</a:t>
                      </a:r>
                    </a:p>
                  </a:txBody>
                  <a:tcPr marT="81720" marB="81720"/>
                </a:tc>
                <a:tc>
                  <a:txBody>
                    <a:bodyPr/>
                    <a:lstStyle/>
                    <a:p>
                      <a:pPr algn="ctr"/>
                      <a:r>
                        <a:rPr lang="en-GB" dirty="0">
                          <a:latin typeface="Arial" panose="020B0604020202020204" pitchFamily="34" charset="0"/>
                          <a:cs typeface="Arial" panose="020B0604020202020204" pitchFamily="34" charset="0"/>
                        </a:rPr>
                        <a:t>11.2 months</a:t>
                      </a:r>
                    </a:p>
                  </a:txBody>
                  <a:tcPr marT="81720" marB="81720"/>
                </a:tc>
                <a:extLst>
                  <a:ext uri="{0D108BD9-81ED-4DB2-BD59-A6C34878D82A}">
                    <a16:rowId xmlns:a16="http://schemas.microsoft.com/office/drawing/2014/main" val="2916027663"/>
                  </a:ext>
                </a:extLst>
              </a:tr>
              <a:tr h="370840">
                <a:tc>
                  <a:txBody>
                    <a:bodyPr/>
                    <a:lstStyle/>
                    <a:p>
                      <a:r>
                        <a:rPr lang="en-GB" b="1" dirty="0">
                          <a:latin typeface="Arial" panose="020B0604020202020204" pitchFamily="34" charset="0"/>
                          <a:cs typeface="Arial" panose="020B0604020202020204" pitchFamily="34" charset="0"/>
                        </a:rPr>
                        <a:t>Dose reduction rate</a:t>
                      </a:r>
                    </a:p>
                  </a:txBody>
                  <a:tcPr marT="81720" marB="81720"/>
                </a:tc>
                <a:tc>
                  <a:txBody>
                    <a:bodyPr/>
                    <a:lstStyle/>
                    <a:p>
                      <a:pPr algn="ctr"/>
                      <a:r>
                        <a:rPr lang="en-GB" dirty="0">
                          <a:latin typeface="Arial" panose="020B0604020202020204" pitchFamily="34" charset="0"/>
                          <a:cs typeface="Arial" panose="020B0604020202020204" pitchFamily="34" charset="0"/>
                        </a:rPr>
                        <a:t>9%</a:t>
                      </a:r>
                    </a:p>
                  </a:txBody>
                  <a:tcPr marT="81720" marB="81720"/>
                </a:tc>
                <a:tc>
                  <a:txBody>
                    <a:bodyPr/>
                    <a:lstStyle/>
                    <a:p>
                      <a:pPr algn="ctr"/>
                      <a:r>
                        <a:rPr lang="en-GB" dirty="0">
                          <a:latin typeface="Arial" panose="020B0604020202020204" pitchFamily="34" charset="0"/>
                          <a:cs typeface="Arial" panose="020B0604020202020204" pitchFamily="34" charset="0"/>
                        </a:rPr>
                        <a:t>27%</a:t>
                      </a:r>
                    </a:p>
                  </a:txBody>
                  <a:tcPr marT="81720" marB="81720"/>
                </a:tc>
                <a:extLst>
                  <a:ext uri="{0D108BD9-81ED-4DB2-BD59-A6C34878D82A}">
                    <a16:rowId xmlns:a16="http://schemas.microsoft.com/office/drawing/2014/main" val="885040276"/>
                  </a:ext>
                </a:extLst>
              </a:tr>
              <a:tr h="370840">
                <a:tc gridSpan="3">
                  <a:txBody>
                    <a:bodyPr/>
                    <a:lstStyle/>
                    <a:p>
                      <a:endParaRPr lang="en-GB" sz="1400" b="0" dirty="0">
                        <a:latin typeface="Arial" panose="020B0604020202020204" pitchFamily="34" charset="0"/>
                        <a:cs typeface="Arial" panose="020B0604020202020204" pitchFamily="34" charset="0"/>
                      </a:endParaRPr>
                    </a:p>
                  </a:txBody>
                  <a:tcPr marT="81720" marB="81720">
                    <a:noFill/>
                  </a:tcPr>
                </a:tc>
                <a:tc hMerge="1">
                  <a:txBody>
                    <a:bodyPr/>
                    <a:lstStyle/>
                    <a:p>
                      <a:pPr algn="ctr"/>
                      <a:endParaRPr lang="en-GB" dirty="0"/>
                    </a:p>
                  </a:txBody>
                  <a:tcPr marT="81720" marB="81720"/>
                </a:tc>
                <a:tc hMerge="1">
                  <a:txBody>
                    <a:bodyPr/>
                    <a:lstStyle/>
                    <a:p>
                      <a:pPr algn="ctr"/>
                      <a:endParaRPr lang="en-GB" dirty="0"/>
                    </a:p>
                  </a:txBody>
                  <a:tcPr marT="81720" marB="81720"/>
                </a:tc>
                <a:extLst>
                  <a:ext uri="{0D108BD9-81ED-4DB2-BD59-A6C34878D82A}">
                    <a16:rowId xmlns:a16="http://schemas.microsoft.com/office/drawing/2014/main" val="3958996074"/>
                  </a:ext>
                </a:extLst>
              </a:tr>
            </a:tbl>
          </a:graphicData>
        </a:graphic>
      </p:graphicFrame>
      <p:sp>
        <p:nvSpPr>
          <p:cNvPr id="2" name="Title 1">
            <a:extLst>
              <a:ext uri="{FF2B5EF4-FFF2-40B4-BE49-F238E27FC236}">
                <a16:creationId xmlns:a16="http://schemas.microsoft.com/office/drawing/2014/main" id="{FFE61740-BC35-3E2E-1E37-7FCF7BEBFE63}"/>
              </a:ext>
            </a:extLst>
          </p:cNvPr>
          <p:cNvSpPr>
            <a:spLocks noGrp="1"/>
          </p:cNvSpPr>
          <p:nvPr>
            <p:ph type="title"/>
          </p:nvPr>
        </p:nvSpPr>
        <p:spPr/>
        <p:txBody>
          <a:bodyPr/>
          <a:lstStyle/>
          <a:p>
            <a:r>
              <a:rPr lang="en-US" dirty="0"/>
              <a:t>Approved TRK Inhibitors</a:t>
            </a:r>
          </a:p>
        </p:txBody>
      </p:sp>
      <p:sp>
        <p:nvSpPr>
          <p:cNvPr id="15" name="Content Placeholder 14">
            <a:extLst>
              <a:ext uri="{FF2B5EF4-FFF2-40B4-BE49-F238E27FC236}">
                <a16:creationId xmlns:a16="http://schemas.microsoft.com/office/drawing/2014/main" id="{786737C5-CCA0-AE4B-8118-D3FA1037FC01}"/>
              </a:ext>
            </a:extLst>
          </p:cNvPr>
          <p:cNvSpPr>
            <a:spLocks noGrp="1"/>
          </p:cNvSpPr>
          <p:nvPr>
            <p:ph sz="quarter" idx="15"/>
          </p:nvPr>
        </p:nvSpPr>
        <p:spPr>
          <a:xfrm>
            <a:off x="620184" y="6356351"/>
            <a:ext cx="10516376" cy="365125"/>
          </a:xfrm>
        </p:spPr>
        <p:txBody>
          <a:bodyPr/>
          <a:lstStyle/>
          <a:p>
            <a:pPr>
              <a:spcBef>
                <a:spcPts val="0"/>
              </a:spcBef>
            </a:pPr>
            <a:r>
              <a:rPr lang="en-US" dirty="0"/>
              <a:t>ALK, anaplastic lymphoma kinase; ORR, overall response rate; PFS, progression-free survival; ROS1, ROS Proto-Oncogene 1; TRK, tropomyosin-receptor kinase</a:t>
            </a:r>
          </a:p>
          <a:p>
            <a:pPr>
              <a:spcBef>
                <a:spcPts val="0"/>
              </a:spcBef>
            </a:pPr>
            <a:r>
              <a:rPr lang="en-US" dirty="0"/>
              <a:t>Drilon A. Ann Oncol. 2019;30(Suppl_8):viii23-viii30</a:t>
            </a:r>
          </a:p>
        </p:txBody>
      </p:sp>
      <p:sp>
        <p:nvSpPr>
          <p:cNvPr id="17" name="Slide Number Placeholder 16">
            <a:extLst>
              <a:ext uri="{FF2B5EF4-FFF2-40B4-BE49-F238E27FC236}">
                <a16:creationId xmlns:a16="http://schemas.microsoft.com/office/drawing/2014/main" id="{C25A2793-4F9E-6B47-92C1-4CAA0828024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4167168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0EA46060-D26A-6741-B667-46ECFAEED507}"/>
              </a:ext>
            </a:extLst>
          </p:cNvPr>
          <p:cNvGraphicFramePr>
            <a:graphicFrameLocks noGrp="1"/>
          </p:cNvGraphicFramePr>
          <p:nvPr>
            <p:ph sz="quarter" idx="12"/>
          </p:nvPr>
        </p:nvGraphicFramePr>
        <p:xfrm>
          <a:off x="5951984" y="1425575"/>
          <a:ext cx="5632006" cy="4663440"/>
        </p:xfrm>
        <a:graphic>
          <a:graphicData uri="http://schemas.openxmlformats.org/drawingml/2006/table">
            <a:tbl>
              <a:tblPr firstRow="1" bandRow="1">
                <a:tableStyleId>{5C22544A-7EE6-4342-B048-85BDC9FD1C3A}</a:tableStyleId>
              </a:tblPr>
              <a:tblGrid>
                <a:gridCol w="3528392">
                  <a:extLst>
                    <a:ext uri="{9D8B030D-6E8A-4147-A177-3AD203B41FA5}">
                      <a16:colId xmlns:a16="http://schemas.microsoft.com/office/drawing/2014/main" val="3302580541"/>
                    </a:ext>
                  </a:extLst>
                </a:gridCol>
                <a:gridCol w="2103614">
                  <a:extLst>
                    <a:ext uri="{9D8B030D-6E8A-4147-A177-3AD203B41FA5}">
                      <a16:colId xmlns:a16="http://schemas.microsoft.com/office/drawing/2014/main" val="2199753916"/>
                    </a:ext>
                  </a:extLst>
                </a:gridCol>
              </a:tblGrid>
              <a:tr h="0">
                <a:tc>
                  <a:txBody>
                    <a:bodyPr/>
                    <a:lstStyle/>
                    <a:p>
                      <a:r>
                        <a:rPr lang="en-GB" sz="1200" dirty="0">
                          <a:latin typeface="Arial" panose="020B0604020202020204" pitchFamily="34" charset="0"/>
                          <a:cs typeface="Arial" panose="020B0604020202020204" pitchFamily="34" charset="0"/>
                        </a:rPr>
                        <a:t>Characteristic</a:t>
                      </a:r>
                    </a:p>
                  </a:txBody>
                  <a:tcPr/>
                </a:tc>
                <a:tc>
                  <a:txBody>
                    <a:bodyPr/>
                    <a:lstStyle/>
                    <a:p>
                      <a:pPr algn="ctr"/>
                      <a:r>
                        <a:rPr lang="en-GB" sz="1200" dirty="0">
                          <a:latin typeface="Arial" panose="020B0604020202020204" pitchFamily="34" charset="0"/>
                          <a:cs typeface="Arial" panose="020B0604020202020204" pitchFamily="34" charset="0"/>
                        </a:rPr>
                        <a:t>Integrated dataset (N=244)</a:t>
                      </a:r>
                    </a:p>
                  </a:txBody>
                  <a:tcPr/>
                </a:tc>
                <a:extLst>
                  <a:ext uri="{0D108BD9-81ED-4DB2-BD59-A6C34878D82A}">
                    <a16:rowId xmlns:a16="http://schemas.microsoft.com/office/drawing/2014/main" val="2768745592"/>
                  </a:ext>
                </a:extLst>
              </a:tr>
              <a:tr h="0">
                <a:tc>
                  <a:txBody>
                    <a:bodyPr/>
                    <a:lstStyle/>
                    <a:p>
                      <a:pPr marL="179388" indent="-179388">
                        <a:tabLst/>
                      </a:pPr>
                      <a:r>
                        <a:rPr lang="en-GB" sz="1200" b="1" dirty="0">
                          <a:latin typeface="Arial" panose="020B0604020202020204" pitchFamily="34" charset="0"/>
                          <a:cs typeface="Arial" panose="020B0604020202020204" pitchFamily="34" charset="0"/>
                        </a:rPr>
                        <a:t>Sex, n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Male</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Female</a:t>
                      </a:r>
                    </a:p>
                  </a:txBody>
                  <a:tcPr/>
                </a:tc>
                <a:tc>
                  <a:txBody>
                    <a:bodyPr/>
                    <a:lstStyle/>
                    <a:p>
                      <a:pPr algn="ct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123 (50)</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121 (50)</a:t>
                      </a:r>
                    </a:p>
                  </a:txBody>
                  <a:tcPr/>
                </a:tc>
                <a:extLst>
                  <a:ext uri="{0D108BD9-81ED-4DB2-BD59-A6C34878D82A}">
                    <a16:rowId xmlns:a16="http://schemas.microsoft.com/office/drawing/2014/main" val="2371173118"/>
                  </a:ext>
                </a:extLst>
              </a:tr>
              <a:tr h="0">
                <a:tc>
                  <a:txBody>
                    <a:bodyPr/>
                    <a:lstStyle/>
                    <a:p>
                      <a:pPr marL="179388" indent="-179388">
                        <a:tabLst/>
                      </a:pPr>
                      <a:r>
                        <a:rPr lang="en-GB" sz="1200" b="1" dirty="0">
                          <a:latin typeface="Arial" panose="020B0604020202020204" pitchFamily="34" charset="0"/>
                          <a:cs typeface="Arial" panose="020B0604020202020204" pitchFamily="34" charset="0"/>
                        </a:rPr>
                        <a:t>Age, median (range), years</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Paediatric (&lt;18 years), n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Adult (≥18 years), n (%)</a:t>
                      </a:r>
                    </a:p>
                  </a:txBody>
                  <a:tcPr/>
                </a:tc>
                <a:tc>
                  <a:txBody>
                    <a:bodyPr/>
                    <a:lstStyle/>
                    <a:p>
                      <a:pPr algn="ctr"/>
                      <a:r>
                        <a:rPr lang="en-GB" sz="1200" dirty="0">
                          <a:latin typeface="Arial" panose="020B0604020202020204" pitchFamily="34" charset="0"/>
                          <a:cs typeface="Arial" panose="020B0604020202020204" pitchFamily="34" charset="0"/>
                        </a:rPr>
                        <a:t>38 (0.1-84)</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87 (36)</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157 (64)</a:t>
                      </a:r>
                    </a:p>
                  </a:txBody>
                  <a:tcPr/>
                </a:tc>
                <a:extLst>
                  <a:ext uri="{0D108BD9-81ED-4DB2-BD59-A6C34878D82A}">
                    <a16:rowId xmlns:a16="http://schemas.microsoft.com/office/drawing/2014/main" val="3348428840"/>
                  </a:ext>
                </a:extLst>
              </a:tr>
              <a:tr h="0">
                <a:tc>
                  <a:txBody>
                    <a:bodyPr/>
                    <a:lstStyle/>
                    <a:p>
                      <a:pPr marL="179388" indent="-179388">
                        <a:tabLst/>
                      </a:pPr>
                      <a:r>
                        <a:rPr lang="en-GB" sz="1200" b="1" dirty="0">
                          <a:latin typeface="Arial" panose="020B0604020202020204" pitchFamily="34" charset="0"/>
                          <a:cs typeface="Arial" panose="020B0604020202020204" pitchFamily="34" charset="0"/>
                        </a:rPr>
                        <a:t>ECOG or equivalent Lansky PS, n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0</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1</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2</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3</a:t>
                      </a:r>
                    </a:p>
                  </a:txBody>
                  <a:tcPr/>
                </a:tc>
                <a:tc>
                  <a:txBody>
                    <a:bodyPr/>
                    <a:lstStyle/>
                    <a:p>
                      <a:pPr algn="ct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126 (52)</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87 (36)</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25 (10)</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6 (2)</a:t>
                      </a:r>
                    </a:p>
                  </a:txBody>
                  <a:tcPr/>
                </a:tc>
                <a:extLst>
                  <a:ext uri="{0D108BD9-81ED-4DB2-BD59-A6C34878D82A}">
                    <a16:rowId xmlns:a16="http://schemas.microsoft.com/office/drawing/2014/main" val="2649532654"/>
                  </a:ext>
                </a:extLst>
              </a:tr>
              <a:tr h="0">
                <a:tc>
                  <a:txBody>
                    <a:bodyPr/>
                    <a:lstStyle/>
                    <a:p>
                      <a:pPr marL="179388" indent="-179388">
                        <a:tabLst/>
                      </a:pPr>
                      <a:r>
                        <a:rPr lang="en-GB" sz="1200" b="1" dirty="0">
                          <a:latin typeface="Arial" panose="020B0604020202020204" pitchFamily="34" charset="0"/>
                          <a:cs typeface="Arial" panose="020B0604020202020204" pitchFamily="34" charset="0"/>
                        </a:rPr>
                        <a:t>No. of prior systemic therapies, median range</a:t>
                      </a:r>
                    </a:p>
                  </a:txBody>
                  <a:tcPr/>
                </a:tc>
                <a:tc>
                  <a:txBody>
                    <a:bodyPr/>
                    <a:lstStyle/>
                    <a:p>
                      <a:pPr algn="ctr"/>
                      <a:r>
                        <a:rPr lang="en-GB" sz="1200" dirty="0">
                          <a:latin typeface="Arial" panose="020B0604020202020204" pitchFamily="34" charset="0"/>
                          <a:cs typeface="Arial" panose="020B0604020202020204" pitchFamily="34" charset="0"/>
                        </a:rPr>
                        <a:t>1 (0-10)</a:t>
                      </a:r>
                    </a:p>
                  </a:txBody>
                  <a:tcPr/>
                </a:tc>
                <a:extLst>
                  <a:ext uri="{0D108BD9-81ED-4DB2-BD59-A6C34878D82A}">
                    <a16:rowId xmlns:a16="http://schemas.microsoft.com/office/drawing/2014/main" val="3624970636"/>
                  </a:ext>
                </a:extLst>
              </a:tr>
              <a:tr h="0">
                <a:tc>
                  <a:txBody>
                    <a:bodyPr/>
                    <a:lstStyle/>
                    <a:p>
                      <a:pPr marL="179388" indent="-179388">
                        <a:tabLst/>
                      </a:pPr>
                      <a:r>
                        <a:rPr lang="en-GB" sz="1200" b="1" dirty="0">
                          <a:latin typeface="Arial" panose="020B0604020202020204" pitchFamily="34" charset="0"/>
                          <a:cs typeface="Arial" panose="020B0604020202020204" pitchFamily="34" charset="0"/>
                        </a:rPr>
                        <a:t>No. of prior systemic regimens, n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0</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1</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2</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≥3</a:t>
                      </a:r>
                    </a:p>
                  </a:txBody>
                  <a:tcPr/>
                </a:tc>
                <a:tc>
                  <a:txBody>
                    <a:bodyPr/>
                    <a:lstStyle/>
                    <a:p>
                      <a:pPr algn="ct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67 (27)</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69 (28)</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49 (20)</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59 (24)</a:t>
                      </a:r>
                    </a:p>
                  </a:txBody>
                  <a:tcPr/>
                </a:tc>
                <a:extLst>
                  <a:ext uri="{0D108BD9-81ED-4DB2-BD59-A6C34878D82A}">
                    <a16:rowId xmlns:a16="http://schemas.microsoft.com/office/drawing/2014/main" val="3104388371"/>
                  </a:ext>
                </a:extLst>
              </a:tr>
              <a:tr h="0">
                <a:tc>
                  <a:txBody>
                    <a:bodyPr/>
                    <a:lstStyle/>
                    <a:p>
                      <a:pPr marL="179388" indent="-179388">
                        <a:tabLst/>
                      </a:pPr>
                      <a:r>
                        <a:rPr lang="en-GB" sz="1200" b="1" i="1" dirty="0">
                          <a:latin typeface="Arial" panose="020B0604020202020204" pitchFamily="34" charset="0"/>
                          <a:cs typeface="Arial" panose="020B0604020202020204" pitchFamily="34" charset="0"/>
                        </a:rPr>
                        <a:t>NTRK</a:t>
                      </a:r>
                      <a:r>
                        <a:rPr lang="en-GB" sz="1200" b="1" dirty="0">
                          <a:latin typeface="Arial" panose="020B0604020202020204" pitchFamily="34" charset="0"/>
                          <a:cs typeface="Arial" panose="020B0604020202020204" pitchFamily="34" charset="0"/>
                        </a:rPr>
                        <a:t> gene fusion, n (%)</a:t>
                      </a:r>
                      <a:br>
                        <a:rPr lang="en-GB" sz="1200" dirty="0">
                          <a:latin typeface="Arial" panose="020B0604020202020204" pitchFamily="34" charset="0"/>
                          <a:cs typeface="Arial" panose="020B0604020202020204" pitchFamily="34" charset="0"/>
                        </a:rPr>
                      </a:br>
                      <a:r>
                        <a:rPr lang="en-GB" sz="1200" i="1" dirty="0">
                          <a:latin typeface="Arial" panose="020B0604020202020204" pitchFamily="34" charset="0"/>
                          <a:cs typeface="Arial" panose="020B0604020202020204" pitchFamily="34" charset="0"/>
                        </a:rPr>
                        <a:t>NTRK1</a:t>
                      </a:r>
                      <a:br>
                        <a:rPr lang="en-GB" sz="1200" i="1" dirty="0">
                          <a:latin typeface="Arial" panose="020B0604020202020204" pitchFamily="34" charset="0"/>
                          <a:cs typeface="Arial" panose="020B0604020202020204" pitchFamily="34" charset="0"/>
                        </a:rPr>
                      </a:br>
                      <a:r>
                        <a:rPr lang="en-GB" sz="1200" i="1" dirty="0">
                          <a:latin typeface="Arial" panose="020B0604020202020204" pitchFamily="34" charset="0"/>
                          <a:cs typeface="Arial" panose="020B0604020202020204" pitchFamily="34" charset="0"/>
                        </a:rPr>
                        <a:t>NTRK2</a:t>
                      </a:r>
                      <a:br>
                        <a:rPr lang="en-GB" sz="1200" i="1" dirty="0">
                          <a:latin typeface="Arial" panose="020B0604020202020204" pitchFamily="34" charset="0"/>
                          <a:cs typeface="Arial" panose="020B0604020202020204" pitchFamily="34" charset="0"/>
                        </a:rPr>
                      </a:br>
                      <a:r>
                        <a:rPr lang="en-GB" sz="1200" i="1" dirty="0">
                          <a:latin typeface="Arial" panose="020B0604020202020204" pitchFamily="34" charset="0"/>
                          <a:cs typeface="Arial" panose="020B0604020202020204" pitchFamily="34" charset="0"/>
                        </a:rPr>
                        <a:t>NTRK3</a:t>
                      </a:r>
                    </a:p>
                  </a:txBody>
                  <a:tcPr/>
                </a:tc>
                <a:tc>
                  <a:txBody>
                    <a:bodyPr/>
                    <a:lstStyle/>
                    <a:p>
                      <a:pPr algn="ct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113 (46)</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7 (3)</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124 (51)</a:t>
                      </a:r>
                    </a:p>
                  </a:txBody>
                  <a:tcPr/>
                </a:tc>
                <a:extLst>
                  <a:ext uri="{0D108BD9-81ED-4DB2-BD59-A6C34878D82A}">
                    <a16:rowId xmlns:a16="http://schemas.microsoft.com/office/drawing/2014/main" val="3773317491"/>
                  </a:ext>
                </a:extLst>
              </a:tr>
            </a:tbl>
          </a:graphicData>
        </a:graphic>
      </p:graphicFrame>
      <p:sp>
        <p:nvSpPr>
          <p:cNvPr id="2" name="Title 1"/>
          <p:cNvSpPr>
            <a:spLocks noGrp="1"/>
          </p:cNvSpPr>
          <p:nvPr>
            <p:ph type="title"/>
          </p:nvPr>
        </p:nvSpPr>
        <p:spPr>
          <a:xfrm>
            <a:off x="619200" y="246566"/>
            <a:ext cx="9581256" cy="807285"/>
          </a:xfrm>
        </p:spPr>
        <p:txBody>
          <a:bodyPr/>
          <a:lstStyle/>
          <a:p>
            <a:r>
              <a:rPr lang="en-US" dirty="0"/>
              <a:t>Baseline characteristics of IRC-assessed patients (n=244)</a:t>
            </a:r>
          </a:p>
        </p:txBody>
      </p:sp>
      <p:sp>
        <p:nvSpPr>
          <p:cNvPr id="8" name="Content Placeholder 7">
            <a:extLst>
              <a:ext uri="{FF2B5EF4-FFF2-40B4-BE49-F238E27FC236}">
                <a16:creationId xmlns:a16="http://schemas.microsoft.com/office/drawing/2014/main" id="{06E086E1-7645-EF49-9358-F1A7526310EE}"/>
              </a:ext>
            </a:extLst>
          </p:cNvPr>
          <p:cNvSpPr>
            <a:spLocks noGrp="1"/>
          </p:cNvSpPr>
          <p:nvPr>
            <p:ph sz="quarter" idx="15"/>
          </p:nvPr>
        </p:nvSpPr>
        <p:spPr>
          <a:xfrm>
            <a:off x="587694" y="6314523"/>
            <a:ext cx="10660392" cy="365125"/>
          </a:xfrm>
        </p:spPr>
        <p:txBody>
          <a:bodyPr/>
          <a:lstStyle/>
          <a:p>
            <a:pPr>
              <a:spcBef>
                <a:spcPts val="0"/>
              </a:spcBef>
            </a:pPr>
            <a:r>
              <a:rPr lang="en-GB" baseline="30000" dirty="0"/>
              <a:t>†</a:t>
            </a:r>
            <a:r>
              <a:rPr lang="en-GB" dirty="0"/>
              <a:t> Tumour types not presented in previous data cut. </a:t>
            </a:r>
            <a:br>
              <a:rPr lang="en-GB" dirty="0"/>
            </a:br>
            <a:r>
              <a:rPr lang="en-GB" dirty="0"/>
              <a:t>ECOG, Eastern Cooperative Oncology Group; GIST, gastrointestinal stromal tumour; IRC; independent review committee; NTRK, neurotrophic tyrosine receptor kinase; PS, performance status</a:t>
            </a:r>
          </a:p>
          <a:p>
            <a:pPr>
              <a:spcBef>
                <a:spcPts val="0"/>
              </a:spcBef>
            </a:pPr>
            <a:r>
              <a:rPr lang="en-GB" dirty="0"/>
              <a:t>Drilon A. et al. ASCO 2022, Journal of Clinical Oncology 40, no. 16_suppl:3100-3100.</a:t>
            </a:r>
          </a:p>
        </p:txBody>
      </p:sp>
      <p:graphicFrame>
        <p:nvGraphicFramePr>
          <p:cNvPr id="10" name="Chart 9">
            <a:extLst>
              <a:ext uri="{FF2B5EF4-FFF2-40B4-BE49-F238E27FC236}">
                <a16:creationId xmlns:a16="http://schemas.microsoft.com/office/drawing/2014/main" id="{AB27D019-B179-5A49-BA3D-EA9AE12EDB13}"/>
              </a:ext>
            </a:extLst>
          </p:cNvPr>
          <p:cNvGraphicFramePr/>
          <p:nvPr/>
        </p:nvGraphicFramePr>
        <p:xfrm>
          <a:off x="0" y="1684781"/>
          <a:ext cx="6264696" cy="419718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58">
            <a:extLst>
              <a:ext uri="{FF2B5EF4-FFF2-40B4-BE49-F238E27FC236}">
                <a16:creationId xmlns:a16="http://schemas.microsoft.com/office/drawing/2014/main" id="{0F77273D-87C2-0449-9A1F-9EA6EB6CC93A}"/>
              </a:ext>
            </a:extLst>
          </p:cNvPr>
          <p:cNvSpPr>
            <a:spLocks noChangeArrowheads="1"/>
          </p:cNvSpPr>
          <p:nvPr/>
        </p:nvSpPr>
        <p:spPr bwMode="auto">
          <a:xfrm>
            <a:off x="4440945" y="2261942"/>
            <a:ext cx="10964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Soft tissue sarcoma</a:t>
            </a:r>
            <a:b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27%</a:t>
            </a:r>
            <a:endParaRPr kumimoji="0" lang="en-US" alt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 name="Rectangle 58">
            <a:extLst>
              <a:ext uri="{FF2B5EF4-FFF2-40B4-BE49-F238E27FC236}">
                <a16:creationId xmlns:a16="http://schemas.microsoft.com/office/drawing/2014/main" id="{9182A748-0098-AD4D-A325-2C476DC7675A}"/>
              </a:ext>
            </a:extLst>
          </p:cNvPr>
          <p:cNvSpPr>
            <a:spLocks noChangeArrowheads="1"/>
          </p:cNvSpPr>
          <p:nvPr/>
        </p:nvSpPr>
        <p:spPr bwMode="auto">
          <a:xfrm>
            <a:off x="4293359" y="5301208"/>
            <a:ext cx="12054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Infantile fibrosarcoma</a:t>
            </a:r>
            <a:b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19%</a:t>
            </a:r>
            <a:endParaRPr kumimoji="0" lang="en-US" alt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Rectangle 58">
            <a:extLst>
              <a:ext uri="{FF2B5EF4-FFF2-40B4-BE49-F238E27FC236}">
                <a16:creationId xmlns:a16="http://schemas.microsoft.com/office/drawing/2014/main" id="{424EEDE0-DBB6-9D42-AB0C-E5D26DD8901C}"/>
              </a:ext>
            </a:extLst>
          </p:cNvPr>
          <p:cNvSpPr>
            <a:spLocks noChangeArrowheads="1"/>
          </p:cNvSpPr>
          <p:nvPr/>
        </p:nvSpPr>
        <p:spPr bwMode="auto">
          <a:xfrm>
            <a:off x="2529767" y="5762935"/>
            <a:ext cx="4231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Thyroid</a:t>
            </a:r>
            <a:b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12%</a:t>
            </a:r>
            <a:endParaRPr kumimoji="0" lang="en-US" alt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Rectangle 58">
            <a:extLst>
              <a:ext uri="{FF2B5EF4-FFF2-40B4-BE49-F238E27FC236}">
                <a16:creationId xmlns:a16="http://schemas.microsoft.com/office/drawing/2014/main" id="{60F70F27-3B5F-384D-9FD7-49A0BB0C656A}"/>
              </a:ext>
            </a:extLst>
          </p:cNvPr>
          <p:cNvSpPr>
            <a:spLocks noChangeArrowheads="1"/>
          </p:cNvSpPr>
          <p:nvPr/>
        </p:nvSpPr>
        <p:spPr bwMode="auto">
          <a:xfrm>
            <a:off x="747770" y="5111086"/>
            <a:ext cx="7822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Salivary gland</a:t>
            </a:r>
            <a:b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10%</a:t>
            </a:r>
            <a:endParaRPr kumimoji="0" lang="en-US" alt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Rectangle 58">
            <a:extLst>
              <a:ext uri="{FF2B5EF4-FFF2-40B4-BE49-F238E27FC236}">
                <a16:creationId xmlns:a16="http://schemas.microsoft.com/office/drawing/2014/main" id="{ED073DD5-7189-5147-8698-DCFDB3ACAA12}"/>
              </a:ext>
            </a:extLst>
          </p:cNvPr>
          <p:cNvSpPr>
            <a:spLocks noChangeArrowheads="1"/>
          </p:cNvSpPr>
          <p:nvPr/>
        </p:nvSpPr>
        <p:spPr bwMode="auto">
          <a:xfrm>
            <a:off x="551060" y="3906653"/>
            <a:ext cx="3934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Lung</a:t>
            </a:r>
            <a:b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9%</a:t>
            </a:r>
            <a:endParaRPr kumimoji="0" lang="en-US" alt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7" name="Rectangle 58">
            <a:extLst>
              <a:ext uri="{FF2B5EF4-FFF2-40B4-BE49-F238E27FC236}">
                <a16:creationId xmlns:a16="http://schemas.microsoft.com/office/drawing/2014/main" id="{6B4CAB92-C65C-724E-AE5C-7BD94FE734B4}"/>
              </a:ext>
            </a:extLst>
          </p:cNvPr>
          <p:cNvSpPr>
            <a:spLocks noChangeArrowheads="1"/>
          </p:cNvSpPr>
          <p:nvPr/>
        </p:nvSpPr>
        <p:spPr bwMode="auto">
          <a:xfrm>
            <a:off x="695400" y="3014530"/>
            <a:ext cx="327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Colon</a:t>
            </a:r>
            <a:b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6%</a:t>
            </a:r>
            <a:endParaRPr kumimoji="0" lang="en-US" alt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8" name="Rectangle 58">
            <a:extLst>
              <a:ext uri="{FF2B5EF4-FFF2-40B4-BE49-F238E27FC236}">
                <a16:creationId xmlns:a16="http://schemas.microsoft.com/office/drawing/2014/main" id="{B94B66CF-647C-E449-9F57-303DD855B51A}"/>
              </a:ext>
            </a:extLst>
          </p:cNvPr>
          <p:cNvSpPr>
            <a:spLocks noChangeArrowheads="1"/>
          </p:cNvSpPr>
          <p:nvPr/>
        </p:nvSpPr>
        <p:spPr bwMode="auto">
          <a:xfrm>
            <a:off x="956498" y="2478267"/>
            <a:ext cx="3590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Breast</a:t>
            </a:r>
            <a:b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3%</a:t>
            </a:r>
            <a:endParaRPr kumimoji="0" lang="en-US" alt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9" name="Rectangle 58">
            <a:extLst>
              <a:ext uri="{FF2B5EF4-FFF2-40B4-BE49-F238E27FC236}">
                <a16:creationId xmlns:a16="http://schemas.microsoft.com/office/drawing/2014/main" id="{2E2D538C-2A22-4048-858F-1A99DD8F9E90}"/>
              </a:ext>
            </a:extLst>
          </p:cNvPr>
          <p:cNvSpPr>
            <a:spLocks noChangeArrowheads="1"/>
          </p:cNvSpPr>
          <p:nvPr/>
        </p:nvSpPr>
        <p:spPr bwMode="auto">
          <a:xfrm>
            <a:off x="1087318" y="2187085"/>
            <a:ext cx="5642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Melanoma</a:t>
            </a:r>
            <a:b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3%</a:t>
            </a:r>
            <a:endParaRPr kumimoji="0" lang="en-US" alt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0" name="Rectangle 58">
            <a:extLst>
              <a:ext uri="{FF2B5EF4-FFF2-40B4-BE49-F238E27FC236}">
                <a16:creationId xmlns:a16="http://schemas.microsoft.com/office/drawing/2014/main" id="{DBE5168C-D07E-B840-9B9F-138F0398CB73}"/>
              </a:ext>
            </a:extLst>
          </p:cNvPr>
          <p:cNvSpPr>
            <a:spLocks noChangeArrowheads="1"/>
          </p:cNvSpPr>
          <p:nvPr/>
        </p:nvSpPr>
        <p:spPr bwMode="auto">
          <a:xfrm>
            <a:off x="2712251" y="1336682"/>
            <a:ext cx="2906245"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Each &lt;1%: </a:t>
            </a: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cancer of unknown primary, prostate, appendix, </a:t>
            </a:r>
            <a:b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gastric, hepatic, cervix, rectal, external auditory canal,</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Uterus, </a:t>
            </a:r>
            <a:r>
              <a:rPr kumimoji="0" lang="en-US" altLang="en-US" sz="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osophageal</a:t>
            </a: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duodenal,</a:t>
            </a:r>
            <a:r>
              <a:rPr kumimoji="0" lang="en-US" altLang="en-US" sz="800" b="1"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a:t>
            </a: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urothelial</a:t>
            </a:r>
            <a:r>
              <a:rPr kumimoji="0" lang="en-US" altLang="en-US" sz="800" b="1"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a:t>
            </a:r>
            <a:endParaRPr kumimoji="0" lang="en-US" altLang="en-US" sz="8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endParaRPr>
          </a:p>
        </p:txBody>
      </p:sp>
      <p:sp>
        <p:nvSpPr>
          <p:cNvPr id="11" name="Left Brace 10">
            <a:extLst>
              <a:ext uri="{FF2B5EF4-FFF2-40B4-BE49-F238E27FC236}">
                <a16:creationId xmlns:a16="http://schemas.microsoft.com/office/drawing/2014/main" id="{AD24665F-D752-AA47-9A6D-4CE6EAF7D1CB}"/>
              </a:ext>
            </a:extLst>
          </p:cNvPr>
          <p:cNvSpPr/>
          <p:nvPr/>
        </p:nvSpPr>
        <p:spPr>
          <a:xfrm rot="4934605">
            <a:off x="2632413" y="1466945"/>
            <a:ext cx="101600" cy="620024"/>
          </a:xfrm>
          <a:prstGeom prst="leftBrace">
            <a:avLst>
              <a:gd name="adj1" fmla="val 33720"/>
              <a:gd name="adj2" fmla="val 50000"/>
            </a:avLst>
          </a:prstGeom>
          <a:noFill/>
          <a:ln w="9525">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Rectangle 58">
            <a:extLst>
              <a:ext uri="{FF2B5EF4-FFF2-40B4-BE49-F238E27FC236}">
                <a16:creationId xmlns:a16="http://schemas.microsoft.com/office/drawing/2014/main" id="{6B635633-9F24-4F46-B82F-241106631E8B}"/>
              </a:ext>
            </a:extLst>
          </p:cNvPr>
          <p:cNvSpPr>
            <a:spLocks noChangeArrowheads="1"/>
          </p:cNvSpPr>
          <p:nvPr/>
        </p:nvSpPr>
        <p:spPr bwMode="auto">
          <a:xfrm>
            <a:off x="587694" y="1687458"/>
            <a:ext cx="114133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Cholangiocarcinoma</a:t>
            </a:r>
            <a:b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a:t>
            </a:r>
            <a:endParaRPr kumimoji="0" lang="en-US" alt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3" name="Rectangle 58">
            <a:extLst>
              <a:ext uri="{FF2B5EF4-FFF2-40B4-BE49-F238E27FC236}">
                <a16:creationId xmlns:a16="http://schemas.microsoft.com/office/drawing/2014/main" id="{8446EE17-BEF2-6D43-A09B-F2B0E6E9C2EA}"/>
              </a:ext>
            </a:extLst>
          </p:cNvPr>
          <p:cNvSpPr>
            <a:spLocks noChangeArrowheads="1"/>
          </p:cNvSpPr>
          <p:nvPr/>
        </p:nvSpPr>
        <p:spPr bwMode="auto">
          <a:xfrm>
            <a:off x="1559496" y="1899829"/>
            <a:ext cx="2693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GIST</a:t>
            </a:r>
            <a:b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2%</a:t>
            </a:r>
            <a:endParaRPr kumimoji="0" lang="en-US" alt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24" name="Straight Connector 23">
            <a:extLst>
              <a:ext uri="{FF2B5EF4-FFF2-40B4-BE49-F238E27FC236}">
                <a16:creationId xmlns:a16="http://schemas.microsoft.com/office/drawing/2014/main" id="{E547416D-95C6-134B-907E-26F2BE459B37}"/>
              </a:ext>
            </a:extLst>
          </p:cNvPr>
          <p:cNvCxnSpPr>
            <a:cxnSpLocks/>
          </p:cNvCxnSpPr>
          <p:nvPr/>
        </p:nvCxnSpPr>
        <p:spPr>
          <a:xfrm>
            <a:off x="1752600" y="1793875"/>
            <a:ext cx="241300" cy="27940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9" name="Rectangle 58">
            <a:extLst>
              <a:ext uri="{FF2B5EF4-FFF2-40B4-BE49-F238E27FC236}">
                <a16:creationId xmlns:a16="http://schemas.microsoft.com/office/drawing/2014/main" id="{AFC40DDA-01CA-874F-BCDD-C5A395ACEA4B}"/>
              </a:ext>
            </a:extLst>
          </p:cNvPr>
          <p:cNvSpPr>
            <a:spLocks noChangeArrowheads="1"/>
          </p:cNvSpPr>
          <p:nvPr/>
        </p:nvSpPr>
        <p:spPr bwMode="auto">
          <a:xfrm>
            <a:off x="1878743" y="1155403"/>
            <a:ext cx="887870"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Each 1%: </a:t>
            </a:r>
            <a:br>
              <a:rPr kumimoji="0" lang="en-US" alt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pancreas,</a:t>
            </a:r>
            <a:b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congenital </a:t>
            </a:r>
            <a:b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mesoblastic</a:t>
            </a:r>
            <a:b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nephroma, bone</a:t>
            </a:r>
            <a:b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sarcoma</a:t>
            </a:r>
            <a:endParaRPr kumimoji="0" lang="en-US" altLang="en-US" sz="8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endParaRPr>
          </a:p>
        </p:txBody>
      </p:sp>
      <p:sp>
        <p:nvSpPr>
          <p:cNvPr id="30" name="Left Brace 29">
            <a:extLst>
              <a:ext uri="{FF2B5EF4-FFF2-40B4-BE49-F238E27FC236}">
                <a16:creationId xmlns:a16="http://schemas.microsoft.com/office/drawing/2014/main" id="{C8D1E9CB-B353-434E-858F-88C0ADA6E31A}"/>
              </a:ext>
            </a:extLst>
          </p:cNvPr>
          <p:cNvSpPr/>
          <p:nvPr/>
        </p:nvSpPr>
        <p:spPr>
          <a:xfrm rot="4155411">
            <a:off x="2130741" y="1745231"/>
            <a:ext cx="101600" cy="345218"/>
          </a:xfrm>
          <a:prstGeom prst="leftBrace">
            <a:avLst>
              <a:gd name="adj1" fmla="val 33720"/>
              <a:gd name="adj2" fmla="val 50000"/>
            </a:avLst>
          </a:prstGeom>
          <a:noFill/>
          <a:ln w="9525">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Slide Number Placeholder 27">
            <a:extLst>
              <a:ext uri="{FF2B5EF4-FFF2-40B4-BE49-F238E27FC236}">
                <a16:creationId xmlns:a16="http://schemas.microsoft.com/office/drawing/2014/main" id="{9F49448E-8E43-EA4F-959D-02ECE99175A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370756139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200" y="246566"/>
            <a:ext cx="9077200" cy="807285"/>
          </a:xfrm>
        </p:spPr>
        <p:txBody>
          <a:bodyPr/>
          <a:lstStyle/>
          <a:p>
            <a:r>
              <a:rPr lang="en-US" dirty="0"/>
              <a:t>Maximum change in target lesions (N=234</a:t>
            </a:r>
            <a:r>
              <a:rPr lang="en-US" baseline="30000" dirty="0"/>
              <a:t>†</a:t>
            </a:r>
            <a:r>
              <a:rPr lang="en-US" dirty="0"/>
              <a:t>) and best response (N=244)</a:t>
            </a:r>
          </a:p>
        </p:txBody>
      </p:sp>
      <p:sp>
        <p:nvSpPr>
          <p:cNvPr id="3" name="Slide Number Placeholder 2">
            <a:extLst>
              <a:ext uri="{FF2B5EF4-FFF2-40B4-BE49-F238E27FC236}">
                <a16:creationId xmlns:a16="http://schemas.microsoft.com/office/drawing/2014/main" id="{B811176B-D82B-9444-B096-ACB4A7C8705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
        <p:nvSpPr>
          <p:cNvPr id="10" name="Content Placeholder 9">
            <a:extLst>
              <a:ext uri="{FF2B5EF4-FFF2-40B4-BE49-F238E27FC236}">
                <a16:creationId xmlns:a16="http://schemas.microsoft.com/office/drawing/2014/main" id="{18D416F5-D278-DE4E-B43C-B8F95966AB04}"/>
              </a:ext>
            </a:extLst>
          </p:cNvPr>
          <p:cNvSpPr>
            <a:spLocks noGrp="1"/>
          </p:cNvSpPr>
          <p:nvPr>
            <p:ph sz="quarter" idx="15"/>
          </p:nvPr>
        </p:nvSpPr>
        <p:spPr>
          <a:xfrm>
            <a:off x="620183" y="6309320"/>
            <a:ext cx="10804409" cy="365125"/>
          </a:xfrm>
        </p:spPr>
        <p:txBody>
          <a:bodyPr/>
          <a:lstStyle/>
          <a:p>
            <a:pPr>
              <a:spcBef>
                <a:spcPts val="0"/>
              </a:spcBef>
            </a:pPr>
            <a:r>
              <a:rPr lang="en-GB" dirty="0"/>
              <a:t>CI, confidence interval; CNS, central nervous system; </a:t>
            </a:r>
            <a:r>
              <a:rPr lang="en-GB" dirty="0" err="1"/>
              <a:t>DoR</a:t>
            </a:r>
            <a:r>
              <a:rPr lang="en-GB" dirty="0"/>
              <a:t>, duration of response; GIST, gastrointestinal stromal tumour; IFS, infantile fibrosarcoma; </a:t>
            </a:r>
            <a:br>
              <a:rPr lang="en-GB" dirty="0"/>
            </a:br>
            <a:r>
              <a:rPr lang="en-GB" dirty="0"/>
              <a:t>IRC, independent review committee; ORR, objective response rate; TRK, tropomyosin receptor kinase</a:t>
            </a:r>
          </a:p>
          <a:p>
            <a:pPr>
              <a:spcBef>
                <a:spcPts val="0"/>
              </a:spcBef>
            </a:pPr>
            <a:r>
              <a:rPr lang="en-GB" dirty="0"/>
              <a:t>Drilon A. et al. ASCO 2022, Journal of Clinical Oncology 40, no. 16_suppl:3100-3100.</a:t>
            </a:r>
          </a:p>
        </p:txBody>
      </p:sp>
      <p:sp>
        <p:nvSpPr>
          <p:cNvPr id="11" name="TextBox 10">
            <a:extLst>
              <a:ext uri="{FF2B5EF4-FFF2-40B4-BE49-F238E27FC236}">
                <a16:creationId xmlns:a16="http://schemas.microsoft.com/office/drawing/2014/main" id="{A82F67AC-45BC-0348-95B1-9D35D274FA87}"/>
              </a:ext>
            </a:extLst>
          </p:cNvPr>
          <p:cNvSpPr txBox="1"/>
          <p:nvPr/>
        </p:nvSpPr>
        <p:spPr>
          <a:xfrm rot="16200000">
            <a:off x="-286393" y="2381018"/>
            <a:ext cx="1994136" cy="1384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Maximum change in tumour size (%)</a:t>
            </a:r>
          </a:p>
        </p:txBody>
      </p:sp>
      <p:sp>
        <p:nvSpPr>
          <p:cNvPr id="13" name="TextBox 12">
            <a:extLst>
              <a:ext uri="{FF2B5EF4-FFF2-40B4-BE49-F238E27FC236}">
                <a16:creationId xmlns:a16="http://schemas.microsoft.com/office/drawing/2014/main" id="{F8FCD35F-4564-0242-B0DC-D2F3BCE95A24}"/>
              </a:ext>
            </a:extLst>
          </p:cNvPr>
          <p:cNvSpPr txBox="1"/>
          <p:nvPr/>
        </p:nvSpPr>
        <p:spPr>
          <a:xfrm>
            <a:off x="914139" y="1247545"/>
            <a:ext cx="149080"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260</a:t>
            </a:r>
          </a:p>
        </p:txBody>
      </p:sp>
      <p:cxnSp>
        <p:nvCxnSpPr>
          <p:cNvPr id="14" name="Straight Connector 13">
            <a:extLst>
              <a:ext uri="{FF2B5EF4-FFF2-40B4-BE49-F238E27FC236}">
                <a16:creationId xmlns:a16="http://schemas.microsoft.com/office/drawing/2014/main" id="{4CB4BDA4-25A4-2647-BAAA-22C1159F500F}"/>
              </a:ext>
            </a:extLst>
          </p:cNvPr>
          <p:cNvCxnSpPr/>
          <p:nvPr/>
        </p:nvCxnSpPr>
        <p:spPr>
          <a:xfrm>
            <a:off x="1133798" y="1275879"/>
            <a:ext cx="0" cy="2355592"/>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463A18B-3A4E-5943-8B0A-FC6D0F9A080F}"/>
              </a:ext>
            </a:extLst>
          </p:cNvPr>
          <p:cNvCxnSpPr>
            <a:cxnSpLocks/>
          </p:cNvCxnSpPr>
          <p:nvPr/>
        </p:nvCxnSpPr>
        <p:spPr>
          <a:xfrm flipH="1">
            <a:off x="1080443" y="130357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A7C9BFB-100B-6C44-ACD6-40B261A11043}"/>
              </a:ext>
            </a:extLst>
          </p:cNvPr>
          <p:cNvSpPr txBox="1"/>
          <p:nvPr/>
        </p:nvSpPr>
        <p:spPr>
          <a:xfrm>
            <a:off x="883682" y="3568470"/>
            <a:ext cx="179537"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-100</a:t>
            </a:r>
          </a:p>
        </p:txBody>
      </p:sp>
      <p:cxnSp>
        <p:nvCxnSpPr>
          <p:cNvPr id="19" name="Straight Connector 18">
            <a:extLst>
              <a:ext uri="{FF2B5EF4-FFF2-40B4-BE49-F238E27FC236}">
                <a16:creationId xmlns:a16="http://schemas.microsoft.com/office/drawing/2014/main" id="{8C1930D1-6A7F-0B45-B395-41B1E2C4A560}"/>
              </a:ext>
            </a:extLst>
          </p:cNvPr>
          <p:cNvCxnSpPr>
            <a:cxnSpLocks/>
          </p:cNvCxnSpPr>
          <p:nvPr/>
        </p:nvCxnSpPr>
        <p:spPr>
          <a:xfrm flipH="1">
            <a:off x="1080443" y="3624501"/>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9B7165D-FD7F-8747-B7BF-5167955F58F3}"/>
              </a:ext>
            </a:extLst>
          </p:cNvPr>
          <p:cNvSpPr txBox="1"/>
          <p:nvPr/>
        </p:nvSpPr>
        <p:spPr>
          <a:xfrm>
            <a:off x="933375" y="3444645"/>
            <a:ext cx="129844"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-80</a:t>
            </a:r>
          </a:p>
        </p:txBody>
      </p:sp>
      <p:cxnSp>
        <p:nvCxnSpPr>
          <p:cNvPr id="21" name="Straight Connector 20">
            <a:extLst>
              <a:ext uri="{FF2B5EF4-FFF2-40B4-BE49-F238E27FC236}">
                <a16:creationId xmlns:a16="http://schemas.microsoft.com/office/drawing/2014/main" id="{356B51EA-4F1F-6943-92FE-40A77BFA4B3E}"/>
              </a:ext>
            </a:extLst>
          </p:cNvPr>
          <p:cNvCxnSpPr>
            <a:cxnSpLocks/>
          </p:cNvCxnSpPr>
          <p:nvPr/>
        </p:nvCxnSpPr>
        <p:spPr>
          <a:xfrm flipH="1">
            <a:off x="1080443" y="350067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E6AED4E-08CE-D547-8F1A-F68209DCBECF}"/>
              </a:ext>
            </a:extLst>
          </p:cNvPr>
          <p:cNvSpPr txBox="1"/>
          <p:nvPr/>
        </p:nvSpPr>
        <p:spPr>
          <a:xfrm>
            <a:off x="933375" y="3314470"/>
            <a:ext cx="129844"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-60</a:t>
            </a:r>
          </a:p>
        </p:txBody>
      </p:sp>
      <p:cxnSp>
        <p:nvCxnSpPr>
          <p:cNvPr id="23" name="Straight Connector 22">
            <a:extLst>
              <a:ext uri="{FF2B5EF4-FFF2-40B4-BE49-F238E27FC236}">
                <a16:creationId xmlns:a16="http://schemas.microsoft.com/office/drawing/2014/main" id="{BA4AAF51-C2DC-704B-ACC2-766B0E8845D7}"/>
              </a:ext>
            </a:extLst>
          </p:cNvPr>
          <p:cNvCxnSpPr>
            <a:cxnSpLocks/>
          </p:cNvCxnSpPr>
          <p:nvPr/>
        </p:nvCxnSpPr>
        <p:spPr>
          <a:xfrm flipH="1">
            <a:off x="1080443" y="3370501"/>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5506D44-6DD7-3542-A90B-AF2CF39FFB51}"/>
              </a:ext>
            </a:extLst>
          </p:cNvPr>
          <p:cNvSpPr txBox="1"/>
          <p:nvPr/>
        </p:nvSpPr>
        <p:spPr>
          <a:xfrm>
            <a:off x="933375" y="3181120"/>
            <a:ext cx="129844"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-40</a:t>
            </a:r>
          </a:p>
        </p:txBody>
      </p:sp>
      <p:cxnSp>
        <p:nvCxnSpPr>
          <p:cNvPr id="25" name="Straight Connector 24">
            <a:extLst>
              <a:ext uri="{FF2B5EF4-FFF2-40B4-BE49-F238E27FC236}">
                <a16:creationId xmlns:a16="http://schemas.microsoft.com/office/drawing/2014/main" id="{B6780E88-EF3D-D541-859A-A5DD7D3D86F8}"/>
              </a:ext>
            </a:extLst>
          </p:cNvPr>
          <p:cNvCxnSpPr>
            <a:cxnSpLocks/>
          </p:cNvCxnSpPr>
          <p:nvPr/>
        </p:nvCxnSpPr>
        <p:spPr>
          <a:xfrm flipH="1">
            <a:off x="1080443" y="3237151"/>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F8136F15-211E-AA41-AC62-E7DBB42DC6A8}"/>
              </a:ext>
            </a:extLst>
          </p:cNvPr>
          <p:cNvSpPr txBox="1"/>
          <p:nvPr/>
        </p:nvSpPr>
        <p:spPr>
          <a:xfrm>
            <a:off x="933375" y="3057295"/>
            <a:ext cx="129844"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cxnSp>
        <p:nvCxnSpPr>
          <p:cNvPr id="27" name="Straight Connector 26">
            <a:extLst>
              <a:ext uri="{FF2B5EF4-FFF2-40B4-BE49-F238E27FC236}">
                <a16:creationId xmlns:a16="http://schemas.microsoft.com/office/drawing/2014/main" id="{28A7AAD4-55B6-0C42-B908-C11D5C98E503}"/>
              </a:ext>
            </a:extLst>
          </p:cNvPr>
          <p:cNvCxnSpPr>
            <a:cxnSpLocks/>
          </p:cNvCxnSpPr>
          <p:nvPr/>
        </p:nvCxnSpPr>
        <p:spPr>
          <a:xfrm flipH="1">
            <a:off x="1080443" y="311332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9E95928D-BC76-E849-8663-C49ED9D57696}"/>
              </a:ext>
            </a:extLst>
          </p:cNvPr>
          <p:cNvSpPr txBox="1"/>
          <p:nvPr/>
        </p:nvSpPr>
        <p:spPr>
          <a:xfrm>
            <a:off x="1013525" y="2927120"/>
            <a:ext cx="49694"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30" name="TextBox 29">
            <a:extLst>
              <a:ext uri="{FF2B5EF4-FFF2-40B4-BE49-F238E27FC236}">
                <a16:creationId xmlns:a16="http://schemas.microsoft.com/office/drawing/2014/main" id="{E042D88E-41A1-3C48-A882-1499AE5886DD}"/>
              </a:ext>
            </a:extLst>
          </p:cNvPr>
          <p:cNvSpPr txBox="1"/>
          <p:nvPr/>
        </p:nvSpPr>
        <p:spPr>
          <a:xfrm>
            <a:off x="914139" y="1377720"/>
            <a:ext cx="149080"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240</a:t>
            </a:r>
          </a:p>
        </p:txBody>
      </p:sp>
      <p:cxnSp>
        <p:nvCxnSpPr>
          <p:cNvPr id="31" name="Straight Connector 30">
            <a:extLst>
              <a:ext uri="{FF2B5EF4-FFF2-40B4-BE49-F238E27FC236}">
                <a16:creationId xmlns:a16="http://schemas.microsoft.com/office/drawing/2014/main" id="{5A213E13-52D3-344B-8BEE-8C6392422068}"/>
              </a:ext>
            </a:extLst>
          </p:cNvPr>
          <p:cNvCxnSpPr>
            <a:cxnSpLocks/>
          </p:cNvCxnSpPr>
          <p:nvPr/>
        </p:nvCxnSpPr>
        <p:spPr>
          <a:xfrm flipH="1">
            <a:off x="1080443" y="1433751"/>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DEE996A5-BC2A-644E-8496-414C04626BCD}"/>
              </a:ext>
            </a:extLst>
          </p:cNvPr>
          <p:cNvSpPr txBox="1"/>
          <p:nvPr/>
        </p:nvSpPr>
        <p:spPr>
          <a:xfrm>
            <a:off x="914139" y="1501545"/>
            <a:ext cx="149080"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220</a:t>
            </a:r>
          </a:p>
        </p:txBody>
      </p:sp>
      <p:cxnSp>
        <p:nvCxnSpPr>
          <p:cNvPr id="33" name="Straight Connector 32">
            <a:extLst>
              <a:ext uri="{FF2B5EF4-FFF2-40B4-BE49-F238E27FC236}">
                <a16:creationId xmlns:a16="http://schemas.microsoft.com/office/drawing/2014/main" id="{ED552575-F344-2946-A46D-B1FDEAE4FC05}"/>
              </a:ext>
            </a:extLst>
          </p:cNvPr>
          <p:cNvCxnSpPr>
            <a:cxnSpLocks/>
          </p:cNvCxnSpPr>
          <p:nvPr/>
        </p:nvCxnSpPr>
        <p:spPr>
          <a:xfrm flipH="1">
            <a:off x="1080443" y="155757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166DAE80-E69B-D345-94E2-5B6F5FAC2A3E}"/>
              </a:ext>
            </a:extLst>
          </p:cNvPr>
          <p:cNvSpPr txBox="1"/>
          <p:nvPr/>
        </p:nvSpPr>
        <p:spPr>
          <a:xfrm>
            <a:off x="914139" y="1631720"/>
            <a:ext cx="149080"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200</a:t>
            </a:r>
          </a:p>
        </p:txBody>
      </p:sp>
      <p:cxnSp>
        <p:nvCxnSpPr>
          <p:cNvPr id="36" name="Straight Connector 35">
            <a:extLst>
              <a:ext uri="{FF2B5EF4-FFF2-40B4-BE49-F238E27FC236}">
                <a16:creationId xmlns:a16="http://schemas.microsoft.com/office/drawing/2014/main" id="{B9A72B6A-ACE2-2347-A45F-EC300B7E45DA}"/>
              </a:ext>
            </a:extLst>
          </p:cNvPr>
          <p:cNvCxnSpPr>
            <a:cxnSpLocks/>
          </p:cNvCxnSpPr>
          <p:nvPr/>
        </p:nvCxnSpPr>
        <p:spPr>
          <a:xfrm flipH="1">
            <a:off x="1080443" y="1687751"/>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1A34DA0-2D6A-9E45-B394-9F6FEBA27B4D}"/>
              </a:ext>
            </a:extLst>
          </p:cNvPr>
          <p:cNvSpPr txBox="1"/>
          <p:nvPr/>
        </p:nvSpPr>
        <p:spPr>
          <a:xfrm>
            <a:off x="914139" y="1761895"/>
            <a:ext cx="149080"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180</a:t>
            </a:r>
          </a:p>
        </p:txBody>
      </p:sp>
      <p:cxnSp>
        <p:nvCxnSpPr>
          <p:cNvPr id="38" name="Straight Connector 37">
            <a:extLst>
              <a:ext uri="{FF2B5EF4-FFF2-40B4-BE49-F238E27FC236}">
                <a16:creationId xmlns:a16="http://schemas.microsoft.com/office/drawing/2014/main" id="{83421542-FF3B-9B48-B067-D04B6CCCB2E4}"/>
              </a:ext>
            </a:extLst>
          </p:cNvPr>
          <p:cNvCxnSpPr>
            <a:cxnSpLocks/>
          </p:cNvCxnSpPr>
          <p:nvPr/>
        </p:nvCxnSpPr>
        <p:spPr>
          <a:xfrm flipH="1">
            <a:off x="1080443" y="181792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54D787B0-5120-1345-8FF4-7D704F4A0C52}"/>
              </a:ext>
            </a:extLst>
          </p:cNvPr>
          <p:cNvSpPr txBox="1"/>
          <p:nvPr/>
        </p:nvSpPr>
        <p:spPr>
          <a:xfrm>
            <a:off x="914139" y="1892070"/>
            <a:ext cx="149080"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160</a:t>
            </a:r>
          </a:p>
        </p:txBody>
      </p:sp>
      <p:cxnSp>
        <p:nvCxnSpPr>
          <p:cNvPr id="40" name="Straight Connector 39">
            <a:extLst>
              <a:ext uri="{FF2B5EF4-FFF2-40B4-BE49-F238E27FC236}">
                <a16:creationId xmlns:a16="http://schemas.microsoft.com/office/drawing/2014/main" id="{DA847CE8-1C6A-2545-B92D-49F75EA72F40}"/>
              </a:ext>
            </a:extLst>
          </p:cNvPr>
          <p:cNvCxnSpPr>
            <a:cxnSpLocks/>
          </p:cNvCxnSpPr>
          <p:nvPr/>
        </p:nvCxnSpPr>
        <p:spPr>
          <a:xfrm flipH="1">
            <a:off x="1080443" y="1948101"/>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A8E89C74-BF6B-CB4D-9BA5-442ABE644F1B}"/>
              </a:ext>
            </a:extLst>
          </p:cNvPr>
          <p:cNvSpPr txBox="1"/>
          <p:nvPr/>
        </p:nvSpPr>
        <p:spPr>
          <a:xfrm>
            <a:off x="914139" y="2022245"/>
            <a:ext cx="149080"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140</a:t>
            </a:r>
          </a:p>
        </p:txBody>
      </p:sp>
      <p:cxnSp>
        <p:nvCxnSpPr>
          <p:cNvPr id="42" name="Straight Connector 41">
            <a:extLst>
              <a:ext uri="{FF2B5EF4-FFF2-40B4-BE49-F238E27FC236}">
                <a16:creationId xmlns:a16="http://schemas.microsoft.com/office/drawing/2014/main" id="{828AC1CD-0D20-CE4C-BF36-7DB98F099047}"/>
              </a:ext>
            </a:extLst>
          </p:cNvPr>
          <p:cNvCxnSpPr>
            <a:cxnSpLocks/>
          </p:cNvCxnSpPr>
          <p:nvPr/>
        </p:nvCxnSpPr>
        <p:spPr>
          <a:xfrm flipH="1">
            <a:off x="1080443" y="207827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D7335974-8F13-7E4F-8287-96449D2DDC31}"/>
              </a:ext>
            </a:extLst>
          </p:cNvPr>
          <p:cNvSpPr txBox="1"/>
          <p:nvPr/>
        </p:nvSpPr>
        <p:spPr>
          <a:xfrm>
            <a:off x="914139" y="2149245"/>
            <a:ext cx="149080"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120</a:t>
            </a:r>
          </a:p>
        </p:txBody>
      </p:sp>
      <p:cxnSp>
        <p:nvCxnSpPr>
          <p:cNvPr id="44" name="Straight Connector 43">
            <a:extLst>
              <a:ext uri="{FF2B5EF4-FFF2-40B4-BE49-F238E27FC236}">
                <a16:creationId xmlns:a16="http://schemas.microsoft.com/office/drawing/2014/main" id="{662E75A6-5FA3-7845-B915-1A5A46DA1004}"/>
              </a:ext>
            </a:extLst>
          </p:cNvPr>
          <p:cNvCxnSpPr>
            <a:cxnSpLocks/>
          </p:cNvCxnSpPr>
          <p:nvPr/>
        </p:nvCxnSpPr>
        <p:spPr>
          <a:xfrm flipH="1">
            <a:off x="1080443" y="220527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F318650A-BA0F-8141-A005-6A46B4948464}"/>
              </a:ext>
            </a:extLst>
          </p:cNvPr>
          <p:cNvSpPr txBox="1"/>
          <p:nvPr/>
        </p:nvSpPr>
        <p:spPr>
          <a:xfrm>
            <a:off x="914139" y="2276245"/>
            <a:ext cx="149080"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100</a:t>
            </a:r>
          </a:p>
        </p:txBody>
      </p:sp>
      <p:cxnSp>
        <p:nvCxnSpPr>
          <p:cNvPr id="46" name="Straight Connector 45">
            <a:extLst>
              <a:ext uri="{FF2B5EF4-FFF2-40B4-BE49-F238E27FC236}">
                <a16:creationId xmlns:a16="http://schemas.microsoft.com/office/drawing/2014/main" id="{C61E94A6-B8E3-7043-B3CF-6C16EE381FCD}"/>
              </a:ext>
            </a:extLst>
          </p:cNvPr>
          <p:cNvCxnSpPr>
            <a:cxnSpLocks/>
          </p:cNvCxnSpPr>
          <p:nvPr/>
        </p:nvCxnSpPr>
        <p:spPr>
          <a:xfrm flipH="1">
            <a:off x="1080443" y="233227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4740540F-B32B-EB4E-856D-7BF5AE965F54}"/>
              </a:ext>
            </a:extLst>
          </p:cNvPr>
          <p:cNvSpPr txBox="1"/>
          <p:nvPr/>
        </p:nvSpPr>
        <p:spPr>
          <a:xfrm>
            <a:off x="963833" y="2409595"/>
            <a:ext cx="99386"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80</a:t>
            </a:r>
          </a:p>
        </p:txBody>
      </p:sp>
      <p:cxnSp>
        <p:nvCxnSpPr>
          <p:cNvPr id="48" name="Straight Connector 47">
            <a:extLst>
              <a:ext uri="{FF2B5EF4-FFF2-40B4-BE49-F238E27FC236}">
                <a16:creationId xmlns:a16="http://schemas.microsoft.com/office/drawing/2014/main" id="{5D6E5131-9E88-964A-870C-67C561F13D3C}"/>
              </a:ext>
            </a:extLst>
          </p:cNvPr>
          <p:cNvCxnSpPr>
            <a:cxnSpLocks/>
          </p:cNvCxnSpPr>
          <p:nvPr/>
        </p:nvCxnSpPr>
        <p:spPr>
          <a:xfrm flipH="1">
            <a:off x="1080443" y="246562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51FBEFC4-DADD-C74A-9CFC-A22A03074322}"/>
              </a:ext>
            </a:extLst>
          </p:cNvPr>
          <p:cNvSpPr txBox="1"/>
          <p:nvPr/>
        </p:nvSpPr>
        <p:spPr>
          <a:xfrm>
            <a:off x="963833" y="2536595"/>
            <a:ext cx="99386"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60</a:t>
            </a:r>
          </a:p>
        </p:txBody>
      </p:sp>
      <p:cxnSp>
        <p:nvCxnSpPr>
          <p:cNvPr id="50" name="Straight Connector 49">
            <a:extLst>
              <a:ext uri="{FF2B5EF4-FFF2-40B4-BE49-F238E27FC236}">
                <a16:creationId xmlns:a16="http://schemas.microsoft.com/office/drawing/2014/main" id="{9E70ADBE-DE3C-2B47-A61A-FE19AD74F15B}"/>
              </a:ext>
            </a:extLst>
          </p:cNvPr>
          <p:cNvCxnSpPr>
            <a:cxnSpLocks/>
          </p:cNvCxnSpPr>
          <p:nvPr/>
        </p:nvCxnSpPr>
        <p:spPr>
          <a:xfrm flipH="1">
            <a:off x="1080443" y="259262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F9C9B12C-FF3B-8444-BBFE-9FA134355CAB}"/>
              </a:ext>
            </a:extLst>
          </p:cNvPr>
          <p:cNvSpPr txBox="1"/>
          <p:nvPr/>
        </p:nvSpPr>
        <p:spPr>
          <a:xfrm>
            <a:off x="963833" y="2669945"/>
            <a:ext cx="99386"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40</a:t>
            </a:r>
          </a:p>
        </p:txBody>
      </p:sp>
      <p:cxnSp>
        <p:nvCxnSpPr>
          <p:cNvPr id="52" name="Straight Connector 51">
            <a:extLst>
              <a:ext uri="{FF2B5EF4-FFF2-40B4-BE49-F238E27FC236}">
                <a16:creationId xmlns:a16="http://schemas.microsoft.com/office/drawing/2014/main" id="{50D1A2F0-AF4B-0E4F-B09D-26E73AC2050F}"/>
              </a:ext>
            </a:extLst>
          </p:cNvPr>
          <p:cNvCxnSpPr>
            <a:cxnSpLocks/>
          </p:cNvCxnSpPr>
          <p:nvPr/>
        </p:nvCxnSpPr>
        <p:spPr>
          <a:xfrm flipH="1">
            <a:off x="1080443" y="272597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54EFF8C9-3238-094F-AF35-90436C6E13E0}"/>
              </a:ext>
            </a:extLst>
          </p:cNvPr>
          <p:cNvSpPr txBox="1"/>
          <p:nvPr/>
        </p:nvSpPr>
        <p:spPr>
          <a:xfrm>
            <a:off x="963833" y="2796945"/>
            <a:ext cx="99386"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cxnSp>
        <p:nvCxnSpPr>
          <p:cNvPr id="54" name="Straight Connector 53">
            <a:extLst>
              <a:ext uri="{FF2B5EF4-FFF2-40B4-BE49-F238E27FC236}">
                <a16:creationId xmlns:a16="http://schemas.microsoft.com/office/drawing/2014/main" id="{4A552AC0-003A-E047-995A-CED445E66DFE}"/>
              </a:ext>
            </a:extLst>
          </p:cNvPr>
          <p:cNvCxnSpPr>
            <a:cxnSpLocks/>
          </p:cNvCxnSpPr>
          <p:nvPr/>
        </p:nvCxnSpPr>
        <p:spPr>
          <a:xfrm flipH="1">
            <a:off x="1080443" y="285297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20C30982-527E-284A-AC1A-306E1A34CE84}"/>
              </a:ext>
            </a:extLst>
          </p:cNvPr>
          <p:cNvSpPr txBox="1"/>
          <p:nvPr/>
        </p:nvSpPr>
        <p:spPr>
          <a:xfrm>
            <a:off x="6344519" y="1253434"/>
            <a:ext cx="1096454" cy="692497"/>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Soft tissue sarcoma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IFS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Thyroid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Salivary gland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Lung</a:t>
            </a:r>
          </a:p>
        </p:txBody>
      </p:sp>
      <p:sp>
        <p:nvSpPr>
          <p:cNvPr id="56" name="TextBox 55">
            <a:extLst>
              <a:ext uri="{FF2B5EF4-FFF2-40B4-BE49-F238E27FC236}">
                <a16:creationId xmlns:a16="http://schemas.microsoft.com/office/drawing/2014/main" id="{67B9B95F-8D46-9748-BF67-69D6CC63868C}"/>
              </a:ext>
            </a:extLst>
          </p:cNvPr>
          <p:cNvSpPr txBox="1"/>
          <p:nvPr/>
        </p:nvSpPr>
        <p:spPr>
          <a:xfrm>
            <a:off x="7845198" y="1253434"/>
            <a:ext cx="1769715" cy="692497"/>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Colon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Breast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Melanoma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Other</a:t>
            </a:r>
            <a:r>
              <a:rPr kumimoji="0" lang="en-GB" sz="900" b="1" i="0" u="none" strike="noStrike" kern="1200" cap="none" spc="0" normalizeH="0" baseline="30000" noProof="0" dirty="0">
                <a:ln>
                  <a:noFill/>
                </a:ln>
                <a:solidFill>
                  <a:srgbClr val="000000"/>
                </a:solidFill>
                <a:effectLst/>
                <a:uLnTx/>
                <a:uFillTx/>
                <a:latin typeface="Arial" panose="020B0604020202020204" pitchFamily="34" charset="0"/>
                <a:ea typeface="Aileron"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Pathological complete response</a:t>
            </a:r>
          </a:p>
        </p:txBody>
      </p:sp>
      <p:sp>
        <p:nvSpPr>
          <p:cNvPr id="57" name="Content Placeholder 9">
            <a:extLst>
              <a:ext uri="{FF2B5EF4-FFF2-40B4-BE49-F238E27FC236}">
                <a16:creationId xmlns:a16="http://schemas.microsoft.com/office/drawing/2014/main" id="{534908DB-5A31-E343-8258-4F2147766DDB}"/>
              </a:ext>
            </a:extLst>
          </p:cNvPr>
          <p:cNvSpPr txBox="1">
            <a:spLocks/>
          </p:cNvSpPr>
          <p:nvPr/>
        </p:nvSpPr>
        <p:spPr>
          <a:xfrm>
            <a:off x="620183" y="5652411"/>
            <a:ext cx="10804409"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300"/>
              </a:spcBef>
              <a:spcAft>
                <a:spcPts val="0"/>
              </a:spcAft>
              <a:buClr>
                <a:srgbClr val="56378D"/>
              </a:buClr>
              <a:buSzTx/>
              <a:buFont typeface="Arial"/>
              <a:buNone/>
              <a:tabLst/>
              <a:defRPr/>
            </a:pPr>
            <a:r>
              <a:rPr kumimoji="0" lang="en-GB" sz="1200" b="0" i="0" u="none" strike="noStrike" kern="1200" cap="none" spc="-30" normalizeH="0" baseline="30000" noProof="0" dirty="0">
                <a:ln>
                  <a:noFill/>
                </a:ln>
                <a:solidFill>
                  <a:srgbClr val="5D8298"/>
                </a:solidFill>
                <a:effectLst/>
                <a:uLnTx/>
                <a:uFillTx/>
                <a:latin typeface="Arial" panose="020B0604020202020204" pitchFamily="34" charset="0"/>
                <a:ea typeface="+mn-ea"/>
                <a:cs typeface="Arial" panose="020B0604020202020204" pitchFamily="34" charset="0"/>
              </a:rPr>
              <a:t>†</a:t>
            </a:r>
            <a:r>
              <a:rPr kumimoji="0" lang="en-GB" sz="1200" b="0" i="0" u="none" strike="noStrike" kern="1200" cap="none" spc="-3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Ten patients had no measurable lesions assessed by IRC; </a:t>
            </a:r>
            <a:r>
              <a:rPr kumimoji="0" lang="en-GB" sz="1200" b="0" i="0" u="none" strike="noStrike" kern="1200" cap="none" spc="-30" normalizeH="0" baseline="30000" noProof="0" dirty="0">
                <a:ln>
                  <a:noFill/>
                </a:ln>
                <a:solidFill>
                  <a:srgbClr val="5D8298"/>
                </a:solidFill>
                <a:effectLst/>
                <a:uLnTx/>
                <a:uFillTx/>
                <a:latin typeface="Arial" panose="020B0604020202020204" pitchFamily="34" charset="0"/>
                <a:ea typeface="+mn-ea"/>
                <a:cs typeface="Arial" panose="020B0604020202020204" pitchFamily="34" charset="0"/>
              </a:rPr>
              <a:t>‡</a:t>
            </a:r>
            <a:r>
              <a:rPr kumimoji="0" lang="en-GB" sz="1200" b="0" i="0" u="none" strike="noStrike" kern="1200" cap="none" spc="-3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Other includes appendix (n=1), bone sarcoma (n=2), cancer of unknown primary (n=1), cervix (n=1), cholangiocarcinoma (n=2), congenital </a:t>
            </a:r>
            <a:r>
              <a:rPr kumimoji="0" lang="en-GB" sz="1200" b="0" i="0" u="none" strike="noStrike" kern="1200" cap="none" spc="-3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mesoblastic</a:t>
            </a:r>
            <a:r>
              <a:rPr kumimoji="0" lang="en-GB" sz="1200" b="0" i="0" u="none" strike="noStrike" kern="1200" cap="none" spc="-3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nephroma (n=2), duodenal (n=1), </a:t>
            </a:r>
            <a:r>
              <a:rPr kumimoji="0" lang="en-GB" sz="1200" b="0" i="0" u="none" strike="noStrike" kern="1200" cap="none" spc="-3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esophageal</a:t>
            </a:r>
            <a:r>
              <a:rPr kumimoji="0" lang="en-GB" sz="1200" b="0" i="0" u="none" strike="noStrike" kern="1200" cap="none" spc="-3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(n=1), external auditory canal (n=1), GIST (n=4), pancreas (n=2), prostate (n=1), rectal (n=1), urothelial (n=1). </a:t>
            </a:r>
            <a:r>
              <a:rPr kumimoji="0" lang="en-GB" sz="1200" b="0" i="0" u="none" strike="noStrike" kern="1200" cap="none" spc="-30" normalizeH="0" baseline="30000" noProof="0" dirty="0">
                <a:ln>
                  <a:noFill/>
                </a:ln>
                <a:solidFill>
                  <a:srgbClr val="5D8298"/>
                </a:solidFill>
                <a:effectLst/>
                <a:uLnTx/>
                <a:uFillTx/>
                <a:latin typeface="Arial" panose="020B0604020202020204" pitchFamily="34" charset="0"/>
                <a:ea typeface="+mn-ea"/>
                <a:cs typeface="Arial" panose="020B0604020202020204" pitchFamily="34" charset="0"/>
              </a:rPr>
              <a:t>§</a:t>
            </a:r>
            <a:r>
              <a:rPr kumimoji="0" lang="en-GB" sz="1200" b="0" i="0" u="none" strike="noStrike" kern="1200" cap="none" spc="-3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Patients who discontinued study drug without evaluable postbaseline assessments.</a:t>
            </a:r>
          </a:p>
        </p:txBody>
      </p:sp>
      <p:sp>
        <p:nvSpPr>
          <p:cNvPr id="9" name="Content Placeholder 8">
            <a:extLst>
              <a:ext uri="{FF2B5EF4-FFF2-40B4-BE49-F238E27FC236}">
                <a16:creationId xmlns:a16="http://schemas.microsoft.com/office/drawing/2014/main" id="{B6E1B6A2-433A-8F4B-A917-054FA62FF810}"/>
              </a:ext>
            </a:extLst>
          </p:cNvPr>
          <p:cNvSpPr>
            <a:spLocks noGrp="1"/>
          </p:cNvSpPr>
          <p:nvPr>
            <p:ph sz="quarter" idx="12"/>
          </p:nvPr>
        </p:nvSpPr>
        <p:spPr>
          <a:xfrm>
            <a:off x="5374936" y="3902654"/>
            <a:ext cx="6207464" cy="1566388"/>
          </a:xfrm>
        </p:spPr>
        <p:txBody>
          <a:bodyPr/>
          <a:lstStyle/>
          <a:p>
            <a:r>
              <a:rPr lang="en-GB" sz="1600" dirty="0"/>
              <a:t>Among 18 patients with known baseline CNS metastases evaluable per IRC, ORR was 83% (95% CI 59-96)</a:t>
            </a:r>
          </a:p>
          <a:p>
            <a:r>
              <a:rPr lang="en-GB" sz="1600" dirty="0"/>
              <a:t>The ORR for adult patients (n=157) </a:t>
            </a:r>
            <a:r>
              <a:rPr lang="en-GB" sz="1600" dirty="0" err="1"/>
              <a:t>ws</a:t>
            </a:r>
            <a:r>
              <a:rPr lang="en-GB" sz="1600" dirty="0"/>
              <a:t> 64% (95% CI 56-72). Median </a:t>
            </a:r>
            <a:r>
              <a:rPr lang="en-GB" sz="1600" dirty="0" err="1"/>
              <a:t>DoR</a:t>
            </a:r>
            <a:r>
              <a:rPr lang="en-GB" sz="1600" dirty="0"/>
              <a:t> was 41.7 months (95% CI 32.5-NE) at a median follow-up of 28.5 months</a:t>
            </a:r>
          </a:p>
        </p:txBody>
      </p:sp>
      <p:graphicFrame>
        <p:nvGraphicFramePr>
          <p:cNvPr id="17" name="Table 16">
            <a:extLst>
              <a:ext uri="{FF2B5EF4-FFF2-40B4-BE49-F238E27FC236}">
                <a16:creationId xmlns:a16="http://schemas.microsoft.com/office/drawing/2014/main" id="{A00C408D-AA41-384E-9067-C72C7CF11720}"/>
              </a:ext>
            </a:extLst>
          </p:cNvPr>
          <p:cNvGraphicFramePr>
            <a:graphicFrameLocks noGrp="1"/>
          </p:cNvGraphicFramePr>
          <p:nvPr/>
        </p:nvGraphicFramePr>
        <p:xfrm>
          <a:off x="619200" y="3832980"/>
          <a:ext cx="4049952" cy="1602000"/>
        </p:xfrm>
        <a:graphic>
          <a:graphicData uri="http://schemas.openxmlformats.org/drawingml/2006/table">
            <a:tbl>
              <a:tblPr firstRow="1" bandRow="1">
                <a:tableStyleId>{5C22544A-7EE6-4342-B048-85BDC9FD1C3A}</a:tableStyleId>
              </a:tblPr>
              <a:tblGrid>
                <a:gridCol w="2551832">
                  <a:extLst>
                    <a:ext uri="{9D8B030D-6E8A-4147-A177-3AD203B41FA5}">
                      <a16:colId xmlns:a16="http://schemas.microsoft.com/office/drawing/2014/main" val="1994203413"/>
                    </a:ext>
                  </a:extLst>
                </a:gridCol>
                <a:gridCol w="1498120">
                  <a:extLst>
                    <a:ext uri="{9D8B030D-6E8A-4147-A177-3AD203B41FA5}">
                      <a16:colId xmlns:a16="http://schemas.microsoft.com/office/drawing/2014/main" val="2653085366"/>
                    </a:ext>
                  </a:extLst>
                </a:gridCol>
              </a:tblGrid>
              <a:tr h="0">
                <a:tc>
                  <a:txBody>
                    <a:bodyPr/>
                    <a:lstStyle/>
                    <a:p>
                      <a:pPr>
                        <a:lnSpc>
                          <a:spcPct val="90000"/>
                        </a:lnSpc>
                      </a:pPr>
                      <a:endParaRPr lang="en-GB" sz="1000" dirty="0">
                        <a:latin typeface="Arial" panose="020B0604020202020204" pitchFamily="34" charset="0"/>
                        <a:cs typeface="Arial" panose="020B0604020202020204" pitchFamily="34" charset="0"/>
                      </a:endParaRPr>
                    </a:p>
                  </a:txBody>
                  <a:tcPr marT="28800" marB="28800"/>
                </a:tc>
                <a:tc>
                  <a:txBody>
                    <a:bodyPr/>
                    <a:lstStyle/>
                    <a:p>
                      <a:pPr algn="ctr">
                        <a:lnSpc>
                          <a:spcPct val="90000"/>
                        </a:lnSpc>
                      </a:pPr>
                      <a:r>
                        <a:rPr lang="en-GB" sz="1000" dirty="0">
                          <a:latin typeface="Arial" panose="020B0604020202020204" pitchFamily="34" charset="0"/>
                          <a:cs typeface="Arial" panose="020B0604020202020204" pitchFamily="34" charset="0"/>
                        </a:rPr>
                        <a:t>Integrated dataset</a:t>
                      </a:r>
                    </a:p>
                  </a:txBody>
                  <a:tcPr marT="28800" marB="28800"/>
                </a:tc>
                <a:extLst>
                  <a:ext uri="{0D108BD9-81ED-4DB2-BD59-A6C34878D82A}">
                    <a16:rowId xmlns:a16="http://schemas.microsoft.com/office/drawing/2014/main" val="2556064543"/>
                  </a:ext>
                </a:extLst>
              </a:tr>
              <a:tr h="0">
                <a:tc>
                  <a:txBody>
                    <a:bodyPr/>
                    <a:lstStyle/>
                    <a:p>
                      <a:pPr>
                        <a:lnSpc>
                          <a:spcPct val="90000"/>
                        </a:lnSpc>
                      </a:pPr>
                      <a:r>
                        <a:rPr lang="en-GB" sz="1000" b="1" dirty="0">
                          <a:latin typeface="Arial" panose="020B0604020202020204" pitchFamily="34" charset="0"/>
                          <a:cs typeface="Arial" panose="020B0604020202020204" pitchFamily="34" charset="0"/>
                        </a:rPr>
                        <a:t>Evaluable patients, n</a:t>
                      </a:r>
                    </a:p>
                  </a:txBody>
                  <a:tcPr marT="28800" marB="28800"/>
                </a:tc>
                <a:tc>
                  <a:txBody>
                    <a:bodyPr/>
                    <a:lstStyle/>
                    <a:p>
                      <a:pPr algn="ctr">
                        <a:lnSpc>
                          <a:spcPct val="90000"/>
                        </a:lnSpc>
                      </a:pPr>
                      <a:r>
                        <a:rPr lang="en-GB" sz="1000" dirty="0">
                          <a:latin typeface="Arial" panose="020B0604020202020204" pitchFamily="34" charset="0"/>
                          <a:cs typeface="Arial" panose="020B0604020202020204" pitchFamily="34" charset="0"/>
                        </a:rPr>
                        <a:t>244</a:t>
                      </a:r>
                    </a:p>
                  </a:txBody>
                  <a:tcPr marT="28800" marB="28800"/>
                </a:tc>
                <a:extLst>
                  <a:ext uri="{0D108BD9-81ED-4DB2-BD59-A6C34878D82A}">
                    <a16:rowId xmlns:a16="http://schemas.microsoft.com/office/drawing/2014/main" val="3512942049"/>
                  </a:ext>
                </a:extLst>
              </a:tr>
              <a:tr h="0">
                <a:tc>
                  <a:txBody>
                    <a:bodyPr/>
                    <a:lstStyle/>
                    <a:p>
                      <a:pPr>
                        <a:lnSpc>
                          <a:spcPct val="90000"/>
                        </a:lnSpc>
                      </a:pPr>
                      <a:r>
                        <a:rPr lang="en-GB" sz="1000" b="1" dirty="0">
                          <a:latin typeface="Arial" panose="020B0604020202020204" pitchFamily="34" charset="0"/>
                          <a:cs typeface="Arial" panose="020B0604020202020204" pitchFamily="34" charset="0"/>
                        </a:rPr>
                        <a:t>ORR, % (95% CI)</a:t>
                      </a:r>
                    </a:p>
                  </a:txBody>
                  <a:tcPr marT="28800" marB="28800"/>
                </a:tc>
                <a:tc>
                  <a:txBody>
                    <a:bodyPr/>
                    <a:lstStyle/>
                    <a:p>
                      <a:pPr algn="ctr">
                        <a:lnSpc>
                          <a:spcPct val="90000"/>
                        </a:lnSpc>
                      </a:pPr>
                      <a:r>
                        <a:rPr lang="en-GB" sz="1000" dirty="0">
                          <a:latin typeface="Arial" panose="020B0604020202020204" pitchFamily="34" charset="0"/>
                          <a:cs typeface="Arial" panose="020B0604020202020204" pitchFamily="34" charset="0"/>
                        </a:rPr>
                        <a:t>69 (63-75)</a:t>
                      </a:r>
                    </a:p>
                  </a:txBody>
                  <a:tcPr marT="28800" marB="28800"/>
                </a:tc>
                <a:extLst>
                  <a:ext uri="{0D108BD9-81ED-4DB2-BD59-A6C34878D82A}">
                    <a16:rowId xmlns:a16="http://schemas.microsoft.com/office/drawing/2014/main" val="2571441082"/>
                  </a:ext>
                </a:extLst>
              </a:tr>
              <a:tr h="440058">
                <a:tc>
                  <a:txBody>
                    <a:bodyPr/>
                    <a:lstStyle/>
                    <a:p>
                      <a:pPr marL="184150" indent="-184150">
                        <a:lnSpc>
                          <a:spcPct val="90000"/>
                        </a:lnSpc>
                        <a:tabLst/>
                      </a:pPr>
                      <a:r>
                        <a:rPr lang="en-GB" sz="1000" b="1" dirty="0">
                          <a:latin typeface="Arial" panose="020B0604020202020204" pitchFamily="34" charset="0"/>
                          <a:cs typeface="Arial" panose="020B0604020202020204" pitchFamily="34" charset="0"/>
                        </a:rPr>
                        <a:t>Best complete response, n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Complete response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Pathological complete response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Partial response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Stable disease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Progressive disease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Not determined</a:t>
                      </a:r>
                      <a:r>
                        <a:rPr lang="en-GB" sz="1000" baseline="30000" dirty="0">
                          <a:latin typeface="Arial" panose="020B0604020202020204" pitchFamily="34" charset="0"/>
                          <a:cs typeface="Arial" panose="020B0604020202020204" pitchFamily="34" charset="0"/>
                        </a:rPr>
                        <a:t>§</a:t>
                      </a:r>
                    </a:p>
                  </a:txBody>
                  <a:tcPr marT="28800" marB="28800"/>
                </a:tc>
                <a:tc>
                  <a:txBody>
                    <a:bodyPr/>
                    <a:lstStyle/>
                    <a:p>
                      <a:pPr algn="ctr">
                        <a:lnSpc>
                          <a:spcPct val="90000"/>
                        </a:lnSpc>
                      </a:pP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51 (21)</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13 (5)</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104 (43)</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41 (17)</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20 (8)</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15 (6)</a:t>
                      </a:r>
                    </a:p>
                  </a:txBody>
                  <a:tcPr marT="28800" marB="28800"/>
                </a:tc>
                <a:extLst>
                  <a:ext uri="{0D108BD9-81ED-4DB2-BD59-A6C34878D82A}">
                    <a16:rowId xmlns:a16="http://schemas.microsoft.com/office/drawing/2014/main" val="1954900773"/>
                  </a:ext>
                </a:extLst>
              </a:tr>
            </a:tbl>
          </a:graphicData>
        </a:graphic>
      </p:graphicFrame>
      <p:sp>
        <p:nvSpPr>
          <p:cNvPr id="60" name="Rectangle 59">
            <a:extLst>
              <a:ext uri="{FF2B5EF4-FFF2-40B4-BE49-F238E27FC236}">
                <a16:creationId xmlns:a16="http://schemas.microsoft.com/office/drawing/2014/main" id="{76110B70-F040-B34C-AA84-BFD1AC842061}"/>
              </a:ext>
            </a:extLst>
          </p:cNvPr>
          <p:cNvSpPr/>
          <p:nvPr/>
        </p:nvSpPr>
        <p:spPr>
          <a:xfrm>
            <a:off x="6168008" y="1279295"/>
            <a:ext cx="102741" cy="891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EDBD91C9-C1FC-1D46-B42A-C6A988D2948A}"/>
              </a:ext>
            </a:extLst>
          </p:cNvPr>
          <p:cNvSpPr/>
          <p:nvPr/>
        </p:nvSpPr>
        <p:spPr>
          <a:xfrm>
            <a:off x="6168008" y="1418201"/>
            <a:ext cx="102741" cy="8913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4BB23530-9E79-6143-B20D-0339F9207A2A}"/>
              </a:ext>
            </a:extLst>
          </p:cNvPr>
          <p:cNvSpPr/>
          <p:nvPr/>
        </p:nvSpPr>
        <p:spPr>
          <a:xfrm>
            <a:off x="6168008" y="1834920"/>
            <a:ext cx="102741" cy="8913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4A2CE3EF-9FB5-144F-BE4C-B18CB75463DD}"/>
              </a:ext>
            </a:extLst>
          </p:cNvPr>
          <p:cNvSpPr/>
          <p:nvPr/>
        </p:nvSpPr>
        <p:spPr>
          <a:xfrm>
            <a:off x="6168008" y="1696013"/>
            <a:ext cx="102741" cy="8913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044BFC4B-3953-9D4E-AB3E-8438F19CA673}"/>
              </a:ext>
            </a:extLst>
          </p:cNvPr>
          <p:cNvSpPr/>
          <p:nvPr/>
        </p:nvSpPr>
        <p:spPr>
          <a:xfrm>
            <a:off x="6168008" y="1557107"/>
            <a:ext cx="102741" cy="8913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D859CD78-DA89-FE4D-97E7-82D682DD4E28}"/>
              </a:ext>
            </a:extLst>
          </p:cNvPr>
          <p:cNvSpPr/>
          <p:nvPr/>
        </p:nvSpPr>
        <p:spPr>
          <a:xfrm>
            <a:off x="7669659" y="1279295"/>
            <a:ext cx="102741" cy="8913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30CA81CC-B998-D249-B264-A0A2A7052A5A}"/>
              </a:ext>
            </a:extLst>
          </p:cNvPr>
          <p:cNvSpPr/>
          <p:nvPr/>
        </p:nvSpPr>
        <p:spPr>
          <a:xfrm>
            <a:off x="7669659" y="1418201"/>
            <a:ext cx="102741" cy="891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D92EDB43-B720-5045-B07E-EB1D9CB9170D}"/>
              </a:ext>
            </a:extLst>
          </p:cNvPr>
          <p:cNvSpPr/>
          <p:nvPr/>
        </p:nvSpPr>
        <p:spPr>
          <a:xfrm>
            <a:off x="7669659" y="1696013"/>
            <a:ext cx="102741" cy="8913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6E7C5BF0-266D-AB43-8206-EE6B6CCC8786}"/>
              </a:ext>
            </a:extLst>
          </p:cNvPr>
          <p:cNvSpPr/>
          <p:nvPr/>
        </p:nvSpPr>
        <p:spPr>
          <a:xfrm>
            <a:off x="7669659" y="1557107"/>
            <a:ext cx="102741" cy="8913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5-Point Star 58">
            <a:extLst>
              <a:ext uri="{FF2B5EF4-FFF2-40B4-BE49-F238E27FC236}">
                <a16:creationId xmlns:a16="http://schemas.microsoft.com/office/drawing/2014/main" id="{0306E7CE-AD4F-634A-A66B-EF91A1CC828F}"/>
              </a:ext>
            </a:extLst>
          </p:cNvPr>
          <p:cNvSpPr/>
          <p:nvPr/>
        </p:nvSpPr>
        <p:spPr>
          <a:xfrm>
            <a:off x="7673403" y="1812580"/>
            <a:ext cx="102171" cy="102171"/>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607FC4FD-2B5E-B44B-9430-855EDFB97035}"/>
              </a:ext>
            </a:extLst>
          </p:cNvPr>
          <p:cNvPicPr>
            <a:picLocks noChangeAspect="1"/>
          </p:cNvPicPr>
          <p:nvPr/>
        </p:nvPicPr>
        <p:blipFill>
          <a:blip r:embed="rId2"/>
          <a:stretch>
            <a:fillRect/>
          </a:stretch>
        </p:blipFill>
        <p:spPr>
          <a:xfrm>
            <a:off x="1168400" y="1423307"/>
            <a:ext cx="10147300" cy="2247900"/>
          </a:xfrm>
          <a:prstGeom prst="rect">
            <a:avLst/>
          </a:prstGeom>
        </p:spPr>
      </p:pic>
      <p:cxnSp>
        <p:nvCxnSpPr>
          <p:cNvPr id="29" name="Straight Connector 28">
            <a:extLst>
              <a:ext uri="{FF2B5EF4-FFF2-40B4-BE49-F238E27FC236}">
                <a16:creationId xmlns:a16="http://schemas.microsoft.com/office/drawing/2014/main" id="{9A9DC0FF-9040-4540-911A-619ADE6AC0EC}"/>
              </a:ext>
            </a:extLst>
          </p:cNvPr>
          <p:cNvCxnSpPr>
            <a:cxnSpLocks/>
          </p:cNvCxnSpPr>
          <p:nvPr/>
        </p:nvCxnSpPr>
        <p:spPr>
          <a:xfrm flipH="1">
            <a:off x="1080445" y="2983151"/>
            <a:ext cx="1028424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42367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a:t>
            </a:r>
            <a:r>
              <a:rPr lang="en-US" cap="none" dirty="0" err="1"/>
              <a:t>o</a:t>
            </a:r>
            <a:r>
              <a:rPr lang="en-US" dirty="0" err="1"/>
              <a:t>R</a:t>
            </a:r>
            <a:r>
              <a:rPr lang="en-US" dirty="0"/>
              <a:t>, </a:t>
            </a:r>
            <a:r>
              <a:rPr lang="en-US" dirty="0" err="1"/>
              <a:t>pfs</a:t>
            </a:r>
            <a:r>
              <a:rPr lang="en-US" dirty="0"/>
              <a:t> and OS</a:t>
            </a:r>
          </a:p>
        </p:txBody>
      </p:sp>
      <p:sp>
        <p:nvSpPr>
          <p:cNvPr id="3" name="Slide Number Placeholder 2">
            <a:extLst>
              <a:ext uri="{FF2B5EF4-FFF2-40B4-BE49-F238E27FC236}">
                <a16:creationId xmlns:a16="http://schemas.microsoft.com/office/drawing/2014/main" id="{FFDD93BA-4BE6-604A-B5FB-6981C4121C8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
        <p:nvSpPr>
          <p:cNvPr id="10" name="Content Placeholder 9">
            <a:extLst>
              <a:ext uri="{FF2B5EF4-FFF2-40B4-BE49-F238E27FC236}">
                <a16:creationId xmlns:a16="http://schemas.microsoft.com/office/drawing/2014/main" id="{7C9D9CCB-31FD-7F49-97B0-BEAD8E980513}"/>
              </a:ext>
            </a:extLst>
          </p:cNvPr>
          <p:cNvSpPr>
            <a:spLocks noGrp="1"/>
          </p:cNvSpPr>
          <p:nvPr>
            <p:ph sz="quarter" idx="15"/>
          </p:nvPr>
        </p:nvSpPr>
        <p:spPr>
          <a:xfrm>
            <a:off x="620183" y="6356351"/>
            <a:ext cx="10075303" cy="365125"/>
          </a:xfrm>
        </p:spPr>
        <p:txBody>
          <a:bodyPr/>
          <a:lstStyle/>
          <a:p>
            <a:pPr>
              <a:spcBef>
                <a:spcPts val="0"/>
              </a:spcBef>
            </a:pPr>
            <a:r>
              <a:rPr lang="en-GB" dirty="0"/>
              <a:t>CI, confidence interval; </a:t>
            </a:r>
            <a:r>
              <a:rPr lang="en-GB" dirty="0" err="1"/>
              <a:t>DoR</a:t>
            </a:r>
            <a:r>
              <a:rPr lang="en-GB" dirty="0"/>
              <a:t>, duration of response; NE, not estimable; NR, not reached; OS, overall survival; PFS, progression-free survival</a:t>
            </a:r>
          </a:p>
          <a:p>
            <a:pPr>
              <a:spcBef>
                <a:spcPts val="0"/>
              </a:spcBef>
            </a:pPr>
            <a:r>
              <a:rPr lang="en-GB" dirty="0"/>
              <a:t>Drilon A. et al. ASCO 2022, Journal of Clinical Oncology 40, no. 16_suppl:3100-3100.</a:t>
            </a:r>
          </a:p>
        </p:txBody>
      </p:sp>
      <p:sp>
        <p:nvSpPr>
          <p:cNvPr id="12" name="TextBox 11">
            <a:extLst>
              <a:ext uri="{FF2B5EF4-FFF2-40B4-BE49-F238E27FC236}">
                <a16:creationId xmlns:a16="http://schemas.microsoft.com/office/drawing/2014/main" id="{402FD023-CAF0-AA4B-ACE5-2809CEE1FE31}"/>
              </a:ext>
            </a:extLst>
          </p:cNvPr>
          <p:cNvSpPr txBox="1"/>
          <p:nvPr/>
        </p:nvSpPr>
        <p:spPr>
          <a:xfrm rot="16200000">
            <a:off x="588962" y="1876195"/>
            <a:ext cx="548227"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DoR</a:t>
            </a: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 (%)</a:t>
            </a:r>
          </a:p>
        </p:txBody>
      </p:sp>
      <p:cxnSp>
        <p:nvCxnSpPr>
          <p:cNvPr id="14" name="Straight Connector 13">
            <a:extLst>
              <a:ext uri="{FF2B5EF4-FFF2-40B4-BE49-F238E27FC236}">
                <a16:creationId xmlns:a16="http://schemas.microsoft.com/office/drawing/2014/main" id="{71A66DEE-B279-D44C-AEDE-9EA22230AAF7}"/>
              </a:ext>
            </a:extLst>
          </p:cNvPr>
          <p:cNvCxnSpPr>
            <a:cxnSpLocks/>
          </p:cNvCxnSpPr>
          <p:nvPr/>
        </p:nvCxnSpPr>
        <p:spPr>
          <a:xfrm>
            <a:off x="1286198" y="1082191"/>
            <a:ext cx="0" cy="176774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3E17348-9509-AD4D-A44E-D2EEF4CAACAF}"/>
              </a:ext>
            </a:extLst>
          </p:cNvPr>
          <p:cNvCxnSpPr>
            <a:cxnSpLocks/>
          </p:cNvCxnSpPr>
          <p:nvPr/>
        </p:nvCxnSpPr>
        <p:spPr>
          <a:xfrm flipH="1">
            <a:off x="1232843" y="2842967"/>
            <a:ext cx="416148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D2CF020A-E319-8C44-BA24-BDA969C7858C}"/>
              </a:ext>
            </a:extLst>
          </p:cNvPr>
          <p:cNvSpPr txBox="1"/>
          <p:nvPr/>
        </p:nvSpPr>
        <p:spPr>
          <a:xfrm>
            <a:off x="1004022" y="1012111"/>
            <a:ext cx="211597"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100</a:t>
            </a:r>
          </a:p>
        </p:txBody>
      </p:sp>
      <p:cxnSp>
        <p:nvCxnSpPr>
          <p:cNvPr id="42" name="Straight Connector 41">
            <a:extLst>
              <a:ext uri="{FF2B5EF4-FFF2-40B4-BE49-F238E27FC236}">
                <a16:creationId xmlns:a16="http://schemas.microsoft.com/office/drawing/2014/main" id="{474AC2F7-5766-8844-B4AE-469C0CE44712}"/>
              </a:ext>
            </a:extLst>
          </p:cNvPr>
          <p:cNvCxnSpPr>
            <a:cxnSpLocks/>
          </p:cNvCxnSpPr>
          <p:nvPr/>
        </p:nvCxnSpPr>
        <p:spPr>
          <a:xfrm flipH="1">
            <a:off x="1232843" y="1084017"/>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9FCE887F-2B80-364B-93FD-301BCEE7B731}"/>
              </a:ext>
            </a:extLst>
          </p:cNvPr>
          <p:cNvSpPr txBox="1"/>
          <p:nvPr/>
        </p:nvSpPr>
        <p:spPr>
          <a:xfrm>
            <a:off x="1074555" y="1456611"/>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75</a:t>
            </a:r>
          </a:p>
        </p:txBody>
      </p:sp>
      <p:cxnSp>
        <p:nvCxnSpPr>
          <p:cNvPr id="55" name="Straight Connector 54">
            <a:extLst>
              <a:ext uri="{FF2B5EF4-FFF2-40B4-BE49-F238E27FC236}">
                <a16:creationId xmlns:a16="http://schemas.microsoft.com/office/drawing/2014/main" id="{F5C4DB73-A946-6644-9B3F-DDC7ACA50FB5}"/>
              </a:ext>
            </a:extLst>
          </p:cNvPr>
          <p:cNvCxnSpPr>
            <a:cxnSpLocks/>
          </p:cNvCxnSpPr>
          <p:nvPr/>
        </p:nvCxnSpPr>
        <p:spPr>
          <a:xfrm flipH="1">
            <a:off x="1232843" y="1528517"/>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0B371F7A-4FB7-A94B-9039-EF35E18E70AC}"/>
              </a:ext>
            </a:extLst>
          </p:cNvPr>
          <p:cNvSpPr txBox="1"/>
          <p:nvPr/>
        </p:nvSpPr>
        <p:spPr>
          <a:xfrm>
            <a:off x="1074555" y="1891586"/>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50</a:t>
            </a:r>
          </a:p>
        </p:txBody>
      </p:sp>
      <p:cxnSp>
        <p:nvCxnSpPr>
          <p:cNvPr id="57" name="Straight Connector 56">
            <a:extLst>
              <a:ext uri="{FF2B5EF4-FFF2-40B4-BE49-F238E27FC236}">
                <a16:creationId xmlns:a16="http://schemas.microsoft.com/office/drawing/2014/main" id="{7274E498-C64A-C844-A74F-16734581216C}"/>
              </a:ext>
            </a:extLst>
          </p:cNvPr>
          <p:cNvCxnSpPr>
            <a:cxnSpLocks/>
          </p:cNvCxnSpPr>
          <p:nvPr/>
        </p:nvCxnSpPr>
        <p:spPr>
          <a:xfrm flipH="1">
            <a:off x="1232843" y="1970713"/>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67794690-8BD1-4146-A959-AE103F32BCDD}"/>
              </a:ext>
            </a:extLst>
          </p:cNvPr>
          <p:cNvSpPr txBox="1"/>
          <p:nvPr/>
        </p:nvSpPr>
        <p:spPr>
          <a:xfrm>
            <a:off x="1074555" y="2329736"/>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25</a:t>
            </a:r>
          </a:p>
        </p:txBody>
      </p:sp>
      <p:cxnSp>
        <p:nvCxnSpPr>
          <p:cNvPr id="59" name="Straight Connector 58">
            <a:extLst>
              <a:ext uri="{FF2B5EF4-FFF2-40B4-BE49-F238E27FC236}">
                <a16:creationId xmlns:a16="http://schemas.microsoft.com/office/drawing/2014/main" id="{D3DD86A7-CA7F-A946-9214-30B91692E2E0}"/>
              </a:ext>
            </a:extLst>
          </p:cNvPr>
          <p:cNvCxnSpPr>
            <a:cxnSpLocks/>
          </p:cNvCxnSpPr>
          <p:nvPr/>
        </p:nvCxnSpPr>
        <p:spPr>
          <a:xfrm flipH="1">
            <a:off x="1232843" y="2404817"/>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E093F6D1-5E1B-C641-8FCF-8B074122D3BA}"/>
              </a:ext>
            </a:extLst>
          </p:cNvPr>
          <p:cNvSpPr txBox="1"/>
          <p:nvPr/>
        </p:nvSpPr>
        <p:spPr>
          <a:xfrm>
            <a:off x="1145087" y="2767886"/>
            <a:ext cx="70532"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61" name="TextBox 60">
            <a:extLst>
              <a:ext uri="{FF2B5EF4-FFF2-40B4-BE49-F238E27FC236}">
                <a16:creationId xmlns:a16="http://schemas.microsoft.com/office/drawing/2014/main" id="{45A6C8E8-AC7E-8D4F-9730-76D08F74B042}"/>
              </a:ext>
            </a:extLst>
          </p:cNvPr>
          <p:cNvSpPr txBox="1"/>
          <p:nvPr/>
        </p:nvSpPr>
        <p:spPr>
          <a:xfrm>
            <a:off x="2586335" y="1062453"/>
            <a:ext cx="2944717" cy="33855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Median </a:t>
            </a:r>
            <a:r>
              <a:rPr kumimoji="0" lang="en-GB" sz="11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DoR</a:t>
            </a: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 = 32.9 months (95% CI 27.3-41.7)</a:t>
            </a:r>
            <a:b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Median follow-up = 28.3 months</a:t>
            </a:r>
          </a:p>
        </p:txBody>
      </p:sp>
      <p:sp>
        <p:nvSpPr>
          <p:cNvPr id="62" name="TextBox 61">
            <a:extLst>
              <a:ext uri="{FF2B5EF4-FFF2-40B4-BE49-F238E27FC236}">
                <a16:creationId xmlns:a16="http://schemas.microsoft.com/office/drawing/2014/main" id="{804B13D5-0F34-C943-A692-E36388389003}"/>
              </a:ext>
            </a:extLst>
          </p:cNvPr>
          <p:cNvSpPr txBox="1"/>
          <p:nvPr/>
        </p:nvSpPr>
        <p:spPr>
          <a:xfrm>
            <a:off x="549647" y="990878"/>
            <a:ext cx="368691"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DoR</a:t>
            </a:r>
            <a:endPar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p:txBody>
      </p:sp>
      <p:cxnSp>
        <p:nvCxnSpPr>
          <p:cNvPr id="63" name="Straight Connector 62">
            <a:extLst>
              <a:ext uri="{FF2B5EF4-FFF2-40B4-BE49-F238E27FC236}">
                <a16:creationId xmlns:a16="http://schemas.microsoft.com/office/drawing/2014/main" id="{2682B3DB-8BFC-6044-8FB1-D7150BE4C3D6}"/>
              </a:ext>
            </a:extLst>
          </p:cNvPr>
          <p:cNvCxnSpPr>
            <a:cxnSpLocks/>
          </p:cNvCxnSpPr>
          <p:nvPr/>
        </p:nvCxnSpPr>
        <p:spPr>
          <a:xfrm flipH="1">
            <a:off x="1281395" y="1970713"/>
            <a:ext cx="4107901" cy="0"/>
          </a:xfrm>
          <a:prstGeom prst="line">
            <a:avLst/>
          </a:prstGeom>
          <a:ln w="95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FCC2ED79-2C0F-9340-9CA2-3297423B2A84}"/>
              </a:ext>
            </a:extLst>
          </p:cNvPr>
          <p:cNvCxnSpPr>
            <a:cxnSpLocks/>
          </p:cNvCxnSpPr>
          <p:nvPr/>
        </p:nvCxnSpPr>
        <p:spPr>
          <a:xfrm rot="16200000" flipH="1">
            <a:off x="1259198" y="2871654"/>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A9FF429B-3008-D346-9619-E62993AB8799}"/>
              </a:ext>
            </a:extLst>
          </p:cNvPr>
          <p:cNvSpPr txBox="1"/>
          <p:nvPr/>
        </p:nvSpPr>
        <p:spPr>
          <a:xfrm>
            <a:off x="1256212" y="2898061"/>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68" name="Straight Connector 67">
            <a:extLst>
              <a:ext uri="{FF2B5EF4-FFF2-40B4-BE49-F238E27FC236}">
                <a16:creationId xmlns:a16="http://schemas.microsoft.com/office/drawing/2014/main" id="{71F23BD1-31A4-4948-B78E-CF5927091603}"/>
              </a:ext>
            </a:extLst>
          </p:cNvPr>
          <p:cNvCxnSpPr>
            <a:cxnSpLocks/>
          </p:cNvCxnSpPr>
          <p:nvPr/>
        </p:nvCxnSpPr>
        <p:spPr>
          <a:xfrm rot="16200000" flipH="1">
            <a:off x="1671948" y="2871654"/>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574CF8DC-AE0B-1548-8FE1-06735464D02F}"/>
              </a:ext>
            </a:extLst>
          </p:cNvPr>
          <p:cNvSpPr txBox="1"/>
          <p:nvPr/>
        </p:nvSpPr>
        <p:spPr>
          <a:xfrm>
            <a:off x="1668962" y="2898061"/>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70" name="Straight Connector 69">
            <a:extLst>
              <a:ext uri="{FF2B5EF4-FFF2-40B4-BE49-F238E27FC236}">
                <a16:creationId xmlns:a16="http://schemas.microsoft.com/office/drawing/2014/main" id="{FF4694C5-73FF-AC49-8AA9-06609C449074}"/>
              </a:ext>
            </a:extLst>
          </p:cNvPr>
          <p:cNvCxnSpPr>
            <a:cxnSpLocks/>
          </p:cNvCxnSpPr>
          <p:nvPr/>
        </p:nvCxnSpPr>
        <p:spPr>
          <a:xfrm rot="16200000" flipH="1">
            <a:off x="2081523" y="2871654"/>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326BC1C7-1CE6-9540-A001-03CA0C6C8EF3}"/>
              </a:ext>
            </a:extLst>
          </p:cNvPr>
          <p:cNvSpPr txBox="1"/>
          <p:nvPr/>
        </p:nvSpPr>
        <p:spPr>
          <a:xfrm>
            <a:off x="2043271" y="28980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a:t>
            </a:r>
          </a:p>
        </p:txBody>
      </p:sp>
      <p:cxnSp>
        <p:nvCxnSpPr>
          <p:cNvPr id="72" name="Straight Connector 71">
            <a:extLst>
              <a:ext uri="{FF2B5EF4-FFF2-40B4-BE49-F238E27FC236}">
                <a16:creationId xmlns:a16="http://schemas.microsoft.com/office/drawing/2014/main" id="{F0966B12-0FAF-7A4E-B8F2-3D1BCFABDBC4}"/>
              </a:ext>
            </a:extLst>
          </p:cNvPr>
          <p:cNvCxnSpPr>
            <a:cxnSpLocks/>
          </p:cNvCxnSpPr>
          <p:nvPr/>
        </p:nvCxnSpPr>
        <p:spPr>
          <a:xfrm rot="16200000" flipH="1">
            <a:off x="2494273" y="2871654"/>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540BDD9B-A038-8B4F-BCC8-8814D6EF5B76}"/>
              </a:ext>
            </a:extLst>
          </p:cNvPr>
          <p:cNvSpPr txBox="1"/>
          <p:nvPr/>
        </p:nvSpPr>
        <p:spPr>
          <a:xfrm>
            <a:off x="2456021" y="28980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a:t>
            </a:r>
          </a:p>
        </p:txBody>
      </p:sp>
      <p:cxnSp>
        <p:nvCxnSpPr>
          <p:cNvPr id="74" name="Straight Connector 73">
            <a:extLst>
              <a:ext uri="{FF2B5EF4-FFF2-40B4-BE49-F238E27FC236}">
                <a16:creationId xmlns:a16="http://schemas.microsoft.com/office/drawing/2014/main" id="{53A62636-CABF-354F-8197-D1F9F7B97315}"/>
              </a:ext>
            </a:extLst>
          </p:cNvPr>
          <p:cNvCxnSpPr>
            <a:cxnSpLocks/>
          </p:cNvCxnSpPr>
          <p:nvPr/>
        </p:nvCxnSpPr>
        <p:spPr>
          <a:xfrm rot="16200000" flipH="1">
            <a:off x="2900673" y="2871654"/>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11699E6D-1C0F-B142-A259-24AC56CD65A5}"/>
              </a:ext>
            </a:extLst>
          </p:cNvPr>
          <p:cNvSpPr txBox="1"/>
          <p:nvPr/>
        </p:nvSpPr>
        <p:spPr>
          <a:xfrm>
            <a:off x="2862421" y="28980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24</a:t>
            </a:r>
          </a:p>
        </p:txBody>
      </p:sp>
      <p:cxnSp>
        <p:nvCxnSpPr>
          <p:cNvPr id="76" name="Straight Connector 75">
            <a:extLst>
              <a:ext uri="{FF2B5EF4-FFF2-40B4-BE49-F238E27FC236}">
                <a16:creationId xmlns:a16="http://schemas.microsoft.com/office/drawing/2014/main" id="{B64080E5-6D77-8849-AE6F-4F42863B41EE}"/>
              </a:ext>
            </a:extLst>
          </p:cNvPr>
          <p:cNvCxnSpPr>
            <a:cxnSpLocks/>
          </p:cNvCxnSpPr>
          <p:nvPr/>
        </p:nvCxnSpPr>
        <p:spPr>
          <a:xfrm rot="16200000" flipH="1">
            <a:off x="3313423" y="2871654"/>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A68FFE89-920E-D74C-836F-C927B66323EC}"/>
              </a:ext>
            </a:extLst>
          </p:cNvPr>
          <p:cNvSpPr txBox="1"/>
          <p:nvPr/>
        </p:nvSpPr>
        <p:spPr>
          <a:xfrm>
            <a:off x="3275171" y="28980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a:t>
            </a:r>
          </a:p>
        </p:txBody>
      </p:sp>
      <p:cxnSp>
        <p:nvCxnSpPr>
          <p:cNvPr id="78" name="Straight Connector 77">
            <a:extLst>
              <a:ext uri="{FF2B5EF4-FFF2-40B4-BE49-F238E27FC236}">
                <a16:creationId xmlns:a16="http://schemas.microsoft.com/office/drawing/2014/main" id="{3567E5F5-7576-714A-9F93-D3E07D35DDC6}"/>
              </a:ext>
            </a:extLst>
          </p:cNvPr>
          <p:cNvCxnSpPr>
            <a:cxnSpLocks/>
          </p:cNvCxnSpPr>
          <p:nvPr/>
        </p:nvCxnSpPr>
        <p:spPr>
          <a:xfrm rot="16200000" flipH="1">
            <a:off x="3722998" y="2871654"/>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333F2B57-E0B9-1E41-9ABB-CD4685C0AF5B}"/>
              </a:ext>
            </a:extLst>
          </p:cNvPr>
          <p:cNvSpPr txBox="1"/>
          <p:nvPr/>
        </p:nvSpPr>
        <p:spPr>
          <a:xfrm>
            <a:off x="3684746" y="28980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36</a:t>
            </a:r>
          </a:p>
        </p:txBody>
      </p:sp>
      <p:cxnSp>
        <p:nvCxnSpPr>
          <p:cNvPr id="80" name="Straight Connector 79">
            <a:extLst>
              <a:ext uri="{FF2B5EF4-FFF2-40B4-BE49-F238E27FC236}">
                <a16:creationId xmlns:a16="http://schemas.microsoft.com/office/drawing/2014/main" id="{5EB50857-AD8F-1342-80DF-0A0AB558B7F4}"/>
              </a:ext>
            </a:extLst>
          </p:cNvPr>
          <p:cNvCxnSpPr>
            <a:cxnSpLocks/>
          </p:cNvCxnSpPr>
          <p:nvPr/>
        </p:nvCxnSpPr>
        <p:spPr>
          <a:xfrm rot="16200000" flipH="1">
            <a:off x="4132573" y="2871654"/>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1F9CA752-B962-E04C-B08C-BBA9FEF9F4C3}"/>
              </a:ext>
            </a:extLst>
          </p:cNvPr>
          <p:cNvSpPr txBox="1"/>
          <p:nvPr/>
        </p:nvSpPr>
        <p:spPr>
          <a:xfrm>
            <a:off x="4094321" y="28980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42</a:t>
            </a:r>
          </a:p>
        </p:txBody>
      </p:sp>
      <p:cxnSp>
        <p:nvCxnSpPr>
          <p:cNvPr id="82" name="Straight Connector 81">
            <a:extLst>
              <a:ext uri="{FF2B5EF4-FFF2-40B4-BE49-F238E27FC236}">
                <a16:creationId xmlns:a16="http://schemas.microsoft.com/office/drawing/2014/main" id="{1485DD1A-18F4-D947-A8E2-293C2831A635}"/>
              </a:ext>
            </a:extLst>
          </p:cNvPr>
          <p:cNvCxnSpPr>
            <a:cxnSpLocks/>
          </p:cNvCxnSpPr>
          <p:nvPr/>
        </p:nvCxnSpPr>
        <p:spPr>
          <a:xfrm rot="16200000" flipH="1">
            <a:off x="4538973" y="2871654"/>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DBD155A8-63AF-2642-BC05-A7EAAB71D9B2}"/>
              </a:ext>
            </a:extLst>
          </p:cNvPr>
          <p:cNvSpPr txBox="1"/>
          <p:nvPr/>
        </p:nvSpPr>
        <p:spPr>
          <a:xfrm>
            <a:off x="4500721" y="28980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48</a:t>
            </a:r>
          </a:p>
        </p:txBody>
      </p:sp>
      <p:cxnSp>
        <p:nvCxnSpPr>
          <p:cNvPr id="84" name="Straight Connector 83">
            <a:extLst>
              <a:ext uri="{FF2B5EF4-FFF2-40B4-BE49-F238E27FC236}">
                <a16:creationId xmlns:a16="http://schemas.microsoft.com/office/drawing/2014/main" id="{3D8934DB-2358-7342-9FE8-51C36050C320}"/>
              </a:ext>
            </a:extLst>
          </p:cNvPr>
          <p:cNvCxnSpPr>
            <a:cxnSpLocks/>
          </p:cNvCxnSpPr>
          <p:nvPr/>
        </p:nvCxnSpPr>
        <p:spPr>
          <a:xfrm rot="16200000" flipH="1">
            <a:off x="4954898" y="2871654"/>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EB5B904C-6E24-A649-B7D7-5954F6048AA0}"/>
              </a:ext>
            </a:extLst>
          </p:cNvPr>
          <p:cNvSpPr txBox="1"/>
          <p:nvPr/>
        </p:nvSpPr>
        <p:spPr>
          <a:xfrm>
            <a:off x="4916646" y="28980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54</a:t>
            </a:r>
          </a:p>
        </p:txBody>
      </p:sp>
      <p:cxnSp>
        <p:nvCxnSpPr>
          <p:cNvPr id="86" name="Straight Connector 85">
            <a:extLst>
              <a:ext uri="{FF2B5EF4-FFF2-40B4-BE49-F238E27FC236}">
                <a16:creationId xmlns:a16="http://schemas.microsoft.com/office/drawing/2014/main" id="{26C4BD48-1F3C-024A-9ED3-B467B90D7828}"/>
              </a:ext>
            </a:extLst>
          </p:cNvPr>
          <p:cNvCxnSpPr>
            <a:cxnSpLocks/>
          </p:cNvCxnSpPr>
          <p:nvPr/>
        </p:nvCxnSpPr>
        <p:spPr>
          <a:xfrm rot="16200000" flipH="1">
            <a:off x="5361298" y="2871654"/>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1E251549-6042-834B-A229-BDF3C427EAAE}"/>
              </a:ext>
            </a:extLst>
          </p:cNvPr>
          <p:cNvSpPr txBox="1"/>
          <p:nvPr/>
        </p:nvSpPr>
        <p:spPr>
          <a:xfrm>
            <a:off x="5323046" y="28980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60</a:t>
            </a:r>
          </a:p>
        </p:txBody>
      </p:sp>
      <p:sp>
        <p:nvSpPr>
          <p:cNvPr id="88" name="TextBox 87">
            <a:extLst>
              <a:ext uri="{FF2B5EF4-FFF2-40B4-BE49-F238E27FC236}">
                <a16:creationId xmlns:a16="http://schemas.microsoft.com/office/drawing/2014/main" id="{1C1749F5-322F-BE4C-B863-2A884581B01F}"/>
              </a:ext>
            </a:extLst>
          </p:cNvPr>
          <p:cNvSpPr txBox="1"/>
          <p:nvPr/>
        </p:nvSpPr>
        <p:spPr>
          <a:xfrm>
            <a:off x="2309550" y="3053182"/>
            <a:ext cx="2034211" cy="169277"/>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Months from start of response</a:t>
            </a:r>
          </a:p>
        </p:txBody>
      </p:sp>
      <p:sp>
        <p:nvSpPr>
          <p:cNvPr id="89" name="TextBox 88">
            <a:extLst>
              <a:ext uri="{FF2B5EF4-FFF2-40B4-BE49-F238E27FC236}">
                <a16:creationId xmlns:a16="http://schemas.microsoft.com/office/drawing/2014/main" id="{897491CC-E9C5-7B43-AD86-52B08ED07988}"/>
              </a:ext>
            </a:extLst>
          </p:cNvPr>
          <p:cNvSpPr txBox="1"/>
          <p:nvPr/>
        </p:nvSpPr>
        <p:spPr>
          <a:xfrm>
            <a:off x="1185680" y="3240961"/>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139</a:t>
            </a:r>
          </a:p>
        </p:txBody>
      </p:sp>
      <p:sp>
        <p:nvSpPr>
          <p:cNvPr id="90" name="TextBox 89">
            <a:extLst>
              <a:ext uri="{FF2B5EF4-FFF2-40B4-BE49-F238E27FC236}">
                <a16:creationId xmlns:a16="http://schemas.microsoft.com/office/drawing/2014/main" id="{B1EEA9A2-6EA5-7C49-A57B-0A6C7560AAF8}"/>
              </a:ext>
            </a:extLst>
          </p:cNvPr>
          <p:cNvSpPr txBox="1"/>
          <p:nvPr/>
        </p:nvSpPr>
        <p:spPr>
          <a:xfrm>
            <a:off x="1598430" y="3240961"/>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113</a:t>
            </a:r>
          </a:p>
        </p:txBody>
      </p:sp>
      <p:sp>
        <p:nvSpPr>
          <p:cNvPr id="91" name="TextBox 90">
            <a:extLst>
              <a:ext uri="{FF2B5EF4-FFF2-40B4-BE49-F238E27FC236}">
                <a16:creationId xmlns:a16="http://schemas.microsoft.com/office/drawing/2014/main" id="{A13275F1-4C82-D54D-A428-45B52A4B2B2B}"/>
              </a:ext>
            </a:extLst>
          </p:cNvPr>
          <p:cNvSpPr txBox="1"/>
          <p:nvPr/>
        </p:nvSpPr>
        <p:spPr>
          <a:xfrm>
            <a:off x="2043271" y="32409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96</a:t>
            </a:r>
          </a:p>
        </p:txBody>
      </p:sp>
      <p:sp>
        <p:nvSpPr>
          <p:cNvPr id="92" name="TextBox 91">
            <a:extLst>
              <a:ext uri="{FF2B5EF4-FFF2-40B4-BE49-F238E27FC236}">
                <a16:creationId xmlns:a16="http://schemas.microsoft.com/office/drawing/2014/main" id="{0B24042F-AED2-4747-83A1-05E222ACD79A}"/>
              </a:ext>
            </a:extLst>
          </p:cNvPr>
          <p:cNvSpPr txBox="1"/>
          <p:nvPr/>
        </p:nvSpPr>
        <p:spPr>
          <a:xfrm>
            <a:off x="2456021" y="32409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76</a:t>
            </a:r>
          </a:p>
        </p:txBody>
      </p:sp>
      <p:sp>
        <p:nvSpPr>
          <p:cNvPr id="93" name="TextBox 92">
            <a:extLst>
              <a:ext uri="{FF2B5EF4-FFF2-40B4-BE49-F238E27FC236}">
                <a16:creationId xmlns:a16="http://schemas.microsoft.com/office/drawing/2014/main" id="{898BD7B3-5F37-AE4D-9FA9-9B1E75D08ED1}"/>
              </a:ext>
            </a:extLst>
          </p:cNvPr>
          <p:cNvSpPr txBox="1"/>
          <p:nvPr/>
        </p:nvSpPr>
        <p:spPr>
          <a:xfrm>
            <a:off x="2862421" y="32409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60</a:t>
            </a:r>
          </a:p>
        </p:txBody>
      </p:sp>
      <p:sp>
        <p:nvSpPr>
          <p:cNvPr id="94" name="TextBox 93">
            <a:extLst>
              <a:ext uri="{FF2B5EF4-FFF2-40B4-BE49-F238E27FC236}">
                <a16:creationId xmlns:a16="http://schemas.microsoft.com/office/drawing/2014/main" id="{48369D69-9FDD-0D42-967D-D71213D2D083}"/>
              </a:ext>
            </a:extLst>
          </p:cNvPr>
          <p:cNvSpPr txBox="1"/>
          <p:nvPr/>
        </p:nvSpPr>
        <p:spPr>
          <a:xfrm>
            <a:off x="3275171" y="32409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40</a:t>
            </a:r>
          </a:p>
        </p:txBody>
      </p:sp>
      <p:sp>
        <p:nvSpPr>
          <p:cNvPr id="95" name="TextBox 94">
            <a:extLst>
              <a:ext uri="{FF2B5EF4-FFF2-40B4-BE49-F238E27FC236}">
                <a16:creationId xmlns:a16="http://schemas.microsoft.com/office/drawing/2014/main" id="{F5E307D6-4F8A-5443-87AD-1041059A3BE0}"/>
              </a:ext>
            </a:extLst>
          </p:cNvPr>
          <p:cNvSpPr txBox="1"/>
          <p:nvPr/>
        </p:nvSpPr>
        <p:spPr>
          <a:xfrm>
            <a:off x="3684746" y="32409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26</a:t>
            </a:r>
          </a:p>
        </p:txBody>
      </p:sp>
      <p:sp>
        <p:nvSpPr>
          <p:cNvPr id="96" name="TextBox 95">
            <a:extLst>
              <a:ext uri="{FF2B5EF4-FFF2-40B4-BE49-F238E27FC236}">
                <a16:creationId xmlns:a16="http://schemas.microsoft.com/office/drawing/2014/main" id="{BE2A1B8A-5FAF-C345-802B-DD7CA3A65E9D}"/>
              </a:ext>
            </a:extLst>
          </p:cNvPr>
          <p:cNvSpPr txBox="1"/>
          <p:nvPr/>
        </p:nvSpPr>
        <p:spPr>
          <a:xfrm>
            <a:off x="4094321" y="3240961"/>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a:t>
            </a:r>
          </a:p>
        </p:txBody>
      </p:sp>
      <p:sp>
        <p:nvSpPr>
          <p:cNvPr id="97" name="TextBox 96">
            <a:extLst>
              <a:ext uri="{FF2B5EF4-FFF2-40B4-BE49-F238E27FC236}">
                <a16:creationId xmlns:a16="http://schemas.microsoft.com/office/drawing/2014/main" id="{D7046137-578A-A04C-9091-B3ACFF6E4955}"/>
              </a:ext>
            </a:extLst>
          </p:cNvPr>
          <p:cNvSpPr txBox="1"/>
          <p:nvPr/>
        </p:nvSpPr>
        <p:spPr>
          <a:xfrm>
            <a:off x="4535987" y="3240961"/>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sp>
        <p:nvSpPr>
          <p:cNvPr id="98" name="TextBox 97">
            <a:extLst>
              <a:ext uri="{FF2B5EF4-FFF2-40B4-BE49-F238E27FC236}">
                <a16:creationId xmlns:a16="http://schemas.microsoft.com/office/drawing/2014/main" id="{609A2A7A-8C47-6D4A-99BD-A1421BE873C0}"/>
              </a:ext>
            </a:extLst>
          </p:cNvPr>
          <p:cNvSpPr txBox="1"/>
          <p:nvPr/>
        </p:nvSpPr>
        <p:spPr>
          <a:xfrm>
            <a:off x="4951912" y="3240961"/>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sp>
        <p:nvSpPr>
          <p:cNvPr id="99" name="TextBox 98">
            <a:extLst>
              <a:ext uri="{FF2B5EF4-FFF2-40B4-BE49-F238E27FC236}">
                <a16:creationId xmlns:a16="http://schemas.microsoft.com/office/drawing/2014/main" id="{7686592E-687D-4D4B-8E11-508040D902C6}"/>
              </a:ext>
            </a:extLst>
          </p:cNvPr>
          <p:cNvSpPr txBox="1"/>
          <p:nvPr/>
        </p:nvSpPr>
        <p:spPr>
          <a:xfrm>
            <a:off x="5358312" y="3240961"/>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100" name="TextBox 99">
            <a:extLst>
              <a:ext uri="{FF2B5EF4-FFF2-40B4-BE49-F238E27FC236}">
                <a16:creationId xmlns:a16="http://schemas.microsoft.com/office/drawing/2014/main" id="{2E4C5F6D-97A9-484D-9766-61390980DAFD}"/>
              </a:ext>
            </a:extLst>
          </p:cNvPr>
          <p:cNvSpPr txBox="1"/>
          <p:nvPr/>
        </p:nvSpPr>
        <p:spPr>
          <a:xfrm>
            <a:off x="437219" y="3240961"/>
            <a:ext cx="617157"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No. at risk</a:t>
            </a:r>
          </a:p>
        </p:txBody>
      </p:sp>
      <p:sp>
        <p:nvSpPr>
          <p:cNvPr id="101" name="TextBox 100">
            <a:extLst>
              <a:ext uri="{FF2B5EF4-FFF2-40B4-BE49-F238E27FC236}">
                <a16:creationId xmlns:a16="http://schemas.microsoft.com/office/drawing/2014/main" id="{02FC5E0B-098A-9A44-9AC7-1FF58CB1A897}"/>
              </a:ext>
            </a:extLst>
          </p:cNvPr>
          <p:cNvSpPr txBox="1"/>
          <p:nvPr/>
        </p:nvSpPr>
        <p:spPr>
          <a:xfrm rot="16200000">
            <a:off x="5934152" y="1862721"/>
            <a:ext cx="532197"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PFS (%)</a:t>
            </a:r>
          </a:p>
        </p:txBody>
      </p:sp>
      <p:cxnSp>
        <p:nvCxnSpPr>
          <p:cNvPr id="102" name="Straight Connector 101">
            <a:extLst>
              <a:ext uri="{FF2B5EF4-FFF2-40B4-BE49-F238E27FC236}">
                <a16:creationId xmlns:a16="http://schemas.microsoft.com/office/drawing/2014/main" id="{548847FF-367D-B84A-B900-8C574A078A26}"/>
              </a:ext>
            </a:extLst>
          </p:cNvPr>
          <p:cNvCxnSpPr>
            <a:cxnSpLocks/>
          </p:cNvCxnSpPr>
          <p:nvPr/>
        </p:nvCxnSpPr>
        <p:spPr>
          <a:xfrm>
            <a:off x="6623373" y="1068717"/>
            <a:ext cx="0" cy="176774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32C0B13E-98EE-F340-BFCB-6A56510C6F00}"/>
              </a:ext>
            </a:extLst>
          </p:cNvPr>
          <p:cNvCxnSpPr>
            <a:cxnSpLocks/>
          </p:cNvCxnSpPr>
          <p:nvPr/>
        </p:nvCxnSpPr>
        <p:spPr>
          <a:xfrm flipH="1">
            <a:off x="6570018" y="2829493"/>
            <a:ext cx="416148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7B1904DC-E78E-B64B-9BBC-7298071DBA8F}"/>
              </a:ext>
            </a:extLst>
          </p:cNvPr>
          <p:cNvSpPr txBox="1"/>
          <p:nvPr/>
        </p:nvSpPr>
        <p:spPr>
          <a:xfrm>
            <a:off x="6341197" y="998637"/>
            <a:ext cx="211597"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100</a:t>
            </a:r>
          </a:p>
        </p:txBody>
      </p:sp>
      <p:cxnSp>
        <p:nvCxnSpPr>
          <p:cNvPr id="105" name="Straight Connector 104">
            <a:extLst>
              <a:ext uri="{FF2B5EF4-FFF2-40B4-BE49-F238E27FC236}">
                <a16:creationId xmlns:a16="http://schemas.microsoft.com/office/drawing/2014/main" id="{4062F9DC-F6F1-3E4B-B1A6-FC2504CB51A8}"/>
              </a:ext>
            </a:extLst>
          </p:cNvPr>
          <p:cNvCxnSpPr>
            <a:cxnSpLocks/>
          </p:cNvCxnSpPr>
          <p:nvPr/>
        </p:nvCxnSpPr>
        <p:spPr>
          <a:xfrm flipH="1">
            <a:off x="6570018" y="1070543"/>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6" name="TextBox 105">
            <a:extLst>
              <a:ext uri="{FF2B5EF4-FFF2-40B4-BE49-F238E27FC236}">
                <a16:creationId xmlns:a16="http://schemas.microsoft.com/office/drawing/2014/main" id="{76A1B18D-7D4C-5F4D-A9DA-52E2A4403ED6}"/>
              </a:ext>
            </a:extLst>
          </p:cNvPr>
          <p:cNvSpPr txBox="1"/>
          <p:nvPr/>
        </p:nvSpPr>
        <p:spPr>
          <a:xfrm>
            <a:off x="6411730" y="1443137"/>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75</a:t>
            </a:r>
          </a:p>
        </p:txBody>
      </p:sp>
      <p:cxnSp>
        <p:nvCxnSpPr>
          <p:cNvPr id="107" name="Straight Connector 106">
            <a:extLst>
              <a:ext uri="{FF2B5EF4-FFF2-40B4-BE49-F238E27FC236}">
                <a16:creationId xmlns:a16="http://schemas.microsoft.com/office/drawing/2014/main" id="{AD6EB45B-1C41-8743-BCDC-31434D1B96D8}"/>
              </a:ext>
            </a:extLst>
          </p:cNvPr>
          <p:cNvCxnSpPr>
            <a:cxnSpLocks/>
          </p:cNvCxnSpPr>
          <p:nvPr/>
        </p:nvCxnSpPr>
        <p:spPr>
          <a:xfrm flipH="1">
            <a:off x="6570018" y="1515043"/>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178F2648-DF42-8443-ACEE-D56E24C89BF4}"/>
              </a:ext>
            </a:extLst>
          </p:cNvPr>
          <p:cNvSpPr txBox="1"/>
          <p:nvPr/>
        </p:nvSpPr>
        <p:spPr>
          <a:xfrm>
            <a:off x="6411730" y="1878112"/>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50</a:t>
            </a:r>
          </a:p>
        </p:txBody>
      </p:sp>
      <p:cxnSp>
        <p:nvCxnSpPr>
          <p:cNvPr id="109" name="Straight Connector 108">
            <a:extLst>
              <a:ext uri="{FF2B5EF4-FFF2-40B4-BE49-F238E27FC236}">
                <a16:creationId xmlns:a16="http://schemas.microsoft.com/office/drawing/2014/main" id="{B32A8C32-D495-0C46-BB51-5341DD4E67E9}"/>
              </a:ext>
            </a:extLst>
          </p:cNvPr>
          <p:cNvCxnSpPr>
            <a:cxnSpLocks/>
          </p:cNvCxnSpPr>
          <p:nvPr/>
        </p:nvCxnSpPr>
        <p:spPr>
          <a:xfrm flipH="1">
            <a:off x="6570018" y="1957239"/>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TextBox 109">
            <a:extLst>
              <a:ext uri="{FF2B5EF4-FFF2-40B4-BE49-F238E27FC236}">
                <a16:creationId xmlns:a16="http://schemas.microsoft.com/office/drawing/2014/main" id="{71C5BFAF-31BB-2F4E-A756-DF64F38AF1E4}"/>
              </a:ext>
            </a:extLst>
          </p:cNvPr>
          <p:cNvSpPr txBox="1"/>
          <p:nvPr/>
        </p:nvSpPr>
        <p:spPr>
          <a:xfrm>
            <a:off x="6411730" y="2316262"/>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25</a:t>
            </a:r>
          </a:p>
        </p:txBody>
      </p:sp>
      <p:cxnSp>
        <p:nvCxnSpPr>
          <p:cNvPr id="111" name="Straight Connector 110">
            <a:extLst>
              <a:ext uri="{FF2B5EF4-FFF2-40B4-BE49-F238E27FC236}">
                <a16:creationId xmlns:a16="http://schemas.microsoft.com/office/drawing/2014/main" id="{0DD71D09-8879-1942-A114-385CD86151BB}"/>
              </a:ext>
            </a:extLst>
          </p:cNvPr>
          <p:cNvCxnSpPr>
            <a:cxnSpLocks/>
          </p:cNvCxnSpPr>
          <p:nvPr/>
        </p:nvCxnSpPr>
        <p:spPr>
          <a:xfrm flipH="1">
            <a:off x="6570018" y="2391343"/>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2" name="TextBox 111">
            <a:extLst>
              <a:ext uri="{FF2B5EF4-FFF2-40B4-BE49-F238E27FC236}">
                <a16:creationId xmlns:a16="http://schemas.microsoft.com/office/drawing/2014/main" id="{C8D226CF-B76D-AF4A-829D-553DD8E79A79}"/>
              </a:ext>
            </a:extLst>
          </p:cNvPr>
          <p:cNvSpPr txBox="1"/>
          <p:nvPr/>
        </p:nvSpPr>
        <p:spPr>
          <a:xfrm>
            <a:off x="6482262" y="2754412"/>
            <a:ext cx="70532"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114" name="TextBox 113">
            <a:extLst>
              <a:ext uri="{FF2B5EF4-FFF2-40B4-BE49-F238E27FC236}">
                <a16:creationId xmlns:a16="http://schemas.microsoft.com/office/drawing/2014/main" id="{14BB1282-ADFD-DB4C-B0CB-09F54BBB61CA}"/>
              </a:ext>
            </a:extLst>
          </p:cNvPr>
          <p:cNvSpPr txBox="1"/>
          <p:nvPr/>
        </p:nvSpPr>
        <p:spPr>
          <a:xfrm>
            <a:off x="5886822" y="977404"/>
            <a:ext cx="349455"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PFS</a:t>
            </a:r>
          </a:p>
        </p:txBody>
      </p:sp>
      <p:cxnSp>
        <p:nvCxnSpPr>
          <p:cNvPr id="115" name="Straight Connector 114">
            <a:extLst>
              <a:ext uri="{FF2B5EF4-FFF2-40B4-BE49-F238E27FC236}">
                <a16:creationId xmlns:a16="http://schemas.microsoft.com/office/drawing/2014/main" id="{2266D1A7-5D5B-5A43-A68D-3D91F902937A}"/>
              </a:ext>
            </a:extLst>
          </p:cNvPr>
          <p:cNvCxnSpPr>
            <a:cxnSpLocks/>
          </p:cNvCxnSpPr>
          <p:nvPr/>
        </p:nvCxnSpPr>
        <p:spPr>
          <a:xfrm flipH="1">
            <a:off x="6618570" y="1957239"/>
            <a:ext cx="4107901" cy="0"/>
          </a:xfrm>
          <a:prstGeom prst="line">
            <a:avLst/>
          </a:prstGeom>
          <a:ln w="95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D1C64E24-CAF5-A942-9BB3-6CA36D6AABAC}"/>
              </a:ext>
            </a:extLst>
          </p:cNvPr>
          <p:cNvCxnSpPr>
            <a:cxnSpLocks/>
          </p:cNvCxnSpPr>
          <p:nvPr/>
        </p:nvCxnSpPr>
        <p:spPr>
          <a:xfrm rot="16200000" flipH="1">
            <a:off x="6596373" y="2858180"/>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E2837DCF-523D-7946-9550-E2C02881C874}"/>
              </a:ext>
            </a:extLst>
          </p:cNvPr>
          <p:cNvSpPr txBox="1"/>
          <p:nvPr/>
        </p:nvSpPr>
        <p:spPr>
          <a:xfrm>
            <a:off x="6593387" y="2884587"/>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118" name="Straight Connector 117">
            <a:extLst>
              <a:ext uri="{FF2B5EF4-FFF2-40B4-BE49-F238E27FC236}">
                <a16:creationId xmlns:a16="http://schemas.microsoft.com/office/drawing/2014/main" id="{9B161395-6C85-4448-9ACE-4967F92C509D}"/>
              </a:ext>
            </a:extLst>
          </p:cNvPr>
          <p:cNvCxnSpPr>
            <a:cxnSpLocks/>
          </p:cNvCxnSpPr>
          <p:nvPr/>
        </p:nvCxnSpPr>
        <p:spPr>
          <a:xfrm rot="16200000" flipH="1">
            <a:off x="6974198" y="2858180"/>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9" name="TextBox 118">
            <a:extLst>
              <a:ext uri="{FF2B5EF4-FFF2-40B4-BE49-F238E27FC236}">
                <a16:creationId xmlns:a16="http://schemas.microsoft.com/office/drawing/2014/main" id="{D1E0925B-4219-A045-A65A-4F44B2E21927}"/>
              </a:ext>
            </a:extLst>
          </p:cNvPr>
          <p:cNvSpPr txBox="1"/>
          <p:nvPr/>
        </p:nvSpPr>
        <p:spPr>
          <a:xfrm>
            <a:off x="6971212" y="2884587"/>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120" name="Straight Connector 119">
            <a:extLst>
              <a:ext uri="{FF2B5EF4-FFF2-40B4-BE49-F238E27FC236}">
                <a16:creationId xmlns:a16="http://schemas.microsoft.com/office/drawing/2014/main" id="{937B7EE1-8FF5-2240-A0ED-B587371C43B5}"/>
              </a:ext>
            </a:extLst>
          </p:cNvPr>
          <p:cNvCxnSpPr>
            <a:cxnSpLocks/>
          </p:cNvCxnSpPr>
          <p:nvPr/>
        </p:nvCxnSpPr>
        <p:spPr>
          <a:xfrm rot="16200000" flipH="1">
            <a:off x="7345673" y="2858180"/>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1" name="TextBox 120">
            <a:extLst>
              <a:ext uri="{FF2B5EF4-FFF2-40B4-BE49-F238E27FC236}">
                <a16:creationId xmlns:a16="http://schemas.microsoft.com/office/drawing/2014/main" id="{007FE36D-02EE-A442-9602-C93FE3794F72}"/>
              </a:ext>
            </a:extLst>
          </p:cNvPr>
          <p:cNvSpPr txBox="1"/>
          <p:nvPr/>
        </p:nvSpPr>
        <p:spPr>
          <a:xfrm>
            <a:off x="7307421" y="28845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a:t>
            </a:r>
          </a:p>
        </p:txBody>
      </p:sp>
      <p:cxnSp>
        <p:nvCxnSpPr>
          <p:cNvPr id="122" name="Straight Connector 121">
            <a:extLst>
              <a:ext uri="{FF2B5EF4-FFF2-40B4-BE49-F238E27FC236}">
                <a16:creationId xmlns:a16="http://schemas.microsoft.com/office/drawing/2014/main" id="{5BB096C3-AAD4-6F4F-8801-8ACC7B6FE1A4}"/>
              </a:ext>
            </a:extLst>
          </p:cNvPr>
          <p:cNvCxnSpPr>
            <a:cxnSpLocks/>
          </p:cNvCxnSpPr>
          <p:nvPr/>
        </p:nvCxnSpPr>
        <p:spPr>
          <a:xfrm rot="16200000" flipH="1">
            <a:off x="7717148" y="2858180"/>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3" name="TextBox 122">
            <a:extLst>
              <a:ext uri="{FF2B5EF4-FFF2-40B4-BE49-F238E27FC236}">
                <a16:creationId xmlns:a16="http://schemas.microsoft.com/office/drawing/2014/main" id="{3A358DBE-9DCC-E247-8F7A-F6E824D0B58F}"/>
              </a:ext>
            </a:extLst>
          </p:cNvPr>
          <p:cNvSpPr txBox="1"/>
          <p:nvPr/>
        </p:nvSpPr>
        <p:spPr>
          <a:xfrm>
            <a:off x="7678896" y="28845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a:t>
            </a:r>
          </a:p>
        </p:txBody>
      </p:sp>
      <p:cxnSp>
        <p:nvCxnSpPr>
          <p:cNvPr id="124" name="Straight Connector 123">
            <a:extLst>
              <a:ext uri="{FF2B5EF4-FFF2-40B4-BE49-F238E27FC236}">
                <a16:creationId xmlns:a16="http://schemas.microsoft.com/office/drawing/2014/main" id="{8167E1E1-8519-A240-85C1-AF24F2648F3E}"/>
              </a:ext>
            </a:extLst>
          </p:cNvPr>
          <p:cNvCxnSpPr>
            <a:cxnSpLocks/>
          </p:cNvCxnSpPr>
          <p:nvPr/>
        </p:nvCxnSpPr>
        <p:spPr>
          <a:xfrm rot="16200000" flipH="1">
            <a:off x="8091798" y="2858180"/>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TextBox 124">
            <a:extLst>
              <a:ext uri="{FF2B5EF4-FFF2-40B4-BE49-F238E27FC236}">
                <a16:creationId xmlns:a16="http://schemas.microsoft.com/office/drawing/2014/main" id="{BA3B3DD1-B7F4-2E45-839F-AC51B422DA28}"/>
              </a:ext>
            </a:extLst>
          </p:cNvPr>
          <p:cNvSpPr txBox="1"/>
          <p:nvPr/>
        </p:nvSpPr>
        <p:spPr>
          <a:xfrm>
            <a:off x="8053546" y="28845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24</a:t>
            </a:r>
          </a:p>
        </p:txBody>
      </p:sp>
      <p:cxnSp>
        <p:nvCxnSpPr>
          <p:cNvPr id="126" name="Straight Connector 125">
            <a:extLst>
              <a:ext uri="{FF2B5EF4-FFF2-40B4-BE49-F238E27FC236}">
                <a16:creationId xmlns:a16="http://schemas.microsoft.com/office/drawing/2014/main" id="{38C4B3F1-AEE1-AB4C-BEA9-AF15308408CA}"/>
              </a:ext>
            </a:extLst>
          </p:cNvPr>
          <p:cNvCxnSpPr>
            <a:cxnSpLocks/>
          </p:cNvCxnSpPr>
          <p:nvPr/>
        </p:nvCxnSpPr>
        <p:spPr>
          <a:xfrm rot="16200000" flipH="1">
            <a:off x="8463273" y="2858180"/>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7" name="TextBox 126">
            <a:extLst>
              <a:ext uri="{FF2B5EF4-FFF2-40B4-BE49-F238E27FC236}">
                <a16:creationId xmlns:a16="http://schemas.microsoft.com/office/drawing/2014/main" id="{29986DBC-42CA-0C4E-A9CB-554494CE7E77}"/>
              </a:ext>
            </a:extLst>
          </p:cNvPr>
          <p:cNvSpPr txBox="1"/>
          <p:nvPr/>
        </p:nvSpPr>
        <p:spPr>
          <a:xfrm>
            <a:off x="8425021" y="28845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a:t>
            </a:r>
          </a:p>
        </p:txBody>
      </p:sp>
      <p:cxnSp>
        <p:nvCxnSpPr>
          <p:cNvPr id="128" name="Straight Connector 127">
            <a:extLst>
              <a:ext uri="{FF2B5EF4-FFF2-40B4-BE49-F238E27FC236}">
                <a16:creationId xmlns:a16="http://schemas.microsoft.com/office/drawing/2014/main" id="{4AE93D17-EC52-5D48-97A1-AF064AFD1F08}"/>
              </a:ext>
            </a:extLst>
          </p:cNvPr>
          <p:cNvCxnSpPr>
            <a:cxnSpLocks/>
          </p:cNvCxnSpPr>
          <p:nvPr/>
        </p:nvCxnSpPr>
        <p:spPr>
          <a:xfrm rot="16200000" flipH="1">
            <a:off x="8834748" y="2858180"/>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 name="TextBox 128">
            <a:extLst>
              <a:ext uri="{FF2B5EF4-FFF2-40B4-BE49-F238E27FC236}">
                <a16:creationId xmlns:a16="http://schemas.microsoft.com/office/drawing/2014/main" id="{876A724C-73C8-A94C-9E1E-2518B866CC28}"/>
              </a:ext>
            </a:extLst>
          </p:cNvPr>
          <p:cNvSpPr txBox="1"/>
          <p:nvPr/>
        </p:nvSpPr>
        <p:spPr>
          <a:xfrm>
            <a:off x="8796496" y="28845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36</a:t>
            </a:r>
          </a:p>
        </p:txBody>
      </p:sp>
      <p:cxnSp>
        <p:nvCxnSpPr>
          <p:cNvPr id="130" name="Straight Connector 129">
            <a:extLst>
              <a:ext uri="{FF2B5EF4-FFF2-40B4-BE49-F238E27FC236}">
                <a16:creationId xmlns:a16="http://schemas.microsoft.com/office/drawing/2014/main" id="{369EDC43-2C8B-574B-895C-BA80B56577DA}"/>
              </a:ext>
            </a:extLst>
          </p:cNvPr>
          <p:cNvCxnSpPr>
            <a:cxnSpLocks/>
          </p:cNvCxnSpPr>
          <p:nvPr/>
        </p:nvCxnSpPr>
        <p:spPr>
          <a:xfrm rot="16200000" flipH="1">
            <a:off x="9212573" y="2858180"/>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1" name="TextBox 130">
            <a:extLst>
              <a:ext uri="{FF2B5EF4-FFF2-40B4-BE49-F238E27FC236}">
                <a16:creationId xmlns:a16="http://schemas.microsoft.com/office/drawing/2014/main" id="{D2933728-75AB-8040-9B4F-17D11CFB93FC}"/>
              </a:ext>
            </a:extLst>
          </p:cNvPr>
          <p:cNvSpPr txBox="1"/>
          <p:nvPr/>
        </p:nvSpPr>
        <p:spPr>
          <a:xfrm>
            <a:off x="9174321" y="28845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42</a:t>
            </a:r>
          </a:p>
        </p:txBody>
      </p:sp>
      <p:cxnSp>
        <p:nvCxnSpPr>
          <p:cNvPr id="132" name="Straight Connector 131">
            <a:extLst>
              <a:ext uri="{FF2B5EF4-FFF2-40B4-BE49-F238E27FC236}">
                <a16:creationId xmlns:a16="http://schemas.microsoft.com/office/drawing/2014/main" id="{BE377890-1F3A-A340-BADC-F67DF375E5D7}"/>
              </a:ext>
            </a:extLst>
          </p:cNvPr>
          <p:cNvCxnSpPr>
            <a:cxnSpLocks/>
          </p:cNvCxnSpPr>
          <p:nvPr/>
        </p:nvCxnSpPr>
        <p:spPr>
          <a:xfrm rot="16200000" flipH="1">
            <a:off x="9584048" y="2858180"/>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17A33A52-0C8A-E647-92B0-29407AAFA877}"/>
              </a:ext>
            </a:extLst>
          </p:cNvPr>
          <p:cNvSpPr txBox="1"/>
          <p:nvPr/>
        </p:nvSpPr>
        <p:spPr>
          <a:xfrm>
            <a:off x="9545796" y="28845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48</a:t>
            </a:r>
          </a:p>
        </p:txBody>
      </p:sp>
      <p:cxnSp>
        <p:nvCxnSpPr>
          <p:cNvPr id="134" name="Straight Connector 133">
            <a:extLst>
              <a:ext uri="{FF2B5EF4-FFF2-40B4-BE49-F238E27FC236}">
                <a16:creationId xmlns:a16="http://schemas.microsoft.com/office/drawing/2014/main" id="{BDFA97EA-A083-084F-8397-358F66F8384F}"/>
              </a:ext>
            </a:extLst>
          </p:cNvPr>
          <p:cNvCxnSpPr>
            <a:cxnSpLocks/>
          </p:cNvCxnSpPr>
          <p:nvPr/>
        </p:nvCxnSpPr>
        <p:spPr>
          <a:xfrm rot="16200000" flipH="1">
            <a:off x="10326998" y="2858180"/>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5" name="TextBox 134">
            <a:extLst>
              <a:ext uri="{FF2B5EF4-FFF2-40B4-BE49-F238E27FC236}">
                <a16:creationId xmlns:a16="http://schemas.microsoft.com/office/drawing/2014/main" id="{9A00C377-18A1-714F-AE8F-1F40EE22EB3D}"/>
              </a:ext>
            </a:extLst>
          </p:cNvPr>
          <p:cNvSpPr txBox="1"/>
          <p:nvPr/>
        </p:nvSpPr>
        <p:spPr>
          <a:xfrm>
            <a:off x="10288746" y="28845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60</a:t>
            </a:r>
          </a:p>
        </p:txBody>
      </p:sp>
      <p:cxnSp>
        <p:nvCxnSpPr>
          <p:cNvPr id="136" name="Straight Connector 135">
            <a:extLst>
              <a:ext uri="{FF2B5EF4-FFF2-40B4-BE49-F238E27FC236}">
                <a16:creationId xmlns:a16="http://schemas.microsoft.com/office/drawing/2014/main" id="{BA1D2870-C9FB-C949-BB5C-E574D8B3B889}"/>
              </a:ext>
            </a:extLst>
          </p:cNvPr>
          <p:cNvCxnSpPr>
            <a:cxnSpLocks/>
          </p:cNvCxnSpPr>
          <p:nvPr/>
        </p:nvCxnSpPr>
        <p:spPr>
          <a:xfrm rot="16200000" flipH="1">
            <a:off x="10698473" y="2858180"/>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7" name="TextBox 136">
            <a:extLst>
              <a:ext uri="{FF2B5EF4-FFF2-40B4-BE49-F238E27FC236}">
                <a16:creationId xmlns:a16="http://schemas.microsoft.com/office/drawing/2014/main" id="{20EB226C-5F14-A442-8776-4D982D4767D1}"/>
              </a:ext>
            </a:extLst>
          </p:cNvPr>
          <p:cNvSpPr txBox="1"/>
          <p:nvPr/>
        </p:nvSpPr>
        <p:spPr>
          <a:xfrm>
            <a:off x="10657949" y="28845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66</a:t>
            </a:r>
          </a:p>
        </p:txBody>
      </p:sp>
      <p:sp>
        <p:nvSpPr>
          <p:cNvPr id="138" name="TextBox 137">
            <a:extLst>
              <a:ext uri="{FF2B5EF4-FFF2-40B4-BE49-F238E27FC236}">
                <a16:creationId xmlns:a16="http://schemas.microsoft.com/office/drawing/2014/main" id="{E2F78EB1-B535-9A4C-8E94-A15B66A35520}"/>
              </a:ext>
            </a:extLst>
          </p:cNvPr>
          <p:cNvSpPr txBox="1"/>
          <p:nvPr/>
        </p:nvSpPr>
        <p:spPr>
          <a:xfrm>
            <a:off x="7646725" y="3039708"/>
            <a:ext cx="2034211" cy="169277"/>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Months from start of response</a:t>
            </a:r>
          </a:p>
        </p:txBody>
      </p:sp>
      <p:sp>
        <p:nvSpPr>
          <p:cNvPr id="139" name="TextBox 138">
            <a:extLst>
              <a:ext uri="{FF2B5EF4-FFF2-40B4-BE49-F238E27FC236}">
                <a16:creationId xmlns:a16="http://schemas.microsoft.com/office/drawing/2014/main" id="{251E345B-147C-394B-B805-D4AD0A686E7D}"/>
              </a:ext>
            </a:extLst>
          </p:cNvPr>
          <p:cNvSpPr txBox="1"/>
          <p:nvPr/>
        </p:nvSpPr>
        <p:spPr>
          <a:xfrm>
            <a:off x="6522855" y="3227487"/>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244</a:t>
            </a:r>
          </a:p>
        </p:txBody>
      </p:sp>
      <p:sp>
        <p:nvSpPr>
          <p:cNvPr id="140" name="TextBox 139">
            <a:extLst>
              <a:ext uri="{FF2B5EF4-FFF2-40B4-BE49-F238E27FC236}">
                <a16:creationId xmlns:a16="http://schemas.microsoft.com/office/drawing/2014/main" id="{F9FD7E03-4CDB-FA4B-93F9-DF091555CDE7}"/>
              </a:ext>
            </a:extLst>
          </p:cNvPr>
          <p:cNvSpPr txBox="1"/>
          <p:nvPr/>
        </p:nvSpPr>
        <p:spPr>
          <a:xfrm>
            <a:off x="6897505" y="3227487"/>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169</a:t>
            </a:r>
          </a:p>
        </p:txBody>
      </p:sp>
      <p:sp>
        <p:nvSpPr>
          <p:cNvPr id="141" name="TextBox 140">
            <a:extLst>
              <a:ext uri="{FF2B5EF4-FFF2-40B4-BE49-F238E27FC236}">
                <a16:creationId xmlns:a16="http://schemas.microsoft.com/office/drawing/2014/main" id="{0DD99FA4-BA91-B246-9D8C-3312B4148696}"/>
              </a:ext>
            </a:extLst>
          </p:cNvPr>
          <p:cNvSpPr txBox="1"/>
          <p:nvPr/>
        </p:nvSpPr>
        <p:spPr>
          <a:xfrm>
            <a:off x="7262630" y="3227487"/>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117</a:t>
            </a:r>
          </a:p>
        </p:txBody>
      </p:sp>
      <p:sp>
        <p:nvSpPr>
          <p:cNvPr id="142" name="TextBox 141">
            <a:extLst>
              <a:ext uri="{FF2B5EF4-FFF2-40B4-BE49-F238E27FC236}">
                <a16:creationId xmlns:a16="http://schemas.microsoft.com/office/drawing/2014/main" id="{EB7E35CE-4510-F24B-9780-EE85C6779EF9}"/>
              </a:ext>
            </a:extLst>
          </p:cNvPr>
          <p:cNvSpPr txBox="1"/>
          <p:nvPr/>
        </p:nvSpPr>
        <p:spPr>
          <a:xfrm>
            <a:off x="7685246" y="32274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93</a:t>
            </a:r>
          </a:p>
        </p:txBody>
      </p:sp>
      <p:sp>
        <p:nvSpPr>
          <p:cNvPr id="143" name="TextBox 142">
            <a:extLst>
              <a:ext uri="{FF2B5EF4-FFF2-40B4-BE49-F238E27FC236}">
                <a16:creationId xmlns:a16="http://schemas.microsoft.com/office/drawing/2014/main" id="{493F8268-7CEE-AE45-9A1E-AD5D5198D9A7}"/>
              </a:ext>
            </a:extLst>
          </p:cNvPr>
          <p:cNvSpPr txBox="1"/>
          <p:nvPr/>
        </p:nvSpPr>
        <p:spPr>
          <a:xfrm>
            <a:off x="8047196" y="32274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74</a:t>
            </a:r>
          </a:p>
        </p:txBody>
      </p:sp>
      <p:sp>
        <p:nvSpPr>
          <p:cNvPr id="144" name="TextBox 143">
            <a:extLst>
              <a:ext uri="{FF2B5EF4-FFF2-40B4-BE49-F238E27FC236}">
                <a16:creationId xmlns:a16="http://schemas.microsoft.com/office/drawing/2014/main" id="{1D63B245-CEFB-AE4E-AF32-8307380E7E94}"/>
              </a:ext>
            </a:extLst>
          </p:cNvPr>
          <p:cNvSpPr txBox="1"/>
          <p:nvPr/>
        </p:nvSpPr>
        <p:spPr>
          <a:xfrm>
            <a:off x="8428196" y="32274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58</a:t>
            </a:r>
          </a:p>
        </p:txBody>
      </p:sp>
      <p:sp>
        <p:nvSpPr>
          <p:cNvPr id="145" name="TextBox 144">
            <a:extLst>
              <a:ext uri="{FF2B5EF4-FFF2-40B4-BE49-F238E27FC236}">
                <a16:creationId xmlns:a16="http://schemas.microsoft.com/office/drawing/2014/main" id="{7807461B-EF15-9F49-9A28-00E92A3218D5}"/>
              </a:ext>
            </a:extLst>
          </p:cNvPr>
          <p:cNvSpPr txBox="1"/>
          <p:nvPr/>
        </p:nvSpPr>
        <p:spPr>
          <a:xfrm>
            <a:off x="9171146" y="32274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22</a:t>
            </a:r>
          </a:p>
        </p:txBody>
      </p:sp>
      <p:sp>
        <p:nvSpPr>
          <p:cNvPr id="146" name="TextBox 145">
            <a:extLst>
              <a:ext uri="{FF2B5EF4-FFF2-40B4-BE49-F238E27FC236}">
                <a16:creationId xmlns:a16="http://schemas.microsoft.com/office/drawing/2014/main" id="{01B69AC2-41E4-694B-B970-B36636B3D36B}"/>
              </a:ext>
            </a:extLst>
          </p:cNvPr>
          <p:cNvSpPr txBox="1"/>
          <p:nvPr/>
        </p:nvSpPr>
        <p:spPr>
          <a:xfrm>
            <a:off x="9529921" y="32274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a:t>
            </a:r>
          </a:p>
        </p:txBody>
      </p:sp>
      <p:sp>
        <p:nvSpPr>
          <p:cNvPr id="147" name="TextBox 146">
            <a:extLst>
              <a:ext uri="{FF2B5EF4-FFF2-40B4-BE49-F238E27FC236}">
                <a16:creationId xmlns:a16="http://schemas.microsoft.com/office/drawing/2014/main" id="{B7FF4931-30B8-9D45-AEE7-B4FFF9CD1436}"/>
              </a:ext>
            </a:extLst>
          </p:cNvPr>
          <p:cNvSpPr txBox="1"/>
          <p:nvPr/>
        </p:nvSpPr>
        <p:spPr>
          <a:xfrm>
            <a:off x="9955712" y="3227487"/>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a:t>
            </a:r>
          </a:p>
        </p:txBody>
      </p:sp>
      <p:sp>
        <p:nvSpPr>
          <p:cNvPr id="148" name="TextBox 147">
            <a:extLst>
              <a:ext uri="{FF2B5EF4-FFF2-40B4-BE49-F238E27FC236}">
                <a16:creationId xmlns:a16="http://schemas.microsoft.com/office/drawing/2014/main" id="{66D1B0DA-C0DF-2743-A7A2-AE327099D585}"/>
              </a:ext>
            </a:extLst>
          </p:cNvPr>
          <p:cNvSpPr txBox="1"/>
          <p:nvPr/>
        </p:nvSpPr>
        <p:spPr>
          <a:xfrm>
            <a:off x="10333537" y="3227487"/>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a:t>
            </a:r>
          </a:p>
        </p:txBody>
      </p:sp>
      <p:sp>
        <p:nvSpPr>
          <p:cNvPr id="149" name="TextBox 148">
            <a:extLst>
              <a:ext uri="{FF2B5EF4-FFF2-40B4-BE49-F238E27FC236}">
                <a16:creationId xmlns:a16="http://schemas.microsoft.com/office/drawing/2014/main" id="{C3419F1A-8AEA-924A-A740-DAF72F29653B}"/>
              </a:ext>
            </a:extLst>
          </p:cNvPr>
          <p:cNvSpPr txBox="1"/>
          <p:nvPr/>
        </p:nvSpPr>
        <p:spPr>
          <a:xfrm>
            <a:off x="10695487" y="3227487"/>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150" name="TextBox 149">
            <a:extLst>
              <a:ext uri="{FF2B5EF4-FFF2-40B4-BE49-F238E27FC236}">
                <a16:creationId xmlns:a16="http://schemas.microsoft.com/office/drawing/2014/main" id="{CF35FC8D-904A-EC42-AF63-96AFCE0DD038}"/>
              </a:ext>
            </a:extLst>
          </p:cNvPr>
          <p:cNvSpPr txBox="1"/>
          <p:nvPr/>
        </p:nvSpPr>
        <p:spPr>
          <a:xfrm>
            <a:off x="5774394" y="3227487"/>
            <a:ext cx="617157"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No. at risk</a:t>
            </a:r>
          </a:p>
        </p:txBody>
      </p:sp>
      <p:cxnSp>
        <p:nvCxnSpPr>
          <p:cNvPr id="151" name="Straight Connector 150">
            <a:extLst>
              <a:ext uri="{FF2B5EF4-FFF2-40B4-BE49-F238E27FC236}">
                <a16:creationId xmlns:a16="http://schemas.microsoft.com/office/drawing/2014/main" id="{0A48ED92-42D1-5249-B037-B12A1574376B}"/>
              </a:ext>
            </a:extLst>
          </p:cNvPr>
          <p:cNvCxnSpPr>
            <a:cxnSpLocks/>
          </p:cNvCxnSpPr>
          <p:nvPr/>
        </p:nvCxnSpPr>
        <p:spPr>
          <a:xfrm rot="16200000" flipH="1">
            <a:off x="9958698" y="2858180"/>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2" name="TextBox 151">
            <a:extLst>
              <a:ext uri="{FF2B5EF4-FFF2-40B4-BE49-F238E27FC236}">
                <a16:creationId xmlns:a16="http://schemas.microsoft.com/office/drawing/2014/main" id="{13439F2D-B20F-9248-AA0D-81F9C540A1FC}"/>
              </a:ext>
            </a:extLst>
          </p:cNvPr>
          <p:cNvSpPr txBox="1"/>
          <p:nvPr/>
        </p:nvSpPr>
        <p:spPr>
          <a:xfrm>
            <a:off x="9920446" y="28845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54</a:t>
            </a:r>
          </a:p>
        </p:txBody>
      </p:sp>
      <p:sp>
        <p:nvSpPr>
          <p:cNvPr id="153" name="TextBox 152">
            <a:extLst>
              <a:ext uri="{FF2B5EF4-FFF2-40B4-BE49-F238E27FC236}">
                <a16:creationId xmlns:a16="http://schemas.microsoft.com/office/drawing/2014/main" id="{706F5C64-3E75-E048-90FF-E1C002F92E53}"/>
              </a:ext>
            </a:extLst>
          </p:cNvPr>
          <p:cNvSpPr txBox="1"/>
          <p:nvPr/>
        </p:nvSpPr>
        <p:spPr>
          <a:xfrm>
            <a:off x="8802846" y="3227487"/>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31</a:t>
            </a:r>
          </a:p>
        </p:txBody>
      </p:sp>
      <p:sp>
        <p:nvSpPr>
          <p:cNvPr id="155" name="TextBox 154">
            <a:extLst>
              <a:ext uri="{FF2B5EF4-FFF2-40B4-BE49-F238E27FC236}">
                <a16:creationId xmlns:a16="http://schemas.microsoft.com/office/drawing/2014/main" id="{0F910409-5C5B-894A-8CC7-D563B6C6EF4B}"/>
              </a:ext>
            </a:extLst>
          </p:cNvPr>
          <p:cNvSpPr txBox="1"/>
          <p:nvPr/>
        </p:nvSpPr>
        <p:spPr>
          <a:xfrm rot="16200000">
            <a:off x="3339498" y="4489807"/>
            <a:ext cx="460062"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OS (%)</a:t>
            </a:r>
          </a:p>
        </p:txBody>
      </p:sp>
      <p:cxnSp>
        <p:nvCxnSpPr>
          <p:cNvPr id="156" name="Straight Connector 155">
            <a:extLst>
              <a:ext uri="{FF2B5EF4-FFF2-40B4-BE49-F238E27FC236}">
                <a16:creationId xmlns:a16="http://schemas.microsoft.com/office/drawing/2014/main" id="{04BB1261-6C81-2846-81E9-D7BDA8DBA490}"/>
              </a:ext>
            </a:extLst>
          </p:cNvPr>
          <p:cNvCxnSpPr>
            <a:cxnSpLocks/>
          </p:cNvCxnSpPr>
          <p:nvPr/>
        </p:nvCxnSpPr>
        <p:spPr>
          <a:xfrm>
            <a:off x="3992651" y="3695803"/>
            <a:ext cx="0" cy="176774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6E65DBB1-0EFF-3C4A-B903-147121324F23}"/>
              </a:ext>
            </a:extLst>
          </p:cNvPr>
          <p:cNvCxnSpPr>
            <a:cxnSpLocks/>
          </p:cNvCxnSpPr>
          <p:nvPr/>
        </p:nvCxnSpPr>
        <p:spPr>
          <a:xfrm flipH="1">
            <a:off x="3939296" y="5456579"/>
            <a:ext cx="416148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A0090C9E-382B-F94B-B498-D5073D95A442}"/>
              </a:ext>
            </a:extLst>
          </p:cNvPr>
          <p:cNvSpPr txBox="1"/>
          <p:nvPr/>
        </p:nvSpPr>
        <p:spPr>
          <a:xfrm>
            <a:off x="3710475" y="3625723"/>
            <a:ext cx="211597"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100</a:t>
            </a:r>
          </a:p>
        </p:txBody>
      </p:sp>
      <p:cxnSp>
        <p:nvCxnSpPr>
          <p:cNvPr id="159" name="Straight Connector 158">
            <a:extLst>
              <a:ext uri="{FF2B5EF4-FFF2-40B4-BE49-F238E27FC236}">
                <a16:creationId xmlns:a16="http://schemas.microsoft.com/office/drawing/2014/main" id="{082420A0-8654-4244-918D-7FCD05B2398F}"/>
              </a:ext>
            </a:extLst>
          </p:cNvPr>
          <p:cNvCxnSpPr>
            <a:cxnSpLocks/>
          </p:cNvCxnSpPr>
          <p:nvPr/>
        </p:nvCxnSpPr>
        <p:spPr>
          <a:xfrm flipH="1">
            <a:off x="3939296" y="3697629"/>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TextBox 159">
            <a:extLst>
              <a:ext uri="{FF2B5EF4-FFF2-40B4-BE49-F238E27FC236}">
                <a16:creationId xmlns:a16="http://schemas.microsoft.com/office/drawing/2014/main" id="{0BC85F4C-A129-9441-B891-1B04E2B8952D}"/>
              </a:ext>
            </a:extLst>
          </p:cNvPr>
          <p:cNvSpPr txBox="1"/>
          <p:nvPr/>
        </p:nvSpPr>
        <p:spPr>
          <a:xfrm>
            <a:off x="3781008" y="4070223"/>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75</a:t>
            </a:r>
          </a:p>
        </p:txBody>
      </p:sp>
      <p:cxnSp>
        <p:nvCxnSpPr>
          <p:cNvPr id="161" name="Straight Connector 160">
            <a:extLst>
              <a:ext uri="{FF2B5EF4-FFF2-40B4-BE49-F238E27FC236}">
                <a16:creationId xmlns:a16="http://schemas.microsoft.com/office/drawing/2014/main" id="{3BBBB021-C5F0-DC46-899A-163D7C839B21}"/>
              </a:ext>
            </a:extLst>
          </p:cNvPr>
          <p:cNvCxnSpPr>
            <a:cxnSpLocks/>
          </p:cNvCxnSpPr>
          <p:nvPr/>
        </p:nvCxnSpPr>
        <p:spPr>
          <a:xfrm flipH="1">
            <a:off x="3939296" y="4142129"/>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2" name="TextBox 161">
            <a:extLst>
              <a:ext uri="{FF2B5EF4-FFF2-40B4-BE49-F238E27FC236}">
                <a16:creationId xmlns:a16="http://schemas.microsoft.com/office/drawing/2014/main" id="{E62DC63A-1447-A445-87A4-097F5E26351B}"/>
              </a:ext>
            </a:extLst>
          </p:cNvPr>
          <p:cNvSpPr txBox="1"/>
          <p:nvPr/>
        </p:nvSpPr>
        <p:spPr>
          <a:xfrm>
            <a:off x="3781008" y="4505198"/>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50</a:t>
            </a:r>
          </a:p>
        </p:txBody>
      </p:sp>
      <p:cxnSp>
        <p:nvCxnSpPr>
          <p:cNvPr id="163" name="Straight Connector 162">
            <a:extLst>
              <a:ext uri="{FF2B5EF4-FFF2-40B4-BE49-F238E27FC236}">
                <a16:creationId xmlns:a16="http://schemas.microsoft.com/office/drawing/2014/main" id="{16F0486A-01F2-D34E-AD66-0E954E800416}"/>
              </a:ext>
            </a:extLst>
          </p:cNvPr>
          <p:cNvCxnSpPr>
            <a:cxnSpLocks/>
          </p:cNvCxnSpPr>
          <p:nvPr/>
        </p:nvCxnSpPr>
        <p:spPr>
          <a:xfrm flipH="1">
            <a:off x="3939296" y="4584325"/>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TextBox 163">
            <a:extLst>
              <a:ext uri="{FF2B5EF4-FFF2-40B4-BE49-F238E27FC236}">
                <a16:creationId xmlns:a16="http://schemas.microsoft.com/office/drawing/2014/main" id="{6CAD6D9C-559D-964D-962B-5381891CB3EE}"/>
              </a:ext>
            </a:extLst>
          </p:cNvPr>
          <p:cNvSpPr txBox="1"/>
          <p:nvPr/>
        </p:nvSpPr>
        <p:spPr>
          <a:xfrm>
            <a:off x="3781008" y="4943348"/>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25</a:t>
            </a:r>
          </a:p>
        </p:txBody>
      </p:sp>
      <p:cxnSp>
        <p:nvCxnSpPr>
          <p:cNvPr id="165" name="Straight Connector 164">
            <a:extLst>
              <a:ext uri="{FF2B5EF4-FFF2-40B4-BE49-F238E27FC236}">
                <a16:creationId xmlns:a16="http://schemas.microsoft.com/office/drawing/2014/main" id="{59B1F739-13F7-0C43-A15A-49D835EF93C8}"/>
              </a:ext>
            </a:extLst>
          </p:cNvPr>
          <p:cNvCxnSpPr>
            <a:cxnSpLocks/>
          </p:cNvCxnSpPr>
          <p:nvPr/>
        </p:nvCxnSpPr>
        <p:spPr>
          <a:xfrm flipH="1">
            <a:off x="3939296" y="5018429"/>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TextBox 165">
            <a:extLst>
              <a:ext uri="{FF2B5EF4-FFF2-40B4-BE49-F238E27FC236}">
                <a16:creationId xmlns:a16="http://schemas.microsoft.com/office/drawing/2014/main" id="{CF2FF8C4-6478-884C-8295-906551C75381}"/>
              </a:ext>
            </a:extLst>
          </p:cNvPr>
          <p:cNvSpPr txBox="1"/>
          <p:nvPr/>
        </p:nvSpPr>
        <p:spPr>
          <a:xfrm>
            <a:off x="3851540" y="5381498"/>
            <a:ext cx="70532"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167" name="TextBox 166">
            <a:extLst>
              <a:ext uri="{FF2B5EF4-FFF2-40B4-BE49-F238E27FC236}">
                <a16:creationId xmlns:a16="http://schemas.microsoft.com/office/drawing/2014/main" id="{5A63BCCB-89A8-614F-9E8B-9188C0217807}"/>
              </a:ext>
            </a:extLst>
          </p:cNvPr>
          <p:cNvSpPr txBox="1"/>
          <p:nvPr/>
        </p:nvSpPr>
        <p:spPr>
          <a:xfrm>
            <a:off x="6237097" y="3607426"/>
            <a:ext cx="2141612" cy="33855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Median OS = NR (95% CI NE-NE)</a:t>
            </a:r>
            <a:b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Median follow-up = 32.2 months</a:t>
            </a:r>
          </a:p>
        </p:txBody>
      </p:sp>
      <p:sp>
        <p:nvSpPr>
          <p:cNvPr id="168" name="TextBox 167">
            <a:extLst>
              <a:ext uri="{FF2B5EF4-FFF2-40B4-BE49-F238E27FC236}">
                <a16:creationId xmlns:a16="http://schemas.microsoft.com/office/drawing/2014/main" id="{71453D53-C1A5-2348-BCE6-55D5B5590CFA}"/>
              </a:ext>
            </a:extLst>
          </p:cNvPr>
          <p:cNvSpPr txBox="1"/>
          <p:nvPr/>
        </p:nvSpPr>
        <p:spPr>
          <a:xfrm>
            <a:off x="3256100" y="3604490"/>
            <a:ext cx="259686"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OS</a:t>
            </a:r>
          </a:p>
        </p:txBody>
      </p:sp>
      <p:cxnSp>
        <p:nvCxnSpPr>
          <p:cNvPr id="170" name="Straight Connector 169">
            <a:extLst>
              <a:ext uri="{FF2B5EF4-FFF2-40B4-BE49-F238E27FC236}">
                <a16:creationId xmlns:a16="http://schemas.microsoft.com/office/drawing/2014/main" id="{9C10864C-C471-7E4C-8617-E617B2EC17A5}"/>
              </a:ext>
            </a:extLst>
          </p:cNvPr>
          <p:cNvCxnSpPr>
            <a:cxnSpLocks/>
          </p:cNvCxnSpPr>
          <p:nvPr/>
        </p:nvCxnSpPr>
        <p:spPr>
          <a:xfrm rot="16200000" flipH="1">
            <a:off x="3965651"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TextBox 170">
            <a:extLst>
              <a:ext uri="{FF2B5EF4-FFF2-40B4-BE49-F238E27FC236}">
                <a16:creationId xmlns:a16="http://schemas.microsoft.com/office/drawing/2014/main" id="{B43001D6-2FE9-F348-916D-EB2D3B575F2D}"/>
              </a:ext>
            </a:extLst>
          </p:cNvPr>
          <p:cNvSpPr txBox="1"/>
          <p:nvPr/>
        </p:nvSpPr>
        <p:spPr>
          <a:xfrm>
            <a:off x="3962665" y="5511673"/>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172" name="Straight Connector 171">
            <a:extLst>
              <a:ext uri="{FF2B5EF4-FFF2-40B4-BE49-F238E27FC236}">
                <a16:creationId xmlns:a16="http://schemas.microsoft.com/office/drawing/2014/main" id="{5C1F770B-421C-424D-8F40-60B314A02267}"/>
              </a:ext>
            </a:extLst>
          </p:cNvPr>
          <p:cNvCxnSpPr>
            <a:cxnSpLocks/>
          </p:cNvCxnSpPr>
          <p:nvPr/>
        </p:nvCxnSpPr>
        <p:spPr>
          <a:xfrm rot="16200000" flipH="1">
            <a:off x="4318076"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3" name="TextBox 172">
            <a:extLst>
              <a:ext uri="{FF2B5EF4-FFF2-40B4-BE49-F238E27FC236}">
                <a16:creationId xmlns:a16="http://schemas.microsoft.com/office/drawing/2014/main" id="{A005B685-7333-7A49-B9E9-E580AED96729}"/>
              </a:ext>
            </a:extLst>
          </p:cNvPr>
          <p:cNvSpPr txBox="1"/>
          <p:nvPr/>
        </p:nvSpPr>
        <p:spPr>
          <a:xfrm>
            <a:off x="4315090" y="5511673"/>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174" name="Straight Connector 173">
            <a:extLst>
              <a:ext uri="{FF2B5EF4-FFF2-40B4-BE49-F238E27FC236}">
                <a16:creationId xmlns:a16="http://schemas.microsoft.com/office/drawing/2014/main" id="{C5CA8665-C2C0-ED46-B138-3064F9A09236}"/>
              </a:ext>
            </a:extLst>
          </p:cNvPr>
          <p:cNvCxnSpPr>
            <a:cxnSpLocks/>
          </p:cNvCxnSpPr>
          <p:nvPr/>
        </p:nvCxnSpPr>
        <p:spPr>
          <a:xfrm rot="16200000" flipH="1">
            <a:off x="4654626"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5" name="TextBox 174">
            <a:extLst>
              <a:ext uri="{FF2B5EF4-FFF2-40B4-BE49-F238E27FC236}">
                <a16:creationId xmlns:a16="http://schemas.microsoft.com/office/drawing/2014/main" id="{0745FEAD-ABBC-6540-B974-6B085E7D8B7C}"/>
              </a:ext>
            </a:extLst>
          </p:cNvPr>
          <p:cNvSpPr txBox="1"/>
          <p:nvPr/>
        </p:nvSpPr>
        <p:spPr>
          <a:xfrm>
            <a:off x="4616374" y="55116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a:t>
            </a:r>
          </a:p>
        </p:txBody>
      </p:sp>
      <p:cxnSp>
        <p:nvCxnSpPr>
          <p:cNvPr id="176" name="Straight Connector 175">
            <a:extLst>
              <a:ext uri="{FF2B5EF4-FFF2-40B4-BE49-F238E27FC236}">
                <a16:creationId xmlns:a16="http://schemas.microsoft.com/office/drawing/2014/main" id="{97195B95-6F9A-6744-8500-513B9789CD1B}"/>
              </a:ext>
            </a:extLst>
          </p:cNvPr>
          <p:cNvCxnSpPr>
            <a:cxnSpLocks/>
          </p:cNvCxnSpPr>
          <p:nvPr/>
        </p:nvCxnSpPr>
        <p:spPr>
          <a:xfrm rot="16200000" flipH="1">
            <a:off x="4997526"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7" name="TextBox 176">
            <a:extLst>
              <a:ext uri="{FF2B5EF4-FFF2-40B4-BE49-F238E27FC236}">
                <a16:creationId xmlns:a16="http://schemas.microsoft.com/office/drawing/2014/main" id="{B1D0761F-2585-2647-B4B8-F3F07DFE6E75}"/>
              </a:ext>
            </a:extLst>
          </p:cNvPr>
          <p:cNvSpPr txBox="1"/>
          <p:nvPr/>
        </p:nvSpPr>
        <p:spPr>
          <a:xfrm>
            <a:off x="4959274" y="55116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a:t>
            </a:r>
          </a:p>
        </p:txBody>
      </p:sp>
      <p:cxnSp>
        <p:nvCxnSpPr>
          <p:cNvPr id="178" name="Straight Connector 177">
            <a:extLst>
              <a:ext uri="{FF2B5EF4-FFF2-40B4-BE49-F238E27FC236}">
                <a16:creationId xmlns:a16="http://schemas.microsoft.com/office/drawing/2014/main" id="{F987528F-AF62-5346-92C3-CD7220175188}"/>
              </a:ext>
            </a:extLst>
          </p:cNvPr>
          <p:cNvCxnSpPr>
            <a:cxnSpLocks/>
          </p:cNvCxnSpPr>
          <p:nvPr/>
        </p:nvCxnSpPr>
        <p:spPr>
          <a:xfrm rot="16200000" flipH="1">
            <a:off x="5343601"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9" name="TextBox 178">
            <a:extLst>
              <a:ext uri="{FF2B5EF4-FFF2-40B4-BE49-F238E27FC236}">
                <a16:creationId xmlns:a16="http://schemas.microsoft.com/office/drawing/2014/main" id="{4ACEF404-DF21-6740-B115-5D5D0CCF7AD5}"/>
              </a:ext>
            </a:extLst>
          </p:cNvPr>
          <p:cNvSpPr txBox="1"/>
          <p:nvPr/>
        </p:nvSpPr>
        <p:spPr>
          <a:xfrm>
            <a:off x="5305349" y="55116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24</a:t>
            </a:r>
          </a:p>
        </p:txBody>
      </p:sp>
      <p:cxnSp>
        <p:nvCxnSpPr>
          <p:cNvPr id="180" name="Straight Connector 179">
            <a:extLst>
              <a:ext uri="{FF2B5EF4-FFF2-40B4-BE49-F238E27FC236}">
                <a16:creationId xmlns:a16="http://schemas.microsoft.com/office/drawing/2014/main" id="{4354BF7C-6E23-FC48-AB0B-9F2DC3685119}"/>
              </a:ext>
            </a:extLst>
          </p:cNvPr>
          <p:cNvCxnSpPr>
            <a:cxnSpLocks/>
          </p:cNvCxnSpPr>
          <p:nvPr/>
        </p:nvCxnSpPr>
        <p:spPr>
          <a:xfrm rot="16200000" flipH="1">
            <a:off x="5683326"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1" name="TextBox 180">
            <a:extLst>
              <a:ext uri="{FF2B5EF4-FFF2-40B4-BE49-F238E27FC236}">
                <a16:creationId xmlns:a16="http://schemas.microsoft.com/office/drawing/2014/main" id="{545523B2-BC7D-8843-B39B-4B69422AD1A8}"/>
              </a:ext>
            </a:extLst>
          </p:cNvPr>
          <p:cNvSpPr txBox="1"/>
          <p:nvPr/>
        </p:nvSpPr>
        <p:spPr>
          <a:xfrm>
            <a:off x="5645074" y="55116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a:t>
            </a:r>
          </a:p>
        </p:txBody>
      </p:sp>
      <p:cxnSp>
        <p:nvCxnSpPr>
          <p:cNvPr id="182" name="Straight Connector 181">
            <a:extLst>
              <a:ext uri="{FF2B5EF4-FFF2-40B4-BE49-F238E27FC236}">
                <a16:creationId xmlns:a16="http://schemas.microsoft.com/office/drawing/2014/main" id="{1ACB27B2-108A-8E46-9E92-446203C4DEF4}"/>
              </a:ext>
            </a:extLst>
          </p:cNvPr>
          <p:cNvCxnSpPr>
            <a:cxnSpLocks/>
          </p:cNvCxnSpPr>
          <p:nvPr/>
        </p:nvCxnSpPr>
        <p:spPr>
          <a:xfrm rot="16200000" flipH="1">
            <a:off x="6023051"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3" name="TextBox 182">
            <a:extLst>
              <a:ext uri="{FF2B5EF4-FFF2-40B4-BE49-F238E27FC236}">
                <a16:creationId xmlns:a16="http://schemas.microsoft.com/office/drawing/2014/main" id="{0942EE6A-8817-524C-8F1C-C040C609D506}"/>
              </a:ext>
            </a:extLst>
          </p:cNvPr>
          <p:cNvSpPr txBox="1"/>
          <p:nvPr/>
        </p:nvSpPr>
        <p:spPr>
          <a:xfrm>
            <a:off x="5984799" y="55116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36</a:t>
            </a:r>
          </a:p>
        </p:txBody>
      </p:sp>
      <p:cxnSp>
        <p:nvCxnSpPr>
          <p:cNvPr id="184" name="Straight Connector 183">
            <a:extLst>
              <a:ext uri="{FF2B5EF4-FFF2-40B4-BE49-F238E27FC236}">
                <a16:creationId xmlns:a16="http://schemas.microsoft.com/office/drawing/2014/main" id="{8A74DFB7-524B-E244-B390-FF2C33419A75}"/>
              </a:ext>
            </a:extLst>
          </p:cNvPr>
          <p:cNvCxnSpPr>
            <a:cxnSpLocks/>
          </p:cNvCxnSpPr>
          <p:nvPr/>
        </p:nvCxnSpPr>
        <p:spPr>
          <a:xfrm rot="16200000" flipH="1">
            <a:off x="6365951"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5" name="TextBox 184">
            <a:extLst>
              <a:ext uri="{FF2B5EF4-FFF2-40B4-BE49-F238E27FC236}">
                <a16:creationId xmlns:a16="http://schemas.microsoft.com/office/drawing/2014/main" id="{653EE956-37C5-5A4B-899D-3E0DC165272F}"/>
              </a:ext>
            </a:extLst>
          </p:cNvPr>
          <p:cNvSpPr txBox="1"/>
          <p:nvPr/>
        </p:nvSpPr>
        <p:spPr>
          <a:xfrm>
            <a:off x="6327699" y="55116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42</a:t>
            </a:r>
          </a:p>
        </p:txBody>
      </p:sp>
      <p:cxnSp>
        <p:nvCxnSpPr>
          <p:cNvPr id="186" name="Straight Connector 185">
            <a:extLst>
              <a:ext uri="{FF2B5EF4-FFF2-40B4-BE49-F238E27FC236}">
                <a16:creationId xmlns:a16="http://schemas.microsoft.com/office/drawing/2014/main" id="{18EFE99B-815B-8E4E-B4E2-4E4E926FB2FA}"/>
              </a:ext>
            </a:extLst>
          </p:cNvPr>
          <p:cNvCxnSpPr>
            <a:cxnSpLocks/>
          </p:cNvCxnSpPr>
          <p:nvPr/>
        </p:nvCxnSpPr>
        <p:spPr>
          <a:xfrm rot="16200000" flipH="1">
            <a:off x="6708851"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7" name="TextBox 186">
            <a:extLst>
              <a:ext uri="{FF2B5EF4-FFF2-40B4-BE49-F238E27FC236}">
                <a16:creationId xmlns:a16="http://schemas.microsoft.com/office/drawing/2014/main" id="{224EF6F5-9698-1346-B861-E16DA2DB77C8}"/>
              </a:ext>
            </a:extLst>
          </p:cNvPr>
          <p:cNvSpPr txBox="1"/>
          <p:nvPr/>
        </p:nvSpPr>
        <p:spPr>
          <a:xfrm>
            <a:off x="6670599" y="55116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48</a:t>
            </a:r>
          </a:p>
        </p:txBody>
      </p:sp>
      <p:cxnSp>
        <p:nvCxnSpPr>
          <p:cNvPr id="188" name="Straight Connector 187">
            <a:extLst>
              <a:ext uri="{FF2B5EF4-FFF2-40B4-BE49-F238E27FC236}">
                <a16:creationId xmlns:a16="http://schemas.microsoft.com/office/drawing/2014/main" id="{73E97C19-A635-F443-94CD-0FFD6DE71301}"/>
              </a:ext>
            </a:extLst>
          </p:cNvPr>
          <p:cNvCxnSpPr>
            <a:cxnSpLocks/>
          </p:cNvCxnSpPr>
          <p:nvPr/>
        </p:nvCxnSpPr>
        <p:spPr>
          <a:xfrm rot="16200000" flipH="1">
            <a:off x="7391476"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9" name="TextBox 188">
            <a:extLst>
              <a:ext uri="{FF2B5EF4-FFF2-40B4-BE49-F238E27FC236}">
                <a16:creationId xmlns:a16="http://schemas.microsoft.com/office/drawing/2014/main" id="{BFC4D59F-277C-8E46-ABA2-58C7619B95EA}"/>
              </a:ext>
            </a:extLst>
          </p:cNvPr>
          <p:cNvSpPr txBox="1"/>
          <p:nvPr/>
        </p:nvSpPr>
        <p:spPr>
          <a:xfrm>
            <a:off x="7353224" y="55116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60</a:t>
            </a:r>
          </a:p>
        </p:txBody>
      </p:sp>
      <p:cxnSp>
        <p:nvCxnSpPr>
          <p:cNvPr id="190" name="Straight Connector 189">
            <a:extLst>
              <a:ext uri="{FF2B5EF4-FFF2-40B4-BE49-F238E27FC236}">
                <a16:creationId xmlns:a16="http://schemas.microsoft.com/office/drawing/2014/main" id="{C6BD9E82-6B9F-E348-AF02-0F6B9B2BC807}"/>
              </a:ext>
            </a:extLst>
          </p:cNvPr>
          <p:cNvCxnSpPr>
            <a:cxnSpLocks/>
          </p:cNvCxnSpPr>
          <p:nvPr/>
        </p:nvCxnSpPr>
        <p:spPr>
          <a:xfrm rot="16200000" flipH="1">
            <a:off x="8067751"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1" name="TextBox 190">
            <a:extLst>
              <a:ext uri="{FF2B5EF4-FFF2-40B4-BE49-F238E27FC236}">
                <a16:creationId xmlns:a16="http://schemas.microsoft.com/office/drawing/2014/main" id="{4114880D-5AEA-704B-B9AE-30607CEB8090}"/>
              </a:ext>
            </a:extLst>
          </p:cNvPr>
          <p:cNvSpPr txBox="1"/>
          <p:nvPr/>
        </p:nvSpPr>
        <p:spPr>
          <a:xfrm>
            <a:off x="8027227" y="55116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72</a:t>
            </a:r>
          </a:p>
        </p:txBody>
      </p:sp>
      <p:sp>
        <p:nvSpPr>
          <p:cNvPr id="192" name="TextBox 191">
            <a:extLst>
              <a:ext uri="{FF2B5EF4-FFF2-40B4-BE49-F238E27FC236}">
                <a16:creationId xmlns:a16="http://schemas.microsoft.com/office/drawing/2014/main" id="{05DA94B7-E2A3-0C41-8402-7FBD0ACEABF3}"/>
              </a:ext>
            </a:extLst>
          </p:cNvPr>
          <p:cNvSpPr txBox="1"/>
          <p:nvPr/>
        </p:nvSpPr>
        <p:spPr>
          <a:xfrm>
            <a:off x="5016003" y="5666794"/>
            <a:ext cx="2034211" cy="169277"/>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Months from start of response</a:t>
            </a:r>
          </a:p>
        </p:txBody>
      </p:sp>
      <p:sp>
        <p:nvSpPr>
          <p:cNvPr id="193" name="TextBox 192">
            <a:extLst>
              <a:ext uri="{FF2B5EF4-FFF2-40B4-BE49-F238E27FC236}">
                <a16:creationId xmlns:a16="http://schemas.microsoft.com/office/drawing/2014/main" id="{85ABC1AA-0FFC-194A-ADA1-4595C4273CFF}"/>
              </a:ext>
            </a:extLst>
          </p:cNvPr>
          <p:cNvSpPr txBox="1"/>
          <p:nvPr/>
        </p:nvSpPr>
        <p:spPr>
          <a:xfrm>
            <a:off x="3892133" y="5854573"/>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244</a:t>
            </a:r>
          </a:p>
        </p:txBody>
      </p:sp>
      <p:sp>
        <p:nvSpPr>
          <p:cNvPr id="194" name="TextBox 193">
            <a:extLst>
              <a:ext uri="{FF2B5EF4-FFF2-40B4-BE49-F238E27FC236}">
                <a16:creationId xmlns:a16="http://schemas.microsoft.com/office/drawing/2014/main" id="{698FB16E-AC2B-D542-9234-830E59ADA5A0}"/>
              </a:ext>
            </a:extLst>
          </p:cNvPr>
          <p:cNvSpPr txBox="1"/>
          <p:nvPr/>
        </p:nvSpPr>
        <p:spPr>
          <a:xfrm>
            <a:off x="4241383" y="5854573"/>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216</a:t>
            </a:r>
          </a:p>
        </p:txBody>
      </p:sp>
      <p:sp>
        <p:nvSpPr>
          <p:cNvPr id="195" name="TextBox 194">
            <a:extLst>
              <a:ext uri="{FF2B5EF4-FFF2-40B4-BE49-F238E27FC236}">
                <a16:creationId xmlns:a16="http://schemas.microsoft.com/office/drawing/2014/main" id="{8035D017-BC01-F243-ADE7-10A7708DD41D}"/>
              </a:ext>
            </a:extLst>
          </p:cNvPr>
          <p:cNvSpPr txBox="1"/>
          <p:nvPr/>
        </p:nvSpPr>
        <p:spPr>
          <a:xfrm>
            <a:off x="4571583" y="5854573"/>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175</a:t>
            </a:r>
          </a:p>
        </p:txBody>
      </p:sp>
      <p:sp>
        <p:nvSpPr>
          <p:cNvPr id="196" name="TextBox 195">
            <a:extLst>
              <a:ext uri="{FF2B5EF4-FFF2-40B4-BE49-F238E27FC236}">
                <a16:creationId xmlns:a16="http://schemas.microsoft.com/office/drawing/2014/main" id="{063BB3DC-5AB5-5F4A-AB53-509DC59A1F9D}"/>
              </a:ext>
            </a:extLst>
          </p:cNvPr>
          <p:cNvSpPr txBox="1"/>
          <p:nvPr/>
        </p:nvSpPr>
        <p:spPr>
          <a:xfrm>
            <a:off x="4930358" y="5854573"/>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144</a:t>
            </a:r>
          </a:p>
        </p:txBody>
      </p:sp>
      <p:sp>
        <p:nvSpPr>
          <p:cNvPr id="197" name="TextBox 196">
            <a:extLst>
              <a:ext uri="{FF2B5EF4-FFF2-40B4-BE49-F238E27FC236}">
                <a16:creationId xmlns:a16="http://schemas.microsoft.com/office/drawing/2014/main" id="{1410B840-CDF9-154A-AF08-4605B79EE8A1}"/>
              </a:ext>
            </a:extLst>
          </p:cNvPr>
          <p:cNvSpPr txBox="1"/>
          <p:nvPr/>
        </p:nvSpPr>
        <p:spPr>
          <a:xfrm>
            <a:off x="5263733" y="5854573"/>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122</a:t>
            </a:r>
          </a:p>
        </p:txBody>
      </p:sp>
      <p:sp>
        <p:nvSpPr>
          <p:cNvPr id="198" name="TextBox 197">
            <a:extLst>
              <a:ext uri="{FF2B5EF4-FFF2-40B4-BE49-F238E27FC236}">
                <a16:creationId xmlns:a16="http://schemas.microsoft.com/office/drawing/2014/main" id="{DA0D9C97-4298-3846-854A-D5E933D0FD37}"/>
              </a:ext>
            </a:extLst>
          </p:cNvPr>
          <p:cNvSpPr txBox="1"/>
          <p:nvPr/>
        </p:nvSpPr>
        <p:spPr>
          <a:xfrm>
            <a:off x="5612983" y="5854573"/>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102</a:t>
            </a:r>
          </a:p>
        </p:txBody>
      </p:sp>
      <p:sp>
        <p:nvSpPr>
          <p:cNvPr id="199" name="TextBox 198">
            <a:extLst>
              <a:ext uri="{FF2B5EF4-FFF2-40B4-BE49-F238E27FC236}">
                <a16:creationId xmlns:a16="http://schemas.microsoft.com/office/drawing/2014/main" id="{33D4046A-BCEB-E645-9B63-B073968210F9}"/>
              </a:ext>
            </a:extLst>
          </p:cNvPr>
          <p:cNvSpPr txBox="1"/>
          <p:nvPr/>
        </p:nvSpPr>
        <p:spPr>
          <a:xfrm>
            <a:off x="6324524" y="58545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47</a:t>
            </a:r>
          </a:p>
        </p:txBody>
      </p:sp>
      <p:sp>
        <p:nvSpPr>
          <p:cNvPr id="200" name="TextBox 199">
            <a:extLst>
              <a:ext uri="{FF2B5EF4-FFF2-40B4-BE49-F238E27FC236}">
                <a16:creationId xmlns:a16="http://schemas.microsoft.com/office/drawing/2014/main" id="{C276A2F3-608A-4047-BA6B-5C1B18AB4EC2}"/>
              </a:ext>
            </a:extLst>
          </p:cNvPr>
          <p:cNvSpPr txBox="1"/>
          <p:nvPr/>
        </p:nvSpPr>
        <p:spPr>
          <a:xfrm>
            <a:off x="6654724" y="58545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a:t>
            </a:r>
          </a:p>
        </p:txBody>
      </p:sp>
      <p:sp>
        <p:nvSpPr>
          <p:cNvPr id="201" name="TextBox 200">
            <a:extLst>
              <a:ext uri="{FF2B5EF4-FFF2-40B4-BE49-F238E27FC236}">
                <a16:creationId xmlns:a16="http://schemas.microsoft.com/office/drawing/2014/main" id="{F68FAED7-69ED-0C49-A4D2-1BB4512FFABF}"/>
              </a:ext>
            </a:extLst>
          </p:cNvPr>
          <p:cNvSpPr txBox="1"/>
          <p:nvPr/>
        </p:nvSpPr>
        <p:spPr>
          <a:xfrm>
            <a:off x="7013499" y="58545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a:t>
            </a:r>
          </a:p>
        </p:txBody>
      </p:sp>
      <p:sp>
        <p:nvSpPr>
          <p:cNvPr id="202" name="TextBox 201">
            <a:extLst>
              <a:ext uri="{FF2B5EF4-FFF2-40B4-BE49-F238E27FC236}">
                <a16:creationId xmlns:a16="http://schemas.microsoft.com/office/drawing/2014/main" id="{D06A85F1-5486-F844-8741-7A980B533C90}"/>
              </a:ext>
            </a:extLst>
          </p:cNvPr>
          <p:cNvSpPr txBox="1"/>
          <p:nvPr/>
        </p:nvSpPr>
        <p:spPr>
          <a:xfrm>
            <a:off x="7398015" y="5854573"/>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a:t>
            </a:r>
          </a:p>
        </p:txBody>
      </p:sp>
      <p:sp>
        <p:nvSpPr>
          <p:cNvPr id="203" name="TextBox 202">
            <a:extLst>
              <a:ext uri="{FF2B5EF4-FFF2-40B4-BE49-F238E27FC236}">
                <a16:creationId xmlns:a16="http://schemas.microsoft.com/office/drawing/2014/main" id="{E02C830B-6C28-6E41-8651-28AD9256776B}"/>
              </a:ext>
            </a:extLst>
          </p:cNvPr>
          <p:cNvSpPr txBox="1"/>
          <p:nvPr/>
        </p:nvSpPr>
        <p:spPr>
          <a:xfrm>
            <a:off x="8064765" y="5854573"/>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204" name="TextBox 203">
            <a:extLst>
              <a:ext uri="{FF2B5EF4-FFF2-40B4-BE49-F238E27FC236}">
                <a16:creationId xmlns:a16="http://schemas.microsoft.com/office/drawing/2014/main" id="{D1932695-0868-0045-84D5-A02001245072}"/>
              </a:ext>
            </a:extLst>
          </p:cNvPr>
          <p:cNvSpPr txBox="1"/>
          <p:nvPr/>
        </p:nvSpPr>
        <p:spPr>
          <a:xfrm>
            <a:off x="3143672" y="5854573"/>
            <a:ext cx="617157"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No. at risk</a:t>
            </a:r>
          </a:p>
        </p:txBody>
      </p:sp>
      <p:cxnSp>
        <p:nvCxnSpPr>
          <p:cNvPr id="205" name="Straight Connector 204">
            <a:extLst>
              <a:ext uri="{FF2B5EF4-FFF2-40B4-BE49-F238E27FC236}">
                <a16:creationId xmlns:a16="http://schemas.microsoft.com/office/drawing/2014/main" id="{CA3F97D3-2B45-8F41-8C02-513BBC8B4616}"/>
              </a:ext>
            </a:extLst>
          </p:cNvPr>
          <p:cNvCxnSpPr>
            <a:cxnSpLocks/>
          </p:cNvCxnSpPr>
          <p:nvPr/>
        </p:nvCxnSpPr>
        <p:spPr>
          <a:xfrm rot="16200000" flipH="1">
            <a:off x="7051751"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6" name="TextBox 205">
            <a:extLst>
              <a:ext uri="{FF2B5EF4-FFF2-40B4-BE49-F238E27FC236}">
                <a16:creationId xmlns:a16="http://schemas.microsoft.com/office/drawing/2014/main" id="{2E422C7C-5EA6-3F43-B35C-276F90D42105}"/>
              </a:ext>
            </a:extLst>
          </p:cNvPr>
          <p:cNvSpPr txBox="1"/>
          <p:nvPr/>
        </p:nvSpPr>
        <p:spPr>
          <a:xfrm>
            <a:off x="7013499" y="55116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54</a:t>
            </a:r>
          </a:p>
        </p:txBody>
      </p:sp>
      <p:sp>
        <p:nvSpPr>
          <p:cNvPr id="207" name="TextBox 206">
            <a:extLst>
              <a:ext uri="{FF2B5EF4-FFF2-40B4-BE49-F238E27FC236}">
                <a16:creationId xmlns:a16="http://schemas.microsoft.com/office/drawing/2014/main" id="{A7C1DC09-BD90-DA41-9AB8-380B02FAE8F2}"/>
              </a:ext>
            </a:extLst>
          </p:cNvPr>
          <p:cNvSpPr txBox="1"/>
          <p:nvPr/>
        </p:nvSpPr>
        <p:spPr>
          <a:xfrm>
            <a:off x="5991149" y="58545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69</a:t>
            </a:r>
          </a:p>
        </p:txBody>
      </p:sp>
      <p:cxnSp>
        <p:nvCxnSpPr>
          <p:cNvPr id="208" name="Straight Connector 207">
            <a:extLst>
              <a:ext uri="{FF2B5EF4-FFF2-40B4-BE49-F238E27FC236}">
                <a16:creationId xmlns:a16="http://schemas.microsoft.com/office/drawing/2014/main" id="{1782DE7E-B191-DC4F-B0BB-BEFEA1157837}"/>
              </a:ext>
            </a:extLst>
          </p:cNvPr>
          <p:cNvCxnSpPr>
            <a:cxnSpLocks/>
          </p:cNvCxnSpPr>
          <p:nvPr/>
        </p:nvCxnSpPr>
        <p:spPr>
          <a:xfrm rot="16200000" flipH="1">
            <a:off x="7734376" y="5485266"/>
            <a:ext cx="540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9" name="TextBox 208">
            <a:extLst>
              <a:ext uri="{FF2B5EF4-FFF2-40B4-BE49-F238E27FC236}">
                <a16:creationId xmlns:a16="http://schemas.microsoft.com/office/drawing/2014/main" id="{BAC62248-3A77-234D-B854-3011213F1D66}"/>
              </a:ext>
            </a:extLst>
          </p:cNvPr>
          <p:cNvSpPr txBox="1"/>
          <p:nvPr/>
        </p:nvSpPr>
        <p:spPr>
          <a:xfrm>
            <a:off x="7696124" y="5511673"/>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66</a:t>
            </a:r>
          </a:p>
        </p:txBody>
      </p:sp>
      <p:sp>
        <p:nvSpPr>
          <p:cNvPr id="210" name="TextBox 209">
            <a:extLst>
              <a:ext uri="{FF2B5EF4-FFF2-40B4-BE49-F238E27FC236}">
                <a16:creationId xmlns:a16="http://schemas.microsoft.com/office/drawing/2014/main" id="{3EED2400-9A2A-7342-A346-F0751D0AA6C5}"/>
              </a:ext>
            </a:extLst>
          </p:cNvPr>
          <p:cNvSpPr txBox="1"/>
          <p:nvPr/>
        </p:nvSpPr>
        <p:spPr>
          <a:xfrm>
            <a:off x="7740915" y="5854573"/>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a:t>
            </a:r>
          </a:p>
        </p:txBody>
      </p:sp>
      <p:cxnSp>
        <p:nvCxnSpPr>
          <p:cNvPr id="211" name="Straight Connector 210">
            <a:extLst>
              <a:ext uri="{FF2B5EF4-FFF2-40B4-BE49-F238E27FC236}">
                <a16:creationId xmlns:a16="http://schemas.microsoft.com/office/drawing/2014/main" id="{04382C3D-DEE1-C548-BCD0-3FF6B2A4065F}"/>
              </a:ext>
            </a:extLst>
          </p:cNvPr>
          <p:cNvCxnSpPr>
            <a:cxnSpLocks/>
          </p:cNvCxnSpPr>
          <p:nvPr/>
        </p:nvCxnSpPr>
        <p:spPr>
          <a:xfrm>
            <a:off x="5370601" y="3997325"/>
            <a:ext cx="0" cy="1457791"/>
          </a:xfrm>
          <a:prstGeom prst="line">
            <a:avLst/>
          </a:prstGeom>
          <a:ln w="95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1991FED5-04E6-2A49-80B3-089370C8E259}"/>
              </a:ext>
            </a:extLst>
          </p:cNvPr>
          <p:cNvCxnSpPr>
            <a:cxnSpLocks/>
          </p:cNvCxnSpPr>
          <p:nvPr/>
        </p:nvCxnSpPr>
        <p:spPr>
          <a:xfrm>
            <a:off x="6735851" y="4264025"/>
            <a:ext cx="0" cy="1191091"/>
          </a:xfrm>
          <a:prstGeom prst="line">
            <a:avLst/>
          </a:prstGeom>
          <a:ln w="95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16" name="TextBox 215">
            <a:extLst>
              <a:ext uri="{FF2B5EF4-FFF2-40B4-BE49-F238E27FC236}">
                <a16:creationId xmlns:a16="http://schemas.microsoft.com/office/drawing/2014/main" id="{735ECF38-4463-0F4B-9439-C6F14105D314}"/>
              </a:ext>
            </a:extLst>
          </p:cNvPr>
          <p:cNvSpPr txBox="1"/>
          <p:nvPr/>
        </p:nvSpPr>
        <p:spPr>
          <a:xfrm>
            <a:off x="5222795" y="3752269"/>
            <a:ext cx="306174"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82%</a:t>
            </a:r>
          </a:p>
        </p:txBody>
      </p:sp>
      <p:sp>
        <p:nvSpPr>
          <p:cNvPr id="217" name="TextBox 216">
            <a:extLst>
              <a:ext uri="{FF2B5EF4-FFF2-40B4-BE49-F238E27FC236}">
                <a16:creationId xmlns:a16="http://schemas.microsoft.com/office/drawing/2014/main" id="{C66F8D0C-54AA-B847-A717-78D322204509}"/>
              </a:ext>
            </a:extLst>
          </p:cNvPr>
          <p:cNvSpPr txBox="1"/>
          <p:nvPr/>
        </p:nvSpPr>
        <p:spPr>
          <a:xfrm>
            <a:off x="6588045" y="4047544"/>
            <a:ext cx="306174"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64%</a:t>
            </a:r>
          </a:p>
        </p:txBody>
      </p:sp>
      <p:pic>
        <p:nvPicPr>
          <p:cNvPr id="1036" name="Picture 1035">
            <a:extLst>
              <a:ext uri="{FF2B5EF4-FFF2-40B4-BE49-F238E27FC236}">
                <a16:creationId xmlns:a16="http://schemas.microsoft.com/office/drawing/2014/main" id="{746ACFAC-C193-AF40-A31D-AFE279794951}"/>
              </a:ext>
            </a:extLst>
          </p:cNvPr>
          <p:cNvPicPr>
            <a:picLocks noChangeAspect="1"/>
          </p:cNvPicPr>
          <p:nvPr/>
        </p:nvPicPr>
        <p:blipFill>
          <a:blip r:embed="rId3"/>
          <a:stretch>
            <a:fillRect/>
          </a:stretch>
        </p:blipFill>
        <p:spPr>
          <a:xfrm>
            <a:off x="4002181" y="3667029"/>
            <a:ext cx="4051300" cy="711200"/>
          </a:xfrm>
          <a:prstGeom prst="rect">
            <a:avLst/>
          </a:prstGeom>
        </p:spPr>
      </p:pic>
      <p:pic>
        <p:nvPicPr>
          <p:cNvPr id="1038" name="Picture 1037">
            <a:extLst>
              <a:ext uri="{FF2B5EF4-FFF2-40B4-BE49-F238E27FC236}">
                <a16:creationId xmlns:a16="http://schemas.microsoft.com/office/drawing/2014/main" id="{F63BC906-CA9B-A441-A492-E6899C477A43}"/>
              </a:ext>
            </a:extLst>
          </p:cNvPr>
          <p:cNvPicPr>
            <a:picLocks noChangeAspect="1"/>
          </p:cNvPicPr>
          <p:nvPr/>
        </p:nvPicPr>
        <p:blipFill>
          <a:blip r:embed="rId4"/>
          <a:stretch>
            <a:fillRect/>
          </a:stretch>
        </p:blipFill>
        <p:spPr>
          <a:xfrm>
            <a:off x="1289378" y="1049530"/>
            <a:ext cx="3999163" cy="1510070"/>
          </a:xfrm>
          <a:prstGeom prst="rect">
            <a:avLst/>
          </a:prstGeom>
        </p:spPr>
      </p:pic>
      <p:pic>
        <p:nvPicPr>
          <p:cNvPr id="1040" name="Picture 1039">
            <a:extLst>
              <a:ext uri="{FF2B5EF4-FFF2-40B4-BE49-F238E27FC236}">
                <a16:creationId xmlns:a16="http://schemas.microsoft.com/office/drawing/2014/main" id="{3DB6E958-B05D-BB4F-AE76-A8DA4D603512}"/>
              </a:ext>
            </a:extLst>
          </p:cNvPr>
          <p:cNvPicPr>
            <a:picLocks noChangeAspect="1"/>
          </p:cNvPicPr>
          <p:nvPr/>
        </p:nvPicPr>
        <p:blipFill>
          <a:blip r:embed="rId5"/>
          <a:stretch>
            <a:fillRect/>
          </a:stretch>
        </p:blipFill>
        <p:spPr>
          <a:xfrm>
            <a:off x="6635750" y="1070200"/>
            <a:ext cx="3752850" cy="1539649"/>
          </a:xfrm>
          <a:prstGeom prst="rect">
            <a:avLst/>
          </a:prstGeom>
        </p:spPr>
      </p:pic>
      <p:sp>
        <p:nvSpPr>
          <p:cNvPr id="113" name="TextBox 112">
            <a:extLst>
              <a:ext uri="{FF2B5EF4-FFF2-40B4-BE49-F238E27FC236}">
                <a16:creationId xmlns:a16="http://schemas.microsoft.com/office/drawing/2014/main" id="{9427BDBA-873D-984F-AEFA-FB2900D8BFFF}"/>
              </a:ext>
            </a:extLst>
          </p:cNvPr>
          <p:cNvSpPr txBox="1"/>
          <p:nvPr/>
        </p:nvSpPr>
        <p:spPr>
          <a:xfrm>
            <a:off x="8490273" y="1406009"/>
            <a:ext cx="2936701" cy="33855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Median PFS = 29.4 months (95% CI 19.3-34.3)</a:t>
            </a:r>
            <a:b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Median follow-up = 29.3 months</a:t>
            </a:r>
          </a:p>
        </p:txBody>
      </p:sp>
    </p:spTree>
    <p:extLst>
      <p:ext uri="{BB962C8B-B14F-4D97-AF65-F5344CB8AC3E}">
        <p14:creationId xmlns:p14="http://schemas.microsoft.com/office/powerpoint/2010/main" val="130586428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9">
            <a:extLst>
              <a:ext uri="{FF2B5EF4-FFF2-40B4-BE49-F238E27FC236}">
                <a16:creationId xmlns:a16="http://schemas.microsoft.com/office/drawing/2014/main" id="{B22F6389-AB32-4EF2-9C52-745B22A70802}"/>
              </a:ext>
            </a:extLst>
          </p:cNvPr>
          <p:cNvSpPr>
            <a:spLocks noGrp="1"/>
          </p:cNvSpPr>
          <p:nvPr>
            <p:ph sz="quarter" idx="12"/>
          </p:nvPr>
        </p:nvSpPr>
        <p:spPr>
          <a:xfrm>
            <a:off x="620184" y="2034866"/>
            <a:ext cx="10963200" cy="3915934"/>
          </a:xfrm>
        </p:spPr>
        <p:txBody>
          <a:bodyPr/>
          <a:lstStyle/>
          <a:p>
            <a:pPr marL="0" indent="0">
              <a:spcBef>
                <a:spcPts val="1000"/>
              </a:spcBef>
              <a:buNone/>
            </a:pPr>
            <a:r>
              <a:rPr lang="en-US" dirty="0"/>
              <a:t>76-year-old woman with lung adenocarcinoma</a:t>
            </a:r>
          </a:p>
          <a:p>
            <a:pPr>
              <a:spcBef>
                <a:spcPts val="1000"/>
              </a:spcBef>
            </a:pPr>
            <a:r>
              <a:rPr lang="en-US" dirty="0"/>
              <a:t>Metastatic to lung and brain</a:t>
            </a:r>
          </a:p>
          <a:p>
            <a:pPr>
              <a:spcBef>
                <a:spcPts val="1000"/>
              </a:spcBef>
            </a:pPr>
            <a:r>
              <a:rPr lang="en-US" dirty="0"/>
              <a:t>No prior systemic therapy, surgery or </a:t>
            </a:r>
            <a:br>
              <a:rPr lang="en-US" dirty="0"/>
            </a:br>
            <a:r>
              <a:rPr lang="en-US" dirty="0"/>
              <a:t>radiotherapy</a:t>
            </a:r>
          </a:p>
          <a:p>
            <a:pPr>
              <a:spcBef>
                <a:spcPts val="1000"/>
              </a:spcBef>
            </a:pPr>
            <a:r>
              <a:rPr lang="en-US" dirty="0"/>
              <a:t>Refused platinum doublet therapy</a:t>
            </a:r>
          </a:p>
          <a:p>
            <a:pPr marL="0" indent="0">
              <a:spcBef>
                <a:spcPts val="1800"/>
              </a:spcBef>
              <a:buNone/>
            </a:pPr>
            <a:r>
              <a:rPr lang="en-US" b="1" dirty="0"/>
              <a:t>Treated with </a:t>
            </a:r>
            <a:r>
              <a:rPr lang="en-US" b="1" dirty="0" err="1"/>
              <a:t>larotrectinib</a:t>
            </a:r>
            <a:endParaRPr lang="en-US" b="1" dirty="0"/>
          </a:p>
          <a:p>
            <a:pPr>
              <a:spcBef>
                <a:spcPts val="1000"/>
              </a:spcBef>
            </a:pPr>
            <a:r>
              <a:rPr lang="en-US" dirty="0"/>
              <a:t>Confirmed PR (−34%)</a:t>
            </a:r>
          </a:p>
          <a:p>
            <a:pPr>
              <a:spcBef>
                <a:spcPts val="1000"/>
              </a:spcBef>
            </a:pPr>
            <a:r>
              <a:rPr lang="en-US" dirty="0"/>
              <a:t>Near intracranial CR (−95%, volumetric)</a:t>
            </a:r>
          </a:p>
          <a:p>
            <a:pPr>
              <a:spcBef>
                <a:spcPts val="1000"/>
              </a:spcBef>
            </a:pPr>
            <a:r>
              <a:rPr lang="en-US" dirty="0"/>
              <a:t>Remains on therapy at 6+ months</a:t>
            </a:r>
          </a:p>
        </p:txBody>
      </p:sp>
      <p:sp>
        <p:nvSpPr>
          <p:cNvPr id="6" name="Title 5">
            <a:extLst>
              <a:ext uri="{FF2B5EF4-FFF2-40B4-BE49-F238E27FC236}">
                <a16:creationId xmlns:a16="http://schemas.microsoft.com/office/drawing/2014/main" id="{6636A1A1-C586-7644-90E9-9D5E963B7ADB}"/>
              </a:ext>
            </a:extLst>
          </p:cNvPr>
          <p:cNvSpPr>
            <a:spLocks noGrp="1"/>
          </p:cNvSpPr>
          <p:nvPr>
            <p:ph type="title"/>
          </p:nvPr>
        </p:nvSpPr>
        <p:spPr>
          <a:xfrm>
            <a:off x="619200" y="246566"/>
            <a:ext cx="9077200" cy="807285"/>
          </a:xfrm>
        </p:spPr>
        <p:txBody>
          <a:bodyPr/>
          <a:lstStyle/>
          <a:p>
            <a:r>
              <a:rPr lang="en-US" dirty="0"/>
              <a:t>CASE 1: Treatment-naïve </a:t>
            </a:r>
            <a:r>
              <a:rPr lang="en-US" i="1" dirty="0"/>
              <a:t>EPS15-NTRK1</a:t>
            </a:r>
            <a:r>
              <a:rPr lang="en-US" dirty="0"/>
              <a:t>-Positive Lung Adenocarcinoma with Intracranial and Extracranial Response to Larotrectinib</a:t>
            </a:r>
            <a:endParaRPr lang="en-GB" dirty="0"/>
          </a:p>
        </p:txBody>
      </p:sp>
      <p:sp>
        <p:nvSpPr>
          <p:cNvPr id="5" name="Slide Number Placeholder 4">
            <a:extLst>
              <a:ext uri="{FF2B5EF4-FFF2-40B4-BE49-F238E27FC236}">
                <a16:creationId xmlns:a16="http://schemas.microsoft.com/office/drawing/2014/main" id="{0BAFAD58-CB01-4CEF-BD42-47C3AEBA1B4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1" name="Content Placeholder 10">
            <a:extLst>
              <a:ext uri="{FF2B5EF4-FFF2-40B4-BE49-F238E27FC236}">
                <a16:creationId xmlns:a16="http://schemas.microsoft.com/office/drawing/2014/main" id="{A4FB5185-0BF6-2F4B-A592-B1189E5F33B8}"/>
              </a:ext>
            </a:extLst>
          </p:cNvPr>
          <p:cNvSpPr>
            <a:spLocks noGrp="1"/>
          </p:cNvSpPr>
          <p:nvPr>
            <p:ph sz="quarter" idx="15"/>
          </p:nvPr>
        </p:nvSpPr>
        <p:spPr>
          <a:xfrm>
            <a:off x="609600" y="6211582"/>
            <a:ext cx="10732400" cy="556172"/>
          </a:xfrm>
        </p:spPr>
        <p:txBody>
          <a:bodyPr/>
          <a:lstStyle/>
          <a:p>
            <a:pPr>
              <a:spcBef>
                <a:spcPts val="0"/>
              </a:spcBef>
            </a:pPr>
            <a:r>
              <a:rPr lang="en-US" dirty="0"/>
              <a:t>Patient was not evaluable at data cut-off. </a:t>
            </a:r>
          </a:p>
          <a:p>
            <a:pPr>
              <a:spcBef>
                <a:spcPts val="0"/>
              </a:spcBef>
            </a:pPr>
            <a:r>
              <a:rPr lang="en-US" dirty="0"/>
              <a:t>CR, complete response; EPS15, Epidermal growth factor receptor substrate 15; NTRK, neurotrophic tyrosine receptor kinase; PR, partial response</a:t>
            </a:r>
          </a:p>
          <a:p>
            <a:pPr>
              <a:spcBef>
                <a:spcPts val="0"/>
              </a:spcBef>
            </a:pPr>
            <a:r>
              <a:rPr lang="en-US" dirty="0"/>
              <a:t>Rosen, et al. JCO Precision Oncology (In press)</a:t>
            </a:r>
          </a:p>
          <a:p>
            <a:pPr>
              <a:spcBef>
                <a:spcPts val="0"/>
              </a:spcBef>
            </a:pPr>
            <a:r>
              <a:rPr lang="en-US" dirty="0" err="1"/>
              <a:t>Drilon</a:t>
            </a:r>
            <a:r>
              <a:rPr lang="en-US" dirty="0"/>
              <a:t> A, et al. J </a:t>
            </a:r>
            <a:r>
              <a:rPr lang="en-US" dirty="0" err="1"/>
              <a:t>Clin</a:t>
            </a:r>
            <a:r>
              <a:rPr lang="en-US" dirty="0"/>
              <a:t> Oncol. 37, 2019 (</a:t>
            </a:r>
            <a:r>
              <a:rPr lang="en-US" dirty="0" err="1"/>
              <a:t>suppl</a:t>
            </a:r>
            <a:r>
              <a:rPr lang="en-US" dirty="0"/>
              <a:t>; </a:t>
            </a:r>
            <a:r>
              <a:rPr lang="en-US" dirty="0" err="1"/>
              <a:t>abstr</a:t>
            </a:r>
            <a:r>
              <a:rPr lang="en-US" dirty="0"/>
              <a:t> 2006)</a:t>
            </a:r>
          </a:p>
        </p:txBody>
      </p:sp>
      <p:pic>
        <p:nvPicPr>
          <p:cNvPr id="13" name="Picture 12">
            <a:extLst>
              <a:ext uri="{FF2B5EF4-FFF2-40B4-BE49-F238E27FC236}">
                <a16:creationId xmlns:a16="http://schemas.microsoft.com/office/drawing/2014/main" id="{325FD15C-434A-4349-8CD5-820DDF911359}"/>
              </a:ext>
            </a:extLst>
          </p:cNvPr>
          <p:cNvPicPr>
            <a:picLocks noChangeAspect="1"/>
          </p:cNvPicPr>
          <p:nvPr/>
        </p:nvPicPr>
        <p:blipFill>
          <a:blip r:embed="rId2"/>
          <a:stretch>
            <a:fillRect/>
          </a:stretch>
        </p:blipFill>
        <p:spPr>
          <a:xfrm>
            <a:off x="6081001" y="2047805"/>
            <a:ext cx="1464468" cy="3058977"/>
          </a:xfrm>
          <a:prstGeom prst="rect">
            <a:avLst/>
          </a:prstGeom>
        </p:spPr>
      </p:pic>
      <p:pic>
        <p:nvPicPr>
          <p:cNvPr id="14" name="Picture 13">
            <a:extLst>
              <a:ext uri="{FF2B5EF4-FFF2-40B4-BE49-F238E27FC236}">
                <a16:creationId xmlns:a16="http://schemas.microsoft.com/office/drawing/2014/main" id="{49E7282E-D69B-4CF3-85EA-246FAB09DA7F}"/>
              </a:ext>
            </a:extLst>
          </p:cNvPr>
          <p:cNvPicPr>
            <a:picLocks noChangeAspect="1"/>
          </p:cNvPicPr>
          <p:nvPr/>
        </p:nvPicPr>
        <p:blipFill>
          <a:blip r:embed="rId3"/>
          <a:stretch>
            <a:fillRect/>
          </a:stretch>
        </p:blipFill>
        <p:spPr>
          <a:xfrm>
            <a:off x="7552969" y="2034866"/>
            <a:ext cx="4007281" cy="3071914"/>
          </a:xfrm>
          <a:prstGeom prst="rect">
            <a:avLst/>
          </a:prstGeom>
        </p:spPr>
      </p:pic>
    </p:spTree>
    <p:extLst>
      <p:ext uri="{BB962C8B-B14F-4D97-AF65-F5344CB8AC3E}">
        <p14:creationId xmlns:p14="http://schemas.microsoft.com/office/powerpoint/2010/main" val="2970779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437C8A-5D84-4DF4-8E95-89601EF4194B}"/>
              </a:ext>
            </a:extLst>
          </p:cNvPr>
          <p:cNvSpPr>
            <a:spLocks noGrp="1"/>
          </p:cNvSpPr>
          <p:nvPr>
            <p:ph type="title"/>
          </p:nvPr>
        </p:nvSpPr>
        <p:spPr/>
        <p:txBody>
          <a:bodyPr/>
          <a:lstStyle/>
          <a:p>
            <a:r>
              <a:rPr lang="en-US" dirty="0"/>
              <a:t>CASE 2: </a:t>
            </a:r>
            <a:r>
              <a:rPr lang="en-US" i="1" dirty="0"/>
              <a:t>TPM3-NTRK1</a:t>
            </a:r>
            <a:r>
              <a:rPr lang="en-US" dirty="0"/>
              <a:t> fusion MSI high CRC</a:t>
            </a:r>
          </a:p>
        </p:txBody>
      </p:sp>
      <p:sp>
        <p:nvSpPr>
          <p:cNvPr id="2" name="Slide Number Placeholder 1">
            <a:extLst>
              <a:ext uri="{FF2B5EF4-FFF2-40B4-BE49-F238E27FC236}">
                <a16:creationId xmlns:a16="http://schemas.microsoft.com/office/drawing/2014/main" id="{2D3B896F-05AB-2544-B594-575B8458526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
        <p:nvSpPr>
          <p:cNvPr id="9" name="Content Placeholder 8">
            <a:extLst>
              <a:ext uri="{FF2B5EF4-FFF2-40B4-BE49-F238E27FC236}">
                <a16:creationId xmlns:a16="http://schemas.microsoft.com/office/drawing/2014/main" id="{B4EABE0C-A397-0741-A9D9-F25B2CF819A7}"/>
              </a:ext>
            </a:extLst>
          </p:cNvPr>
          <p:cNvSpPr>
            <a:spLocks noGrp="1"/>
          </p:cNvSpPr>
          <p:nvPr>
            <p:ph sz="quarter" idx="15"/>
          </p:nvPr>
        </p:nvSpPr>
        <p:spPr>
          <a:xfrm>
            <a:off x="620183" y="6356351"/>
            <a:ext cx="10732397" cy="365125"/>
          </a:xfrm>
        </p:spPr>
        <p:txBody>
          <a:bodyPr/>
          <a:lstStyle/>
          <a:p>
            <a:pPr>
              <a:spcBef>
                <a:spcPts val="0"/>
              </a:spcBef>
            </a:pPr>
            <a:r>
              <a:rPr lang="en-US" dirty="0"/>
              <a:t>BID, twice a day; CIMP, CpG island methylator phenotype; </a:t>
            </a:r>
            <a:r>
              <a:rPr lang="en-US" dirty="0" err="1"/>
              <a:t>dMMR</a:t>
            </a:r>
            <a:r>
              <a:rPr lang="en-US" dirty="0"/>
              <a:t>, Deficient mismatch repair ; LFTs, liver functions tests; MLH1, </a:t>
            </a:r>
            <a:r>
              <a:rPr lang="en-US" dirty="0" err="1"/>
              <a:t>mutL</a:t>
            </a:r>
            <a:r>
              <a:rPr lang="en-US" dirty="0"/>
              <a:t> homolog 1; NTRK, neurotrophic tyrosine receptor kinase; PMS2, PMS1 homolog 2; PR, partial response; TPM3, Tropomyosin alpha-3</a:t>
            </a:r>
          </a:p>
          <a:p>
            <a:pPr>
              <a:spcBef>
                <a:spcPts val="0"/>
              </a:spcBef>
            </a:pPr>
            <a:r>
              <a:rPr lang="en-US" dirty="0"/>
              <a:t>Courtesy of Dr. David Hong</a:t>
            </a:r>
          </a:p>
        </p:txBody>
      </p:sp>
      <p:sp>
        <p:nvSpPr>
          <p:cNvPr id="13" name="Rectangle 12">
            <a:extLst>
              <a:ext uri="{FF2B5EF4-FFF2-40B4-BE49-F238E27FC236}">
                <a16:creationId xmlns:a16="http://schemas.microsoft.com/office/drawing/2014/main" id="{848CFBEA-2644-4B13-AF85-43ECFCDD15BE}"/>
              </a:ext>
            </a:extLst>
          </p:cNvPr>
          <p:cNvSpPr/>
          <p:nvPr/>
        </p:nvSpPr>
        <p:spPr>
          <a:xfrm>
            <a:off x="158255" y="1237663"/>
            <a:ext cx="2241479" cy="823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a:t>
            </a:r>
          </a:p>
        </p:txBody>
      </p:sp>
      <p:sp>
        <p:nvSpPr>
          <p:cNvPr id="14" name="Rectangle 13">
            <a:extLst>
              <a:ext uri="{FF2B5EF4-FFF2-40B4-BE49-F238E27FC236}">
                <a16:creationId xmlns:a16="http://schemas.microsoft.com/office/drawing/2014/main" id="{FAB0150F-6A0F-4DEE-9CF9-AD8ADEE13228}"/>
              </a:ext>
            </a:extLst>
          </p:cNvPr>
          <p:cNvSpPr/>
          <p:nvPr/>
        </p:nvSpPr>
        <p:spPr>
          <a:xfrm>
            <a:off x="2590743" y="1237663"/>
            <a:ext cx="9309111" cy="823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62" marR="0" lvl="0" indent="-182862"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85-year-old female who presented with a </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presented with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obstructive symptoms</a:t>
            </a:r>
          </a:p>
          <a:p>
            <a:pPr marL="182862" marR="0" lvl="0" indent="-182862"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Noted to have metastatic disease to the bowel and liver </a:t>
            </a:r>
          </a:p>
        </p:txBody>
      </p:sp>
      <p:cxnSp>
        <p:nvCxnSpPr>
          <p:cNvPr id="21" name="Straight Connector 20">
            <a:extLst>
              <a:ext uri="{FF2B5EF4-FFF2-40B4-BE49-F238E27FC236}">
                <a16:creationId xmlns:a16="http://schemas.microsoft.com/office/drawing/2014/main" id="{02DFBB9A-C2BC-4BB5-B81E-09DC4E11EC2F}"/>
              </a:ext>
            </a:extLst>
          </p:cNvPr>
          <p:cNvCxnSpPr/>
          <p:nvPr/>
        </p:nvCxnSpPr>
        <p:spPr>
          <a:xfrm>
            <a:off x="2590741" y="1237663"/>
            <a:ext cx="0" cy="8234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8553B94-61D8-4E7E-980A-97B754545B7E}"/>
              </a:ext>
            </a:extLst>
          </p:cNvPr>
          <p:cNvSpPr/>
          <p:nvPr/>
        </p:nvSpPr>
        <p:spPr>
          <a:xfrm>
            <a:off x="158255" y="2483020"/>
            <a:ext cx="2241479" cy="823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 Treatment</a:t>
            </a:r>
          </a:p>
        </p:txBody>
      </p:sp>
      <p:sp>
        <p:nvSpPr>
          <p:cNvPr id="16" name="Rectangle 15">
            <a:extLst>
              <a:ext uri="{FF2B5EF4-FFF2-40B4-BE49-F238E27FC236}">
                <a16:creationId xmlns:a16="http://schemas.microsoft.com/office/drawing/2014/main" id="{80FE1569-8F1E-45A9-954D-4066EF0454C1}"/>
              </a:ext>
            </a:extLst>
          </p:cNvPr>
          <p:cNvSpPr/>
          <p:nvPr/>
        </p:nvSpPr>
        <p:spPr>
          <a:xfrm>
            <a:off x="2590743" y="2483020"/>
            <a:ext cx="9309111" cy="823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62" marR="0" lvl="0" indent="-182862"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Tumor sample disclosed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dMMR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MLH1</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PMS2</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TPM3-NTRK1</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fusion, CIMP high</a:t>
            </a:r>
          </a:p>
          <a:p>
            <a:pPr marL="182862" marR="0" lvl="0" indent="-182862"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Received pembrolizumab (7/2018-9/2018) with no response and progressive disease</a:t>
            </a:r>
          </a:p>
        </p:txBody>
      </p:sp>
      <p:cxnSp>
        <p:nvCxnSpPr>
          <p:cNvPr id="22" name="Straight Connector 21">
            <a:extLst>
              <a:ext uri="{FF2B5EF4-FFF2-40B4-BE49-F238E27FC236}">
                <a16:creationId xmlns:a16="http://schemas.microsoft.com/office/drawing/2014/main" id="{40C3EC6A-F6EC-4170-AD60-FF9BDF244712}"/>
              </a:ext>
            </a:extLst>
          </p:cNvPr>
          <p:cNvCxnSpPr/>
          <p:nvPr/>
        </p:nvCxnSpPr>
        <p:spPr>
          <a:xfrm>
            <a:off x="2590741" y="2483020"/>
            <a:ext cx="0" cy="8234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2B7CACD-5D15-42F9-A19B-5C6D3BB7F039}"/>
              </a:ext>
            </a:extLst>
          </p:cNvPr>
          <p:cNvSpPr/>
          <p:nvPr/>
        </p:nvSpPr>
        <p:spPr>
          <a:xfrm>
            <a:off x="158255" y="3728376"/>
            <a:ext cx="2241479" cy="823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Larotrectinib Treatment</a:t>
            </a:r>
          </a:p>
        </p:txBody>
      </p:sp>
      <p:sp>
        <p:nvSpPr>
          <p:cNvPr id="18" name="Rectangle 17">
            <a:extLst>
              <a:ext uri="{FF2B5EF4-FFF2-40B4-BE49-F238E27FC236}">
                <a16:creationId xmlns:a16="http://schemas.microsoft.com/office/drawing/2014/main" id="{7781FF05-A411-49A2-97D7-143A48A380F7}"/>
              </a:ext>
            </a:extLst>
          </p:cNvPr>
          <p:cNvSpPr/>
          <p:nvPr/>
        </p:nvSpPr>
        <p:spPr>
          <a:xfrm>
            <a:off x="2590743" y="3728376"/>
            <a:ext cx="9309111" cy="823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62" marR="0" lvl="0" indent="-182862"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Subsequently enrolled to the phase 2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larotrectinib</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trial (10/2018), NAVIGATE, at 100mg BID orally. Patient developed grade 3 LFTs dose reduced to 50 mg BID</a:t>
            </a:r>
          </a:p>
        </p:txBody>
      </p:sp>
      <p:cxnSp>
        <p:nvCxnSpPr>
          <p:cNvPr id="23" name="Straight Connector 22">
            <a:extLst>
              <a:ext uri="{FF2B5EF4-FFF2-40B4-BE49-F238E27FC236}">
                <a16:creationId xmlns:a16="http://schemas.microsoft.com/office/drawing/2014/main" id="{952518CB-F0AE-4C0D-9C9D-0684A168DC6C}"/>
              </a:ext>
            </a:extLst>
          </p:cNvPr>
          <p:cNvCxnSpPr/>
          <p:nvPr/>
        </p:nvCxnSpPr>
        <p:spPr>
          <a:xfrm>
            <a:off x="2590741" y="3728376"/>
            <a:ext cx="0" cy="82348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42826FC-262B-47AC-84B8-A43E4F0858E8}"/>
              </a:ext>
            </a:extLst>
          </p:cNvPr>
          <p:cNvSpPr/>
          <p:nvPr/>
        </p:nvSpPr>
        <p:spPr>
          <a:xfrm>
            <a:off x="158255" y="4973732"/>
            <a:ext cx="2241479" cy="823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Outcomes</a:t>
            </a:r>
          </a:p>
        </p:txBody>
      </p:sp>
      <p:sp>
        <p:nvSpPr>
          <p:cNvPr id="20" name="Rectangle 19">
            <a:extLst>
              <a:ext uri="{FF2B5EF4-FFF2-40B4-BE49-F238E27FC236}">
                <a16:creationId xmlns:a16="http://schemas.microsoft.com/office/drawing/2014/main" id="{FEC7FC42-0241-4B56-B252-318981E969BD}"/>
              </a:ext>
            </a:extLst>
          </p:cNvPr>
          <p:cNvSpPr/>
          <p:nvPr/>
        </p:nvSpPr>
        <p:spPr>
          <a:xfrm>
            <a:off x="2590743" y="4973732"/>
            <a:ext cx="9309111" cy="823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62" marR="0" lvl="0" indent="-182862"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Confirmed PR of (-42%) and remains on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larotrectinib</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(8/2022)</a:t>
            </a:r>
          </a:p>
        </p:txBody>
      </p:sp>
      <p:cxnSp>
        <p:nvCxnSpPr>
          <p:cNvPr id="24" name="Straight Connector 23">
            <a:extLst>
              <a:ext uri="{FF2B5EF4-FFF2-40B4-BE49-F238E27FC236}">
                <a16:creationId xmlns:a16="http://schemas.microsoft.com/office/drawing/2014/main" id="{94C301A8-3415-402B-9DEE-459392DDE6BB}"/>
              </a:ext>
            </a:extLst>
          </p:cNvPr>
          <p:cNvCxnSpPr/>
          <p:nvPr/>
        </p:nvCxnSpPr>
        <p:spPr>
          <a:xfrm>
            <a:off x="2590741" y="4973732"/>
            <a:ext cx="0" cy="8234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20666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5E8F-27A3-44E9-8800-33809B0AC7F2}"/>
              </a:ext>
            </a:extLst>
          </p:cNvPr>
          <p:cNvSpPr>
            <a:spLocks noGrp="1"/>
          </p:cNvSpPr>
          <p:nvPr>
            <p:ph type="title"/>
          </p:nvPr>
        </p:nvSpPr>
        <p:spPr/>
        <p:txBody>
          <a:bodyPr/>
          <a:lstStyle/>
          <a:p>
            <a:r>
              <a:rPr lang="en-US" dirty="0"/>
              <a:t>CASE 2: </a:t>
            </a:r>
            <a:r>
              <a:rPr lang="en-US" i="1" dirty="0"/>
              <a:t>TPM3-NTRK1</a:t>
            </a:r>
            <a:r>
              <a:rPr lang="en-US" dirty="0"/>
              <a:t> fusion MSI high CRC</a:t>
            </a:r>
          </a:p>
        </p:txBody>
      </p:sp>
      <p:sp>
        <p:nvSpPr>
          <p:cNvPr id="3" name="Slide Number Placeholder 2">
            <a:extLst>
              <a:ext uri="{FF2B5EF4-FFF2-40B4-BE49-F238E27FC236}">
                <a16:creationId xmlns:a16="http://schemas.microsoft.com/office/drawing/2014/main" id="{D4F2FC82-40DE-7644-AA99-D5748D3B890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59FA8-45F0-EE47-BEF3-2EFE9F0ADF2F}"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sp>
        <p:nvSpPr>
          <p:cNvPr id="13" name="Content Placeholder 12">
            <a:extLst>
              <a:ext uri="{FF2B5EF4-FFF2-40B4-BE49-F238E27FC236}">
                <a16:creationId xmlns:a16="http://schemas.microsoft.com/office/drawing/2014/main" id="{B8E4BE9D-CDD7-F248-8A6B-74B072D29BE3}"/>
              </a:ext>
            </a:extLst>
          </p:cNvPr>
          <p:cNvSpPr>
            <a:spLocks noGrp="1"/>
          </p:cNvSpPr>
          <p:nvPr>
            <p:ph sz="quarter" idx="15"/>
          </p:nvPr>
        </p:nvSpPr>
        <p:spPr>
          <a:xfrm>
            <a:off x="620184" y="6356351"/>
            <a:ext cx="10444368" cy="365125"/>
          </a:xfrm>
        </p:spPr>
        <p:txBody>
          <a:bodyPr/>
          <a:lstStyle/>
          <a:p>
            <a:r>
              <a:rPr lang="en-GB" dirty="0"/>
              <a:t>CRC; colorectal cancer; MSI, microsatellite instability; NTRK, neurotrophic tyrosine receptor kinase; TPM3, Tropomyosin alpha-3</a:t>
            </a:r>
          </a:p>
        </p:txBody>
      </p:sp>
      <p:grpSp>
        <p:nvGrpSpPr>
          <p:cNvPr id="10" name="Group 9">
            <a:extLst>
              <a:ext uri="{FF2B5EF4-FFF2-40B4-BE49-F238E27FC236}">
                <a16:creationId xmlns:a16="http://schemas.microsoft.com/office/drawing/2014/main" id="{179F9593-F081-408A-AB7B-C22F017431A6}"/>
              </a:ext>
            </a:extLst>
          </p:cNvPr>
          <p:cNvGrpSpPr/>
          <p:nvPr/>
        </p:nvGrpSpPr>
        <p:grpSpPr>
          <a:xfrm>
            <a:off x="850157" y="1485901"/>
            <a:ext cx="4909596" cy="3608761"/>
            <a:chOff x="4708635" y="1513491"/>
            <a:chExt cx="3689132" cy="2711668"/>
          </a:xfrm>
        </p:grpSpPr>
        <p:pic>
          <p:nvPicPr>
            <p:cNvPr id="4" name="Picture 3">
              <a:extLst>
                <a:ext uri="{FF2B5EF4-FFF2-40B4-BE49-F238E27FC236}">
                  <a16:creationId xmlns:a16="http://schemas.microsoft.com/office/drawing/2014/main" id="{ECD1A2A6-5130-4656-A9F8-5C8552FC2F0C}"/>
                </a:ext>
              </a:extLst>
            </p:cNvPr>
            <p:cNvPicPr>
              <a:picLocks noChangeAspect="1"/>
            </p:cNvPicPr>
            <p:nvPr/>
          </p:nvPicPr>
          <p:blipFill>
            <a:blip r:embed="rId2"/>
            <a:stretch>
              <a:fillRect/>
            </a:stretch>
          </p:blipFill>
          <p:spPr>
            <a:xfrm>
              <a:off x="4708635" y="1513491"/>
              <a:ext cx="3689132" cy="2711668"/>
            </a:xfrm>
            <a:prstGeom prst="rect">
              <a:avLst/>
            </a:prstGeom>
          </p:spPr>
        </p:pic>
        <p:sp>
          <p:nvSpPr>
            <p:cNvPr id="5" name="Donut 5">
              <a:extLst>
                <a:ext uri="{FF2B5EF4-FFF2-40B4-BE49-F238E27FC236}">
                  <a16:creationId xmlns:a16="http://schemas.microsoft.com/office/drawing/2014/main" id="{F0F0B90D-4B74-4458-AEFE-DE3D888A611A}"/>
                </a:ext>
              </a:extLst>
            </p:cNvPr>
            <p:cNvSpPr/>
            <p:nvPr/>
          </p:nvSpPr>
          <p:spPr>
            <a:xfrm>
              <a:off x="5833241" y="1870841"/>
              <a:ext cx="1124607" cy="809297"/>
            </a:xfrm>
            <a:prstGeom prst="donut">
              <a:avLst>
                <a:gd name="adj" fmla="val 46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47D10A83-1109-4C81-BE53-A8A3E968F51A}"/>
              </a:ext>
            </a:extLst>
          </p:cNvPr>
          <p:cNvGrpSpPr/>
          <p:nvPr/>
        </p:nvGrpSpPr>
        <p:grpSpPr>
          <a:xfrm>
            <a:off x="6586224" y="1485899"/>
            <a:ext cx="4755620" cy="3608762"/>
            <a:chOff x="8534486" y="1513489"/>
            <a:chExt cx="3573433" cy="2711669"/>
          </a:xfrm>
        </p:grpSpPr>
        <p:pic>
          <p:nvPicPr>
            <p:cNvPr id="6" name="Picture 5">
              <a:extLst>
                <a:ext uri="{FF2B5EF4-FFF2-40B4-BE49-F238E27FC236}">
                  <a16:creationId xmlns:a16="http://schemas.microsoft.com/office/drawing/2014/main" id="{9F4C8A5F-3B60-4D40-9DF2-085FC9A8788B}"/>
                </a:ext>
              </a:extLst>
            </p:cNvPr>
            <p:cNvPicPr>
              <a:picLocks noChangeAspect="1"/>
            </p:cNvPicPr>
            <p:nvPr/>
          </p:nvPicPr>
          <p:blipFill>
            <a:blip r:embed="rId3"/>
            <a:stretch>
              <a:fillRect/>
            </a:stretch>
          </p:blipFill>
          <p:spPr>
            <a:xfrm>
              <a:off x="8534486" y="1513489"/>
              <a:ext cx="3573433" cy="2711669"/>
            </a:xfrm>
            <a:prstGeom prst="rect">
              <a:avLst/>
            </a:prstGeom>
          </p:spPr>
        </p:pic>
        <p:sp>
          <p:nvSpPr>
            <p:cNvPr id="7" name="Donut 8">
              <a:extLst>
                <a:ext uri="{FF2B5EF4-FFF2-40B4-BE49-F238E27FC236}">
                  <a16:creationId xmlns:a16="http://schemas.microsoft.com/office/drawing/2014/main" id="{D1869C80-9C65-4A96-B468-8226C09376C8}"/>
                </a:ext>
              </a:extLst>
            </p:cNvPr>
            <p:cNvSpPr/>
            <p:nvPr/>
          </p:nvSpPr>
          <p:spPr>
            <a:xfrm>
              <a:off x="9522373" y="1713186"/>
              <a:ext cx="693682" cy="688428"/>
            </a:xfrm>
            <a:prstGeom prst="donut">
              <a:avLst>
                <a:gd name="adj" fmla="val 46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0C8254D7-45D2-4266-9623-81DDFCB030A0}"/>
              </a:ext>
            </a:extLst>
          </p:cNvPr>
          <p:cNvSpPr txBox="1"/>
          <p:nvPr/>
        </p:nvSpPr>
        <p:spPr>
          <a:xfrm>
            <a:off x="2307727" y="5117122"/>
            <a:ext cx="1994456"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Study baseline</a:t>
            </a:r>
          </a:p>
        </p:txBody>
      </p:sp>
      <p:sp>
        <p:nvSpPr>
          <p:cNvPr id="9" name="TextBox 8">
            <a:extLst>
              <a:ext uri="{FF2B5EF4-FFF2-40B4-BE49-F238E27FC236}">
                <a16:creationId xmlns:a16="http://schemas.microsoft.com/office/drawing/2014/main" id="{2625F4FA-3304-42D5-8596-E2B8175D1B1C}"/>
              </a:ext>
            </a:extLst>
          </p:cNvPr>
          <p:cNvSpPr txBox="1"/>
          <p:nvPr/>
        </p:nvSpPr>
        <p:spPr>
          <a:xfrm>
            <a:off x="8010087" y="5117122"/>
            <a:ext cx="1907895"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End of cycle 4</a:t>
            </a:r>
          </a:p>
        </p:txBody>
      </p:sp>
    </p:spTree>
    <p:extLst>
      <p:ext uri="{BB962C8B-B14F-4D97-AF65-F5344CB8AC3E}">
        <p14:creationId xmlns:p14="http://schemas.microsoft.com/office/powerpoint/2010/main" val="186760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990018-179A-48A3-A629-EBFE5C679FE2}"/>
              </a:ext>
            </a:extLst>
          </p:cNvPr>
          <p:cNvSpPr>
            <a:spLocks noGrp="1"/>
          </p:cNvSpPr>
          <p:nvPr>
            <p:ph sz="quarter" idx="12"/>
          </p:nvPr>
        </p:nvSpPr>
        <p:spPr>
          <a:xfrm>
            <a:off x="620184" y="2132856"/>
            <a:ext cx="5115776" cy="3816424"/>
          </a:xfrm>
        </p:spPr>
        <p:txBody>
          <a:bodyPr/>
          <a:lstStyle/>
          <a:p>
            <a:r>
              <a:rPr lang="en-US" dirty="0"/>
              <a:t>42-year-old female with undifferentiated sarcoma progressed through </a:t>
            </a:r>
            <a:r>
              <a:rPr lang="en-US" dirty="0" err="1"/>
              <a:t>epirubicin</a:t>
            </a:r>
            <a:r>
              <a:rPr lang="en-US" dirty="0"/>
              <a:t>, </a:t>
            </a:r>
            <a:r>
              <a:rPr lang="en-US" dirty="0" err="1"/>
              <a:t>ifosfamide</a:t>
            </a:r>
            <a:r>
              <a:rPr lang="en-US" dirty="0"/>
              <a:t>, sorafenib, and doxorubicin</a:t>
            </a:r>
          </a:p>
          <a:p>
            <a:r>
              <a:rPr lang="en-US" dirty="0"/>
              <a:t>100 mg BID</a:t>
            </a:r>
          </a:p>
          <a:p>
            <a:r>
              <a:rPr lang="en-US" dirty="0"/>
              <a:t>Rapid resolution of dyspnea and hypoxemia</a:t>
            </a:r>
          </a:p>
          <a:p>
            <a:r>
              <a:rPr lang="en-US" dirty="0"/>
              <a:t>Confirmed partial response</a:t>
            </a:r>
          </a:p>
        </p:txBody>
      </p:sp>
      <p:sp>
        <p:nvSpPr>
          <p:cNvPr id="9" name="Title 8"/>
          <p:cNvSpPr>
            <a:spLocks noGrp="1"/>
          </p:cNvSpPr>
          <p:nvPr>
            <p:ph type="title"/>
          </p:nvPr>
        </p:nvSpPr>
        <p:spPr/>
        <p:txBody>
          <a:bodyPr/>
          <a:lstStyle/>
          <a:p>
            <a:r>
              <a:rPr lang="en-US" dirty="0"/>
              <a:t>CASE 3: </a:t>
            </a:r>
            <a:r>
              <a:rPr lang="en-US" i="1" dirty="0"/>
              <a:t>LMNA–NTRK1 </a:t>
            </a:r>
            <a:r>
              <a:rPr lang="en-US" dirty="0"/>
              <a:t>fusion soft tissue sarcoma</a:t>
            </a:r>
            <a:br>
              <a:rPr lang="en-GB" dirty="0"/>
            </a:br>
            <a:endParaRPr lang="en-US" dirty="0"/>
          </a:p>
        </p:txBody>
      </p:sp>
      <p:sp>
        <p:nvSpPr>
          <p:cNvPr id="15" name="Content Placeholder 14">
            <a:extLst>
              <a:ext uri="{FF2B5EF4-FFF2-40B4-BE49-F238E27FC236}">
                <a16:creationId xmlns:a16="http://schemas.microsoft.com/office/drawing/2014/main" id="{98C850FB-64C1-D94A-B3F8-E59E3874E815}"/>
              </a:ext>
            </a:extLst>
          </p:cNvPr>
          <p:cNvSpPr>
            <a:spLocks noGrp="1"/>
          </p:cNvSpPr>
          <p:nvPr>
            <p:ph sz="quarter" idx="15"/>
          </p:nvPr>
        </p:nvSpPr>
        <p:spPr>
          <a:xfrm>
            <a:off x="620183" y="6309320"/>
            <a:ext cx="10962217" cy="365125"/>
          </a:xfrm>
        </p:spPr>
        <p:txBody>
          <a:bodyPr/>
          <a:lstStyle/>
          <a:p>
            <a:r>
              <a:rPr lang="en-GB" dirty="0"/>
              <a:t>BID, twice a day; LMNA, Pre-</a:t>
            </a:r>
            <a:r>
              <a:rPr lang="en-GB" dirty="0" err="1"/>
              <a:t>lamin</a:t>
            </a:r>
            <a:r>
              <a:rPr lang="en-GB" dirty="0"/>
              <a:t> A/C; NTRK, neurotrophic tyrosine receptor kinase</a:t>
            </a:r>
          </a:p>
          <a:p>
            <a:r>
              <a:rPr lang="en-GB" dirty="0" err="1"/>
              <a:t>Doebele</a:t>
            </a:r>
            <a:r>
              <a:rPr lang="en-GB" dirty="0"/>
              <a:t> RC, et al. Cancer </a:t>
            </a:r>
            <a:r>
              <a:rPr lang="en-GB" dirty="0" err="1"/>
              <a:t>Discov</a:t>
            </a:r>
            <a:r>
              <a:rPr lang="en-GB" dirty="0"/>
              <a:t>. 2015;5:1049-57. Presented by D Hong at ESMO Asia 2016. Available at: </a:t>
            </a:r>
            <a:r>
              <a:rPr lang="en-GB" dirty="0">
                <a:hlinkClick r:id="rId2"/>
              </a:rPr>
              <a:t>https://www.sec.gov/Archives/edgar/data/1581720/000110465916162818/a16-23351_1ex99d2.htm</a:t>
            </a:r>
            <a:r>
              <a:rPr lang="en-GB" dirty="0"/>
              <a:t> (accessed September 2022).</a:t>
            </a:r>
          </a:p>
        </p:txBody>
      </p:sp>
      <p:pic>
        <p:nvPicPr>
          <p:cNvPr id="2" name="Picture 1">
            <a:extLst>
              <a:ext uri="{FF2B5EF4-FFF2-40B4-BE49-F238E27FC236}">
                <a16:creationId xmlns:a16="http://schemas.microsoft.com/office/drawing/2014/main" id="{26F605A5-7851-4DEE-85F6-4071146C666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b="12310"/>
          <a:stretch/>
        </p:blipFill>
        <p:spPr>
          <a:xfrm>
            <a:off x="6021746" y="1965952"/>
            <a:ext cx="5707477" cy="3357161"/>
          </a:xfrm>
          <a:prstGeom prst="rect">
            <a:avLst/>
          </a:prstGeom>
        </p:spPr>
      </p:pic>
      <p:sp>
        <p:nvSpPr>
          <p:cNvPr id="6" name="Rectangle 5">
            <a:extLst>
              <a:ext uri="{FF2B5EF4-FFF2-40B4-BE49-F238E27FC236}">
                <a16:creationId xmlns:a16="http://schemas.microsoft.com/office/drawing/2014/main" id="{48757DAB-4E0C-46A8-A0BB-4B3BF58B81B9}"/>
              </a:ext>
            </a:extLst>
          </p:cNvPr>
          <p:cNvSpPr/>
          <p:nvPr/>
        </p:nvSpPr>
        <p:spPr>
          <a:xfrm>
            <a:off x="10361524" y="5723751"/>
            <a:ext cx="1242649" cy="300082"/>
          </a:xfrm>
          <a:prstGeom prst="rect">
            <a:avLst/>
          </a:prstGeom>
        </p:spPr>
        <p:txBody>
          <a:bodyPr wrap="non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PP-VIT-ALL-0137-2</a:t>
            </a:r>
          </a:p>
          <a:p>
            <a:pPr marL="0" marR="0" lvl="0" indent="0" algn="r" defTabSz="342900"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PP-VIT-ES-0059-1 09/2019</a:t>
            </a:r>
            <a:endParaRPr kumimoji="0" lang="en-GB" sz="67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C5F3398-1901-9343-975D-64F031ABCF48}"/>
              </a:ext>
            </a:extLst>
          </p:cNvPr>
          <p:cNvSpPr txBox="1"/>
          <p:nvPr/>
        </p:nvSpPr>
        <p:spPr>
          <a:xfrm>
            <a:off x="6299456" y="5291770"/>
            <a:ext cx="1446230"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Study baseline</a:t>
            </a:r>
          </a:p>
        </p:txBody>
      </p:sp>
      <p:sp>
        <p:nvSpPr>
          <p:cNvPr id="18" name="TextBox 17">
            <a:extLst>
              <a:ext uri="{FF2B5EF4-FFF2-40B4-BE49-F238E27FC236}">
                <a16:creationId xmlns:a16="http://schemas.microsoft.com/office/drawing/2014/main" id="{E46BE8CD-4830-8C42-A169-CC696ECF5C9B}"/>
              </a:ext>
            </a:extLst>
          </p:cNvPr>
          <p:cNvSpPr txBox="1"/>
          <p:nvPr/>
        </p:nvSpPr>
        <p:spPr>
          <a:xfrm>
            <a:off x="7934293" y="5291770"/>
            <a:ext cx="183415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Study cycle 3 day 1</a:t>
            </a:r>
          </a:p>
        </p:txBody>
      </p:sp>
      <p:sp>
        <p:nvSpPr>
          <p:cNvPr id="19" name="TextBox 18">
            <a:extLst>
              <a:ext uri="{FF2B5EF4-FFF2-40B4-BE49-F238E27FC236}">
                <a16:creationId xmlns:a16="http://schemas.microsoft.com/office/drawing/2014/main" id="{053A525A-2D0B-4E4E-B18A-085991B5A4EE}"/>
              </a:ext>
            </a:extLst>
          </p:cNvPr>
          <p:cNvSpPr txBox="1"/>
          <p:nvPr/>
        </p:nvSpPr>
        <p:spPr>
          <a:xfrm>
            <a:off x="9756943" y="5291770"/>
            <a:ext cx="1933543"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Study cycle 13 day 1</a:t>
            </a:r>
          </a:p>
        </p:txBody>
      </p:sp>
      <p:sp>
        <p:nvSpPr>
          <p:cNvPr id="17" name="Slide Number Placeholder 16">
            <a:extLst>
              <a:ext uri="{FF2B5EF4-FFF2-40B4-BE49-F238E27FC236}">
                <a16:creationId xmlns:a16="http://schemas.microsoft.com/office/drawing/2014/main" id="{14CF1AE9-C55A-9D47-80D0-A6AA71C4C9E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118838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dirty="0"/>
              <a:t>THANK YOU ALL!</a:t>
            </a:r>
          </a:p>
        </p:txBody>
      </p:sp>
      <p:pic>
        <p:nvPicPr>
          <p:cNvPr id="58371" name="Picture 2"/>
          <p:cNvPicPr>
            <a:picLocks noChangeAspect="1"/>
          </p:cNvPicPr>
          <p:nvPr/>
        </p:nvPicPr>
        <p:blipFill rotWithShape="1">
          <a:blip r:embed="rId3">
            <a:extLst>
              <a:ext uri="{28A0092B-C50C-407E-A947-70E740481C1C}">
                <a14:useLocalDpi xmlns:a14="http://schemas.microsoft.com/office/drawing/2010/main"/>
              </a:ext>
            </a:extLst>
          </a:blip>
          <a:srcRect t="7215" b="10664"/>
          <a:stretch/>
        </p:blipFill>
        <p:spPr bwMode="auto">
          <a:xfrm>
            <a:off x="1516706" y="1164772"/>
            <a:ext cx="9158588" cy="4746172"/>
          </a:xfrm>
          <a:prstGeom prst="rect">
            <a:avLst/>
          </a:prstGeom>
          <a:noFill/>
          <a:ln w="19050">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F2D92AED-84E7-634D-BA5A-5718296D0AE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217312531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3842EA4A-216B-45CE-959E-5AC1A8A204E4}"/>
              </a:ext>
            </a:extLst>
          </p:cNvPr>
          <p:cNvGraphicFramePr>
            <a:graphicFrameLocks noGrp="1"/>
          </p:cNvGraphicFramePr>
          <p:nvPr>
            <p:ph sz="quarter" idx="12"/>
          </p:nvPr>
        </p:nvGraphicFramePr>
        <p:xfrm>
          <a:off x="620713" y="1425575"/>
          <a:ext cx="1096327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2DF116D-4E52-485F-92A4-64BBC67CF81C}"/>
              </a:ext>
            </a:extLst>
          </p:cNvPr>
          <p:cNvSpPr>
            <a:spLocks noGrp="1"/>
          </p:cNvSpPr>
          <p:nvPr>
            <p:ph type="title"/>
          </p:nvPr>
        </p:nvSpPr>
        <p:spPr/>
        <p:txBody>
          <a:bodyPr/>
          <a:lstStyle/>
          <a:p>
            <a:r>
              <a:rPr lang="en-US"/>
              <a:t>Acknowledgements</a:t>
            </a:r>
            <a:endParaRPr lang="en-US" dirty="0"/>
          </a:p>
        </p:txBody>
      </p:sp>
      <p:sp>
        <p:nvSpPr>
          <p:cNvPr id="4" name="Slide Number Placeholder 3">
            <a:extLst>
              <a:ext uri="{FF2B5EF4-FFF2-40B4-BE49-F238E27FC236}">
                <a16:creationId xmlns:a16="http://schemas.microsoft.com/office/drawing/2014/main" id="{3AC8762A-5246-4411-9796-9F69C32DA986}"/>
              </a:ext>
            </a:extLst>
          </p:cNvPr>
          <p:cNvSpPr>
            <a:spLocks noGrp="1"/>
          </p:cNvSpPr>
          <p:nvPr>
            <p:ph type="sldNum" sz="quarter" idx="4"/>
          </p:nvPr>
        </p:nvSpPr>
        <p:spPr/>
        <p:txBody>
          <a:bodyPr/>
          <a:lstStyle>
            <a:defPPr>
              <a:defRPr lang="en-US"/>
            </a:defPPr>
            <a:lvl1pPr marL="0" algn="r" defTabSz="914309" rtl="0" eaLnBrk="1" latinLnBrk="0" hangingPunct="1">
              <a:defRPr sz="1200" b="1" kern="1200">
                <a:solidFill>
                  <a:schemeClr val="tx1">
                    <a:tint val="75000"/>
                  </a:schemeClr>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marL="0" marR="0" lvl="0" indent="0" algn="r" defTabSz="914309"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76E13474-F8D1-4047-B542-FC70A7211530}"/>
              </a:ext>
            </a:extLst>
          </p:cNvPr>
          <p:cNvSpPr>
            <a:spLocks noGrp="1"/>
          </p:cNvSpPr>
          <p:nvPr>
            <p:ph sz="quarter" idx="15"/>
          </p:nvPr>
        </p:nvSpPr>
        <p:spPr/>
        <p:txBody>
          <a:bodyPr/>
          <a:lstStyle/>
          <a:p>
            <a:r>
              <a:rPr lang="en-US"/>
              <a:t>Dr. David Hong </a:t>
            </a:r>
            <a:endParaRPr lang="en-US" dirty="0"/>
          </a:p>
        </p:txBody>
      </p:sp>
    </p:spTree>
    <p:extLst>
      <p:ext uri="{BB962C8B-B14F-4D97-AF65-F5344CB8AC3E}">
        <p14:creationId xmlns:p14="http://schemas.microsoft.com/office/powerpoint/2010/main" val="115651327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7A1E4-94EA-48ED-844D-6F0729F6815B}"/>
              </a:ext>
            </a:extLst>
          </p:cNvPr>
          <p:cNvSpPr>
            <a:spLocks noGrp="1"/>
          </p:cNvSpPr>
          <p:nvPr>
            <p:ph type="title"/>
          </p:nvPr>
        </p:nvSpPr>
        <p:spPr/>
        <p:txBody>
          <a:bodyPr/>
          <a:lstStyle/>
          <a:p>
            <a:r>
              <a:rPr lang="en-GB" noProof="0" dirty="0"/>
              <a:t>Introducing the scientific committee</a:t>
            </a:r>
          </a:p>
        </p:txBody>
      </p:sp>
      <p:sp>
        <p:nvSpPr>
          <p:cNvPr id="7" name="Slide Number Placeholder 6"/>
          <p:cNvSpPr>
            <a:spLocks noGrp="1"/>
          </p:cNvSpPr>
          <p:nvPr>
            <p:ph type="sldNum" sz="quarter" idx="4"/>
          </p:nvPr>
        </p:nvSpPr>
        <p:spPr>
          <a:xfrm>
            <a:off x="10947843" y="6520259"/>
            <a:ext cx="781877" cy="365125"/>
          </a:xfrm>
        </p:spPr>
        <p:txBody>
          <a:bodyPr/>
          <a:lstStyle/>
          <a:p>
            <a:fld id="{FCE43C0F-8A7B-3A4B-9DB5-B3472E36E833}" type="slidenum">
              <a:rPr lang="en-GB" smtClean="0"/>
              <a:pPr/>
              <a:t>4</a:t>
            </a:fld>
            <a:endParaRPr lang="en-GB" dirty="0"/>
          </a:p>
        </p:txBody>
      </p:sp>
      <p:sp>
        <p:nvSpPr>
          <p:cNvPr id="11" name="Rechthoek 10">
            <a:extLst>
              <a:ext uri="{FF2B5EF4-FFF2-40B4-BE49-F238E27FC236}">
                <a16:creationId xmlns:a16="http://schemas.microsoft.com/office/drawing/2014/main" id="{E6D7DF15-2457-2D4E-911C-03DC98C9E643}"/>
              </a:ext>
            </a:extLst>
          </p:cNvPr>
          <p:cNvSpPr/>
          <p:nvPr/>
        </p:nvSpPr>
        <p:spPr>
          <a:xfrm>
            <a:off x="1127448" y="1936725"/>
            <a:ext cx="2667600" cy="2736000"/>
          </a:xfrm>
          <a:prstGeom prst="rect">
            <a:avLst/>
          </a:prstGeom>
          <a:ln w="19050" cmpd="sng">
            <a:solidFill>
              <a:schemeClr val="accent3"/>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3" name="Vrije vorm 12">
            <a:extLst>
              <a:ext uri="{FF2B5EF4-FFF2-40B4-BE49-F238E27FC236}">
                <a16:creationId xmlns:a16="http://schemas.microsoft.com/office/drawing/2014/main" id="{77BB6C3B-1AFC-1049-BB8A-F255CF868934}"/>
              </a:ext>
            </a:extLst>
          </p:cNvPr>
          <p:cNvSpPr/>
          <p:nvPr/>
        </p:nvSpPr>
        <p:spPr>
          <a:xfrm>
            <a:off x="1188648" y="4064493"/>
            <a:ext cx="2606400" cy="522540"/>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a:r>
              <a:rPr lang="en-US" sz="1000" b="1" dirty="0">
                <a:solidFill>
                  <a:schemeClr val="bg1"/>
                </a:solidFill>
                <a:latin typeface="Karla"/>
              </a:rPr>
              <a:t>University of Turin, Turin ,  Italy</a:t>
            </a:r>
            <a:endParaRPr lang="en-GB" sz="1000" b="1" dirty="0">
              <a:solidFill>
                <a:schemeClr val="bg1"/>
              </a:solidFill>
              <a:latin typeface="Karla"/>
            </a:endParaRPr>
          </a:p>
        </p:txBody>
      </p:sp>
      <p:sp>
        <p:nvSpPr>
          <p:cNvPr id="14" name="Vrije vorm 13">
            <a:extLst>
              <a:ext uri="{FF2B5EF4-FFF2-40B4-BE49-F238E27FC236}">
                <a16:creationId xmlns:a16="http://schemas.microsoft.com/office/drawing/2014/main" id="{E2EC4E45-D504-8044-9EF7-5F0F321D0CAD}"/>
              </a:ext>
            </a:extLst>
          </p:cNvPr>
          <p:cNvSpPr/>
          <p:nvPr/>
        </p:nvSpPr>
        <p:spPr>
          <a:xfrm>
            <a:off x="1264949" y="3795632"/>
            <a:ext cx="2474987"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GB" sz="1300" b="1" dirty="0">
                <a:solidFill>
                  <a:srgbClr val="000000">
                    <a:hueOff val="0"/>
                    <a:satOff val="0"/>
                    <a:lumOff val="0"/>
                    <a:alphaOff val="0"/>
                  </a:srgbClr>
                </a:solidFill>
                <a:latin typeface="Calibri" panose="020F0502020204030204" pitchFamily="34" charset="0"/>
                <a:cs typeface="Calibri" panose="020F0502020204030204" pitchFamily="34" charset="0"/>
              </a:rPr>
              <a:t>Caterina Marchiò</a:t>
            </a:r>
            <a:endParaRPr lang="nl-NL" sz="1300" b="1" dirty="0">
              <a:solidFill>
                <a:srgbClr val="000000">
                  <a:hueOff val="0"/>
                  <a:satOff val="0"/>
                  <a:lumOff val="0"/>
                  <a:alphaOff val="0"/>
                </a:srgbClr>
              </a:solidFill>
              <a:latin typeface="Calibri" panose="020F0502020204030204" pitchFamily="34" charset="0"/>
              <a:cs typeface="Calibri" panose="020F0502020204030204" pitchFamily="34" charset="0"/>
            </a:endParaRPr>
          </a:p>
        </p:txBody>
      </p:sp>
      <p:sp>
        <p:nvSpPr>
          <p:cNvPr id="16" name="Rechthoek 15">
            <a:extLst>
              <a:ext uri="{FF2B5EF4-FFF2-40B4-BE49-F238E27FC236}">
                <a16:creationId xmlns:a16="http://schemas.microsoft.com/office/drawing/2014/main" id="{320DC41D-4E41-E84A-B58F-83CB07244DD5}"/>
              </a:ext>
            </a:extLst>
          </p:cNvPr>
          <p:cNvSpPr/>
          <p:nvPr/>
        </p:nvSpPr>
        <p:spPr>
          <a:xfrm>
            <a:off x="4511824" y="1936724"/>
            <a:ext cx="2667600" cy="2736000"/>
          </a:xfrm>
          <a:prstGeom prst="rect">
            <a:avLst/>
          </a:prstGeom>
          <a:ln w="19050" cmpd="sng">
            <a:solidFill>
              <a:schemeClr val="accent3"/>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8" name="Vrije vorm 17">
            <a:extLst>
              <a:ext uri="{FF2B5EF4-FFF2-40B4-BE49-F238E27FC236}">
                <a16:creationId xmlns:a16="http://schemas.microsoft.com/office/drawing/2014/main" id="{8AD596DA-DE68-E64B-B7E8-54FC1298ADBD}"/>
              </a:ext>
            </a:extLst>
          </p:cNvPr>
          <p:cNvSpPr/>
          <p:nvPr/>
        </p:nvSpPr>
        <p:spPr>
          <a:xfrm>
            <a:off x="4544628" y="4064493"/>
            <a:ext cx="2606400" cy="513076"/>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a:r>
              <a:rPr lang="en-GB" sz="1000" b="1" dirty="0">
                <a:solidFill>
                  <a:schemeClr val="bg1"/>
                </a:solidFill>
                <a:latin typeface="Karla"/>
              </a:rPr>
              <a:t>University of Texas </a:t>
            </a:r>
            <a:r>
              <a:rPr lang="en-GB" sz="1000" b="1" i="0" dirty="0">
                <a:solidFill>
                  <a:schemeClr val="bg1"/>
                </a:solidFill>
                <a:effectLst/>
                <a:latin typeface="Karla"/>
              </a:rPr>
              <a:t>MD Andersen Cancer </a:t>
            </a:r>
            <a:r>
              <a:rPr lang="en-GB" sz="1000" b="1" i="0" dirty="0" err="1">
                <a:solidFill>
                  <a:schemeClr val="bg1"/>
                </a:solidFill>
                <a:effectLst/>
                <a:latin typeface="Karla"/>
              </a:rPr>
              <a:t>Center</a:t>
            </a:r>
            <a:r>
              <a:rPr lang="en-GB" sz="1000" b="1" i="0" dirty="0">
                <a:solidFill>
                  <a:schemeClr val="bg1"/>
                </a:solidFill>
                <a:effectLst/>
                <a:latin typeface="Karla"/>
              </a:rPr>
              <a:t>, Houston, TX, USA   </a:t>
            </a:r>
          </a:p>
        </p:txBody>
      </p:sp>
      <p:sp>
        <p:nvSpPr>
          <p:cNvPr id="19" name="Vrije vorm 18">
            <a:extLst>
              <a:ext uri="{FF2B5EF4-FFF2-40B4-BE49-F238E27FC236}">
                <a16:creationId xmlns:a16="http://schemas.microsoft.com/office/drawing/2014/main" id="{84B62409-8AE9-3C4E-A19E-9FB46D5FA811}"/>
              </a:ext>
            </a:extLst>
          </p:cNvPr>
          <p:cNvSpPr/>
          <p:nvPr/>
        </p:nvSpPr>
        <p:spPr>
          <a:xfrm>
            <a:off x="4745750" y="3795632"/>
            <a:ext cx="2232712"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GB" sz="1300" b="1" dirty="0">
                <a:solidFill>
                  <a:srgbClr val="000000">
                    <a:hueOff val="0"/>
                    <a:satOff val="0"/>
                    <a:lumOff val="0"/>
                    <a:alphaOff val="0"/>
                  </a:srgbClr>
                </a:solidFill>
                <a:latin typeface="Calibri" panose="020F0502020204030204" pitchFamily="34" charset="0"/>
                <a:cs typeface="Calibri" panose="020F0502020204030204" pitchFamily="34" charset="0"/>
              </a:rPr>
              <a:t>David Hong</a:t>
            </a:r>
            <a:endParaRPr lang="nl-NL" sz="1300" b="1" dirty="0">
              <a:solidFill>
                <a:srgbClr val="000000">
                  <a:hueOff val="0"/>
                  <a:satOff val="0"/>
                  <a:lumOff val="0"/>
                  <a:alphaOff val="0"/>
                </a:srgbClr>
              </a:solidFill>
              <a:latin typeface="Calibri" panose="020F0502020204030204" pitchFamily="34" charset="0"/>
              <a:cs typeface="Calibri" panose="020F0502020204030204" pitchFamily="34" charset="0"/>
            </a:endParaRPr>
          </a:p>
        </p:txBody>
      </p:sp>
      <p:sp>
        <p:nvSpPr>
          <p:cNvPr id="20" name="Rechthoek 19">
            <a:extLst>
              <a:ext uri="{FF2B5EF4-FFF2-40B4-BE49-F238E27FC236}">
                <a16:creationId xmlns:a16="http://schemas.microsoft.com/office/drawing/2014/main" id="{B4D56FEE-3B4C-A34B-921F-D6F5577F2AAE}"/>
              </a:ext>
            </a:extLst>
          </p:cNvPr>
          <p:cNvSpPr/>
          <p:nvPr/>
        </p:nvSpPr>
        <p:spPr>
          <a:xfrm>
            <a:off x="7969212" y="1936725"/>
            <a:ext cx="2666596" cy="2736000"/>
          </a:xfrm>
          <a:prstGeom prst="rect">
            <a:avLst/>
          </a:prstGeom>
          <a:ln w="19050" cmpd="sng">
            <a:solidFill>
              <a:schemeClr val="accent3"/>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4" name="Vrije vorm 23">
            <a:extLst>
              <a:ext uri="{FF2B5EF4-FFF2-40B4-BE49-F238E27FC236}">
                <a16:creationId xmlns:a16="http://schemas.microsoft.com/office/drawing/2014/main" id="{B84AA02E-8CD0-DB47-8FFA-655B00CF429A}"/>
              </a:ext>
            </a:extLst>
          </p:cNvPr>
          <p:cNvSpPr/>
          <p:nvPr/>
        </p:nvSpPr>
        <p:spPr>
          <a:xfrm>
            <a:off x="7999310" y="4064493"/>
            <a:ext cx="2606400" cy="531560"/>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a:r>
              <a:rPr lang="en-US" sz="1000" b="1" dirty="0">
                <a:solidFill>
                  <a:schemeClr val="bg1"/>
                </a:solidFill>
                <a:latin typeface="Karla"/>
              </a:rPr>
              <a:t>Hannover Medical School, Hannover, Germany</a:t>
            </a:r>
            <a:endParaRPr lang="en-GB" sz="1000" b="1" dirty="0">
              <a:solidFill>
                <a:schemeClr val="bg1"/>
              </a:solidFill>
              <a:latin typeface="Karla"/>
            </a:endParaRPr>
          </a:p>
        </p:txBody>
      </p:sp>
      <p:sp>
        <p:nvSpPr>
          <p:cNvPr id="25" name="Vrije vorm 24">
            <a:extLst>
              <a:ext uri="{FF2B5EF4-FFF2-40B4-BE49-F238E27FC236}">
                <a16:creationId xmlns:a16="http://schemas.microsoft.com/office/drawing/2014/main" id="{023A4028-18DB-DB4C-8138-E27766C88197}"/>
              </a:ext>
            </a:extLst>
          </p:cNvPr>
          <p:cNvSpPr/>
          <p:nvPr/>
        </p:nvSpPr>
        <p:spPr>
          <a:xfrm>
            <a:off x="8067733" y="3795632"/>
            <a:ext cx="2399936"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GB" sz="1300" b="1" dirty="0">
                <a:solidFill>
                  <a:srgbClr val="000000">
                    <a:hueOff val="0"/>
                    <a:satOff val="0"/>
                    <a:lumOff val="0"/>
                    <a:alphaOff val="0"/>
                  </a:srgbClr>
                </a:solidFill>
                <a:latin typeface="Calibri" panose="020F0502020204030204" pitchFamily="34" charset="0"/>
                <a:cs typeface="Calibri" panose="020F0502020204030204" pitchFamily="34" charset="0"/>
              </a:rPr>
              <a:t>Philipp </a:t>
            </a:r>
            <a:r>
              <a:rPr lang="en-GB" sz="1300" b="1" dirty="0" err="1">
                <a:solidFill>
                  <a:srgbClr val="000000">
                    <a:hueOff val="0"/>
                    <a:satOff val="0"/>
                    <a:lumOff val="0"/>
                    <a:alphaOff val="0"/>
                  </a:srgbClr>
                </a:solidFill>
                <a:latin typeface="Calibri" panose="020F0502020204030204" pitchFamily="34" charset="0"/>
                <a:cs typeface="Calibri" panose="020F0502020204030204" pitchFamily="34" charset="0"/>
              </a:rPr>
              <a:t>Ivanyi</a:t>
            </a:r>
            <a:endParaRPr lang="nl-NL" sz="1300" b="1" dirty="0">
              <a:solidFill>
                <a:srgbClr val="000000">
                  <a:hueOff val="0"/>
                  <a:satOff val="0"/>
                  <a:lumOff val="0"/>
                  <a:alphaOff val="0"/>
                </a:srgbClr>
              </a:solidFill>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4670202B-42D9-B8ED-A246-EADFC2FBBE6D}"/>
              </a:ext>
            </a:extLst>
          </p:cNvPr>
          <p:cNvPicPr>
            <a:picLocks noGrp="1" noChangeAspect="1"/>
          </p:cNvPicPr>
          <p:nvPr>
            <p:ph sz="quarter" idx="15"/>
          </p:nvPr>
        </p:nvPicPr>
        <p:blipFill>
          <a:blip r:embed="rId3"/>
          <a:stretch>
            <a:fillRect/>
          </a:stretch>
        </p:blipFill>
        <p:spPr>
          <a:xfrm>
            <a:off x="5159896" y="2105839"/>
            <a:ext cx="1433001" cy="1665980"/>
          </a:xfrm>
        </p:spPr>
      </p:pic>
      <p:pic>
        <p:nvPicPr>
          <p:cNvPr id="8" name="Picture 7">
            <a:extLst>
              <a:ext uri="{FF2B5EF4-FFF2-40B4-BE49-F238E27FC236}">
                <a16:creationId xmlns:a16="http://schemas.microsoft.com/office/drawing/2014/main" id="{64D11478-7BCB-C3A1-E0D3-8D7D84179377}"/>
              </a:ext>
            </a:extLst>
          </p:cNvPr>
          <p:cNvPicPr>
            <a:picLocks noChangeAspect="1"/>
          </p:cNvPicPr>
          <p:nvPr/>
        </p:nvPicPr>
        <p:blipFill rotWithShape="1">
          <a:blip r:embed="rId4"/>
          <a:srcRect l="13033" r="10005"/>
          <a:stretch/>
        </p:blipFill>
        <p:spPr>
          <a:xfrm>
            <a:off x="8616280" y="2105839"/>
            <a:ext cx="1478632" cy="1702201"/>
          </a:xfrm>
          <a:prstGeom prst="rect">
            <a:avLst/>
          </a:prstGeom>
        </p:spPr>
      </p:pic>
      <p:pic>
        <p:nvPicPr>
          <p:cNvPr id="10" name="Picture 9">
            <a:extLst>
              <a:ext uri="{FF2B5EF4-FFF2-40B4-BE49-F238E27FC236}">
                <a16:creationId xmlns:a16="http://schemas.microsoft.com/office/drawing/2014/main" id="{C5178AAE-39DB-A0AE-16EF-EA152B93E271}"/>
              </a:ext>
            </a:extLst>
          </p:cNvPr>
          <p:cNvPicPr>
            <a:picLocks noChangeAspect="1"/>
          </p:cNvPicPr>
          <p:nvPr/>
        </p:nvPicPr>
        <p:blipFill rotWithShape="1">
          <a:blip r:embed="rId5"/>
          <a:srcRect b="9885"/>
          <a:stretch/>
        </p:blipFill>
        <p:spPr>
          <a:xfrm>
            <a:off x="1807495" y="2105839"/>
            <a:ext cx="1505334" cy="1665980"/>
          </a:xfrm>
          <a:prstGeom prst="rect">
            <a:avLst/>
          </a:prstGeom>
        </p:spPr>
      </p:pic>
    </p:spTree>
    <p:extLst>
      <p:ext uri="{BB962C8B-B14F-4D97-AF65-F5344CB8AC3E}">
        <p14:creationId xmlns:p14="http://schemas.microsoft.com/office/powerpoint/2010/main" val="406999416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feld 7">
            <a:extLst>
              <a:ext uri="{FF2B5EF4-FFF2-40B4-BE49-F238E27FC236}">
                <a16:creationId xmlns:a16="http://schemas.microsoft.com/office/drawing/2014/main" id="{CD07164F-20B5-4E43-8C18-EEF39D6ABDAB}"/>
              </a:ext>
            </a:extLst>
          </p:cNvPr>
          <p:cNvSpPr txBox="1">
            <a:spLocks noChangeArrowheads="1"/>
          </p:cNvSpPr>
          <p:nvPr/>
        </p:nvSpPr>
        <p:spPr bwMode="auto">
          <a:xfrm>
            <a:off x="10505018" y="-74084"/>
            <a:ext cx="1752403"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en-US" sz="933"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Ivanyi.Philipp@mh-hannover.de</a:t>
            </a:r>
          </a:p>
        </p:txBody>
      </p:sp>
      <p:sp>
        <p:nvSpPr>
          <p:cNvPr id="6" name="Title 5">
            <a:extLst>
              <a:ext uri="{FF2B5EF4-FFF2-40B4-BE49-F238E27FC236}">
                <a16:creationId xmlns:a16="http://schemas.microsoft.com/office/drawing/2014/main" id="{FC4B132C-1BFB-4C41-821F-19AFF6A3A554}"/>
              </a:ext>
            </a:extLst>
          </p:cNvPr>
          <p:cNvSpPr>
            <a:spLocks noGrp="1"/>
          </p:cNvSpPr>
          <p:nvPr>
            <p:ph type="title"/>
          </p:nvPr>
        </p:nvSpPr>
        <p:spPr/>
        <p:txBody>
          <a:bodyPr>
            <a:normAutofit/>
          </a:bodyPr>
          <a:lstStyle/>
          <a:p>
            <a:r>
              <a:rPr lang="de-DE" altLang="de-DE" dirty="0"/>
              <a:t>SuCcessful </a:t>
            </a:r>
            <a:r>
              <a:rPr lang="de-DE" altLang="de-DE" i="1" dirty="0"/>
              <a:t>NTRK</a:t>
            </a:r>
            <a:r>
              <a:rPr lang="de-DE" altLang="de-DE" dirty="0"/>
              <a:t> fusion inhibition</a:t>
            </a:r>
            <a:br>
              <a:rPr lang="de-DE" altLang="de-DE" dirty="0"/>
            </a:br>
            <a:br>
              <a:rPr lang="de-DE" altLang="en-US" sz="2400" dirty="0"/>
            </a:br>
            <a:r>
              <a:rPr lang="de-DE" altLang="en-US" sz="3200" cap="none" dirty="0"/>
              <a:t>Philipp Ivanyi</a:t>
            </a:r>
            <a:br>
              <a:rPr lang="de-DE" altLang="en-US" sz="2400" cap="none" dirty="0"/>
            </a:br>
            <a:r>
              <a:rPr lang="de-DE" altLang="en-US" sz="2400" cap="none" dirty="0"/>
              <a:t>Adjunct Professor</a:t>
            </a:r>
            <a:r>
              <a:rPr lang="de-DE" altLang="en-US" sz="2400" dirty="0"/>
              <a:t>, MD, </a:t>
            </a:r>
            <a:r>
              <a:rPr lang="de-DE" altLang="en-US" sz="2400" cap="none" dirty="0"/>
              <a:t>Assistant Medical Director</a:t>
            </a:r>
            <a:br>
              <a:rPr lang="de-DE" altLang="en-US" sz="2400" cap="none" dirty="0"/>
            </a:br>
            <a:r>
              <a:rPr lang="de-DE" altLang="en-US" sz="2400" cap="none" dirty="0"/>
              <a:t>Head and Neck-, GU, Sarkoma-center</a:t>
            </a:r>
            <a:br>
              <a:rPr lang="de-DE" altLang="en-US" sz="2400" cap="none" dirty="0"/>
            </a:br>
            <a:r>
              <a:rPr lang="de-DE" altLang="en-US" sz="2400" cap="none" dirty="0"/>
              <a:t>Comprehensive Cancer Center, Lower Saxoney</a:t>
            </a:r>
            <a:br>
              <a:rPr lang="de-DE" altLang="en-US" sz="2400" cap="none" dirty="0"/>
            </a:br>
            <a:r>
              <a:rPr lang="de-DE" altLang="en-US" sz="2400" cap="none" dirty="0"/>
              <a:t>Department of Hematology, Hemostasis, Oncology and Stem-cell Transplantation</a:t>
            </a:r>
            <a:br>
              <a:rPr lang="de-DE" altLang="en-US" sz="2400" cap="none" dirty="0"/>
            </a:br>
            <a:r>
              <a:rPr lang="de-DE" altLang="en-US" sz="2400" cap="none" dirty="0"/>
              <a:t>Hannover Medical School, Germany</a:t>
            </a:r>
            <a:endParaRPr lang="en-GB" sz="2400" dirty="0"/>
          </a:p>
        </p:txBody>
      </p:sp>
      <p:sp>
        <p:nvSpPr>
          <p:cNvPr id="12" name="Slide Number Placeholder 11">
            <a:extLst>
              <a:ext uri="{FF2B5EF4-FFF2-40B4-BE49-F238E27FC236}">
                <a16:creationId xmlns:a16="http://schemas.microsoft.com/office/drawing/2014/main" id="{FE8D4D7D-3260-8B41-AEEE-67DFF150B02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91951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Content Placeholder 1">
            <a:extLst>
              <a:ext uri="{FF2B5EF4-FFF2-40B4-BE49-F238E27FC236}">
                <a16:creationId xmlns:a16="http://schemas.microsoft.com/office/drawing/2014/main" id="{18B6D900-478A-C74C-BE19-1D93C3FF5298}"/>
              </a:ext>
            </a:extLst>
          </p:cNvPr>
          <p:cNvSpPr>
            <a:spLocks noGrp="1" noChangeArrowheads="1"/>
          </p:cNvSpPr>
          <p:nvPr>
            <p:ph sz="quarter" idx="12"/>
          </p:nvPr>
        </p:nvSpPr>
        <p:spPr/>
        <p:txBody>
          <a:bodyPr/>
          <a:lstStyle/>
          <a:p>
            <a:pPr marL="0" indent="0">
              <a:buNone/>
            </a:pPr>
            <a:r>
              <a:rPr lang="en-US" altLang="en-US" sz="1800" b="1" dirty="0">
                <a:solidFill>
                  <a:schemeClr val="accent1"/>
                </a:solidFill>
              </a:rPr>
              <a:t>Advisory Fees, Expert Testimony</a:t>
            </a:r>
            <a:br>
              <a:rPr lang="en-US" altLang="en-US" sz="1800" dirty="0"/>
            </a:br>
            <a:r>
              <a:rPr lang="en-US" altLang="en-US" sz="1800" dirty="0"/>
              <a:t>BMS, Bayer, </a:t>
            </a:r>
            <a:r>
              <a:rPr lang="en-US" altLang="en-US" sz="1800" dirty="0" err="1"/>
              <a:t>ClinSol</a:t>
            </a:r>
            <a:r>
              <a:rPr lang="en-US" altLang="en-US" sz="1800" dirty="0"/>
              <a:t>, </a:t>
            </a:r>
            <a:r>
              <a:rPr lang="en-US" altLang="en-US" sz="1800" dirty="0" err="1"/>
              <a:t>Deciphera</a:t>
            </a:r>
            <a:r>
              <a:rPr lang="en-US" altLang="en-US" sz="1800" dirty="0"/>
              <a:t>, EISAI, EMD-Serono, EUSA, H5-Oncology, Ipsen, Merck Serono (Global), </a:t>
            </a:r>
            <a:r>
              <a:rPr lang="en-US" altLang="en-US" sz="1800" dirty="0" err="1"/>
              <a:t>Metaplan</a:t>
            </a:r>
            <a:r>
              <a:rPr lang="en-US" altLang="en-US" sz="1800" dirty="0"/>
              <a:t>, MSD, </a:t>
            </a:r>
            <a:r>
              <a:rPr lang="en-US" altLang="en-US" sz="1800" dirty="0" err="1"/>
              <a:t>Onkowissen</a:t>
            </a:r>
            <a:r>
              <a:rPr lang="en-US" altLang="en-US" sz="1800" dirty="0"/>
              <a:t>, Pfizer, Roche</a:t>
            </a:r>
          </a:p>
          <a:p>
            <a:pPr marL="0" indent="0">
              <a:buNone/>
            </a:pPr>
            <a:r>
              <a:rPr lang="en-US" altLang="en-US" sz="1800" b="1" dirty="0">
                <a:solidFill>
                  <a:schemeClr val="accent1"/>
                </a:solidFill>
              </a:rPr>
              <a:t>Lecture Honoraria</a:t>
            </a:r>
            <a:br>
              <a:rPr lang="en-US" altLang="en-US" sz="1800" dirty="0"/>
            </a:br>
            <a:r>
              <a:rPr lang="en-US" altLang="en-US" sz="1800" dirty="0"/>
              <a:t>AIM, </a:t>
            </a:r>
            <a:r>
              <a:rPr lang="en-US" altLang="en-US" sz="1800" dirty="0" err="1"/>
              <a:t>Apogepha</a:t>
            </a:r>
            <a:r>
              <a:rPr lang="en-US" altLang="en-US" sz="1800" dirty="0"/>
              <a:t>, AstraZeneca, Astella, BMS, Bayer (+Europe, Global), </a:t>
            </a:r>
            <a:r>
              <a:rPr lang="en-US" altLang="en-US" sz="1800" dirty="0" err="1"/>
              <a:t>Deciphera</a:t>
            </a:r>
            <a:r>
              <a:rPr lang="en-US" altLang="en-US" sz="1800" dirty="0"/>
              <a:t>, DKG-</a:t>
            </a:r>
            <a:r>
              <a:rPr lang="en-US" altLang="en-US" sz="1800" dirty="0" err="1"/>
              <a:t>Onkoweb</a:t>
            </a:r>
            <a:r>
              <a:rPr lang="en-US" altLang="en-US" sz="1800" dirty="0"/>
              <a:t>, EISAI, EUSA, </a:t>
            </a:r>
            <a:r>
              <a:rPr lang="en-US" altLang="en-US" sz="1800" dirty="0" err="1"/>
              <a:t>FoFM</a:t>
            </a:r>
            <a:r>
              <a:rPr lang="en-US" altLang="en-US" sz="1800" dirty="0"/>
              <a:t>, Id-</a:t>
            </a:r>
            <a:r>
              <a:rPr lang="en-US" altLang="en-US" sz="1800" dirty="0" err="1"/>
              <a:t>Institut</a:t>
            </a:r>
            <a:r>
              <a:rPr lang="en-US" altLang="en-US" sz="1800" dirty="0"/>
              <a:t>, Ipsen (Europe), Merck Serono (+Europe, Global), MSD, </a:t>
            </a:r>
            <a:r>
              <a:rPr lang="en-US" altLang="en-US" sz="1800" dirty="0" err="1"/>
              <a:t>MedKom</a:t>
            </a:r>
            <a:r>
              <a:rPr lang="en-US" altLang="en-US" sz="1800" dirty="0"/>
              <a:t>, MTE-Academy, </a:t>
            </a:r>
            <a:r>
              <a:rPr lang="en-US" altLang="en-US" sz="1800" dirty="0" err="1"/>
              <a:t>MedWiss</a:t>
            </a:r>
            <a:r>
              <a:rPr lang="en-US" altLang="en-US" sz="1800" dirty="0"/>
              <a:t>, New Concept Oncology, Onkowissen-tv.de, Pharma Mare, Pfizer, Roche, </a:t>
            </a:r>
            <a:r>
              <a:rPr lang="en-US" altLang="en-US" sz="1800" dirty="0" err="1"/>
              <a:t>ThinkWired</a:t>
            </a:r>
            <a:r>
              <a:rPr lang="en-US" altLang="en-US" sz="1800" dirty="0"/>
              <a:t>!, Schmitz-</a:t>
            </a:r>
            <a:r>
              <a:rPr lang="en-US" altLang="en-US" sz="1800" dirty="0" err="1"/>
              <a:t>Communikation</a:t>
            </a:r>
            <a:r>
              <a:rPr lang="en-US" altLang="en-US" sz="1800" dirty="0"/>
              <a:t>, </a:t>
            </a:r>
            <a:r>
              <a:rPr lang="en-US" altLang="en-US" sz="1800" dirty="0" err="1"/>
              <a:t>StreamedUP</a:t>
            </a:r>
            <a:r>
              <a:rPr lang="en-US" altLang="en-US" sz="1800" dirty="0"/>
              <a:t>!, Solution Academy, </a:t>
            </a:r>
            <a:r>
              <a:rPr lang="en-US" altLang="en-US" sz="1800" dirty="0" err="1"/>
              <a:t>Vivantis</a:t>
            </a:r>
            <a:endParaRPr lang="en-US" altLang="en-US" sz="1800" dirty="0"/>
          </a:p>
          <a:p>
            <a:pPr marL="0" indent="0">
              <a:buNone/>
            </a:pPr>
            <a:r>
              <a:rPr lang="en-US" altLang="en-US" sz="1800" b="1" dirty="0">
                <a:solidFill>
                  <a:schemeClr val="accent1"/>
                </a:solidFill>
              </a:rPr>
              <a:t>Clinical Trials/Research Grants	</a:t>
            </a:r>
            <a:r>
              <a:rPr lang="en-US" altLang="en-US" sz="1800" dirty="0"/>
              <a:t>	</a:t>
            </a:r>
            <a:br>
              <a:rPr lang="en-US" altLang="en-US" sz="1800" dirty="0"/>
            </a:br>
            <a:r>
              <a:rPr lang="en-US" altLang="en-US" sz="1800" dirty="0"/>
              <a:t>AIO, AstraZeneca, BMS, Bayer, GSK, Ipsen, Lilly, Merck Serono, </a:t>
            </a:r>
            <a:r>
              <a:rPr lang="en-US" altLang="en-US" sz="1800" dirty="0" err="1"/>
              <a:t>Niedersächsische</a:t>
            </a:r>
            <a:r>
              <a:rPr lang="en-US" altLang="en-US" sz="1800" dirty="0"/>
              <a:t> </a:t>
            </a:r>
            <a:r>
              <a:rPr lang="en-US" altLang="en-US" sz="1800" dirty="0" err="1"/>
              <a:t>Krebsgesellschaft</a:t>
            </a:r>
            <a:r>
              <a:rPr lang="en-US" altLang="en-US" sz="1800" dirty="0"/>
              <a:t>, Novartis, EUSA, EISAI, Pfizer, MSD, Roche, Stiftung </a:t>
            </a:r>
            <a:r>
              <a:rPr lang="en-US" altLang="en-US" sz="1800" dirty="0" err="1"/>
              <a:t>Immunonkologie</a:t>
            </a:r>
            <a:r>
              <a:rPr lang="en-US" altLang="en-US" sz="1800" dirty="0"/>
              <a:t>, Wilhelm Sander Stiftung</a:t>
            </a:r>
          </a:p>
          <a:p>
            <a:pPr marL="0" indent="0">
              <a:buNone/>
            </a:pPr>
            <a:r>
              <a:rPr lang="en-US" altLang="en-US" sz="1800" b="1" dirty="0">
                <a:solidFill>
                  <a:schemeClr val="accent1"/>
                </a:solidFill>
              </a:rPr>
              <a:t>Travel grants, Others</a:t>
            </a:r>
            <a:br>
              <a:rPr lang="en-US" altLang="en-US" sz="1800" dirty="0"/>
            </a:br>
            <a:r>
              <a:rPr lang="en-US" altLang="en-US" sz="1800" dirty="0"/>
              <a:t>BB-Biotech, BMS, Bayer, Deutsche Gesellschaft </a:t>
            </a:r>
            <a:r>
              <a:rPr lang="en-US" altLang="en-US" sz="1800" dirty="0" err="1"/>
              <a:t>für</a:t>
            </a:r>
            <a:r>
              <a:rPr lang="en-US" altLang="en-US" sz="1800" dirty="0"/>
              <a:t> </a:t>
            </a:r>
            <a:r>
              <a:rPr lang="en-US" altLang="en-US" sz="1800" dirty="0" err="1"/>
              <a:t>Thoraxchirurgie</a:t>
            </a:r>
            <a:r>
              <a:rPr lang="en-US" altLang="en-US" sz="1800" dirty="0"/>
              <a:t>, EUSA, Ipsen, Novartis, </a:t>
            </a:r>
            <a:br>
              <a:rPr lang="en-US" altLang="en-US" sz="1800" dirty="0"/>
            </a:br>
            <a:r>
              <a:rPr lang="de-DE" altLang="en-US" sz="1800" dirty="0"/>
              <a:t>Merck, </a:t>
            </a:r>
            <a:r>
              <a:rPr lang="de-DE" altLang="en-US" sz="1800" dirty="0" err="1"/>
              <a:t>Pharma</a:t>
            </a:r>
            <a:r>
              <a:rPr lang="de-DE" altLang="en-US" sz="1800" dirty="0"/>
              <a:t> Mare</a:t>
            </a:r>
            <a:endParaRPr lang="en-GB" altLang="de-DE" sz="1800" dirty="0"/>
          </a:p>
        </p:txBody>
      </p:sp>
      <p:sp>
        <p:nvSpPr>
          <p:cNvPr id="12290" name="Titel 1">
            <a:extLst>
              <a:ext uri="{FF2B5EF4-FFF2-40B4-BE49-F238E27FC236}">
                <a16:creationId xmlns:a16="http://schemas.microsoft.com/office/drawing/2014/main" id="{80BE24A1-33F8-564F-B521-E4397622D259}"/>
              </a:ext>
            </a:extLst>
          </p:cNvPr>
          <p:cNvSpPr>
            <a:spLocks noGrp="1" noChangeArrowheads="1"/>
          </p:cNvSpPr>
          <p:nvPr>
            <p:ph type="title"/>
          </p:nvPr>
        </p:nvSpPr>
        <p:spPr/>
        <p:txBody>
          <a:bodyPr/>
          <a:lstStyle/>
          <a:p>
            <a:r>
              <a:rPr lang="de-DE" altLang="de-DE" dirty="0"/>
              <a:t>DISCLOSURES</a:t>
            </a:r>
          </a:p>
        </p:txBody>
      </p:sp>
      <p:sp>
        <p:nvSpPr>
          <p:cNvPr id="12" name="Slide Number Placeholder 11">
            <a:extLst>
              <a:ext uri="{FF2B5EF4-FFF2-40B4-BE49-F238E27FC236}">
                <a16:creationId xmlns:a16="http://schemas.microsoft.com/office/drawing/2014/main" id="{E97002E8-6714-B94D-8DB2-B1A241DC6F0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01A5D0BB-17C8-5947-9A39-ECC0548A4D93}"/>
              </a:ext>
            </a:extLst>
          </p:cNvPr>
          <p:cNvSpPr>
            <a:spLocks noGrp="1"/>
          </p:cNvSpPr>
          <p:nvPr>
            <p:ph sz="quarter" idx="15"/>
          </p:nvPr>
        </p:nvSpPr>
        <p:spPr/>
        <p:txBody>
          <a:bodyPr/>
          <a:lstStyle/>
          <a:p>
            <a:endParaRPr lang="en-GB"/>
          </a:p>
        </p:txBody>
      </p:sp>
    </p:spTree>
    <p:extLst>
      <p:ext uri="{BB962C8B-B14F-4D97-AF65-F5344CB8AC3E}">
        <p14:creationId xmlns:p14="http://schemas.microsoft.com/office/powerpoint/2010/main" val="413780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C45C9-D478-4A4F-AABD-B47584A0F912}"/>
              </a:ext>
            </a:extLst>
          </p:cNvPr>
          <p:cNvSpPr>
            <a:spLocks noGrp="1"/>
          </p:cNvSpPr>
          <p:nvPr>
            <p:ph type="title"/>
          </p:nvPr>
        </p:nvSpPr>
        <p:spPr/>
        <p:txBody>
          <a:bodyPr/>
          <a:lstStyle/>
          <a:p>
            <a:r>
              <a:rPr lang="de-DE" altLang="en-US" dirty="0"/>
              <a:t>04/2010</a:t>
            </a:r>
            <a:br>
              <a:rPr lang="de-DE" altLang="en-US" dirty="0"/>
            </a:br>
            <a:r>
              <a:rPr lang="de-DE" altLang="en-US" dirty="0"/>
              <a:t>56 </a:t>
            </a:r>
            <a:r>
              <a:rPr lang="de-DE" altLang="en-US" dirty="0" err="1"/>
              <a:t>year</a:t>
            </a:r>
            <a:br>
              <a:rPr lang="de-DE" altLang="en-US" dirty="0"/>
            </a:br>
            <a:r>
              <a:rPr lang="de-DE" altLang="en-US" dirty="0"/>
              <a:t>Dr. med. </a:t>
            </a:r>
            <a:r>
              <a:rPr lang="de-DE" altLang="en-US" dirty="0" err="1"/>
              <a:t>vet</a:t>
            </a:r>
            <a:endParaRPr lang="en-GB" dirty="0"/>
          </a:p>
        </p:txBody>
      </p:sp>
      <p:sp>
        <p:nvSpPr>
          <p:cNvPr id="5" name="Slide Number Placeholder 4">
            <a:extLst>
              <a:ext uri="{FF2B5EF4-FFF2-40B4-BE49-F238E27FC236}">
                <a16:creationId xmlns:a16="http://schemas.microsoft.com/office/drawing/2014/main" id="{AAB07A43-28AB-FD48-8649-06ADD5D890F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59489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Hand-Fuß-Syndrom – Wikipedia">
            <a:extLst>
              <a:ext uri="{FF2B5EF4-FFF2-40B4-BE49-F238E27FC236}">
                <a16:creationId xmlns:a16="http://schemas.microsoft.com/office/drawing/2014/main" id="{A1F6FE21-2012-804A-95B9-12E5E8BA4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999" r="34966"/>
          <a:stretch>
            <a:fillRect/>
          </a:stretch>
        </p:blipFill>
        <p:spPr bwMode="auto">
          <a:xfrm>
            <a:off x="1631504" y="1412776"/>
            <a:ext cx="4718792" cy="368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Ellipse 9">
            <a:extLst>
              <a:ext uri="{FF2B5EF4-FFF2-40B4-BE49-F238E27FC236}">
                <a16:creationId xmlns:a16="http://schemas.microsoft.com/office/drawing/2014/main" id="{7480F642-5914-9B43-8229-42DB5A364B73}"/>
              </a:ext>
            </a:extLst>
          </p:cNvPr>
          <p:cNvSpPr>
            <a:spLocks noChangeArrowheads="1"/>
          </p:cNvSpPr>
          <p:nvPr/>
        </p:nvSpPr>
        <p:spPr bwMode="auto">
          <a:xfrm>
            <a:off x="2183939" y="1967566"/>
            <a:ext cx="880590" cy="773557"/>
          </a:xfrm>
          <a:prstGeom prst="ellipse">
            <a:avLst/>
          </a:prstGeom>
          <a:noFill/>
          <a:ln w="28575" algn="ctr">
            <a:solidFill>
              <a:schemeClr val="accent2">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lIns="120000" tIns="62400" rIns="120000" bIns="624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4342" name="Grafik 6">
            <a:extLst>
              <a:ext uri="{FF2B5EF4-FFF2-40B4-BE49-F238E27FC236}">
                <a16:creationId xmlns:a16="http://schemas.microsoft.com/office/drawing/2014/main" id="{3D52E72F-AA2E-E94C-9ECE-04CA12787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160" y="2492896"/>
            <a:ext cx="1978180" cy="197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5425ADC8-07CD-434F-B718-F913943186F6}"/>
              </a:ext>
            </a:extLst>
          </p:cNvPr>
          <p:cNvSpPr>
            <a:spLocks noGrp="1"/>
          </p:cNvSpPr>
          <p:nvPr>
            <p:ph type="title"/>
          </p:nvPr>
        </p:nvSpPr>
        <p:spPr/>
        <p:txBody>
          <a:bodyPr/>
          <a:lstStyle/>
          <a:p>
            <a:endParaRPr lang="en-GB" dirty="0"/>
          </a:p>
        </p:txBody>
      </p:sp>
      <p:sp>
        <p:nvSpPr>
          <p:cNvPr id="7" name="Content Placeholder 6">
            <a:extLst>
              <a:ext uri="{FF2B5EF4-FFF2-40B4-BE49-F238E27FC236}">
                <a16:creationId xmlns:a16="http://schemas.microsoft.com/office/drawing/2014/main" id="{FC40B52E-0867-A643-B7E2-A99C8A417F08}"/>
              </a:ext>
            </a:extLst>
          </p:cNvPr>
          <p:cNvSpPr>
            <a:spLocks noGrp="1"/>
          </p:cNvSpPr>
          <p:nvPr>
            <p:ph sz="quarter" idx="15"/>
          </p:nvPr>
        </p:nvSpPr>
        <p:spPr/>
        <p:txBody>
          <a:bodyPr/>
          <a:lstStyle/>
          <a:p>
            <a:r>
              <a:rPr lang="en-GB" altLang="en-US" dirty="0"/>
              <a:t>Modified according to Wikipedia; </a:t>
            </a:r>
            <a:r>
              <a:rPr lang="en-GB" altLang="en-US" dirty="0" err="1"/>
              <a:t>www.flaticon.com</a:t>
            </a:r>
            <a:r>
              <a:rPr lang="en-GB" altLang="en-US" dirty="0"/>
              <a:t>/free-icons/pig" title="pig icons"&gt;Pig icons created by </a:t>
            </a:r>
            <a:r>
              <a:rPr lang="en-GB" altLang="en-US" dirty="0" err="1"/>
              <a:t>Freepik</a:t>
            </a:r>
            <a:r>
              <a:rPr lang="en-GB" altLang="en-US" dirty="0"/>
              <a:t> - </a:t>
            </a:r>
            <a:r>
              <a:rPr lang="en-GB" altLang="en-US" dirty="0" err="1"/>
              <a:t>Flaticon</a:t>
            </a:r>
            <a:endParaRPr lang="en-GB" altLang="en-US" dirty="0"/>
          </a:p>
        </p:txBody>
      </p:sp>
      <p:sp>
        <p:nvSpPr>
          <p:cNvPr id="14" name="Ellipse 9">
            <a:extLst>
              <a:ext uri="{FF2B5EF4-FFF2-40B4-BE49-F238E27FC236}">
                <a16:creationId xmlns:a16="http://schemas.microsoft.com/office/drawing/2014/main" id="{091AABF7-53C7-4549-80B7-F2D88C4AC046}"/>
              </a:ext>
            </a:extLst>
          </p:cNvPr>
          <p:cNvSpPr>
            <a:spLocks noChangeArrowheads="1"/>
          </p:cNvSpPr>
          <p:nvPr/>
        </p:nvSpPr>
        <p:spPr bwMode="auto">
          <a:xfrm>
            <a:off x="1767480" y="3651510"/>
            <a:ext cx="880590" cy="773557"/>
          </a:xfrm>
          <a:prstGeom prst="ellipse">
            <a:avLst/>
          </a:prstGeom>
          <a:noFill/>
          <a:ln w="28575" algn="ctr">
            <a:solidFill>
              <a:schemeClr val="accent2">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lIns="120000" tIns="62400" rIns="120000" bIns="624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Slide Number Placeholder 7">
            <a:extLst>
              <a:ext uri="{FF2B5EF4-FFF2-40B4-BE49-F238E27FC236}">
                <a16:creationId xmlns:a16="http://schemas.microsoft.com/office/drawing/2014/main" id="{AF1A6922-43F6-6840-9863-BAE630163A3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65148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491B-4B05-424C-AF2E-A63DAE5959FB}"/>
              </a:ext>
            </a:extLst>
          </p:cNvPr>
          <p:cNvSpPr>
            <a:spLocks noGrp="1"/>
          </p:cNvSpPr>
          <p:nvPr>
            <p:ph type="title"/>
          </p:nvPr>
        </p:nvSpPr>
        <p:spPr/>
        <p:txBody>
          <a:bodyPr/>
          <a:lstStyle/>
          <a:p>
            <a:r>
              <a:rPr lang="de-DE" altLang="en-US" dirty="0"/>
              <a:t>04/2010</a:t>
            </a:r>
            <a:br>
              <a:rPr lang="de-DE" altLang="en-US" dirty="0"/>
            </a:br>
            <a:r>
              <a:rPr lang="de-DE" altLang="en-US" dirty="0"/>
              <a:t>56 </a:t>
            </a:r>
            <a:r>
              <a:rPr lang="de-DE" altLang="en-US" dirty="0" err="1"/>
              <a:t>year</a:t>
            </a:r>
            <a:br>
              <a:rPr lang="de-DE" altLang="en-US" dirty="0"/>
            </a:br>
            <a:r>
              <a:rPr lang="de-DE" altLang="en-US" dirty="0"/>
              <a:t>Dr. med. </a:t>
            </a:r>
            <a:r>
              <a:rPr lang="de-DE" altLang="en-US" dirty="0" err="1"/>
              <a:t>vet</a:t>
            </a:r>
            <a:br>
              <a:rPr lang="de-DE" altLang="en-US" dirty="0"/>
            </a:br>
            <a:r>
              <a:rPr lang="de-DE" altLang="en-US" dirty="0"/>
              <a:t>TGC</a:t>
            </a:r>
            <a:endParaRPr lang="en-GB" dirty="0"/>
          </a:p>
        </p:txBody>
      </p:sp>
      <p:sp>
        <p:nvSpPr>
          <p:cNvPr id="5" name="Slide Number Placeholder 4">
            <a:extLst>
              <a:ext uri="{FF2B5EF4-FFF2-40B4-BE49-F238E27FC236}">
                <a16:creationId xmlns:a16="http://schemas.microsoft.com/office/drawing/2014/main" id="{B98C79EA-3382-F246-A451-DD7DACF1686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29254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feil nach rechts 3">
            <a:extLst>
              <a:ext uri="{FF2B5EF4-FFF2-40B4-BE49-F238E27FC236}">
                <a16:creationId xmlns:a16="http://schemas.microsoft.com/office/drawing/2014/main" id="{4826EB37-E169-DB4C-B2CE-EE2C9C61751A}"/>
              </a:ext>
            </a:extLst>
          </p:cNvPr>
          <p:cNvSpPr/>
          <p:nvPr/>
        </p:nvSpPr>
        <p:spPr bwMode="auto">
          <a:xfrm>
            <a:off x="334433" y="3450167"/>
            <a:ext cx="11618384" cy="863600"/>
          </a:xfrm>
          <a:prstGeom prst="rightArrow">
            <a:avLst/>
          </a:prstGeom>
          <a:solidFill>
            <a:schemeClr val="accent2"/>
          </a:solidFill>
          <a:ln w="19050" cap="flat" cmpd="sng" algn="ctr">
            <a:solidFill>
              <a:schemeClr val="accent2"/>
            </a:solidFill>
            <a:prstDash val="solid"/>
            <a:round/>
            <a:headEnd type="none" w="med" len="med"/>
            <a:tailEnd type="none" w="med" len="med"/>
          </a:ln>
          <a:effectLst/>
        </p:spPr>
        <p:txBody>
          <a:bodyPr lIns="120000" tIns="62400" rIns="120000" bIns="6240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133" b="1" i="0" u="none" strike="noStrike" kern="1200" cap="none" spc="0" normalizeH="0" baseline="0" noProof="0" dirty="0">
              <a:ln>
                <a:noFill/>
              </a:ln>
              <a:solidFill>
                <a:srgbClr val="FFFFFF">
                  <a:lumMod val="95000"/>
                </a:srgbClr>
              </a:solidFill>
              <a:effectLst/>
              <a:uLnTx/>
              <a:uFillTx/>
              <a:latin typeface="Arial" charset="0"/>
              <a:ea typeface="+mn-ea"/>
              <a:cs typeface="+mn-cs"/>
            </a:endParaRPr>
          </a:p>
        </p:txBody>
      </p:sp>
      <p:sp>
        <p:nvSpPr>
          <p:cNvPr id="16387" name="Textfeld 4">
            <a:extLst>
              <a:ext uri="{FF2B5EF4-FFF2-40B4-BE49-F238E27FC236}">
                <a16:creationId xmlns:a16="http://schemas.microsoft.com/office/drawing/2014/main" id="{D8CB9692-03B3-5C49-BE85-E02C4D7909E2}"/>
              </a:ext>
            </a:extLst>
          </p:cNvPr>
          <p:cNvSpPr txBox="1">
            <a:spLocks noChangeArrowheads="1"/>
          </p:cNvSpPr>
          <p:nvPr/>
        </p:nvSpPr>
        <p:spPr bwMode="auto">
          <a:xfrm>
            <a:off x="130575" y="2091183"/>
            <a:ext cx="1431802" cy="181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T1 N1b M1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DE" alt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oss</a:t>
            </a: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R0</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TG</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8" name="Textfeld 5">
            <a:extLst>
              <a:ext uri="{FF2B5EF4-FFF2-40B4-BE49-F238E27FC236}">
                <a16:creationId xmlns:a16="http://schemas.microsoft.com/office/drawing/2014/main" id="{3C30D9FB-02B1-414C-91CD-1D7AE8CF3C41}"/>
              </a:ext>
            </a:extLst>
          </p:cNvPr>
          <p:cNvSpPr txBox="1">
            <a:spLocks noChangeArrowheads="1"/>
          </p:cNvSpPr>
          <p:nvPr/>
        </p:nvSpPr>
        <p:spPr bwMode="auto">
          <a:xfrm>
            <a:off x="1403351" y="2305051"/>
            <a:ext cx="2034116" cy="124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State after RAI,</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State after </a:t>
            </a:r>
            <a:r>
              <a:rPr kumimoji="0" lang="de-DE" alt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metastasectomy</a:t>
            </a:r>
            <a:endPar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9" name="Textfeld 6">
            <a:extLst>
              <a:ext uri="{FF2B5EF4-FFF2-40B4-BE49-F238E27FC236}">
                <a16:creationId xmlns:a16="http://schemas.microsoft.com/office/drawing/2014/main" id="{CB409054-BF58-5D43-9ED9-78816C634E81}"/>
              </a:ext>
            </a:extLst>
          </p:cNvPr>
          <p:cNvSpPr txBox="1">
            <a:spLocks noChangeArrowheads="1"/>
          </p:cNvSpPr>
          <p:nvPr/>
        </p:nvSpPr>
        <p:spPr bwMode="auto">
          <a:xfrm>
            <a:off x="3310467" y="2082801"/>
            <a:ext cx="2114551" cy="152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x RAI</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x </a:t>
            </a:r>
            <a:r>
              <a:rPr kumimoji="0" lang="de-DE" alt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metastasectomy</a:t>
            </a: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alt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RTx</a:t>
            </a:r>
            <a:endPar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alt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denosumab</a:t>
            </a:r>
            <a:endPar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0" name="Textfeld 7">
            <a:extLst>
              <a:ext uri="{FF2B5EF4-FFF2-40B4-BE49-F238E27FC236}">
                <a16:creationId xmlns:a16="http://schemas.microsoft.com/office/drawing/2014/main" id="{247F2D27-7410-B741-893D-7D8090470548}"/>
              </a:ext>
            </a:extLst>
          </p:cNvPr>
          <p:cNvSpPr txBox="1">
            <a:spLocks noChangeArrowheads="1"/>
          </p:cNvSpPr>
          <p:nvPr/>
        </p:nvSpPr>
        <p:spPr bwMode="auto">
          <a:xfrm>
            <a:off x="5425018" y="1390652"/>
            <a:ext cx="1822449" cy="210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1stL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sorafenib</a:t>
            </a:r>
            <a:endParaRPr kumimoji="0" lang="de-DE" alt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BOR: SD</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AE: HFS (III), </a:t>
            </a:r>
            <a:r>
              <a:rPr kumimoji="0" lang="de-DE" alt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diarrhea</a:t>
            </a: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(III),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 200 mg/d</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1" name="Textfeld 7">
            <a:extLst>
              <a:ext uri="{FF2B5EF4-FFF2-40B4-BE49-F238E27FC236}">
                <a16:creationId xmlns:a16="http://schemas.microsoft.com/office/drawing/2014/main" id="{8D64A7A3-9692-5347-9B5E-175ED5D7FD4C}"/>
              </a:ext>
            </a:extLst>
          </p:cNvPr>
          <p:cNvSpPr txBox="1">
            <a:spLocks noChangeArrowheads="1"/>
          </p:cNvSpPr>
          <p:nvPr/>
        </p:nvSpPr>
        <p:spPr bwMode="auto">
          <a:xfrm>
            <a:off x="7440085" y="1316567"/>
            <a:ext cx="1824567" cy="267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2ndL </a:t>
            </a:r>
            <a:r>
              <a:rPr kumimoji="0" lang="de-DE" altLang="en-US" sz="1867"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lenvatinib</a:t>
            </a:r>
            <a:endParaRPr kumimoji="0" lang="de-DE" alt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BOR: SD</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AE: HFS (II), </a:t>
            </a:r>
            <a:r>
              <a:rPr kumimoji="0" lang="de-DE" alt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diarrhea</a:t>
            </a: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 HTN (III),  </a:t>
            </a:r>
            <a:r>
              <a:rPr kumimoji="0" lang="de-DE" alt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dizziness</a:t>
            </a:r>
            <a:endPar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 10mg/d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GB"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2" name="Textfeld 8">
            <a:extLst>
              <a:ext uri="{FF2B5EF4-FFF2-40B4-BE49-F238E27FC236}">
                <a16:creationId xmlns:a16="http://schemas.microsoft.com/office/drawing/2014/main" id="{3785C947-68B6-9043-A5BF-F604B736418C}"/>
              </a:ext>
            </a:extLst>
          </p:cNvPr>
          <p:cNvSpPr txBox="1">
            <a:spLocks noChangeArrowheads="1"/>
          </p:cNvSpPr>
          <p:nvPr/>
        </p:nvSpPr>
        <p:spPr bwMode="auto">
          <a:xfrm>
            <a:off x="8898466" y="1306278"/>
            <a:ext cx="1824567" cy="152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3rdL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sorafenib</a:t>
            </a:r>
            <a:endParaRPr kumimoji="0" lang="de-DE" alt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Tox</a:t>
            </a: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idem</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 200mg/d</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3" name="Textfeld 10">
            <a:extLst>
              <a:ext uri="{FF2B5EF4-FFF2-40B4-BE49-F238E27FC236}">
                <a16:creationId xmlns:a16="http://schemas.microsoft.com/office/drawing/2014/main" id="{2D28148E-0C71-9C4B-A777-D08761B7A6C2}"/>
              </a:ext>
            </a:extLst>
          </p:cNvPr>
          <p:cNvSpPr txBox="1">
            <a:spLocks noChangeArrowheads="1"/>
          </p:cNvSpPr>
          <p:nvPr/>
        </p:nvSpPr>
        <p:spPr bwMode="auto">
          <a:xfrm>
            <a:off x="10229850" y="2474700"/>
            <a:ext cx="1722967" cy="9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symptomatic</a:t>
            </a: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PD</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4" name="Rechtwinkliges Dreieck 4">
            <a:extLst>
              <a:ext uri="{FF2B5EF4-FFF2-40B4-BE49-F238E27FC236}">
                <a16:creationId xmlns:a16="http://schemas.microsoft.com/office/drawing/2014/main" id="{2114748E-8B5F-AE4F-B592-1254B5A76C41}"/>
              </a:ext>
            </a:extLst>
          </p:cNvPr>
          <p:cNvSpPr>
            <a:spLocks noChangeArrowheads="1"/>
          </p:cNvSpPr>
          <p:nvPr/>
        </p:nvSpPr>
        <p:spPr bwMode="auto">
          <a:xfrm flipH="1">
            <a:off x="5520267" y="4764618"/>
            <a:ext cx="6337300" cy="673100"/>
          </a:xfrm>
          <a:prstGeom prst="rtTriangle">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lIns="120000" tIns="62400" rIns="120000" bIns="62400" anchor="ctr"/>
          <a:lstStyle>
            <a:lvl1pPr>
              <a:spcBef>
                <a:spcPct val="20000"/>
              </a:spcBef>
              <a:defRPr sz="2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5" name="Textfeld 5">
            <a:extLst>
              <a:ext uri="{FF2B5EF4-FFF2-40B4-BE49-F238E27FC236}">
                <a16:creationId xmlns:a16="http://schemas.microsoft.com/office/drawing/2014/main" id="{0CDFAB07-2A17-E14E-9DD1-240C43023A91}"/>
              </a:ext>
            </a:extLst>
          </p:cNvPr>
          <p:cNvSpPr txBox="1">
            <a:spLocks noChangeArrowheads="1"/>
          </p:cNvSpPr>
          <p:nvPr/>
        </p:nvSpPr>
        <p:spPr bwMode="auto">
          <a:xfrm>
            <a:off x="5039784" y="5446184"/>
            <a:ext cx="1088760"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ECOG 0</a:t>
            </a:r>
            <a:endParaRPr kumimoji="0" lang="en-GB"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6" name="Textfeld 14">
            <a:extLst>
              <a:ext uri="{FF2B5EF4-FFF2-40B4-BE49-F238E27FC236}">
                <a16:creationId xmlns:a16="http://schemas.microsoft.com/office/drawing/2014/main" id="{B045F679-63E9-4D48-9B1E-592B3D596078}"/>
              </a:ext>
            </a:extLst>
          </p:cNvPr>
          <p:cNvSpPr txBox="1">
            <a:spLocks noChangeArrowheads="1"/>
          </p:cNvSpPr>
          <p:nvPr/>
        </p:nvSpPr>
        <p:spPr bwMode="auto">
          <a:xfrm>
            <a:off x="10723033" y="5511800"/>
            <a:ext cx="1088760"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cs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en-US" sz="18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ECOG 3</a:t>
            </a:r>
            <a:endParaRPr kumimoji="0" lang="en-GB" altLang="en-US" sz="18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a16="http://schemas.microsoft.com/office/drawing/2014/main" id="{7C0AD753-943E-C142-90ED-021D97900AA6}"/>
              </a:ext>
            </a:extLst>
          </p:cNvPr>
          <p:cNvSpPr>
            <a:spLocks noGrp="1"/>
          </p:cNvSpPr>
          <p:nvPr>
            <p:ph type="title"/>
          </p:nvPr>
        </p:nvSpPr>
        <p:spPr/>
        <p:txBody>
          <a:bodyPr/>
          <a:lstStyle/>
          <a:p>
            <a:r>
              <a:rPr lang="en-GB" dirty="0"/>
              <a:t>Fictional patient case</a:t>
            </a:r>
          </a:p>
        </p:txBody>
      </p:sp>
      <p:sp>
        <p:nvSpPr>
          <p:cNvPr id="8" name="Content Placeholder 7">
            <a:extLst>
              <a:ext uri="{FF2B5EF4-FFF2-40B4-BE49-F238E27FC236}">
                <a16:creationId xmlns:a16="http://schemas.microsoft.com/office/drawing/2014/main" id="{06CF33D5-D2F3-3F42-B915-B8415BB70908}"/>
              </a:ext>
            </a:extLst>
          </p:cNvPr>
          <p:cNvSpPr>
            <a:spLocks noGrp="1"/>
          </p:cNvSpPr>
          <p:nvPr>
            <p:ph sz="quarter" idx="15"/>
          </p:nvPr>
        </p:nvSpPr>
        <p:spPr>
          <a:xfrm>
            <a:off x="620184" y="6273666"/>
            <a:ext cx="10180339" cy="365125"/>
          </a:xfrm>
        </p:spPr>
        <p:txBody>
          <a:bodyPr/>
          <a:lstStyle/>
          <a:p>
            <a:r>
              <a:rPr lang="de-CH" altLang="en-US" dirty="0"/>
              <a:t>AE, adverse event; BOR, best overall response; DR, dose reduction; ECOG, Eastern Cooperative Oncology Group; HFS, hand-foot syndrome; HTN, hypertension; PD; disease progression; RAI, radioactive-iodine</a:t>
            </a:r>
            <a:r>
              <a:rPr lang="de-DE" altLang="en-US" dirty="0"/>
              <a:t>; </a:t>
            </a:r>
            <a:r>
              <a:rPr lang="de-DE" altLang="en-US" dirty="0" err="1"/>
              <a:t>RTx</a:t>
            </a:r>
            <a:r>
              <a:rPr lang="de-DE" altLang="en-US" dirty="0"/>
              <a:t>, </a:t>
            </a:r>
            <a:r>
              <a:rPr lang="de-DE" altLang="en-US" dirty="0" err="1"/>
              <a:t>radiotherapy</a:t>
            </a:r>
            <a:r>
              <a:rPr lang="de-DE" altLang="en-US" dirty="0"/>
              <a:t>; SD, </a:t>
            </a:r>
            <a:r>
              <a:rPr lang="de-DE" altLang="en-US" dirty="0" err="1"/>
              <a:t>stable</a:t>
            </a:r>
            <a:r>
              <a:rPr lang="de-DE" altLang="en-US" dirty="0"/>
              <a:t> </a:t>
            </a:r>
            <a:r>
              <a:rPr lang="de-DE" altLang="en-US" dirty="0" err="1"/>
              <a:t>disease</a:t>
            </a:r>
            <a:endParaRPr lang="de-CH" altLang="en-US" dirty="0"/>
          </a:p>
        </p:txBody>
      </p:sp>
      <p:sp>
        <p:nvSpPr>
          <p:cNvPr id="9" name="TextBox 8">
            <a:extLst>
              <a:ext uri="{FF2B5EF4-FFF2-40B4-BE49-F238E27FC236}">
                <a16:creationId xmlns:a16="http://schemas.microsoft.com/office/drawing/2014/main" id="{FF10E1C5-4D1A-0A4A-A126-1A7BC5656D26}"/>
              </a:ext>
            </a:extLst>
          </p:cNvPr>
          <p:cNvSpPr txBox="1"/>
          <p:nvPr/>
        </p:nvSpPr>
        <p:spPr>
          <a:xfrm>
            <a:off x="333740" y="3687256"/>
            <a:ext cx="68320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Aileron" charset="0"/>
                <a:cs typeface="Arial" panose="020B0604020202020204" pitchFamily="34" charset="0"/>
              </a:rPr>
              <a:t>1/09</a:t>
            </a:r>
          </a:p>
        </p:txBody>
      </p:sp>
      <p:sp>
        <p:nvSpPr>
          <p:cNvPr id="22" name="TextBox 21">
            <a:extLst>
              <a:ext uri="{FF2B5EF4-FFF2-40B4-BE49-F238E27FC236}">
                <a16:creationId xmlns:a16="http://schemas.microsoft.com/office/drawing/2014/main" id="{D971E9E0-AE24-C447-912E-9BC3F964A923}"/>
              </a:ext>
            </a:extLst>
          </p:cNvPr>
          <p:cNvSpPr txBox="1"/>
          <p:nvPr/>
        </p:nvSpPr>
        <p:spPr>
          <a:xfrm>
            <a:off x="1184766" y="3687256"/>
            <a:ext cx="32733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Aileron" charset="0"/>
                <a:cs typeface="Arial" panose="020B0604020202020204" pitchFamily="34" charset="0"/>
              </a:rPr>
              <a:t>–</a:t>
            </a:r>
          </a:p>
        </p:txBody>
      </p:sp>
      <p:sp>
        <p:nvSpPr>
          <p:cNvPr id="23" name="TextBox 22">
            <a:extLst>
              <a:ext uri="{FF2B5EF4-FFF2-40B4-BE49-F238E27FC236}">
                <a16:creationId xmlns:a16="http://schemas.microsoft.com/office/drawing/2014/main" id="{BD7D9721-A009-494E-98D9-0A2CE1CEDE1A}"/>
              </a:ext>
            </a:extLst>
          </p:cNvPr>
          <p:cNvSpPr txBox="1"/>
          <p:nvPr/>
        </p:nvSpPr>
        <p:spPr>
          <a:xfrm>
            <a:off x="1782294" y="3687256"/>
            <a:ext cx="82586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Aileron" charset="0"/>
                <a:cs typeface="Arial" panose="020B0604020202020204" pitchFamily="34" charset="0"/>
              </a:rPr>
              <a:t>10/09</a:t>
            </a:r>
          </a:p>
        </p:txBody>
      </p:sp>
      <p:sp>
        <p:nvSpPr>
          <p:cNvPr id="24" name="TextBox 23">
            <a:extLst>
              <a:ext uri="{FF2B5EF4-FFF2-40B4-BE49-F238E27FC236}">
                <a16:creationId xmlns:a16="http://schemas.microsoft.com/office/drawing/2014/main" id="{560D6A9A-E8C7-3944-88A4-40CF8ABED65A}"/>
              </a:ext>
            </a:extLst>
          </p:cNvPr>
          <p:cNvSpPr txBox="1"/>
          <p:nvPr/>
        </p:nvSpPr>
        <p:spPr>
          <a:xfrm>
            <a:off x="3529612" y="3687256"/>
            <a:ext cx="66902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Aileron" charset="0"/>
                <a:cs typeface="Arial" panose="020B0604020202020204" pitchFamily="34" charset="0"/>
              </a:rPr>
              <a:t>1/11</a:t>
            </a:r>
          </a:p>
        </p:txBody>
      </p:sp>
      <p:sp>
        <p:nvSpPr>
          <p:cNvPr id="25" name="TextBox 24">
            <a:extLst>
              <a:ext uri="{FF2B5EF4-FFF2-40B4-BE49-F238E27FC236}">
                <a16:creationId xmlns:a16="http://schemas.microsoft.com/office/drawing/2014/main" id="{CDE6653E-2D74-254D-B78B-D6CCD9A4A620}"/>
              </a:ext>
            </a:extLst>
          </p:cNvPr>
          <p:cNvSpPr txBox="1"/>
          <p:nvPr/>
        </p:nvSpPr>
        <p:spPr>
          <a:xfrm>
            <a:off x="4498333" y="3687256"/>
            <a:ext cx="82586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Aileron" charset="0"/>
                <a:cs typeface="Arial" panose="020B0604020202020204" pitchFamily="34" charset="0"/>
              </a:rPr>
              <a:t>12/13</a:t>
            </a:r>
          </a:p>
        </p:txBody>
      </p:sp>
      <p:sp>
        <p:nvSpPr>
          <p:cNvPr id="26" name="TextBox 25">
            <a:extLst>
              <a:ext uri="{FF2B5EF4-FFF2-40B4-BE49-F238E27FC236}">
                <a16:creationId xmlns:a16="http://schemas.microsoft.com/office/drawing/2014/main" id="{289A0EF4-FCB9-8D41-A835-EFC730B5F303}"/>
              </a:ext>
            </a:extLst>
          </p:cNvPr>
          <p:cNvSpPr txBox="1"/>
          <p:nvPr/>
        </p:nvSpPr>
        <p:spPr>
          <a:xfrm>
            <a:off x="5557589" y="3687256"/>
            <a:ext cx="68320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Aileron" charset="0"/>
                <a:cs typeface="Arial" panose="020B0604020202020204" pitchFamily="34" charset="0"/>
              </a:rPr>
              <a:t>4/14</a:t>
            </a:r>
          </a:p>
        </p:txBody>
      </p:sp>
      <p:sp>
        <p:nvSpPr>
          <p:cNvPr id="27" name="TextBox 26">
            <a:extLst>
              <a:ext uri="{FF2B5EF4-FFF2-40B4-BE49-F238E27FC236}">
                <a16:creationId xmlns:a16="http://schemas.microsoft.com/office/drawing/2014/main" id="{AB1210CE-8458-0F47-A5A7-FA1A6BC1C978}"/>
              </a:ext>
            </a:extLst>
          </p:cNvPr>
          <p:cNvSpPr txBox="1"/>
          <p:nvPr/>
        </p:nvSpPr>
        <p:spPr>
          <a:xfrm>
            <a:off x="6634951" y="3687256"/>
            <a:ext cx="68320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Aileron" charset="0"/>
                <a:cs typeface="Arial" panose="020B0604020202020204" pitchFamily="34" charset="0"/>
              </a:rPr>
              <a:t>3/15</a:t>
            </a:r>
          </a:p>
        </p:txBody>
      </p:sp>
      <p:sp>
        <p:nvSpPr>
          <p:cNvPr id="28" name="TextBox 27">
            <a:extLst>
              <a:ext uri="{FF2B5EF4-FFF2-40B4-BE49-F238E27FC236}">
                <a16:creationId xmlns:a16="http://schemas.microsoft.com/office/drawing/2014/main" id="{06901628-81B0-024F-AD06-A1666C83CB28}"/>
              </a:ext>
            </a:extLst>
          </p:cNvPr>
          <p:cNvSpPr txBox="1"/>
          <p:nvPr/>
        </p:nvSpPr>
        <p:spPr>
          <a:xfrm>
            <a:off x="7422603" y="3687256"/>
            <a:ext cx="68320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Aileron" charset="0"/>
                <a:cs typeface="Arial" panose="020B0604020202020204" pitchFamily="34" charset="0"/>
              </a:rPr>
              <a:t>5/15</a:t>
            </a:r>
          </a:p>
        </p:txBody>
      </p:sp>
      <p:sp>
        <p:nvSpPr>
          <p:cNvPr id="29" name="TextBox 28">
            <a:extLst>
              <a:ext uri="{FF2B5EF4-FFF2-40B4-BE49-F238E27FC236}">
                <a16:creationId xmlns:a16="http://schemas.microsoft.com/office/drawing/2014/main" id="{788D7787-99DB-8741-A34F-9115ED777582}"/>
              </a:ext>
            </a:extLst>
          </p:cNvPr>
          <p:cNvSpPr txBox="1"/>
          <p:nvPr/>
        </p:nvSpPr>
        <p:spPr>
          <a:xfrm>
            <a:off x="8671981" y="3687256"/>
            <a:ext cx="68320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Aileron" charset="0"/>
                <a:cs typeface="Arial" panose="020B0604020202020204" pitchFamily="34" charset="0"/>
              </a:rPr>
              <a:t>8/18</a:t>
            </a:r>
          </a:p>
        </p:txBody>
      </p:sp>
      <p:sp>
        <p:nvSpPr>
          <p:cNvPr id="30" name="TextBox 29">
            <a:extLst>
              <a:ext uri="{FF2B5EF4-FFF2-40B4-BE49-F238E27FC236}">
                <a16:creationId xmlns:a16="http://schemas.microsoft.com/office/drawing/2014/main" id="{CABB86A7-B88F-1A45-B64D-D6069021B31C}"/>
              </a:ext>
            </a:extLst>
          </p:cNvPr>
          <p:cNvSpPr txBox="1"/>
          <p:nvPr/>
        </p:nvSpPr>
        <p:spPr>
          <a:xfrm>
            <a:off x="9685969" y="3687256"/>
            <a:ext cx="82586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Aileron" charset="0"/>
                <a:cs typeface="Arial" panose="020B0604020202020204" pitchFamily="34" charset="0"/>
              </a:rPr>
              <a:t>12/18</a:t>
            </a:r>
          </a:p>
        </p:txBody>
      </p:sp>
      <p:sp>
        <p:nvSpPr>
          <p:cNvPr id="10" name="Slide Number Placeholder 9">
            <a:extLst>
              <a:ext uri="{FF2B5EF4-FFF2-40B4-BE49-F238E27FC236}">
                <a16:creationId xmlns:a16="http://schemas.microsoft.com/office/drawing/2014/main" id="{29A8FA75-6D62-E347-AADC-23CAC3BAE95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00507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38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3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3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3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3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39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3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P spid="16389" grpId="0"/>
      <p:bldP spid="16390" grpId="0"/>
      <p:bldP spid="16391" grpId="0"/>
      <p:bldP spid="16392" grpId="0"/>
      <p:bldP spid="16393" grpId="0"/>
      <p:bldP spid="16394" grpId="0" animBg="1"/>
      <p:bldP spid="16395" grpId="0"/>
      <p:bldP spid="1639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Inhaltsplatzhalter 2">
            <a:extLst>
              <a:ext uri="{FF2B5EF4-FFF2-40B4-BE49-F238E27FC236}">
                <a16:creationId xmlns:a16="http://schemas.microsoft.com/office/drawing/2014/main" id="{FD5D5BE2-A754-CA48-BD16-F50FE254B460}"/>
              </a:ext>
            </a:extLst>
          </p:cNvPr>
          <p:cNvSpPr>
            <a:spLocks noGrp="1" noChangeArrowheads="1"/>
          </p:cNvSpPr>
          <p:nvPr>
            <p:ph sz="quarter" idx="12"/>
          </p:nvPr>
        </p:nvSpPr>
        <p:spPr>
          <a:xfrm>
            <a:off x="4535786" y="1425600"/>
            <a:ext cx="7047597" cy="1712188"/>
          </a:xfrm>
        </p:spPr>
        <p:txBody>
          <a:bodyPr/>
          <a:lstStyle/>
          <a:p>
            <a:r>
              <a:rPr lang="de-DE" altLang="en-US" dirty="0" err="1"/>
              <a:t>Sorafenib</a:t>
            </a:r>
            <a:r>
              <a:rPr lang="de-DE" altLang="en-US" dirty="0"/>
              <a:t>, TBP</a:t>
            </a:r>
          </a:p>
          <a:p>
            <a:r>
              <a:rPr lang="de-DE" altLang="en-US" dirty="0" err="1"/>
              <a:t>Lenvatinib</a:t>
            </a:r>
            <a:endParaRPr lang="de-DE" altLang="en-US" dirty="0"/>
          </a:p>
          <a:p>
            <a:r>
              <a:rPr lang="de-DE" altLang="en-US" dirty="0"/>
              <a:t>Trial/off-label?</a:t>
            </a:r>
          </a:p>
          <a:p>
            <a:r>
              <a:rPr lang="de-DE" altLang="en-US" dirty="0"/>
              <a:t>BSC</a:t>
            </a:r>
          </a:p>
          <a:p>
            <a:endParaRPr lang="en-GB" altLang="en-US" dirty="0"/>
          </a:p>
        </p:txBody>
      </p:sp>
      <p:sp>
        <p:nvSpPr>
          <p:cNvPr id="8" name="Content Placeholder 7">
            <a:extLst>
              <a:ext uri="{FF2B5EF4-FFF2-40B4-BE49-F238E27FC236}">
                <a16:creationId xmlns:a16="http://schemas.microsoft.com/office/drawing/2014/main" id="{7F1E391B-4081-C24C-8728-8A8333D2D79B}"/>
              </a:ext>
            </a:extLst>
          </p:cNvPr>
          <p:cNvSpPr>
            <a:spLocks noGrp="1"/>
          </p:cNvSpPr>
          <p:nvPr>
            <p:ph sz="quarter" idx="15"/>
          </p:nvPr>
        </p:nvSpPr>
        <p:spPr/>
        <p:txBody>
          <a:bodyPr/>
          <a:lstStyle/>
          <a:p>
            <a:r>
              <a:rPr lang="en-GB" dirty="0"/>
              <a:t>BSC, best supportive care; TBP, treatment beyond progression</a:t>
            </a:r>
          </a:p>
        </p:txBody>
      </p:sp>
      <p:pic>
        <p:nvPicPr>
          <p:cNvPr id="4" name="Grafik 1">
            <a:extLst>
              <a:ext uri="{FF2B5EF4-FFF2-40B4-BE49-F238E27FC236}">
                <a16:creationId xmlns:a16="http://schemas.microsoft.com/office/drawing/2014/main" id="{CFEFE198-6273-CB44-B628-9B2A4F56805B}"/>
              </a:ext>
            </a:extLst>
          </p:cNvPr>
          <p:cNvPicPr>
            <a:picLocks noChangeAspect="1"/>
          </p:cNvPicPr>
          <p:nvPr/>
        </p:nvPicPr>
        <p:blipFill>
          <a:blip r:embed="rId2">
            <a:extLst>
              <a:ext uri="{28A0092B-C50C-407E-A947-70E740481C1C}">
                <a14:useLocalDpi xmlns:a14="http://schemas.microsoft.com/office/drawing/2010/main" val="0"/>
              </a:ext>
            </a:extLst>
          </a:blip>
          <a:srcRect r="79926"/>
          <a:stretch>
            <a:fillRect/>
          </a:stretch>
        </p:blipFill>
        <p:spPr bwMode="auto">
          <a:xfrm>
            <a:off x="1200151" y="89155"/>
            <a:ext cx="2584198" cy="595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CF8E2BDF-4743-3445-8A5A-DA97351EF72E}"/>
              </a:ext>
            </a:extLst>
          </p:cNvPr>
          <p:cNvSpPr/>
          <p:nvPr/>
        </p:nvSpPr>
        <p:spPr>
          <a:xfrm>
            <a:off x="7446916" y="1460594"/>
            <a:ext cx="612668" cy="1200329"/>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200" b="1" i="0" u="none" strike="noStrike" kern="1200" cap="none" spc="0" normalizeH="0" baseline="0" noProof="0" dirty="0">
                <a:ln w="18000">
                  <a:solidFill>
                    <a:srgbClr val="C0504D">
                      <a:satMod val="140000"/>
                    </a:srgbClr>
                  </a:solidFill>
                  <a:prstDash val="solid"/>
                  <a:miter lim="800000"/>
                </a:ln>
                <a:solidFill>
                  <a:srgbClr val="C0504D"/>
                </a:solidFill>
                <a:effectLst>
                  <a:outerShdw blurRad="25500" dist="23000" dir="7020000" algn="tl">
                    <a:srgbClr val="000000">
                      <a:alpha val="50000"/>
                    </a:srgbClr>
                  </a:outerShdw>
                </a:effectLst>
                <a:uLnTx/>
                <a:uFillTx/>
                <a:latin typeface="Calibri" panose="020F0502020204030204"/>
                <a:ea typeface="+mn-ea"/>
                <a:cs typeface="+mn-cs"/>
              </a:rPr>
              <a:t>?</a:t>
            </a:r>
          </a:p>
        </p:txBody>
      </p:sp>
      <p:pic>
        <p:nvPicPr>
          <p:cNvPr id="17414" name="Grafik 5">
            <a:extLst>
              <a:ext uri="{FF2B5EF4-FFF2-40B4-BE49-F238E27FC236}">
                <a16:creationId xmlns:a16="http://schemas.microsoft.com/office/drawing/2014/main" id="{F11278ED-F37E-B240-957D-9FF333A83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75" t="23566" r="35825" b="66800"/>
          <a:stretch>
            <a:fillRect/>
          </a:stretch>
        </p:blipFill>
        <p:spPr bwMode="auto">
          <a:xfrm>
            <a:off x="5645290" y="3137788"/>
            <a:ext cx="4015277" cy="115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42C07918-F42F-3C4E-973C-6854081C1F4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2" name="Grafik 1">
            <a:extLst>
              <a:ext uri="{FF2B5EF4-FFF2-40B4-BE49-F238E27FC236}">
                <a16:creationId xmlns:a16="http://schemas.microsoft.com/office/drawing/2014/main" id="{7413344B-F12C-4B61-B072-FB41424F4EF9}"/>
              </a:ext>
            </a:extLst>
          </p:cNvPr>
          <p:cNvPicPr>
            <a:picLocks noChangeAspect="1"/>
          </p:cNvPicPr>
          <p:nvPr/>
        </p:nvPicPr>
        <p:blipFill rotWithShape="1">
          <a:blip r:embed="rId4"/>
          <a:srcRect l="4031" t="66666" r="15918" b="4219"/>
          <a:stretch/>
        </p:blipFill>
        <p:spPr>
          <a:xfrm>
            <a:off x="5810976" y="4379241"/>
            <a:ext cx="3813415" cy="1470741"/>
          </a:xfrm>
          <a:prstGeom prst="rect">
            <a:avLst/>
          </a:prstGeom>
        </p:spPr>
      </p:pic>
    </p:spTree>
    <p:extLst>
      <p:ext uri="{BB962C8B-B14F-4D97-AF65-F5344CB8AC3E}">
        <p14:creationId xmlns:p14="http://schemas.microsoft.com/office/powerpoint/2010/main" val="34478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4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AF475-446F-9E43-9313-671617D0727C}"/>
              </a:ext>
            </a:extLst>
          </p:cNvPr>
          <p:cNvSpPr>
            <a:spLocks noGrp="1"/>
          </p:cNvSpPr>
          <p:nvPr>
            <p:ph type="title"/>
          </p:nvPr>
        </p:nvSpPr>
        <p:spPr/>
        <p:txBody>
          <a:bodyPr/>
          <a:lstStyle/>
          <a:p>
            <a:r>
              <a:rPr lang="de-DE" altLang="en-US" dirty="0"/>
              <a:t>56 </a:t>
            </a:r>
            <a:r>
              <a:rPr lang="de-DE" altLang="en-US" dirty="0" err="1"/>
              <a:t>year</a:t>
            </a:r>
            <a:br>
              <a:rPr lang="de-DE" altLang="en-US" dirty="0"/>
            </a:br>
            <a:r>
              <a:rPr lang="de-DE" altLang="en-US" dirty="0"/>
              <a:t>Dr. med. </a:t>
            </a:r>
            <a:r>
              <a:rPr lang="de-DE" altLang="en-US" dirty="0" err="1"/>
              <a:t>vet</a:t>
            </a:r>
            <a:br>
              <a:rPr lang="de-DE" altLang="en-US" dirty="0"/>
            </a:br>
            <a:r>
              <a:rPr lang="de-DE" altLang="en-US" dirty="0"/>
              <a:t>TGC</a:t>
            </a:r>
            <a:br>
              <a:rPr lang="de-DE" altLang="en-US" dirty="0"/>
            </a:br>
            <a:r>
              <a:rPr lang="de-DE" altLang="en-US" dirty="0"/>
              <a:t>12/18</a:t>
            </a:r>
            <a:br>
              <a:rPr lang="de-DE" altLang="en-US" dirty="0"/>
            </a:br>
            <a:r>
              <a:rPr lang="de-DE" altLang="en-US" dirty="0"/>
              <a:t>End </a:t>
            </a:r>
            <a:r>
              <a:rPr lang="de-DE" altLang="en-US" dirty="0" err="1"/>
              <a:t>of</a:t>
            </a:r>
            <a:r>
              <a:rPr lang="de-DE" altLang="en-US" dirty="0"/>
              <a:t> </a:t>
            </a:r>
            <a:r>
              <a:rPr lang="de-DE" altLang="en-US" dirty="0" err="1"/>
              <a:t>options</a:t>
            </a:r>
            <a:r>
              <a:rPr lang="de-DE" altLang="en-US" dirty="0"/>
              <a:t> – </a:t>
            </a:r>
            <a:br>
              <a:rPr lang="de-DE" altLang="en-US" dirty="0"/>
            </a:br>
            <a:r>
              <a:rPr lang="de-DE" altLang="en-US" dirty="0" err="1"/>
              <a:t>hope</a:t>
            </a:r>
            <a:r>
              <a:rPr lang="de-DE" altLang="en-US" dirty="0"/>
              <a:t> in </a:t>
            </a:r>
            <a:r>
              <a:rPr lang="de-DE" altLang="en-US" i="1" dirty="0"/>
              <a:t>NTRK</a:t>
            </a:r>
            <a:r>
              <a:rPr lang="de-DE" altLang="en-US" dirty="0"/>
              <a:t> </a:t>
            </a:r>
            <a:r>
              <a:rPr lang="de-DE" altLang="en-US" dirty="0" err="1"/>
              <a:t>inhibition</a:t>
            </a:r>
            <a:r>
              <a:rPr lang="de-DE" altLang="en-US" dirty="0"/>
              <a:t>?</a:t>
            </a:r>
            <a:endParaRPr lang="en-GB" dirty="0"/>
          </a:p>
        </p:txBody>
      </p:sp>
      <p:sp>
        <p:nvSpPr>
          <p:cNvPr id="5" name="Slide Number Placeholder 4">
            <a:extLst>
              <a:ext uri="{FF2B5EF4-FFF2-40B4-BE49-F238E27FC236}">
                <a16:creationId xmlns:a16="http://schemas.microsoft.com/office/drawing/2014/main" id="{D848C903-6F31-CD4B-91C8-9BC80316605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64449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38C704-DBED-F14C-93CE-01590CD915F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B3A374-8FE5-3340-BA6F-882B6E6E2D70}" type="slidenum">
              <a:rPr kumimoji="0" lang="en-GB" alt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alt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5633557E-5B5B-5045-B905-41D0FE8493BF}"/>
              </a:ext>
            </a:extLst>
          </p:cNvPr>
          <p:cNvSpPr>
            <a:spLocks noGrp="1"/>
          </p:cNvSpPr>
          <p:nvPr>
            <p:ph sz="quarter" idx="15"/>
          </p:nvPr>
        </p:nvSpPr>
        <p:spPr>
          <a:xfrm>
            <a:off x="620184" y="6245796"/>
            <a:ext cx="10180339" cy="365125"/>
          </a:xfrm>
        </p:spPr>
        <p:txBody>
          <a:bodyPr/>
          <a:lstStyle/>
          <a:p>
            <a:r>
              <a:rPr lang="en-US" dirty="0"/>
              <a:t>ALK, Anaplastic lymphoma kinase; BRAF, B-Raf proto-oncogene; NTRK, neurotrophic tyrosine receptor kinase; PPARG, Peroxisome proliferator- activated receptor gamma; </a:t>
            </a:r>
            <a:r>
              <a:rPr lang="en-GB" dirty="0"/>
              <a:t>PTC, papillary thyroid cancer; RET, Ret Proto-Oncogene; </a:t>
            </a:r>
            <a:r>
              <a:rPr lang="fr-CH" dirty="0"/>
              <a:t>TRK, </a:t>
            </a:r>
            <a:r>
              <a:rPr lang="fr-CH" dirty="0" err="1"/>
              <a:t>Tropomyosin</a:t>
            </a:r>
            <a:r>
              <a:rPr lang="fr-CH" dirty="0"/>
              <a:t> </a:t>
            </a:r>
            <a:r>
              <a:rPr lang="fr-CH" dirty="0" err="1"/>
              <a:t>receptor</a:t>
            </a:r>
            <a:r>
              <a:rPr lang="fr-CH" dirty="0"/>
              <a:t> kinase </a:t>
            </a:r>
            <a:endParaRPr lang="fr-FR" dirty="0"/>
          </a:p>
          <a:p>
            <a:r>
              <a:rPr lang="fr-FR" dirty="0"/>
              <a:t>1. </a:t>
            </a:r>
            <a:r>
              <a:rPr lang="fr-FR" dirty="0" err="1"/>
              <a:t>Yakushina</a:t>
            </a:r>
            <a:r>
              <a:rPr lang="fr-FR" dirty="0"/>
              <a:t> VD, et al. </a:t>
            </a:r>
            <a:r>
              <a:rPr lang="fr-FR" dirty="0" err="1"/>
              <a:t>Thyroid</a:t>
            </a:r>
            <a:r>
              <a:rPr lang="fr-FR" dirty="0"/>
              <a:t>. 2018;28:158-167; 2. </a:t>
            </a:r>
            <a:r>
              <a:rPr lang="it-IT" dirty="0"/>
              <a:t>Cocco E, et al. Nature </a:t>
            </a:r>
            <a:r>
              <a:rPr lang="it-IT" dirty="0" err="1"/>
              <a:t>Rev</a:t>
            </a:r>
            <a:r>
              <a:rPr lang="it-IT" dirty="0"/>
              <a:t> </a:t>
            </a:r>
            <a:r>
              <a:rPr lang="it-IT" dirty="0" err="1"/>
              <a:t>Clin</a:t>
            </a:r>
            <a:r>
              <a:rPr lang="it-IT" dirty="0"/>
              <a:t> </a:t>
            </a:r>
            <a:r>
              <a:rPr lang="it-IT" dirty="0" err="1"/>
              <a:t>Oncol</a:t>
            </a:r>
            <a:r>
              <a:rPr lang="it-IT" dirty="0"/>
              <a:t>. 2018;15:731-747</a:t>
            </a:r>
            <a:r>
              <a:rPr lang="fr-FR" dirty="0"/>
              <a:t> </a:t>
            </a:r>
            <a:endParaRPr lang="en-US" dirty="0"/>
          </a:p>
        </p:txBody>
      </p:sp>
      <p:pic>
        <p:nvPicPr>
          <p:cNvPr id="19459" name="Content Placeholder 4">
            <a:extLst>
              <a:ext uri="{FF2B5EF4-FFF2-40B4-BE49-F238E27FC236}">
                <a16:creationId xmlns:a16="http://schemas.microsoft.com/office/drawing/2014/main" id="{6870087A-74EA-7E4F-86CD-41F5B5A78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597" y="836084"/>
            <a:ext cx="38608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Rounded Corners 31">
            <a:extLst>
              <a:ext uri="{FF2B5EF4-FFF2-40B4-BE49-F238E27FC236}">
                <a16:creationId xmlns:a16="http://schemas.microsoft.com/office/drawing/2014/main" id="{E30C503D-3E2D-7947-9AD5-DAB40703994F}"/>
              </a:ext>
            </a:extLst>
          </p:cNvPr>
          <p:cNvSpPr/>
          <p:nvPr/>
        </p:nvSpPr>
        <p:spPr bwMode="auto">
          <a:xfrm>
            <a:off x="1415480" y="891118"/>
            <a:ext cx="4114800" cy="1591733"/>
          </a:xfrm>
          <a:prstGeom prst="roundRect">
            <a:avLst>
              <a:gd name="adj" fmla="val 10820"/>
            </a:avLst>
          </a:prstGeom>
          <a:noFill/>
          <a:ln w="38100" cap="flat" cmpd="sng" algn="ctr">
            <a:solidFill>
              <a:srgbClr val="FF0000"/>
            </a:solidFill>
            <a:prstDash val="solid"/>
            <a:round/>
            <a:headEnd type="none" w="med" len="med"/>
            <a:tailEnd type="none" w="med" len="med"/>
          </a:ln>
          <a:effectLst/>
        </p:spPr>
        <p:txBody>
          <a:bodyPr wrap="none" lIns="91440" tIns="45720" rIns="91440" bIns="4572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B9EBFAF-B8A9-2744-BD5E-02B3A2189B14}"/>
              </a:ext>
            </a:extLst>
          </p:cNvPr>
          <p:cNvSpPr txBox="1"/>
          <p:nvPr/>
        </p:nvSpPr>
        <p:spPr>
          <a:xfrm>
            <a:off x="6108131" y="1363133"/>
            <a:ext cx="1676400" cy="36933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a:t>
            </a:r>
          </a:p>
        </p:txBody>
      </p:sp>
      <p:sp>
        <p:nvSpPr>
          <p:cNvPr id="34" name="Rectangle: Rounded Corners 33">
            <a:extLst>
              <a:ext uri="{FF2B5EF4-FFF2-40B4-BE49-F238E27FC236}">
                <a16:creationId xmlns:a16="http://schemas.microsoft.com/office/drawing/2014/main" id="{AF87E269-17E6-9247-B289-B292635FDC10}"/>
              </a:ext>
            </a:extLst>
          </p:cNvPr>
          <p:cNvSpPr/>
          <p:nvPr/>
        </p:nvSpPr>
        <p:spPr bwMode="auto">
          <a:xfrm>
            <a:off x="1415480" y="2482851"/>
            <a:ext cx="4114800" cy="1227667"/>
          </a:xfrm>
          <a:prstGeom prst="roundRect">
            <a:avLst>
              <a:gd name="adj" fmla="val 11679"/>
            </a:avLst>
          </a:prstGeom>
          <a:noFill/>
          <a:ln w="38100" cap="flat" cmpd="sng" algn="ctr">
            <a:solidFill>
              <a:srgbClr val="0070C0"/>
            </a:solidFill>
            <a:prstDash val="solid"/>
            <a:round/>
            <a:headEnd type="none" w="med" len="med"/>
            <a:tailEnd type="none" w="med" len="med"/>
          </a:ln>
          <a:effectLst/>
        </p:spPr>
        <p:txBody>
          <a:bodyPr wrap="none" lIns="91440" tIns="45720" rIns="91440" bIns="4572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9DFD9145-03A9-A646-AB6F-D272ABEEC743}"/>
              </a:ext>
            </a:extLst>
          </p:cNvPr>
          <p:cNvSpPr txBox="1"/>
          <p:nvPr/>
        </p:nvSpPr>
        <p:spPr>
          <a:xfrm>
            <a:off x="6108131" y="2937933"/>
            <a:ext cx="1676400" cy="36933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A7EBB"/>
            </a:solidFill>
            <a:prstDash val="solid"/>
          </a:ln>
          <a:effectLst>
            <a:outerShdw blurRad="40000" dist="23000" dir="5400000" rotWithShape="0">
              <a:srgbClr val="000000">
                <a:alpha val="35000"/>
              </a:srgbClr>
            </a:outerShdw>
          </a:effectLst>
        </p:spPr>
        <p:txBody>
          <a:bodyP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NTRK</a:t>
            </a:r>
          </a:p>
        </p:txBody>
      </p:sp>
      <p:sp>
        <p:nvSpPr>
          <p:cNvPr id="36" name="Rectangle: Rounded Corners 35">
            <a:extLst>
              <a:ext uri="{FF2B5EF4-FFF2-40B4-BE49-F238E27FC236}">
                <a16:creationId xmlns:a16="http://schemas.microsoft.com/office/drawing/2014/main" id="{60B1BA19-CD02-F743-857D-59BAF31ACCA4}"/>
              </a:ext>
            </a:extLst>
          </p:cNvPr>
          <p:cNvSpPr/>
          <p:nvPr/>
        </p:nvSpPr>
        <p:spPr bwMode="auto">
          <a:xfrm>
            <a:off x="1415480" y="3710518"/>
            <a:ext cx="4114800" cy="819149"/>
          </a:xfrm>
          <a:prstGeom prst="roundRect">
            <a:avLst/>
          </a:prstGeom>
          <a:noFill/>
          <a:ln w="38100" cap="flat" cmpd="sng" algn="ctr">
            <a:solidFill>
              <a:srgbClr val="000000"/>
            </a:solidFill>
            <a:prstDash val="solid"/>
            <a:round/>
            <a:headEnd type="none" w="med" len="med"/>
            <a:tailEnd type="none" w="med" len="med"/>
          </a:ln>
          <a:effectLst/>
        </p:spPr>
        <p:txBody>
          <a:bodyPr wrap="none" lIns="91440" tIns="45720" rIns="91440" bIns="4572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CAA671C5-EB4E-EF49-9FB0-EA20F5DDC99D}"/>
              </a:ext>
            </a:extLst>
          </p:cNvPr>
          <p:cNvSpPr txBox="1"/>
          <p:nvPr/>
        </p:nvSpPr>
        <p:spPr>
          <a:xfrm>
            <a:off x="6108131" y="3909484"/>
            <a:ext cx="1676400" cy="369332"/>
          </a:xfrm>
          <a:prstGeom prst="rect">
            <a:avLst/>
          </a:prstGeom>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ln w="9525" cap="flat" cmpd="sng" algn="ctr">
            <a:solidFill>
              <a:srgbClr val="000000">
                <a:shade val="95000"/>
                <a:satMod val="105000"/>
              </a:srgbClr>
            </a:solidFill>
            <a:prstDash val="solid"/>
          </a:ln>
          <a:effectLst>
            <a:outerShdw blurRad="40000" dist="23000" dir="5400000" rotWithShape="0">
              <a:srgbClr val="000000">
                <a:alpha val="35000"/>
              </a:srgbClr>
            </a:outerShdw>
          </a:effectLst>
        </p:spPr>
        <p:txBody>
          <a:bodyP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ALK</a:t>
            </a:r>
          </a:p>
        </p:txBody>
      </p:sp>
      <p:sp>
        <p:nvSpPr>
          <p:cNvPr id="38" name="Rectangle: Rounded Corners 37">
            <a:extLst>
              <a:ext uri="{FF2B5EF4-FFF2-40B4-BE49-F238E27FC236}">
                <a16:creationId xmlns:a16="http://schemas.microsoft.com/office/drawing/2014/main" id="{61AB6A46-164B-7944-899A-DBA71A73D141}"/>
              </a:ext>
            </a:extLst>
          </p:cNvPr>
          <p:cNvSpPr/>
          <p:nvPr/>
        </p:nvSpPr>
        <p:spPr bwMode="auto">
          <a:xfrm>
            <a:off x="1415480" y="4529667"/>
            <a:ext cx="4114800" cy="425451"/>
          </a:xfrm>
          <a:prstGeom prst="roundRect">
            <a:avLst>
              <a:gd name="adj" fmla="val 27305"/>
            </a:avLst>
          </a:prstGeom>
          <a:noFill/>
          <a:ln w="38100" cap="flat" cmpd="sng" algn="ctr">
            <a:solidFill>
              <a:srgbClr val="FFFFFF">
                <a:lumMod val="65000"/>
              </a:srgbClr>
            </a:solidFill>
            <a:prstDash val="solid"/>
            <a:round/>
            <a:headEnd type="none" w="med" len="med"/>
            <a:tailEnd type="none" w="med" len="med"/>
          </a:ln>
          <a:effectLst/>
        </p:spPr>
        <p:txBody>
          <a:bodyPr wrap="none" lIns="91440" tIns="45720" rIns="91440" bIns="4572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835E47B7-0FA5-4C44-A4D5-2F5E398DAD99}"/>
              </a:ext>
            </a:extLst>
          </p:cNvPr>
          <p:cNvSpPr txBox="1"/>
          <p:nvPr/>
        </p:nvSpPr>
        <p:spPr>
          <a:xfrm>
            <a:off x="6108131" y="4567767"/>
            <a:ext cx="1676400" cy="369332"/>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BRAF</a:t>
            </a:r>
          </a:p>
        </p:txBody>
      </p:sp>
      <p:sp>
        <p:nvSpPr>
          <p:cNvPr id="40" name="TextBox 39">
            <a:extLst>
              <a:ext uri="{FF2B5EF4-FFF2-40B4-BE49-F238E27FC236}">
                <a16:creationId xmlns:a16="http://schemas.microsoft.com/office/drawing/2014/main" id="{8F0C1497-5DA8-5B42-A485-3B96AA8A0911}"/>
              </a:ext>
            </a:extLst>
          </p:cNvPr>
          <p:cNvSpPr txBox="1"/>
          <p:nvPr/>
        </p:nvSpPr>
        <p:spPr>
          <a:xfrm>
            <a:off x="6108131" y="4997451"/>
            <a:ext cx="1676400" cy="369332"/>
          </a:xfrm>
          <a:prstGeom prst="rect">
            <a:avLst/>
          </a:prstGeom>
          <a:solidFill>
            <a:schemeClr val="accent3">
              <a:lumMod val="75000"/>
            </a:schemeClr>
          </a:solidFill>
          <a:ln w="9525" cap="flat" cmpd="sng" algn="ctr">
            <a:solidFill>
              <a:schemeClr val="accent3">
                <a:lumMod val="75000"/>
              </a:schemeClr>
            </a:solidFill>
            <a:prstDash val="solid"/>
          </a:ln>
          <a:effectLst>
            <a:outerShdw blurRad="40000" dist="23000" dir="5400000" rotWithShape="0">
              <a:srgbClr val="000000">
                <a:alpha val="35000"/>
              </a:srgbClr>
            </a:outerShdw>
          </a:effectLst>
        </p:spPr>
        <p:txBody>
          <a:bodyPr>
            <a:spAutoFit/>
          </a:bodyPr>
          <a:lstStyle>
            <a:defPPr>
              <a:defRPr lang="en-US"/>
            </a:defPPr>
            <a:lvl1pPr>
              <a:defRPr i="1">
                <a:solidFill>
                  <a:schemeClr val="tx1"/>
                </a:solidFill>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PPARG</a:t>
            </a:r>
          </a:p>
        </p:txBody>
      </p:sp>
      <p:sp>
        <p:nvSpPr>
          <p:cNvPr id="41" name="Rectangle: Rounded Corners 40">
            <a:extLst>
              <a:ext uri="{FF2B5EF4-FFF2-40B4-BE49-F238E27FC236}">
                <a16:creationId xmlns:a16="http://schemas.microsoft.com/office/drawing/2014/main" id="{EE0BBD79-FBEA-7A42-9E3E-4DE8121D7A9F}"/>
              </a:ext>
            </a:extLst>
          </p:cNvPr>
          <p:cNvSpPr>
            <a:spLocks noChangeArrowheads="1"/>
          </p:cNvSpPr>
          <p:nvPr/>
        </p:nvSpPr>
        <p:spPr bwMode="auto">
          <a:xfrm>
            <a:off x="8398364" y="2152651"/>
            <a:ext cx="2590800" cy="1736646"/>
          </a:xfrm>
          <a:prstGeom prst="roundRect">
            <a:avLst>
              <a:gd name="adj" fmla="val 16667"/>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altLang="en-US" sz="2400" b="0" i="0" u="none" strike="noStrike" kern="1200" cap="none" spc="0" normalizeH="0" baseline="0" noProof="0" dirty="0">
                <a:ln>
                  <a:noFill/>
                </a:ln>
                <a:solidFill>
                  <a:srgbClr val="4A7EBB"/>
                </a:solidFill>
                <a:effectLst/>
                <a:uLnTx/>
                <a:uFillTx/>
                <a:latin typeface="Arial" panose="020B0604020202020204" pitchFamily="34" charset="0"/>
                <a:ea typeface="+mn-ea"/>
                <a:cs typeface="Arial" panose="020B0604020202020204" pitchFamily="34" charset="0"/>
              </a:rPr>
              <a:t>5-25% of PTC are observed to </a:t>
            </a:r>
            <a:r>
              <a:rPr kumimoji="0" lang="en-US" altLang="en-US" sz="2400" b="0" i="0" u="none" strike="noStrike" kern="1200" cap="none" spc="0" normalizeH="0" baseline="0" noProof="0" dirty="0" err="1">
                <a:ln>
                  <a:noFill/>
                </a:ln>
                <a:solidFill>
                  <a:srgbClr val="4A7EBB"/>
                </a:solidFill>
                <a:effectLst/>
                <a:uLnTx/>
                <a:uFillTx/>
                <a:latin typeface="Arial" panose="020B0604020202020204" pitchFamily="34" charset="0"/>
                <a:ea typeface="+mn-ea"/>
                <a:cs typeface="Arial" panose="020B0604020202020204" pitchFamily="34" charset="0"/>
              </a:rPr>
              <a:t>harbour</a:t>
            </a:r>
            <a:r>
              <a:rPr kumimoji="0" lang="en-US" altLang="en-US" sz="2400" b="0" i="0" u="none" strike="noStrike" kern="1200" cap="none" spc="0" normalizeH="0" baseline="0" noProof="0" dirty="0">
                <a:ln>
                  <a:noFill/>
                </a:ln>
                <a:solidFill>
                  <a:srgbClr val="4A7EBB"/>
                </a:solidFill>
                <a:effectLst/>
                <a:uLnTx/>
                <a:uFillTx/>
                <a:latin typeface="Arial" panose="020B0604020202020204" pitchFamily="34" charset="0"/>
                <a:ea typeface="+mn-ea"/>
                <a:cs typeface="Arial" panose="020B0604020202020204" pitchFamily="34" charset="0"/>
              </a:rPr>
              <a:t> TRK fusions</a:t>
            </a:r>
            <a:r>
              <a:rPr kumimoji="0" lang="en-US" altLang="en-US" sz="2400" b="0" i="0" u="none" strike="noStrike" kern="1200" cap="none" spc="0" normalizeH="0" baseline="30000" noProof="0" dirty="0">
                <a:ln>
                  <a:noFill/>
                </a:ln>
                <a:solidFill>
                  <a:srgbClr val="4A7EBB"/>
                </a:solidFill>
                <a:effectLst/>
                <a:uLnTx/>
                <a:uFillTx/>
                <a:latin typeface="Arial" panose="020B0604020202020204" pitchFamily="34" charset="0"/>
                <a:ea typeface="+mn-ea"/>
                <a:cs typeface="Arial" panose="020B0604020202020204" pitchFamily="34" charset="0"/>
              </a:rPr>
              <a:t>2</a:t>
            </a:r>
            <a:endParaRPr kumimoji="0" lang="en-US" altLang="en-US" sz="2400" b="0" i="0" u="none" strike="noStrike" kern="1200" cap="none" spc="0" normalizeH="0" baseline="0" noProof="0" dirty="0">
              <a:ln>
                <a:noFill/>
              </a:ln>
              <a:solidFill>
                <a:srgbClr val="4A7EBB"/>
              </a:solidFill>
              <a:effectLst/>
              <a:uLnTx/>
              <a:uFillTx/>
              <a:latin typeface="Arial" panose="020B0604020202020204" pitchFamily="34" charset="0"/>
              <a:ea typeface="+mn-ea"/>
              <a:cs typeface="Arial" panose="020B0604020202020204" pitchFamily="34" charset="0"/>
            </a:endParaRPr>
          </a:p>
        </p:txBody>
      </p:sp>
      <p:sp>
        <p:nvSpPr>
          <p:cNvPr id="16" name="Rectangle: Rounded Corners 37">
            <a:extLst>
              <a:ext uri="{FF2B5EF4-FFF2-40B4-BE49-F238E27FC236}">
                <a16:creationId xmlns:a16="http://schemas.microsoft.com/office/drawing/2014/main" id="{389FB356-BF7E-A446-9889-7F390049E9CB}"/>
              </a:ext>
            </a:extLst>
          </p:cNvPr>
          <p:cNvSpPr/>
          <p:nvPr/>
        </p:nvSpPr>
        <p:spPr bwMode="auto">
          <a:xfrm>
            <a:off x="1415480" y="4961467"/>
            <a:ext cx="4114800" cy="423333"/>
          </a:xfrm>
          <a:prstGeom prst="roundRect">
            <a:avLst>
              <a:gd name="adj" fmla="val 27305"/>
            </a:avLst>
          </a:prstGeom>
          <a:noFill/>
          <a:ln w="38100" cap="flat" cmpd="sng" algn="ctr">
            <a:solidFill>
              <a:schemeClr val="accent3">
                <a:lumMod val="75000"/>
              </a:schemeClr>
            </a:solidFill>
            <a:prstDash val="solid"/>
            <a:round/>
            <a:headEnd type="none" w="med" len="med"/>
            <a:tailEnd type="none" w="med" len="med"/>
          </a:ln>
          <a:effectLst/>
        </p:spPr>
        <p:txBody>
          <a:bodyPr wrap="none" lIns="91440" tIns="45720" rIns="91440" bIns="4572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1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CC878BE-D8EB-7440-B468-11F2090BDB5A}"/>
              </a:ext>
            </a:extLst>
          </p:cNvPr>
          <p:cNvSpPr>
            <a:spLocks noGrp="1"/>
          </p:cNvSpPr>
          <p:nvPr>
            <p:ph type="title"/>
          </p:nvPr>
        </p:nvSpPr>
        <p:spPr/>
        <p:txBody>
          <a:bodyPr/>
          <a:lstStyle/>
          <a:p>
            <a:r>
              <a:rPr lang="en-GB" altLang="en-US" kern="0" dirty="0"/>
              <a:t>End of options – </a:t>
            </a:r>
            <a:br>
              <a:rPr lang="en-GB" altLang="en-US" kern="0" dirty="0"/>
            </a:br>
            <a:r>
              <a:rPr lang="en-GB" altLang="en-US" i="1" kern="0" dirty="0"/>
              <a:t>NTRK</a:t>
            </a:r>
            <a:r>
              <a:rPr lang="en-GB" altLang="en-US" kern="0" dirty="0"/>
              <a:t>, reasonable in TGC?</a:t>
            </a:r>
            <a:endParaRPr lang="en-GB" dirty="0"/>
          </a:p>
        </p:txBody>
      </p:sp>
      <p:sp>
        <p:nvSpPr>
          <p:cNvPr id="8" name="Titel 1">
            <a:extLst>
              <a:ext uri="{FF2B5EF4-FFF2-40B4-BE49-F238E27FC236}">
                <a16:creationId xmlns:a16="http://schemas.microsoft.com/office/drawing/2014/main" id="{2254A5AD-4445-9548-A5E1-1691939FE007}"/>
              </a:ext>
            </a:extLst>
          </p:cNvPr>
          <p:cNvSpPr txBox="1">
            <a:spLocks noChangeArrowheads="1"/>
          </p:cNvSpPr>
          <p:nvPr/>
        </p:nvSpPr>
        <p:spPr bwMode="auto">
          <a:xfrm>
            <a:off x="825501" y="3943351"/>
            <a:ext cx="10945284" cy="649816"/>
          </a:xfrm>
          <a:prstGeom prst="rect">
            <a:avLst/>
          </a:prstGeom>
          <a:noFill/>
          <a:ln>
            <a:noFill/>
          </a:ln>
        </p:spPr>
        <p:txBody>
          <a:bodyPr lIns="96000" tIns="48000" rIns="96000" bIns="48000" anchor="ctr"/>
          <a:lstStyle>
            <a:lvl1pPr algn="ctr" rtl="0" eaLnBrk="0" fontAlgn="base" hangingPunct="0">
              <a:spcBef>
                <a:spcPct val="0"/>
              </a:spcBef>
              <a:spcAft>
                <a:spcPct val="0"/>
              </a:spcAft>
              <a:defRPr sz="3000" b="1">
                <a:solidFill>
                  <a:schemeClr val="tx2"/>
                </a:solidFill>
                <a:latin typeface="Arial" panose="020B0604020202020204" pitchFamily="34" charset="0"/>
                <a:ea typeface="Calibri" panose="020F0502020204030204" pitchFamily="34" charset="0"/>
                <a:cs typeface="Arial" panose="020B0604020202020204" pitchFamily="34" charset="0"/>
              </a:defRPr>
            </a:lvl1pPr>
            <a:lvl2pPr algn="ctr" rtl="0" eaLnBrk="0" fontAlgn="base" hangingPunct="0">
              <a:spcBef>
                <a:spcPct val="0"/>
              </a:spcBef>
              <a:spcAft>
                <a:spcPct val="0"/>
              </a:spcAft>
              <a:defRPr sz="2200" b="1">
                <a:solidFill>
                  <a:schemeClr val="tx2"/>
                </a:solidFill>
                <a:latin typeface="Calibri" pitchFamily="34" charset="0"/>
                <a:ea typeface="Calibri" panose="020F0502020204030204" pitchFamily="34" charset="0"/>
                <a:cs typeface="Calibri" pitchFamily="34" charset="0"/>
              </a:defRPr>
            </a:lvl2pPr>
            <a:lvl3pPr algn="ctr" rtl="0" eaLnBrk="0" fontAlgn="base" hangingPunct="0">
              <a:spcBef>
                <a:spcPct val="0"/>
              </a:spcBef>
              <a:spcAft>
                <a:spcPct val="0"/>
              </a:spcAft>
              <a:defRPr sz="2200" b="1">
                <a:solidFill>
                  <a:schemeClr val="tx2"/>
                </a:solidFill>
                <a:latin typeface="Calibri" pitchFamily="34" charset="0"/>
                <a:ea typeface="Calibri" panose="020F0502020204030204" pitchFamily="34" charset="0"/>
                <a:cs typeface="Calibri" pitchFamily="34" charset="0"/>
              </a:defRPr>
            </a:lvl3pPr>
            <a:lvl4pPr algn="ctr" rtl="0" eaLnBrk="0" fontAlgn="base" hangingPunct="0">
              <a:spcBef>
                <a:spcPct val="0"/>
              </a:spcBef>
              <a:spcAft>
                <a:spcPct val="0"/>
              </a:spcAft>
              <a:defRPr sz="2200" b="1">
                <a:solidFill>
                  <a:schemeClr val="tx2"/>
                </a:solidFill>
                <a:latin typeface="Calibri" pitchFamily="34" charset="0"/>
                <a:ea typeface="Calibri" panose="020F0502020204030204" pitchFamily="34" charset="0"/>
                <a:cs typeface="Calibri" pitchFamily="34" charset="0"/>
              </a:defRPr>
            </a:lvl4pPr>
            <a:lvl5pPr algn="ctr" rtl="0" eaLnBrk="0" fontAlgn="base" hangingPunct="0">
              <a:spcBef>
                <a:spcPct val="0"/>
              </a:spcBef>
              <a:spcAft>
                <a:spcPct val="0"/>
              </a:spcAft>
              <a:defRPr sz="2200" b="1">
                <a:solidFill>
                  <a:schemeClr val="tx2"/>
                </a:solidFill>
                <a:latin typeface="Calibri" pitchFamily="34" charset="0"/>
                <a:ea typeface="Calibri" panose="020F0502020204030204" pitchFamily="34" charset="0"/>
                <a:cs typeface="Calibri" pitchFamily="34" charset="0"/>
              </a:defRPr>
            </a:lvl5pPr>
            <a:lvl6pPr marL="457200" algn="ctr" rtl="0" fontAlgn="base">
              <a:spcBef>
                <a:spcPct val="0"/>
              </a:spcBef>
              <a:spcAft>
                <a:spcPct val="0"/>
              </a:spcAft>
              <a:defRPr sz="3600" b="1">
                <a:solidFill>
                  <a:schemeClr val="tx2"/>
                </a:solidFill>
                <a:latin typeface="Arial Narrow" pitchFamily="34" charset="0"/>
              </a:defRPr>
            </a:lvl6pPr>
            <a:lvl7pPr marL="914400" algn="ctr" rtl="0" fontAlgn="base">
              <a:spcBef>
                <a:spcPct val="0"/>
              </a:spcBef>
              <a:spcAft>
                <a:spcPct val="0"/>
              </a:spcAft>
              <a:defRPr sz="3600" b="1">
                <a:solidFill>
                  <a:schemeClr val="tx2"/>
                </a:solidFill>
                <a:latin typeface="Arial Narrow" pitchFamily="34" charset="0"/>
              </a:defRPr>
            </a:lvl7pPr>
            <a:lvl8pPr marL="1371600" algn="ctr" rtl="0" fontAlgn="base">
              <a:spcBef>
                <a:spcPct val="0"/>
              </a:spcBef>
              <a:spcAft>
                <a:spcPct val="0"/>
              </a:spcAft>
              <a:defRPr sz="3600" b="1">
                <a:solidFill>
                  <a:schemeClr val="tx2"/>
                </a:solidFill>
                <a:latin typeface="Arial Narrow" pitchFamily="34" charset="0"/>
              </a:defRPr>
            </a:lvl8pPr>
            <a:lvl9pPr marL="1828800" algn="ctr" rtl="0" fontAlgn="base">
              <a:spcBef>
                <a:spcPct val="0"/>
              </a:spcBef>
              <a:spcAft>
                <a:spcPct val="0"/>
              </a:spcAft>
              <a:defRPr sz="3600" b="1">
                <a:solidFill>
                  <a:schemeClr val="tx2"/>
                </a:solidFill>
                <a:latin typeface="Arial Narrow"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altLang="en-US"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en-US"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pathologist of my confidence</a:t>
            </a:r>
          </a:p>
        </p:txBody>
      </p:sp>
      <p:grpSp>
        <p:nvGrpSpPr>
          <p:cNvPr id="5" name="Content Placeholder 2" descr="Speaker Phone">
            <a:extLst>
              <a:ext uri="{FF2B5EF4-FFF2-40B4-BE49-F238E27FC236}">
                <a16:creationId xmlns:a16="http://schemas.microsoft.com/office/drawing/2014/main" id="{A095DB08-BA74-9E48-96AA-A4EF48D398D6}"/>
              </a:ext>
            </a:extLst>
          </p:cNvPr>
          <p:cNvGrpSpPr/>
          <p:nvPr/>
        </p:nvGrpSpPr>
        <p:grpSpPr>
          <a:xfrm>
            <a:off x="639079" y="3929712"/>
            <a:ext cx="1718794" cy="1718794"/>
            <a:chOff x="1775520" y="928558"/>
            <a:chExt cx="2205038" cy="2205038"/>
          </a:xfrm>
          <a:solidFill>
            <a:schemeClr val="bg1"/>
          </a:solidFill>
        </p:grpSpPr>
        <p:sp>
          <p:nvSpPr>
            <p:cNvPr id="6" name="Freeform 5">
              <a:extLst>
                <a:ext uri="{FF2B5EF4-FFF2-40B4-BE49-F238E27FC236}">
                  <a16:creationId xmlns:a16="http://schemas.microsoft.com/office/drawing/2014/main" id="{C9028EEA-2C5C-F048-8CE1-42B83C565DAB}"/>
                </a:ext>
              </a:extLst>
            </p:cNvPr>
            <p:cNvSpPr/>
            <p:nvPr/>
          </p:nvSpPr>
          <p:spPr>
            <a:xfrm>
              <a:off x="2244672" y="1473508"/>
              <a:ext cx="436414" cy="436414"/>
            </a:xfrm>
            <a:custGeom>
              <a:avLst/>
              <a:gdLst>
                <a:gd name="connsiteX0" fmla="*/ 380706 w 436413"/>
                <a:gd name="connsiteY0" fmla="*/ 375653 h 436413"/>
                <a:gd name="connsiteX1" fmla="*/ 400001 w 436413"/>
                <a:gd name="connsiteY1" fmla="*/ 327877 h 436413"/>
                <a:gd name="connsiteX2" fmla="*/ 380017 w 436413"/>
                <a:gd name="connsiteY2" fmla="*/ 279642 h 436413"/>
                <a:gd name="connsiteX3" fmla="*/ 162270 w 436413"/>
                <a:gd name="connsiteY3" fmla="*/ 61665 h 436413"/>
                <a:gd name="connsiteX4" fmla="*/ 113805 w 436413"/>
                <a:gd name="connsiteY4" fmla="*/ 41452 h 436413"/>
                <a:gd name="connsiteX5" fmla="*/ 65570 w 436413"/>
                <a:gd name="connsiteY5" fmla="*/ 61665 h 436413"/>
                <a:gd name="connsiteX6" fmla="*/ 41452 w 436413"/>
                <a:gd name="connsiteY6" fmla="*/ 86012 h 436413"/>
                <a:gd name="connsiteX7" fmla="*/ 355670 w 436413"/>
                <a:gd name="connsiteY7" fmla="*/ 399541 h 43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413" h="436413">
                  <a:moveTo>
                    <a:pt x="380706" y="375653"/>
                  </a:moveTo>
                  <a:cubicBezTo>
                    <a:pt x="393073" y="362823"/>
                    <a:pt x="399989" y="345699"/>
                    <a:pt x="400001" y="327877"/>
                  </a:cubicBezTo>
                  <a:cubicBezTo>
                    <a:pt x="400076" y="309771"/>
                    <a:pt x="392876" y="292390"/>
                    <a:pt x="380017" y="279642"/>
                  </a:cubicBezTo>
                  <a:lnTo>
                    <a:pt x="162270" y="61665"/>
                  </a:lnTo>
                  <a:cubicBezTo>
                    <a:pt x="149416" y="48795"/>
                    <a:pt x="131994" y="41528"/>
                    <a:pt x="113805" y="41452"/>
                  </a:cubicBezTo>
                  <a:cubicBezTo>
                    <a:pt x="95696" y="41590"/>
                    <a:pt x="78368" y="48850"/>
                    <a:pt x="65570" y="61665"/>
                  </a:cubicBezTo>
                  <a:lnTo>
                    <a:pt x="41452" y="86012"/>
                  </a:lnTo>
                  <a:lnTo>
                    <a:pt x="355670" y="399541"/>
                  </a:lnTo>
                  <a:close/>
                </a:path>
              </a:pathLst>
            </a:custGeom>
            <a:grpFill/>
            <a:ln w="2292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6DC9A218-6A4C-714D-AC6C-EEE0B50D6861}"/>
                </a:ext>
              </a:extLst>
            </p:cNvPr>
            <p:cNvSpPr/>
            <p:nvPr/>
          </p:nvSpPr>
          <p:spPr>
            <a:xfrm>
              <a:off x="2090614" y="1566074"/>
              <a:ext cx="1240334" cy="1240334"/>
            </a:xfrm>
            <a:custGeom>
              <a:avLst/>
              <a:gdLst>
                <a:gd name="connsiteX0" fmla="*/ 850590 w 1240333"/>
                <a:gd name="connsiteY0" fmla="*/ 840778 h 1240333"/>
                <a:gd name="connsiteX1" fmla="*/ 802516 w 1240333"/>
                <a:gd name="connsiteY1" fmla="*/ 841169 h 1240333"/>
                <a:gd name="connsiteX2" fmla="*/ 802125 w 1240333"/>
                <a:gd name="connsiteY2" fmla="*/ 840778 h 1240333"/>
                <a:gd name="connsiteX3" fmla="*/ 411650 w 1240333"/>
                <a:gd name="connsiteY3" fmla="*/ 450303 h 1240333"/>
                <a:gd name="connsiteX4" fmla="*/ 411650 w 1240333"/>
                <a:gd name="connsiteY4" fmla="*/ 401608 h 1240333"/>
                <a:gd name="connsiteX5" fmla="*/ 460344 w 1240333"/>
                <a:gd name="connsiteY5" fmla="*/ 354292 h 1240333"/>
                <a:gd name="connsiteX6" fmla="*/ 147275 w 1240333"/>
                <a:gd name="connsiteY6" fmla="*/ 41452 h 1240333"/>
                <a:gd name="connsiteX7" fmla="*/ 94446 w 1240333"/>
                <a:gd name="connsiteY7" fmla="*/ 93592 h 1240333"/>
                <a:gd name="connsiteX8" fmla="*/ 41846 w 1240333"/>
                <a:gd name="connsiteY8" fmla="*/ 206600 h 1240333"/>
                <a:gd name="connsiteX9" fmla="*/ 78597 w 1240333"/>
                <a:gd name="connsiteY9" fmla="*/ 411715 h 1240333"/>
                <a:gd name="connsiteX10" fmla="*/ 173460 w 1240333"/>
                <a:gd name="connsiteY10" fmla="*/ 576863 h 1240333"/>
                <a:gd name="connsiteX11" fmla="*/ 655812 w 1240333"/>
                <a:gd name="connsiteY11" fmla="*/ 1074834 h 1240333"/>
                <a:gd name="connsiteX12" fmla="*/ 755498 w 1240333"/>
                <a:gd name="connsiteY12" fmla="*/ 1137999 h 1240333"/>
                <a:gd name="connsiteX13" fmla="*/ 1008158 w 1240333"/>
                <a:gd name="connsiteY13" fmla="*/ 1211500 h 1240333"/>
                <a:gd name="connsiteX14" fmla="*/ 1168942 w 1240333"/>
                <a:gd name="connsiteY14" fmla="*/ 1148335 h 1240333"/>
                <a:gd name="connsiteX15" fmla="*/ 1212124 w 1240333"/>
                <a:gd name="connsiteY15" fmla="*/ 1105153 h 1240333"/>
                <a:gd name="connsiteX16" fmla="*/ 897907 w 1240333"/>
                <a:gd name="connsiteY16" fmla="*/ 792084 h 124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0333" h="1240333">
                  <a:moveTo>
                    <a:pt x="850590" y="840778"/>
                  </a:moveTo>
                  <a:cubicBezTo>
                    <a:pt x="837422" y="854163"/>
                    <a:pt x="815900" y="854337"/>
                    <a:pt x="802516" y="841169"/>
                  </a:cubicBezTo>
                  <a:cubicBezTo>
                    <a:pt x="802385" y="841040"/>
                    <a:pt x="802254" y="840909"/>
                    <a:pt x="802125" y="840778"/>
                  </a:cubicBezTo>
                  <a:lnTo>
                    <a:pt x="411650" y="450303"/>
                  </a:lnTo>
                  <a:cubicBezTo>
                    <a:pt x="398215" y="436852"/>
                    <a:pt x="398215" y="415059"/>
                    <a:pt x="411650" y="401608"/>
                  </a:cubicBezTo>
                  <a:lnTo>
                    <a:pt x="460344" y="354292"/>
                  </a:lnTo>
                  <a:lnTo>
                    <a:pt x="147275" y="41452"/>
                  </a:lnTo>
                  <a:cubicBezTo>
                    <a:pt x="127062" y="61665"/>
                    <a:pt x="107308" y="81418"/>
                    <a:pt x="94446" y="93592"/>
                  </a:cubicBezTo>
                  <a:cubicBezTo>
                    <a:pt x="62944" y="123032"/>
                    <a:pt x="44088" y="163542"/>
                    <a:pt x="41846" y="206600"/>
                  </a:cubicBezTo>
                  <a:cubicBezTo>
                    <a:pt x="39005" y="276833"/>
                    <a:pt x="51549" y="346838"/>
                    <a:pt x="78597" y="411715"/>
                  </a:cubicBezTo>
                  <a:cubicBezTo>
                    <a:pt x="104515" y="469850"/>
                    <a:pt x="136300" y="525185"/>
                    <a:pt x="173460" y="576863"/>
                  </a:cubicBezTo>
                  <a:cubicBezTo>
                    <a:pt x="302691" y="770750"/>
                    <a:pt x="466139" y="939491"/>
                    <a:pt x="655812" y="1074834"/>
                  </a:cubicBezTo>
                  <a:cubicBezTo>
                    <a:pt x="687479" y="1098258"/>
                    <a:pt x="720794" y="1119367"/>
                    <a:pt x="755498" y="1137999"/>
                  </a:cubicBezTo>
                  <a:cubicBezTo>
                    <a:pt x="833928" y="1179220"/>
                    <a:pt x="919856" y="1204217"/>
                    <a:pt x="1008158" y="1211500"/>
                  </a:cubicBezTo>
                  <a:cubicBezTo>
                    <a:pt x="1068556" y="1215894"/>
                    <a:pt x="1127688" y="1192664"/>
                    <a:pt x="1168942" y="1148335"/>
                  </a:cubicBezTo>
                  <a:lnTo>
                    <a:pt x="1212124" y="1105153"/>
                  </a:lnTo>
                  <a:lnTo>
                    <a:pt x="897907" y="792084"/>
                  </a:lnTo>
                  <a:close/>
                </a:path>
              </a:pathLst>
            </a:custGeom>
            <a:grpFill/>
            <a:ln w="2292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3999083E-6258-A941-B96B-7FCE25F79713}"/>
                </a:ext>
              </a:extLst>
            </p:cNvPr>
            <p:cNvSpPr/>
            <p:nvPr/>
          </p:nvSpPr>
          <p:spPr>
            <a:xfrm>
              <a:off x="2995763" y="2222361"/>
              <a:ext cx="436414" cy="436414"/>
            </a:xfrm>
            <a:custGeom>
              <a:avLst/>
              <a:gdLst>
                <a:gd name="connsiteX0" fmla="*/ 379099 w 436413"/>
                <a:gd name="connsiteY0" fmla="*/ 279813 h 436413"/>
                <a:gd name="connsiteX1" fmla="*/ 161351 w 436413"/>
                <a:gd name="connsiteY1" fmla="*/ 61377 h 436413"/>
                <a:gd name="connsiteX2" fmla="*/ 64421 w 436413"/>
                <a:gd name="connsiteY2" fmla="*/ 61377 h 436413"/>
                <a:gd name="connsiteX3" fmla="*/ 41452 w 436413"/>
                <a:gd name="connsiteY3" fmla="*/ 86183 h 436413"/>
                <a:gd name="connsiteX4" fmla="*/ 354751 w 436413"/>
                <a:gd name="connsiteY4" fmla="*/ 400861 h 436413"/>
                <a:gd name="connsiteX5" fmla="*/ 379099 w 436413"/>
                <a:gd name="connsiteY5" fmla="*/ 377892 h 436413"/>
                <a:gd name="connsiteX6" fmla="*/ 379099 w 436413"/>
                <a:gd name="connsiteY6" fmla="*/ 280962 h 43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413" h="436413">
                  <a:moveTo>
                    <a:pt x="379099" y="279813"/>
                  </a:moveTo>
                  <a:lnTo>
                    <a:pt x="161351" y="61377"/>
                  </a:lnTo>
                  <a:cubicBezTo>
                    <a:pt x="134502" y="34811"/>
                    <a:pt x="91270" y="34811"/>
                    <a:pt x="64421" y="61377"/>
                  </a:cubicBezTo>
                  <a:lnTo>
                    <a:pt x="41452" y="86183"/>
                  </a:lnTo>
                  <a:lnTo>
                    <a:pt x="354751" y="400861"/>
                  </a:lnTo>
                  <a:lnTo>
                    <a:pt x="379099" y="377892"/>
                  </a:lnTo>
                  <a:cubicBezTo>
                    <a:pt x="405665" y="351043"/>
                    <a:pt x="405665" y="307810"/>
                    <a:pt x="379099" y="280962"/>
                  </a:cubicBezTo>
                  <a:close/>
                </a:path>
              </a:pathLst>
            </a:custGeom>
            <a:grpFill/>
            <a:ln w="2292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40C5B108-8D5E-C840-82B5-D9C95916CC37}"/>
                </a:ext>
              </a:extLst>
            </p:cNvPr>
            <p:cNvSpPr/>
            <p:nvPr/>
          </p:nvSpPr>
          <p:spPr>
            <a:xfrm>
              <a:off x="2836587" y="1669894"/>
              <a:ext cx="390475" cy="436414"/>
            </a:xfrm>
            <a:custGeom>
              <a:avLst/>
              <a:gdLst>
                <a:gd name="connsiteX0" fmla="*/ 366236 w 390475"/>
                <a:gd name="connsiteY0" fmla="*/ 407121 h 436413"/>
                <a:gd name="connsiteX1" fmla="*/ 274359 w 390475"/>
                <a:gd name="connsiteY1" fmla="*/ 407121 h 436413"/>
                <a:gd name="connsiteX2" fmla="*/ 41452 w 390475"/>
                <a:gd name="connsiteY2" fmla="*/ 135166 h 436413"/>
                <a:gd name="connsiteX3" fmla="*/ 41452 w 390475"/>
                <a:gd name="connsiteY3" fmla="*/ 41452 h 436413"/>
                <a:gd name="connsiteX4" fmla="*/ 366236 w 390475"/>
                <a:gd name="connsiteY4" fmla="*/ 407121 h 436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475" h="436413">
                  <a:moveTo>
                    <a:pt x="366236" y="407121"/>
                  </a:moveTo>
                  <a:lnTo>
                    <a:pt x="274359" y="407121"/>
                  </a:lnTo>
                  <a:cubicBezTo>
                    <a:pt x="264400" y="275351"/>
                    <a:pt x="170121" y="165270"/>
                    <a:pt x="41452" y="135166"/>
                  </a:cubicBezTo>
                  <a:lnTo>
                    <a:pt x="41452" y="41452"/>
                  </a:lnTo>
                  <a:cubicBezTo>
                    <a:pt x="221216" y="73625"/>
                    <a:pt x="355502" y="224815"/>
                    <a:pt x="366236" y="407121"/>
                  </a:cubicBezTo>
                  <a:close/>
                </a:path>
              </a:pathLst>
            </a:custGeom>
            <a:grpFill/>
            <a:ln w="2292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B74CBDDA-B90F-3040-99FB-E7F8A76C4B2D}"/>
                </a:ext>
              </a:extLst>
            </p:cNvPr>
            <p:cNvSpPr/>
            <p:nvPr/>
          </p:nvSpPr>
          <p:spPr>
            <a:xfrm>
              <a:off x="2836587" y="1445256"/>
              <a:ext cx="620167" cy="666105"/>
            </a:xfrm>
            <a:custGeom>
              <a:avLst/>
              <a:gdLst>
                <a:gd name="connsiteX0" fmla="*/ 585821 w 620166"/>
                <a:gd name="connsiteY0" fmla="*/ 585821 h 666105"/>
                <a:gd name="connsiteX1" fmla="*/ 583754 w 620166"/>
                <a:gd name="connsiteY1" fmla="*/ 631759 h 666105"/>
                <a:gd name="connsiteX2" fmla="*/ 491877 w 620166"/>
                <a:gd name="connsiteY2" fmla="*/ 631759 h 666105"/>
                <a:gd name="connsiteX3" fmla="*/ 494174 w 620166"/>
                <a:gd name="connsiteY3" fmla="*/ 585821 h 666105"/>
                <a:gd name="connsiteX4" fmla="*/ 41452 w 620166"/>
                <a:gd name="connsiteY4" fmla="*/ 133329 h 666105"/>
                <a:gd name="connsiteX5" fmla="*/ 41452 w 620166"/>
                <a:gd name="connsiteY5" fmla="*/ 41452 h 666105"/>
                <a:gd name="connsiteX6" fmla="*/ 585821 w 620166"/>
                <a:gd name="connsiteY6" fmla="*/ 585821 h 66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166" h="666105">
                  <a:moveTo>
                    <a:pt x="585821" y="585821"/>
                  </a:moveTo>
                  <a:cubicBezTo>
                    <a:pt x="585821" y="601210"/>
                    <a:pt x="585821" y="616600"/>
                    <a:pt x="583754" y="631759"/>
                  </a:cubicBezTo>
                  <a:lnTo>
                    <a:pt x="491877" y="631759"/>
                  </a:lnTo>
                  <a:cubicBezTo>
                    <a:pt x="493455" y="616499"/>
                    <a:pt x="494222" y="601164"/>
                    <a:pt x="494174" y="585821"/>
                  </a:cubicBezTo>
                  <a:cubicBezTo>
                    <a:pt x="493795" y="335983"/>
                    <a:pt x="291290" y="133581"/>
                    <a:pt x="41452" y="133329"/>
                  </a:cubicBezTo>
                  <a:lnTo>
                    <a:pt x="41452" y="41452"/>
                  </a:lnTo>
                  <a:cubicBezTo>
                    <a:pt x="341994" y="41705"/>
                    <a:pt x="585568" y="285279"/>
                    <a:pt x="585821" y="585821"/>
                  </a:cubicBezTo>
                  <a:close/>
                </a:path>
              </a:pathLst>
            </a:custGeom>
            <a:grpFill/>
            <a:ln w="2292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426F0B40-4315-6C40-872B-E5F6F32F2F7B}"/>
                </a:ext>
              </a:extLst>
            </p:cNvPr>
            <p:cNvSpPr/>
            <p:nvPr/>
          </p:nvSpPr>
          <p:spPr>
            <a:xfrm>
              <a:off x="2836587" y="1231643"/>
              <a:ext cx="849858" cy="872828"/>
            </a:xfrm>
            <a:custGeom>
              <a:avLst/>
              <a:gdLst>
                <a:gd name="connsiteX0" fmla="*/ 822403 w 849858"/>
                <a:gd name="connsiteY0" fmla="*/ 799434 h 872827"/>
                <a:gd name="connsiteX1" fmla="*/ 820795 w 849858"/>
                <a:gd name="connsiteY1" fmla="*/ 845372 h 872827"/>
                <a:gd name="connsiteX2" fmla="*/ 728919 w 849858"/>
                <a:gd name="connsiteY2" fmla="*/ 845372 h 872827"/>
                <a:gd name="connsiteX3" fmla="*/ 730756 w 849858"/>
                <a:gd name="connsiteY3" fmla="*/ 799434 h 872827"/>
                <a:gd name="connsiteX4" fmla="*/ 64651 w 849858"/>
                <a:gd name="connsiteY4" fmla="*/ 133329 h 872827"/>
                <a:gd name="connsiteX5" fmla="*/ 64421 w 849858"/>
                <a:gd name="connsiteY5" fmla="*/ 133329 h 872827"/>
                <a:gd name="connsiteX6" fmla="*/ 41452 w 849858"/>
                <a:gd name="connsiteY6" fmla="*/ 133329 h 872827"/>
                <a:gd name="connsiteX7" fmla="*/ 41452 w 849858"/>
                <a:gd name="connsiteY7" fmla="*/ 41452 h 872827"/>
                <a:gd name="connsiteX8" fmla="*/ 64421 w 849858"/>
                <a:gd name="connsiteY8" fmla="*/ 41452 h 872827"/>
                <a:gd name="connsiteX9" fmla="*/ 822403 w 849858"/>
                <a:gd name="connsiteY9" fmla="*/ 799434 h 87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9858" h="872827">
                  <a:moveTo>
                    <a:pt x="822403" y="799434"/>
                  </a:moveTo>
                  <a:cubicBezTo>
                    <a:pt x="822403" y="814823"/>
                    <a:pt x="822403" y="830213"/>
                    <a:pt x="820795" y="845372"/>
                  </a:cubicBezTo>
                  <a:lnTo>
                    <a:pt x="728919" y="845372"/>
                  </a:lnTo>
                  <a:cubicBezTo>
                    <a:pt x="728919" y="830213"/>
                    <a:pt x="730756" y="814823"/>
                    <a:pt x="730756" y="799434"/>
                  </a:cubicBezTo>
                  <a:cubicBezTo>
                    <a:pt x="730756" y="431553"/>
                    <a:pt x="432532" y="133329"/>
                    <a:pt x="64651" y="133329"/>
                  </a:cubicBezTo>
                  <a:cubicBezTo>
                    <a:pt x="64575" y="133329"/>
                    <a:pt x="64497" y="133329"/>
                    <a:pt x="64421" y="133329"/>
                  </a:cubicBezTo>
                  <a:cubicBezTo>
                    <a:pt x="56612" y="133329"/>
                    <a:pt x="49032" y="133329"/>
                    <a:pt x="41452" y="133329"/>
                  </a:cubicBezTo>
                  <a:lnTo>
                    <a:pt x="41452" y="41452"/>
                  </a:lnTo>
                  <a:lnTo>
                    <a:pt x="64421" y="41452"/>
                  </a:lnTo>
                  <a:cubicBezTo>
                    <a:pt x="483043" y="41452"/>
                    <a:pt x="822403" y="380812"/>
                    <a:pt x="822403" y="799434"/>
                  </a:cubicBezTo>
                  <a:close/>
                </a:path>
              </a:pathLst>
            </a:custGeom>
            <a:grpFill/>
            <a:ln w="2292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Slide Number Placeholder 13">
            <a:extLst>
              <a:ext uri="{FF2B5EF4-FFF2-40B4-BE49-F238E27FC236}">
                <a16:creationId xmlns:a16="http://schemas.microsoft.com/office/drawing/2014/main" id="{5BFADBEA-10F5-3941-80B1-3BEC6E86436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9725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0B539B-2B35-41E4-A3FE-C1C75548FA1B}"/>
              </a:ext>
            </a:extLst>
          </p:cNvPr>
          <p:cNvSpPr>
            <a:spLocks noGrp="1"/>
          </p:cNvSpPr>
          <p:nvPr>
            <p:ph type="title"/>
          </p:nvPr>
        </p:nvSpPr>
        <p:spPr/>
        <p:txBody>
          <a:bodyPr/>
          <a:lstStyle/>
          <a:p>
            <a:r>
              <a:rPr lang="en-GB" dirty="0"/>
              <a:t>Disclaimer</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p:txBody>
          <a:bodyPr/>
          <a:lstStyle/>
          <a:p>
            <a:fld id="{FCE43C0F-8A7B-3A4B-9DB5-B3472E36E833}" type="slidenum">
              <a:rPr lang="en-GB" noProof="0" smtClean="0"/>
              <a:pPr/>
              <a:t>5</a:t>
            </a:fld>
            <a:endParaRPr lang="en-GB" noProof="0" dirty="0"/>
          </a:p>
        </p:txBody>
      </p:sp>
      <p:sp>
        <p:nvSpPr>
          <p:cNvPr id="8" name="Tijdelijke aanduiding voor inhoud 7">
            <a:extLst>
              <a:ext uri="{FF2B5EF4-FFF2-40B4-BE49-F238E27FC236}">
                <a16:creationId xmlns:a16="http://schemas.microsoft.com/office/drawing/2014/main" id="{92243262-EE60-D34A-913A-DD739E165E67}"/>
              </a:ext>
            </a:extLst>
          </p:cNvPr>
          <p:cNvSpPr>
            <a:spLocks noGrp="1"/>
          </p:cNvSpPr>
          <p:nvPr>
            <p:ph sz="quarter" idx="15"/>
          </p:nvPr>
        </p:nvSpPr>
        <p:spPr/>
        <p:txBody>
          <a:bodyPr/>
          <a:lstStyle/>
          <a:p>
            <a:endParaRPr lang="nl-NL"/>
          </a:p>
        </p:txBody>
      </p:sp>
      <p:sp>
        <p:nvSpPr>
          <p:cNvPr id="7" name="Content Placeholder 4">
            <a:extLst>
              <a:ext uri="{FF2B5EF4-FFF2-40B4-BE49-F238E27FC236}">
                <a16:creationId xmlns:a16="http://schemas.microsoft.com/office/drawing/2014/main" id="{E8C5CF5D-08E0-831C-04E3-CC2DF5AA601E}"/>
              </a:ext>
            </a:extLst>
          </p:cNvPr>
          <p:cNvSpPr>
            <a:spLocks noGrp="1"/>
          </p:cNvSpPr>
          <p:nvPr>
            <p:ph sz="quarter" idx="14"/>
          </p:nvPr>
        </p:nvSpPr>
        <p:spPr>
          <a:xfrm>
            <a:off x="620713" y="1425575"/>
            <a:ext cx="10961687" cy="4525963"/>
          </a:xfrm>
        </p:spPr>
        <p:txBody>
          <a:bodyPr>
            <a:normAutofit/>
          </a:bodyPr>
          <a:lstStyle/>
          <a:p>
            <a:pPr marL="0" indent="0">
              <a:buNone/>
            </a:pPr>
            <a:r>
              <a:rPr lang="en-GB" altLang="en-US" dirty="0"/>
              <a:t>This programme is supported by an independent medical educational grant from Bayer. The programme is therefore independent; the content is not influenced by Bayer and is the sole responsibility of the experts.</a:t>
            </a:r>
          </a:p>
          <a:p>
            <a:endParaRPr lang="en-GB" dirty="0"/>
          </a:p>
          <a:p>
            <a:pPr marL="0" indent="0">
              <a:buNone/>
            </a:pPr>
            <a:endParaRPr lang="en-GB" dirty="0"/>
          </a:p>
          <a:p>
            <a:pPr marL="0" indent="0">
              <a:buNone/>
            </a:pPr>
            <a:r>
              <a:rPr lang="en-GB" dirty="0"/>
              <a:t>Please note: </a:t>
            </a:r>
          </a:p>
          <a:p>
            <a:pPr marL="0" indent="0">
              <a:buNone/>
            </a:pPr>
            <a:r>
              <a:rPr lang="en-GB" dirty="0"/>
              <a:t>The views expressed within this presentation are the personal opinions of the experts. They do not necessarily represent the views of the experts’ academic institutions or the rest of the faculty.</a:t>
            </a:r>
          </a:p>
        </p:txBody>
      </p:sp>
    </p:spTree>
    <p:extLst>
      <p:ext uri="{BB962C8B-B14F-4D97-AF65-F5344CB8AC3E}">
        <p14:creationId xmlns:p14="http://schemas.microsoft.com/office/powerpoint/2010/main" val="116803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FE5C600-4EB3-FD04-4960-6AFC5DEE63D0}"/>
              </a:ext>
            </a:extLst>
          </p:cNvPr>
          <p:cNvGrpSpPr/>
          <p:nvPr/>
        </p:nvGrpSpPr>
        <p:grpSpPr>
          <a:xfrm>
            <a:off x="7241117" y="1221317"/>
            <a:ext cx="1483783" cy="4133850"/>
            <a:chOff x="7241117" y="1221317"/>
            <a:chExt cx="1483783" cy="4133850"/>
          </a:xfrm>
        </p:grpSpPr>
        <p:grpSp>
          <p:nvGrpSpPr>
            <p:cNvPr id="21506" name="Gruppieren 4">
              <a:extLst>
                <a:ext uri="{FF2B5EF4-FFF2-40B4-BE49-F238E27FC236}">
                  <a16:creationId xmlns:a16="http://schemas.microsoft.com/office/drawing/2014/main" id="{18BD7550-5184-8642-82BC-CCE4FAB00398}"/>
                </a:ext>
              </a:extLst>
            </p:cNvPr>
            <p:cNvGrpSpPr>
              <a:grpSpLocks/>
            </p:cNvGrpSpPr>
            <p:nvPr/>
          </p:nvGrpSpPr>
          <p:grpSpPr bwMode="auto">
            <a:xfrm>
              <a:off x="7300384" y="1221317"/>
              <a:ext cx="1424516" cy="2802467"/>
              <a:chOff x="187323" y="1715845"/>
              <a:chExt cx="1067604" cy="2102093"/>
            </a:xfrm>
          </p:grpSpPr>
          <p:grpSp>
            <p:nvGrpSpPr>
              <p:cNvPr id="21512" name="Gruppieren 5">
                <a:extLst>
                  <a:ext uri="{FF2B5EF4-FFF2-40B4-BE49-F238E27FC236}">
                    <a16:creationId xmlns:a16="http://schemas.microsoft.com/office/drawing/2014/main" id="{9BA319F5-A95A-D141-9E33-8A7683084302}"/>
                  </a:ext>
                </a:extLst>
              </p:cNvPr>
              <p:cNvGrpSpPr>
                <a:grpSpLocks/>
              </p:cNvGrpSpPr>
              <p:nvPr/>
            </p:nvGrpSpPr>
            <p:grpSpPr bwMode="auto">
              <a:xfrm>
                <a:off x="222249" y="1772111"/>
                <a:ext cx="1013628" cy="1961227"/>
                <a:chOff x="209550" y="2073275"/>
                <a:chExt cx="1013628" cy="1961227"/>
              </a:xfrm>
            </p:grpSpPr>
            <p:grpSp>
              <p:nvGrpSpPr>
                <p:cNvPr id="21514" name="Gruppieren 7">
                  <a:extLst>
                    <a:ext uri="{FF2B5EF4-FFF2-40B4-BE49-F238E27FC236}">
                      <a16:creationId xmlns:a16="http://schemas.microsoft.com/office/drawing/2014/main" id="{4B1F72F6-21F7-3E4B-AEF6-152B12839629}"/>
                    </a:ext>
                  </a:extLst>
                </p:cNvPr>
                <p:cNvGrpSpPr>
                  <a:grpSpLocks/>
                </p:cNvGrpSpPr>
                <p:nvPr/>
              </p:nvGrpSpPr>
              <p:grpSpPr bwMode="auto">
                <a:xfrm>
                  <a:off x="210150" y="3006727"/>
                  <a:ext cx="1013028" cy="1027775"/>
                  <a:chOff x="2150214" y="2952751"/>
                  <a:chExt cx="1993511" cy="1649386"/>
                </a:xfrm>
              </p:grpSpPr>
              <p:pic>
                <p:nvPicPr>
                  <p:cNvPr id="21516" name="Grafik 9">
                    <a:extLst>
                      <a:ext uri="{FF2B5EF4-FFF2-40B4-BE49-F238E27FC236}">
                        <a16:creationId xmlns:a16="http://schemas.microsoft.com/office/drawing/2014/main" id="{7E97FC2A-A19E-D640-ADB1-5845B5265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63" r="17023"/>
                  <a:stretch>
                    <a:fillRect/>
                  </a:stretch>
                </p:blipFill>
                <p:spPr bwMode="auto">
                  <a:xfrm>
                    <a:off x="2150214" y="2952751"/>
                    <a:ext cx="1993511" cy="164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Textfeld 10">
                    <a:extLst>
                      <a:ext uri="{FF2B5EF4-FFF2-40B4-BE49-F238E27FC236}">
                        <a16:creationId xmlns:a16="http://schemas.microsoft.com/office/drawing/2014/main" id="{DFDE16E3-4EB9-BA4F-B1CF-B1CBB57EFD44}"/>
                      </a:ext>
                    </a:extLst>
                  </p:cNvPr>
                  <p:cNvSpPr txBox="1">
                    <a:spLocks noChangeArrowheads="1"/>
                  </p:cNvSpPr>
                  <p:nvPr/>
                </p:nvSpPr>
                <p:spPr bwMode="auto">
                  <a:xfrm>
                    <a:off x="2211512" y="2952751"/>
                    <a:ext cx="1788336" cy="407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TRK A,B,C</a:t>
                    </a:r>
                    <a:endPar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21515" name="Picture 6" descr="Bildergebnis für papillary thyroid cancer">
                  <a:extLst>
                    <a:ext uri="{FF2B5EF4-FFF2-40B4-BE49-F238E27FC236}">
                      <a16:creationId xmlns:a16="http://schemas.microsoft.com/office/drawing/2014/main" id="{C8768F19-2F55-B84F-A0D0-618B0AB63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552" r="19379" b="44910"/>
                <a:stretch>
                  <a:fillRect/>
                </a:stretch>
              </p:blipFill>
              <p:spPr bwMode="auto">
                <a:xfrm>
                  <a:off x="209550" y="2073275"/>
                  <a:ext cx="1013628"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hteck: abgerundete Ecken 74">
                <a:extLst>
                  <a:ext uri="{FF2B5EF4-FFF2-40B4-BE49-F238E27FC236}">
                    <a16:creationId xmlns:a16="http://schemas.microsoft.com/office/drawing/2014/main" id="{F598B5DD-9F3C-1E4F-8474-2A24BD80E645}"/>
                  </a:ext>
                </a:extLst>
              </p:cNvPr>
              <p:cNvSpPr/>
              <p:nvPr/>
            </p:nvSpPr>
            <p:spPr>
              <a:xfrm>
                <a:off x="187323" y="1715845"/>
                <a:ext cx="1067604" cy="2102093"/>
              </a:xfrm>
              <a:prstGeom prst="roundRect">
                <a:avLst>
                  <a:gd name="adj" fmla="val 2679"/>
                </a:avLst>
              </a:prstGeom>
              <a:noFill/>
              <a:ln w="31750" cap="flat" cmpd="sng" algn="ctr">
                <a:solidFill>
                  <a:srgbClr val="000099"/>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2667"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uppieren 11">
              <a:extLst>
                <a:ext uri="{FF2B5EF4-FFF2-40B4-BE49-F238E27FC236}">
                  <a16:creationId xmlns:a16="http://schemas.microsoft.com/office/drawing/2014/main" id="{63040CB7-FC29-3748-90FF-740A9C081041}"/>
                </a:ext>
              </a:extLst>
            </p:cNvPr>
            <p:cNvGrpSpPr>
              <a:grpSpLocks/>
            </p:cNvGrpSpPr>
            <p:nvPr/>
          </p:nvGrpSpPr>
          <p:grpSpPr bwMode="auto">
            <a:xfrm>
              <a:off x="7241117" y="4011084"/>
              <a:ext cx="1483782" cy="1344083"/>
              <a:chOff x="149223" y="3827463"/>
              <a:chExt cx="1113223" cy="1008768"/>
            </a:xfrm>
          </p:grpSpPr>
          <p:sp>
            <p:nvSpPr>
              <p:cNvPr id="21509" name="Textfeld 12">
                <a:extLst>
                  <a:ext uri="{FF2B5EF4-FFF2-40B4-BE49-F238E27FC236}">
                    <a16:creationId xmlns:a16="http://schemas.microsoft.com/office/drawing/2014/main" id="{7C08A4BE-A76E-AB4C-8D84-03AD31C34F2C}"/>
                  </a:ext>
                </a:extLst>
              </p:cNvPr>
              <p:cNvSpPr txBox="1">
                <a:spLocks noChangeArrowheads="1"/>
              </p:cNvSpPr>
              <p:nvPr/>
            </p:nvSpPr>
            <p:spPr bwMode="auto">
              <a:xfrm>
                <a:off x="149223" y="3827463"/>
                <a:ext cx="1111508" cy="2540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NTRK1-TPM3</a:t>
                </a:r>
                <a:endPar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1510" name="Picture 8" descr="Bildergebnis für ngs dna  based panel results">
                <a:extLst>
                  <a:ext uri="{FF2B5EF4-FFF2-40B4-BE49-F238E27FC236}">
                    <a16:creationId xmlns:a16="http://schemas.microsoft.com/office/drawing/2014/main" id="{54EC12CD-41C8-714B-B50A-FF841AD7D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062" r="50000" b="6421"/>
              <a:stretch>
                <a:fillRect/>
              </a:stretch>
            </p:blipFill>
            <p:spPr bwMode="auto">
              <a:xfrm>
                <a:off x="371085" y="4113734"/>
                <a:ext cx="754056" cy="70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abgerundete Ecken 74">
                <a:extLst>
                  <a:ext uri="{FF2B5EF4-FFF2-40B4-BE49-F238E27FC236}">
                    <a16:creationId xmlns:a16="http://schemas.microsoft.com/office/drawing/2014/main" id="{D0859B4F-3E19-6E4C-80DE-06B75CD10F92}"/>
                  </a:ext>
                </a:extLst>
              </p:cNvPr>
              <p:cNvSpPr/>
              <p:nvPr/>
            </p:nvSpPr>
            <p:spPr>
              <a:xfrm>
                <a:off x="193688" y="3846526"/>
                <a:ext cx="1068758" cy="989705"/>
              </a:xfrm>
              <a:prstGeom prst="roundRect">
                <a:avLst>
                  <a:gd name="adj" fmla="val 2679"/>
                </a:avLst>
              </a:prstGeom>
              <a:noFill/>
              <a:ln w="31750" cap="flat" cmpd="sng" algn="ctr">
                <a:solidFill>
                  <a:srgbClr val="000099"/>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2667"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16" name="Grafik 1">
            <a:extLst>
              <a:ext uri="{FF2B5EF4-FFF2-40B4-BE49-F238E27FC236}">
                <a16:creationId xmlns:a16="http://schemas.microsoft.com/office/drawing/2014/main" id="{2A3482B4-1A42-7A41-8F3C-22C68362CDA5}"/>
              </a:ext>
            </a:extLst>
          </p:cNvPr>
          <p:cNvPicPr>
            <a:picLocks noChangeAspect="1"/>
          </p:cNvPicPr>
          <p:nvPr/>
        </p:nvPicPr>
        <p:blipFill>
          <a:blip r:embed="rId5">
            <a:extLst>
              <a:ext uri="{28A0092B-C50C-407E-A947-70E740481C1C}">
                <a14:useLocalDpi xmlns:a14="http://schemas.microsoft.com/office/drawing/2010/main" val="0"/>
              </a:ext>
            </a:extLst>
          </a:blip>
          <a:srcRect r="79926"/>
          <a:stretch>
            <a:fillRect/>
          </a:stretch>
        </p:blipFill>
        <p:spPr bwMode="auto">
          <a:xfrm>
            <a:off x="3119967" y="452967"/>
            <a:ext cx="2446867" cy="563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81DA568-056C-4443-9B37-945761017249}"/>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58211-CA16-9249-BB08-DA3D69AFCB48}" type="slidenum">
              <a:rPr kumimoji="0" lang="de-DE" altLang="en-US" sz="1067" b="0" i="0" u="none" strike="noStrike" kern="1200" cap="none" spc="0" normalizeH="0" baseline="0" noProof="0" smtClean="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de-DE" altLang="en-US" sz="1067" b="0" i="0" u="none" strike="noStrike" kern="1200" cap="none" spc="0" normalizeH="0" baseline="0" noProof="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Rechteck: abgerundete Ecken 3">
            <a:extLst>
              <a:ext uri="{FF2B5EF4-FFF2-40B4-BE49-F238E27FC236}">
                <a16:creationId xmlns:a16="http://schemas.microsoft.com/office/drawing/2014/main" id="{93C94176-E737-4920-BF86-E32C18281847}"/>
              </a:ext>
            </a:extLst>
          </p:cNvPr>
          <p:cNvSpPr/>
          <p:nvPr/>
        </p:nvSpPr>
        <p:spPr>
          <a:xfrm>
            <a:off x="7066940" y="4049911"/>
            <a:ext cx="1863499" cy="1537886"/>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ED21AC9B-F786-1630-17AC-B82EB9977E1A}"/>
              </a:ext>
            </a:extLst>
          </p:cNvPr>
          <p:cNvSpPr txBox="1">
            <a:spLocks/>
          </p:cNvSpPr>
          <p:nvPr/>
        </p:nvSpPr>
        <p:spPr>
          <a:xfrm>
            <a:off x="620184" y="6245796"/>
            <a:ext cx="10180339" cy="365125"/>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
                <a:srgbClr val="56378D"/>
              </a:buClr>
              <a:buSzTx/>
              <a:buFont typeface="Arial"/>
              <a:buNone/>
              <a:tabLst/>
              <a:defRPr/>
            </a:pPr>
            <a:r>
              <a:rPr kumimoji="0" lang="en-US"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TPM3, tropomyosin 3; </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TRK, </a:t>
            </a:r>
            <a:r>
              <a:rPr kumimoji="0" lang="fr-CH" sz="12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Tropomyosin</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a:t>
            </a:r>
            <a:r>
              <a:rPr kumimoji="0" lang="fr-CH" sz="12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receptor</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kinase </a:t>
            </a:r>
            <a:endParaRPr kumimoji="0" lang="en-US"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71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A593-35BB-5E4A-833A-D4AA0090CE18}"/>
              </a:ext>
            </a:extLst>
          </p:cNvPr>
          <p:cNvSpPr>
            <a:spLocks noGrp="1"/>
          </p:cNvSpPr>
          <p:nvPr>
            <p:ph type="title"/>
          </p:nvPr>
        </p:nvSpPr>
        <p:spPr/>
        <p:txBody>
          <a:bodyPr/>
          <a:lstStyle/>
          <a:p>
            <a:r>
              <a:rPr lang="de-DE" altLang="en-US" i="1" kern="0" dirty="0"/>
              <a:t>NTRK</a:t>
            </a:r>
            <a:r>
              <a:rPr lang="de-DE" altLang="en-US" kern="0" dirty="0"/>
              <a:t>, MHH – </a:t>
            </a:r>
            <a:r>
              <a:rPr lang="de-DE" altLang="en-US" kern="0" dirty="0" err="1"/>
              <a:t>strategy</a:t>
            </a:r>
            <a:r>
              <a:rPr lang="de-DE" altLang="en-US" kern="0" dirty="0"/>
              <a:t> (2022)</a:t>
            </a:r>
            <a:endParaRPr lang="en-GB" dirty="0"/>
          </a:p>
        </p:txBody>
      </p:sp>
      <p:sp>
        <p:nvSpPr>
          <p:cNvPr id="3" name="Slide Number Placeholder 2">
            <a:extLst>
              <a:ext uri="{FF2B5EF4-FFF2-40B4-BE49-F238E27FC236}">
                <a16:creationId xmlns:a16="http://schemas.microsoft.com/office/drawing/2014/main" id="{43AC8185-E7C0-2A45-9C83-4B864682C8C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1449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AutoShape 6">
            <a:extLst>
              <a:ext uri="{FF2B5EF4-FFF2-40B4-BE49-F238E27FC236}">
                <a16:creationId xmlns:a16="http://schemas.microsoft.com/office/drawing/2014/main" id="{3393B12F-7755-2447-87C6-FB948C08795B}"/>
              </a:ext>
            </a:extLst>
          </p:cNvPr>
          <p:cNvSpPr>
            <a:spLocks noChangeArrowheads="1"/>
          </p:cNvSpPr>
          <p:nvPr/>
        </p:nvSpPr>
        <p:spPr bwMode="auto">
          <a:xfrm>
            <a:off x="4413252" y="601134"/>
            <a:ext cx="3204633" cy="817033"/>
          </a:xfrm>
          <a:prstGeom prst="roundRect">
            <a:avLst>
              <a:gd name="adj" fmla="val 16667"/>
            </a:avLst>
          </a:prstGeom>
          <a:solidFill>
            <a:schemeClr val="accent1"/>
          </a:solidFill>
          <a:ln w="28575">
            <a:solidFill>
              <a:schemeClr val="accent1"/>
            </a:solidFill>
            <a:round/>
            <a:headEnd/>
            <a:tailEnd/>
          </a:ln>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altLang="en-US" sz="213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High frequency </a:t>
            </a:r>
            <a:r>
              <a:rPr kumimoji="0" lang="en-US" altLang="en-US" sz="2133"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NTRK</a:t>
            </a:r>
          </a:p>
        </p:txBody>
      </p:sp>
      <p:sp>
        <p:nvSpPr>
          <p:cNvPr id="23556" name="AutoShape 3" descr="Bildergebnis für ultrasound lymph node">
            <a:extLst>
              <a:ext uri="{FF2B5EF4-FFF2-40B4-BE49-F238E27FC236}">
                <a16:creationId xmlns:a16="http://schemas.microsoft.com/office/drawing/2014/main" id="{98F75DEE-0D8F-0F4C-A6B6-B7E8671515E9}"/>
              </a:ext>
            </a:extLst>
          </p:cNvPr>
          <p:cNvSpPr>
            <a:spLocks noChangeAspect="1" noChangeArrowheads="1"/>
          </p:cNvSpPr>
          <p:nvPr/>
        </p:nvSpPr>
        <p:spPr bwMode="auto">
          <a:xfrm>
            <a:off x="207433"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57" name="AutoShape 5" descr="Bildergebnis für ultrasound lymph node">
            <a:extLst>
              <a:ext uri="{FF2B5EF4-FFF2-40B4-BE49-F238E27FC236}">
                <a16:creationId xmlns:a16="http://schemas.microsoft.com/office/drawing/2014/main" id="{A1B367C2-39B7-5E44-BC75-B9B2A4FCD40D}"/>
              </a:ext>
            </a:extLst>
          </p:cNvPr>
          <p:cNvSpPr>
            <a:spLocks noChangeAspect="1" noChangeArrowheads="1"/>
          </p:cNvSpPr>
          <p:nvPr/>
        </p:nvSpPr>
        <p:spPr bwMode="auto">
          <a:xfrm>
            <a:off x="207433"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58" name="AutoShape 3" descr="Bildergebnis für ultrasound lymph node">
            <a:extLst>
              <a:ext uri="{FF2B5EF4-FFF2-40B4-BE49-F238E27FC236}">
                <a16:creationId xmlns:a16="http://schemas.microsoft.com/office/drawing/2014/main" id="{8E6E1557-7856-AA49-A665-DEEF1340A401}"/>
              </a:ext>
            </a:extLst>
          </p:cNvPr>
          <p:cNvSpPr>
            <a:spLocks noChangeAspect="1" noChangeArrowheads="1"/>
          </p:cNvSpPr>
          <p:nvPr/>
        </p:nvSpPr>
        <p:spPr bwMode="auto">
          <a:xfrm>
            <a:off x="207433"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59" name="AutoShape 5" descr="Bildergebnis für ultrasound lymph node">
            <a:extLst>
              <a:ext uri="{FF2B5EF4-FFF2-40B4-BE49-F238E27FC236}">
                <a16:creationId xmlns:a16="http://schemas.microsoft.com/office/drawing/2014/main" id="{0AB258D5-300A-1949-BEDA-CFD3FDD6FCBE}"/>
              </a:ext>
            </a:extLst>
          </p:cNvPr>
          <p:cNvSpPr>
            <a:spLocks noChangeAspect="1" noChangeArrowheads="1"/>
          </p:cNvSpPr>
          <p:nvPr/>
        </p:nvSpPr>
        <p:spPr bwMode="auto">
          <a:xfrm>
            <a:off x="207433"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 name="Gruppieren 9">
            <a:extLst>
              <a:ext uri="{FF2B5EF4-FFF2-40B4-BE49-F238E27FC236}">
                <a16:creationId xmlns:a16="http://schemas.microsoft.com/office/drawing/2014/main" id="{A7F5A6F5-F53C-D14B-8632-408BAB41BDB5}"/>
              </a:ext>
            </a:extLst>
          </p:cNvPr>
          <p:cNvGrpSpPr>
            <a:grpSpLocks/>
          </p:cNvGrpSpPr>
          <p:nvPr/>
        </p:nvGrpSpPr>
        <p:grpSpPr bwMode="auto">
          <a:xfrm>
            <a:off x="450852" y="1653118"/>
            <a:ext cx="4641849" cy="2899833"/>
            <a:chOff x="338077" y="1239233"/>
            <a:chExt cx="3480906" cy="2175866"/>
          </a:xfrm>
        </p:grpSpPr>
        <p:cxnSp>
          <p:nvCxnSpPr>
            <p:cNvPr id="23582" name="Gerade Verbindung mit Pfeil 27">
              <a:extLst>
                <a:ext uri="{FF2B5EF4-FFF2-40B4-BE49-F238E27FC236}">
                  <a16:creationId xmlns:a16="http://schemas.microsoft.com/office/drawing/2014/main" id="{5FB44A98-CEA1-1143-A6F2-24A53CD3DCCB}"/>
                </a:ext>
              </a:extLst>
            </p:cNvPr>
            <p:cNvCxnSpPr>
              <a:cxnSpLocks noChangeShapeType="1"/>
              <a:stCxn id="61" idx="0"/>
              <a:endCxn id="23583" idx="1"/>
            </p:cNvCxnSpPr>
            <p:nvPr/>
          </p:nvCxnSpPr>
          <p:spPr bwMode="auto">
            <a:xfrm flipV="1">
              <a:off x="1333302" y="1412437"/>
              <a:ext cx="2010421" cy="1175197"/>
            </a:xfrm>
            <a:prstGeom prst="straightConnector1">
              <a:avLst/>
            </a:prstGeom>
            <a:noFill/>
            <a:ln w="38100">
              <a:solidFill>
                <a:srgbClr val="008000"/>
              </a:solidFill>
              <a:round/>
              <a:headEnd type="arrow" w="med" len="med"/>
              <a:tailEnd/>
            </a:ln>
            <a:extLst>
              <a:ext uri="{909E8E84-426E-40DD-AFC4-6F175D3DCCD1}">
                <a14:hiddenFill xmlns:a14="http://schemas.microsoft.com/office/drawing/2010/main">
                  <a:noFill/>
                </a14:hiddenFill>
              </a:ext>
            </a:extLst>
          </p:spPr>
        </p:cxnSp>
        <p:sp>
          <p:nvSpPr>
            <p:cNvPr id="23583" name="Textfeld 14">
              <a:extLst>
                <a:ext uri="{FF2B5EF4-FFF2-40B4-BE49-F238E27FC236}">
                  <a16:creationId xmlns:a16="http://schemas.microsoft.com/office/drawing/2014/main" id="{DA53DE8F-18EB-D742-BBFE-70680E043C24}"/>
                </a:ext>
              </a:extLst>
            </p:cNvPr>
            <p:cNvSpPr txBox="1">
              <a:spLocks noChangeArrowheads="1"/>
            </p:cNvSpPr>
            <p:nvPr/>
          </p:nvSpPr>
          <p:spPr bwMode="auto">
            <a:xfrm>
              <a:off x="3343723" y="1239233"/>
              <a:ext cx="475260" cy="346407"/>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altLang="en-US" sz="24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Y</a:t>
              </a:r>
            </a:p>
          </p:txBody>
        </p:sp>
        <p:sp>
          <p:nvSpPr>
            <p:cNvPr id="61" name="AutoShape 6">
              <a:extLst>
                <a:ext uri="{FF2B5EF4-FFF2-40B4-BE49-F238E27FC236}">
                  <a16:creationId xmlns:a16="http://schemas.microsoft.com/office/drawing/2014/main" id="{BB6875D7-7A8C-E94E-81CF-3D150475084A}"/>
                </a:ext>
              </a:extLst>
            </p:cNvPr>
            <p:cNvSpPr>
              <a:spLocks noChangeArrowheads="1"/>
            </p:cNvSpPr>
            <p:nvPr/>
          </p:nvSpPr>
          <p:spPr bwMode="auto">
            <a:xfrm>
              <a:off x="338077" y="2587634"/>
              <a:ext cx="1990450" cy="827465"/>
            </a:xfrm>
            <a:prstGeom prst="roundRect">
              <a:avLst>
                <a:gd name="adj" fmla="val 6004"/>
              </a:avLst>
            </a:prstGeom>
            <a:solidFill>
              <a:schemeClr val="tx2">
                <a:lumMod val="40000"/>
                <a:lumOff val="60000"/>
              </a:schemeClr>
            </a:solidFill>
            <a:ln w="28575">
              <a:solidFill>
                <a:srgbClr val="000000"/>
              </a:solidFill>
              <a:round/>
              <a:headEnd/>
              <a:tailEnd/>
            </a:ln>
          </p:spPr>
          <p:txBody>
            <a:bodyPr lIns="90000" tIns="46800" rIns="90000" bIns="46800" anchor="ct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NGS </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(Oncomine Assay) </a:t>
              </a:r>
            </a:p>
          </p:txBody>
        </p:sp>
      </p:grpSp>
      <p:grpSp>
        <p:nvGrpSpPr>
          <p:cNvPr id="79" name="Gruppieren 78">
            <a:extLst>
              <a:ext uri="{FF2B5EF4-FFF2-40B4-BE49-F238E27FC236}">
                <a16:creationId xmlns:a16="http://schemas.microsoft.com/office/drawing/2014/main" id="{07EF8F5F-8240-B744-87DD-7A7DBAB8D080}"/>
              </a:ext>
            </a:extLst>
          </p:cNvPr>
          <p:cNvGrpSpPr>
            <a:grpSpLocks/>
          </p:cNvGrpSpPr>
          <p:nvPr/>
        </p:nvGrpSpPr>
        <p:grpSpPr bwMode="auto">
          <a:xfrm>
            <a:off x="4040718" y="1648884"/>
            <a:ext cx="4032249" cy="1608667"/>
            <a:chOff x="3031261" y="1236914"/>
            <a:chExt cx="3024237" cy="1205912"/>
          </a:xfrm>
        </p:grpSpPr>
        <p:sp>
          <p:nvSpPr>
            <p:cNvPr id="23579" name="Textfeld 17">
              <a:extLst>
                <a:ext uri="{FF2B5EF4-FFF2-40B4-BE49-F238E27FC236}">
                  <a16:creationId xmlns:a16="http://schemas.microsoft.com/office/drawing/2014/main" id="{9619545A-E908-D148-9920-AA1F59F582FD}"/>
                </a:ext>
              </a:extLst>
            </p:cNvPr>
            <p:cNvSpPr txBox="1">
              <a:spLocks noChangeArrowheads="1"/>
            </p:cNvSpPr>
            <p:nvPr/>
          </p:nvSpPr>
          <p:spPr bwMode="auto">
            <a:xfrm>
              <a:off x="4225338" y="1236914"/>
              <a:ext cx="636084" cy="34608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altLang="en-US" sz="2400" b="1" i="0"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N</a:t>
              </a:r>
            </a:p>
          </p:txBody>
        </p:sp>
        <p:sp>
          <p:nvSpPr>
            <p:cNvPr id="23580" name="AutoShape 6">
              <a:extLst>
                <a:ext uri="{FF2B5EF4-FFF2-40B4-BE49-F238E27FC236}">
                  <a16:creationId xmlns:a16="http://schemas.microsoft.com/office/drawing/2014/main" id="{0DF5C9B4-4A04-5344-B3D8-B1719B50F88B}"/>
                </a:ext>
              </a:extLst>
            </p:cNvPr>
            <p:cNvSpPr>
              <a:spLocks noChangeArrowheads="1"/>
            </p:cNvSpPr>
            <p:nvPr/>
          </p:nvSpPr>
          <p:spPr bwMode="auto">
            <a:xfrm>
              <a:off x="3031261" y="1845145"/>
              <a:ext cx="3024237" cy="597681"/>
            </a:xfrm>
            <a:prstGeom prst="roundRect">
              <a:avLst>
                <a:gd name="adj" fmla="val 6005"/>
              </a:avLst>
            </a:prstGeom>
            <a:solidFill>
              <a:schemeClr val="accent1"/>
            </a:solidFill>
            <a:ln w="28575">
              <a:solidFill>
                <a:schemeClr val="accent1"/>
              </a:solidFill>
              <a:round/>
              <a:headEnd/>
              <a:tailEnd/>
            </a:ln>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altLang="en-US" sz="213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Oncogenic driver (-)</a:t>
              </a:r>
            </a:p>
            <a:p>
              <a:pPr marL="0" marR="0" lvl="0" indent="0" algn="ctr" defTabSz="457200" rtl="0" eaLnBrk="1" fontAlgn="auto" latinLnBrk="0" hangingPunct="1">
                <a:lnSpc>
                  <a:spcPts val="2400"/>
                </a:lnSpc>
                <a:spcBef>
                  <a:spcPts val="0"/>
                </a:spcBef>
                <a:spcAft>
                  <a:spcPts val="0"/>
                </a:spcAft>
                <a:buClrTx/>
                <a:buSzTx/>
                <a:buFontTx/>
                <a:buNone/>
                <a:tabLst/>
                <a:defRPr/>
              </a:pPr>
              <a:r>
                <a:rPr kumimoji="0" lang="de-DE" altLang="en-US" sz="213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Up-front molecular testing</a:t>
              </a:r>
              <a:endParaRPr kumimoji="0" lang="en-US" altLang="en-US" sz="213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3581" name="Gerade Verbindung mit Pfeil 30">
              <a:extLst>
                <a:ext uri="{FF2B5EF4-FFF2-40B4-BE49-F238E27FC236}">
                  <a16:creationId xmlns:a16="http://schemas.microsoft.com/office/drawing/2014/main" id="{B07068B6-F455-2640-B788-485224159AEB}"/>
                </a:ext>
              </a:extLst>
            </p:cNvPr>
            <p:cNvCxnSpPr>
              <a:cxnSpLocks noChangeShapeType="1"/>
              <a:stCxn id="23579" idx="2"/>
              <a:endCxn id="23580" idx="0"/>
            </p:cNvCxnSpPr>
            <p:nvPr/>
          </p:nvCxnSpPr>
          <p:spPr bwMode="auto">
            <a:xfrm>
              <a:off x="4543380" y="1582994"/>
              <a:ext cx="0" cy="262151"/>
            </a:xfrm>
            <a:prstGeom prst="straightConnector1">
              <a:avLst/>
            </a:prstGeom>
            <a:noFill/>
            <a:ln w="38100">
              <a:solidFill>
                <a:schemeClr val="accent2"/>
              </a:solidFill>
              <a:round/>
              <a:headEnd/>
              <a:tailEnd type="arrow" w="med" len="med"/>
            </a:ln>
            <a:extLst>
              <a:ext uri="{909E8E84-426E-40DD-AFC4-6F175D3DCCD1}">
                <a14:hiddenFill xmlns:a14="http://schemas.microsoft.com/office/drawing/2010/main">
                  <a:noFill/>
                </a14:hiddenFill>
              </a:ext>
            </a:extLst>
          </p:spPr>
        </p:cxnSp>
      </p:grpSp>
      <p:grpSp>
        <p:nvGrpSpPr>
          <p:cNvPr id="86" name="Gruppieren 85">
            <a:extLst>
              <a:ext uri="{FF2B5EF4-FFF2-40B4-BE49-F238E27FC236}">
                <a16:creationId xmlns:a16="http://schemas.microsoft.com/office/drawing/2014/main" id="{B310D1FA-842C-7F4A-9DA6-4B93FEB5ABC9}"/>
              </a:ext>
            </a:extLst>
          </p:cNvPr>
          <p:cNvGrpSpPr>
            <a:grpSpLocks/>
          </p:cNvGrpSpPr>
          <p:nvPr/>
        </p:nvGrpSpPr>
        <p:grpSpPr bwMode="auto">
          <a:xfrm>
            <a:off x="9398000" y="4624916"/>
            <a:ext cx="2252133" cy="1300843"/>
            <a:chOff x="7052647" y="3362211"/>
            <a:chExt cx="1689769" cy="975708"/>
          </a:xfrm>
        </p:grpSpPr>
        <p:sp>
          <p:nvSpPr>
            <p:cNvPr id="23576" name="AutoShape 6">
              <a:extLst>
                <a:ext uri="{FF2B5EF4-FFF2-40B4-BE49-F238E27FC236}">
                  <a16:creationId xmlns:a16="http://schemas.microsoft.com/office/drawing/2014/main" id="{1DBB6283-E2C5-5242-8774-5A1AE94FD1C0}"/>
                </a:ext>
              </a:extLst>
            </p:cNvPr>
            <p:cNvSpPr>
              <a:spLocks noChangeArrowheads="1"/>
            </p:cNvSpPr>
            <p:nvPr/>
          </p:nvSpPr>
          <p:spPr bwMode="auto">
            <a:xfrm>
              <a:off x="7052647" y="3905919"/>
              <a:ext cx="1689769" cy="432000"/>
            </a:xfrm>
            <a:prstGeom prst="roundRect">
              <a:avLst>
                <a:gd name="adj" fmla="val 6005"/>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altLang="en-US" sz="18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NTRK</a:t>
              </a:r>
              <a:r>
                <a:rPr kumimoji="0" lang="en-US" alt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Expression/Fusion</a:t>
              </a:r>
            </a:p>
          </p:txBody>
        </p:sp>
        <p:sp>
          <p:nvSpPr>
            <p:cNvPr id="23577" name="Textfeld 83">
              <a:extLst>
                <a:ext uri="{FF2B5EF4-FFF2-40B4-BE49-F238E27FC236}">
                  <a16:creationId xmlns:a16="http://schemas.microsoft.com/office/drawing/2014/main" id="{462BF6E3-3F69-F549-A6E2-700C16DF4093}"/>
                </a:ext>
              </a:extLst>
            </p:cNvPr>
            <p:cNvSpPr txBox="1">
              <a:spLocks noChangeArrowheads="1"/>
            </p:cNvSpPr>
            <p:nvPr/>
          </p:nvSpPr>
          <p:spPr bwMode="auto">
            <a:xfrm>
              <a:off x="7483672" y="3362211"/>
              <a:ext cx="795879" cy="284764"/>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36000" tIns="45720" rIns="36000" b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altLang="en-US" sz="1867" b="1" i="0"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negative</a:t>
              </a:r>
            </a:p>
          </p:txBody>
        </p:sp>
        <p:cxnSp>
          <p:nvCxnSpPr>
            <p:cNvPr id="23578" name="Gerade Verbindung mit Pfeil 84">
              <a:extLst>
                <a:ext uri="{FF2B5EF4-FFF2-40B4-BE49-F238E27FC236}">
                  <a16:creationId xmlns:a16="http://schemas.microsoft.com/office/drawing/2014/main" id="{25AE7F9B-EA76-654B-BB54-AE2DC3014A74}"/>
                </a:ext>
              </a:extLst>
            </p:cNvPr>
            <p:cNvCxnSpPr>
              <a:cxnSpLocks noChangeShapeType="1"/>
              <a:stCxn id="23577" idx="2"/>
            </p:cNvCxnSpPr>
            <p:nvPr/>
          </p:nvCxnSpPr>
          <p:spPr bwMode="auto">
            <a:xfrm>
              <a:off x="7881611" y="3646975"/>
              <a:ext cx="0" cy="247089"/>
            </a:xfrm>
            <a:prstGeom prst="straightConnector1">
              <a:avLst/>
            </a:prstGeom>
            <a:noFill/>
            <a:ln w="38100">
              <a:solidFill>
                <a:schemeClr val="accent2"/>
              </a:solidFill>
              <a:round/>
              <a:headEnd/>
              <a:tailEnd type="arrow" w="med" len="med"/>
            </a:ln>
            <a:extLst>
              <a:ext uri="{909E8E84-426E-40DD-AFC4-6F175D3DCCD1}">
                <a14:hiddenFill xmlns:a14="http://schemas.microsoft.com/office/drawing/2010/main">
                  <a:noFill/>
                </a14:hiddenFill>
              </a:ext>
            </a:extLst>
          </p:spPr>
        </p:cxnSp>
      </p:grpSp>
      <p:grpSp>
        <p:nvGrpSpPr>
          <p:cNvPr id="94" name="Gruppieren 93">
            <a:extLst>
              <a:ext uri="{FF2B5EF4-FFF2-40B4-BE49-F238E27FC236}">
                <a16:creationId xmlns:a16="http://schemas.microsoft.com/office/drawing/2014/main" id="{FF936867-9B92-D946-9DFE-4FADDD28997A}"/>
              </a:ext>
            </a:extLst>
          </p:cNvPr>
          <p:cNvGrpSpPr>
            <a:grpSpLocks/>
          </p:cNvGrpSpPr>
          <p:nvPr/>
        </p:nvGrpSpPr>
        <p:grpSpPr bwMode="auto">
          <a:xfrm>
            <a:off x="3105152" y="4001559"/>
            <a:ext cx="6608233" cy="921207"/>
            <a:chOff x="2348313" y="3038603"/>
            <a:chExt cx="5076330" cy="566677"/>
          </a:xfrm>
        </p:grpSpPr>
        <p:sp>
          <p:nvSpPr>
            <p:cNvPr id="23574" name="Textfeld 82">
              <a:extLst>
                <a:ext uri="{FF2B5EF4-FFF2-40B4-BE49-F238E27FC236}">
                  <a16:creationId xmlns:a16="http://schemas.microsoft.com/office/drawing/2014/main" id="{151EC7FC-91C5-E641-9343-DEA6ADA90364}"/>
                </a:ext>
              </a:extLst>
            </p:cNvPr>
            <p:cNvSpPr txBox="1">
              <a:spLocks noChangeArrowheads="1"/>
            </p:cNvSpPr>
            <p:nvPr/>
          </p:nvSpPr>
          <p:spPr bwMode="auto">
            <a:xfrm>
              <a:off x="6636115" y="3371736"/>
              <a:ext cx="788528" cy="233544"/>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lIns="36000" tIns="45720" rIns="36000" b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altLang="en-US" sz="1867"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positive</a:t>
              </a:r>
            </a:p>
          </p:txBody>
        </p:sp>
        <p:cxnSp>
          <p:nvCxnSpPr>
            <p:cNvPr id="23575" name="Gerade Verbindung mit Pfeil 87">
              <a:extLst>
                <a:ext uri="{FF2B5EF4-FFF2-40B4-BE49-F238E27FC236}">
                  <a16:creationId xmlns:a16="http://schemas.microsoft.com/office/drawing/2014/main" id="{A5992500-F6CE-9A45-A047-4CF40E533BB2}"/>
                </a:ext>
              </a:extLst>
            </p:cNvPr>
            <p:cNvCxnSpPr>
              <a:cxnSpLocks noChangeShapeType="1"/>
              <a:stCxn id="23574" idx="1"/>
              <a:endCxn id="61" idx="3"/>
            </p:cNvCxnSpPr>
            <p:nvPr/>
          </p:nvCxnSpPr>
          <p:spPr bwMode="auto">
            <a:xfrm flipH="1" flipV="1">
              <a:off x="2348313" y="3038603"/>
              <a:ext cx="4287802" cy="449905"/>
            </a:xfrm>
            <a:prstGeom prst="straightConnector1">
              <a:avLst/>
            </a:prstGeom>
            <a:noFill/>
            <a:ln w="38100">
              <a:solidFill>
                <a:srgbClr val="008000"/>
              </a:solidFill>
              <a:round/>
              <a:headEnd/>
              <a:tailEnd type="arrow" w="med" len="med"/>
            </a:ln>
            <a:extLst>
              <a:ext uri="{909E8E84-426E-40DD-AFC4-6F175D3DCCD1}">
                <a14:hiddenFill xmlns:a14="http://schemas.microsoft.com/office/drawing/2010/main">
                  <a:noFill/>
                </a14:hiddenFill>
              </a:ext>
            </a:extLst>
          </p:spPr>
        </p:cxnSp>
      </p:grpSp>
      <p:grpSp>
        <p:nvGrpSpPr>
          <p:cNvPr id="81" name="Gruppieren 80">
            <a:extLst>
              <a:ext uri="{FF2B5EF4-FFF2-40B4-BE49-F238E27FC236}">
                <a16:creationId xmlns:a16="http://schemas.microsoft.com/office/drawing/2014/main" id="{4676BB31-481C-9D4A-B680-77C13139166C}"/>
              </a:ext>
            </a:extLst>
          </p:cNvPr>
          <p:cNvGrpSpPr>
            <a:grpSpLocks/>
          </p:cNvGrpSpPr>
          <p:nvPr/>
        </p:nvGrpSpPr>
        <p:grpSpPr bwMode="auto">
          <a:xfrm>
            <a:off x="3105153" y="3314697"/>
            <a:ext cx="2046815" cy="686860"/>
            <a:chOff x="2328802" y="2465300"/>
            <a:chExt cx="1534816" cy="513304"/>
          </a:xfrm>
        </p:grpSpPr>
        <p:cxnSp>
          <p:nvCxnSpPr>
            <p:cNvPr id="23572" name="Gerade Verbindung mit Pfeil 54">
              <a:extLst>
                <a:ext uri="{FF2B5EF4-FFF2-40B4-BE49-F238E27FC236}">
                  <a16:creationId xmlns:a16="http://schemas.microsoft.com/office/drawing/2014/main" id="{F800471E-FC39-8442-8037-DBC7CEC2E528}"/>
                </a:ext>
              </a:extLst>
            </p:cNvPr>
            <p:cNvCxnSpPr>
              <a:cxnSpLocks noChangeShapeType="1"/>
              <a:stCxn id="61" idx="3"/>
              <a:endCxn id="23573" idx="1"/>
            </p:cNvCxnSpPr>
            <p:nvPr/>
          </p:nvCxnSpPr>
          <p:spPr bwMode="auto">
            <a:xfrm flipV="1">
              <a:off x="2328802" y="2637806"/>
              <a:ext cx="1059556" cy="340798"/>
            </a:xfrm>
            <a:prstGeom prst="straightConnector1">
              <a:avLst/>
            </a:prstGeom>
            <a:noFill/>
            <a:ln w="38100">
              <a:solidFill>
                <a:srgbClr val="008000"/>
              </a:solidFill>
              <a:round/>
              <a:headEnd type="arrow" w="med" len="med"/>
              <a:tailEnd/>
            </a:ln>
            <a:extLst>
              <a:ext uri="{909E8E84-426E-40DD-AFC4-6F175D3DCCD1}">
                <a14:hiddenFill xmlns:a14="http://schemas.microsoft.com/office/drawing/2010/main">
                  <a:noFill/>
                </a14:hiddenFill>
              </a:ext>
            </a:extLst>
          </p:spPr>
        </p:cxnSp>
        <p:sp>
          <p:nvSpPr>
            <p:cNvPr id="23573" name="Textfeld 73">
              <a:extLst>
                <a:ext uri="{FF2B5EF4-FFF2-40B4-BE49-F238E27FC236}">
                  <a16:creationId xmlns:a16="http://schemas.microsoft.com/office/drawing/2014/main" id="{1DD7AD3C-0B2D-E14E-A4E8-FE63BE4ACC13}"/>
                </a:ext>
              </a:extLst>
            </p:cNvPr>
            <p:cNvSpPr txBox="1">
              <a:spLocks noChangeArrowheads="1"/>
            </p:cNvSpPr>
            <p:nvPr/>
          </p:nvSpPr>
          <p:spPr bwMode="auto">
            <a:xfrm>
              <a:off x="3388358" y="2465300"/>
              <a:ext cx="475260" cy="345011"/>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altLang="en-US" sz="24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Y</a:t>
              </a:r>
            </a:p>
          </p:txBody>
        </p:sp>
      </p:grpSp>
      <p:grpSp>
        <p:nvGrpSpPr>
          <p:cNvPr id="82" name="Gruppieren 81">
            <a:extLst>
              <a:ext uri="{FF2B5EF4-FFF2-40B4-BE49-F238E27FC236}">
                <a16:creationId xmlns:a16="http://schemas.microsoft.com/office/drawing/2014/main" id="{6DDAC1EE-A05A-F444-9EEA-AC16199BCB67}"/>
              </a:ext>
            </a:extLst>
          </p:cNvPr>
          <p:cNvGrpSpPr>
            <a:grpSpLocks/>
          </p:cNvGrpSpPr>
          <p:nvPr/>
        </p:nvGrpSpPr>
        <p:grpSpPr bwMode="auto">
          <a:xfrm>
            <a:off x="6705600" y="3390900"/>
            <a:ext cx="4286251" cy="1162051"/>
            <a:chOff x="5015913" y="2465300"/>
            <a:chExt cx="3215017" cy="870923"/>
          </a:xfrm>
        </p:grpSpPr>
        <p:sp>
          <p:nvSpPr>
            <p:cNvPr id="12" name="AutoShape 6">
              <a:extLst>
                <a:ext uri="{FF2B5EF4-FFF2-40B4-BE49-F238E27FC236}">
                  <a16:creationId xmlns:a16="http://schemas.microsoft.com/office/drawing/2014/main" id="{B5656FBD-ACA3-D14B-9152-361CC2FF3E85}"/>
                </a:ext>
              </a:extLst>
            </p:cNvPr>
            <p:cNvSpPr>
              <a:spLocks noChangeArrowheads="1"/>
            </p:cNvSpPr>
            <p:nvPr/>
          </p:nvSpPr>
          <p:spPr bwMode="auto">
            <a:xfrm>
              <a:off x="6492439" y="2579519"/>
              <a:ext cx="1738491" cy="756704"/>
            </a:xfrm>
            <a:prstGeom prst="roundRect">
              <a:avLst>
                <a:gd name="adj" fmla="val 6004"/>
              </a:avLst>
            </a:prstGeom>
            <a:solidFill>
              <a:schemeClr val="tx2">
                <a:lumMod val="40000"/>
                <a:lumOff val="60000"/>
              </a:schemeClr>
            </a:solidFill>
            <a:ln w="28575">
              <a:solidFill>
                <a:srgbClr val="000000"/>
              </a:solidFill>
              <a:round/>
              <a:headEnd/>
              <a:tailEnd/>
            </a:ln>
          </p:spPr>
          <p:txBody>
            <a:bodyPr lIns="90000" tIns="46800" rIns="90000" bIns="46800" anchor="ct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IHC </a:t>
              </a:r>
              <a:r>
                <a:rPr kumimoji="0" 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(TRK A, B, C)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FISH </a:t>
              </a: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DE" sz="16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NTRK3</a:t>
              </a: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3570" name="Gerade Verbindung mit Pfeil 79">
              <a:extLst>
                <a:ext uri="{FF2B5EF4-FFF2-40B4-BE49-F238E27FC236}">
                  <a16:creationId xmlns:a16="http://schemas.microsoft.com/office/drawing/2014/main" id="{B5C378D6-C0BB-5B43-8039-A3D9CDF326AB}"/>
                </a:ext>
              </a:extLst>
            </p:cNvPr>
            <p:cNvCxnSpPr>
              <a:cxnSpLocks noChangeShapeType="1"/>
              <a:stCxn id="12" idx="1"/>
              <a:endCxn id="23571" idx="3"/>
            </p:cNvCxnSpPr>
            <p:nvPr/>
          </p:nvCxnSpPr>
          <p:spPr bwMode="auto">
            <a:xfrm flipH="1" flipV="1">
              <a:off x="5651997" y="2638303"/>
              <a:ext cx="840442" cy="319569"/>
            </a:xfrm>
            <a:prstGeom prst="straightConnector1">
              <a:avLst/>
            </a:prstGeom>
            <a:noFill/>
            <a:ln w="38100">
              <a:solidFill>
                <a:schemeClr val="accent2"/>
              </a:solidFill>
              <a:round/>
              <a:headEnd type="arrow" w="med" len="med"/>
              <a:tailEnd/>
            </a:ln>
            <a:extLst>
              <a:ext uri="{909E8E84-426E-40DD-AFC4-6F175D3DCCD1}">
                <a14:hiddenFill xmlns:a14="http://schemas.microsoft.com/office/drawing/2010/main">
                  <a:noFill/>
                </a14:hiddenFill>
              </a:ext>
            </a:extLst>
          </p:spPr>
        </p:cxnSp>
        <p:sp>
          <p:nvSpPr>
            <p:cNvPr id="23571" name="Textfeld 74">
              <a:extLst>
                <a:ext uri="{FF2B5EF4-FFF2-40B4-BE49-F238E27FC236}">
                  <a16:creationId xmlns:a16="http://schemas.microsoft.com/office/drawing/2014/main" id="{9855B01C-0110-A646-84ED-14DEBBE21395}"/>
                </a:ext>
              </a:extLst>
            </p:cNvPr>
            <p:cNvSpPr txBox="1">
              <a:spLocks noChangeArrowheads="1"/>
            </p:cNvSpPr>
            <p:nvPr/>
          </p:nvSpPr>
          <p:spPr bwMode="auto">
            <a:xfrm>
              <a:off x="5015913" y="2465300"/>
              <a:ext cx="636084" cy="346004"/>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altLang="en-US" sz="2400" b="1" i="0"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N</a:t>
              </a:r>
            </a:p>
          </p:txBody>
        </p:sp>
      </p:grpSp>
      <p:sp>
        <p:nvSpPr>
          <p:cNvPr id="97" name="Textfeld 96">
            <a:extLst>
              <a:ext uri="{FF2B5EF4-FFF2-40B4-BE49-F238E27FC236}">
                <a16:creationId xmlns:a16="http://schemas.microsoft.com/office/drawing/2014/main" id="{4C76EDBF-26CB-C349-AD08-A2BD481E91BC}"/>
              </a:ext>
            </a:extLst>
          </p:cNvPr>
          <p:cNvSpPr txBox="1">
            <a:spLocks noChangeArrowheads="1"/>
          </p:cNvSpPr>
          <p:nvPr/>
        </p:nvSpPr>
        <p:spPr bwMode="auto">
          <a:xfrm>
            <a:off x="450851" y="4624918"/>
            <a:ext cx="1051983" cy="379656"/>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lIns="36000" tIns="45720" rIns="36000" b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altLang="en-US" sz="1867"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positive</a:t>
            </a:r>
          </a:p>
        </p:txBody>
      </p:sp>
      <p:sp>
        <p:nvSpPr>
          <p:cNvPr id="99" name="Textfeld 98">
            <a:extLst>
              <a:ext uri="{FF2B5EF4-FFF2-40B4-BE49-F238E27FC236}">
                <a16:creationId xmlns:a16="http://schemas.microsoft.com/office/drawing/2014/main" id="{E4FEE958-D7BD-7040-8A4F-D42CA114A6D7}"/>
              </a:ext>
            </a:extLst>
          </p:cNvPr>
          <p:cNvSpPr txBox="1">
            <a:spLocks noChangeArrowheads="1"/>
          </p:cNvSpPr>
          <p:nvPr/>
        </p:nvSpPr>
        <p:spPr bwMode="auto">
          <a:xfrm>
            <a:off x="2017185" y="4624918"/>
            <a:ext cx="1062567" cy="379656"/>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36000" tIns="45720" rIns="36000" b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altLang="en-US" sz="1867" b="1" i="0"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negative</a:t>
            </a:r>
          </a:p>
        </p:txBody>
      </p:sp>
      <p:sp>
        <p:nvSpPr>
          <p:cNvPr id="44" name="Textfeld 43">
            <a:extLst>
              <a:ext uri="{FF2B5EF4-FFF2-40B4-BE49-F238E27FC236}">
                <a16:creationId xmlns:a16="http://schemas.microsoft.com/office/drawing/2014/main" id="{1A05690B-B19E-214B-BDE5-256E6A039231}"/>
              </a:ext>
            </a:extLst>
          </p:cNvPr>
          <p:cNvSpPr txBox="1">
            <a:spLocks noChangeArrowheads="1"/>
          </p:cNvSpPr>
          <p:nvPr/>
        </p:nvSpPr>
        <p:spPr bwMode="auto">
          <a:xfrm>
            <a:off x="7212392" y="1527328"/>
            <a:ext cx="4261626" cy="830997"/>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GB" altLang="en-US" sz="2400" b="1" i="0"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Indication depends clinics/histology</a:t>
            </a:r>
          </a:p>
        </p:txBody>
      </p:sp>
      <p:sp>
        <p:nvSpPr>
          <p:cNvPr id="2" name="Slide Number Placeholder 1">
            <a:extLst>
              <a:ext uri="{FF2B5EF4-FFF2-40B4-BE49-F238E27FC236}">
                <a16:creationId xmlns:a16="http://schemas.microsoft.com/office/drawing/2014/main" id="{CD1E33D4-C4E6-E54C-A791-6653494B4DE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58211-CA16-9249-BB08-DA3D69AFCB48}" type="slidenum">
              <a:rPr kumimoji="0" lang="de-DE" alt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de-DE" alt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3" name="Content Placeholder 4">
            <a:extLst>
              <a:ext uri="{FF2B5EF4-FFF2-40B4-BE49-F238E27FC236}">
                <a16:creationId xmlns:a16="http://schemas.microsoft.com/office/drawing/2014/main" id="{1D249D39-9786-7B8F-A98D-3615CBECBDF6}"/>
              </a:ext>
            </a:extLst>
          </p:cNvPr>
          <p:cNvSpPr txBox="1">
            <a:spLocks/>
          </p:cNvSpPr>
          <p:nvPr/>
        </p:nvSpPr>
        <p:spPr>
          <a:xfrm>
            <a:off x="620184" y="6245796"/>
            <a:ext cx="10180339" cy="365125"/>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
                <a:srgbClr val="56378D"/>
              </a:buClr>
              <a:buSzTx/>
              <a:buFont typeface="Arial"/>
              <a:buNone/>
              <a:tabLst/>
              <a:defRPr/>
            </a:pP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FISH, Fluorescence in situ </a:t>
            </a:r>
            <a:r>
              <a:rPr kumimoji="0" lang="fr-CH" sz="12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hybridisation</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IHC, </a:t>
            </a:r>
            <a:r>
              <a:rPr kumimoji="0" lang="fr-CH" sz="12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immunohistochemistry</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NGS, </a:t>
            </a:r>
            <a:r>
              <a:rPr kumimoji="0" lang="fr-CH" sz="12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next</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a:t>
            </a:r>
            <a:r>
              <a:rPr kumimoji="0" lang="fr-CH" sz="12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generation</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a:t>
            </a:r>
            <a:r>
              <a:rPr kumimoji="0" lang="fr-CH" sz="12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sequencing</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NTRK, neurotrophic tyrosine receptor; </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TRK, </a:t>
            </a:r>
            <a:r>
              <a:rPr kumimoji="0" lang="fr-CH" sz="12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Tropomyosin</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a:t>
            </a:r>
            <a:r>
              <a:rPr kumimoji="0" lang="fr-CH" sz="12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receptor</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kinase </a:t>
            </a:r>
            <a:endParaRPr kumimoji="0" lang="en-US"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324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9"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F379D-2050-0F4F-96CD-53C1CFCC7FEB}"/>
              </a:ext>
            </a:extLst>
          </p:cNvPr>
          <p:cNvSpPr>
            <a:spLocks noGrp="1"/>
          </p:cNvSpPr>
          <p:nvPr>
            <p:ph type="title"/>
          </p:nvPr>
        </p:nvSpPr>
        <p:spPr/>
        <p:txBody>
          <a:bodyPr/>
          <a:lstStyle/>
          <a:p>
            <a:pPr>
              <a:defRPr/>
            </a:pPr>
            <a:br>
              <a:rPr lang="de-DE" altLang="en-US" kern="0" dirty="0"/>
            </a:br>
            <a:r>
              <a:rPr lang="de-DE" altLang="en-US" kern="0" dirty="0"/>
              <a:t>He </a:t>
            </a:r>
            <a:r>
              <a:rPr lang="de-DE" altLang="en-US" kern="0" dirty="0" err="1"/>
              <a:t>who</a:t>
            </a:r>
            <a:r>
              <a:rPr lang="de-DE" altLang="en-US" kern="0" dirty="0"/>
              <a:t> </a:t>
            </a:r>
            <a:r>
              <a:rPr lang="de-DE" altLang="en-US" kern="0" dirty="0" err="1"/>
              <a:t>seeks</a:t>
            </a:r>
            <a:r>
              <a:rPr lang="de-DE" altLang="en-US" kern="0" dirty="0"/>
              <a:t> – </a:t>
            </a:r>
            <a:r>
              <a:rPr lang="de-DE" altLang="en-US" kern="0" dirty="0" err="1"/>
              <a:t>finds</a:t>
            </a:r>
            <a:r>
              <a:rPr lang="de-DE" altLang="en-US" kern="0" dirty="0"/>
              <a:t>!</a:t>
            </a:r>
            <a:br>
              <a:rPr lang="de-DE" altLang="en-US" kern="0" dirty="0"/>
            </a:br>
            <a:endParaRPr lang="en-GB" dirty="0"/>
          </a:p>
        </p:txBody>
      </p:sp>
      <p:sp>
        <p:nvSpPr>
          <p:cNvPr id="3" name="Slide Number Placeholder 2">
            <a:extLst>
              <a:ext uri="{FF2B5EF4-FFF2-40B4-BE49-F238E27FC236}">
                <a16:creationId xmlns:a16="http://schemas.microsoft.com/office/drawing/2014/main" id="{B1321B34-E53D-E34B-9695-79B70356CFF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21877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619051-02D5-2B00-5AD0-4A60084C1C1F}"/>
              </a:ext>
            </a:extLst>
          </p:cNvPr>
          <p:cNvGrpSpPr/>
          <p:nvPr/>
        </p:nvGrpSpPr>
        <p:grpSpPr>
          <a:xfrm>
            <a:off x="6568017" y="1221317"/>
            <a:ext cx="1485901" cy="4133850"/>
            <a:chOff x="6568017" y="1221317"/>
            <a:chExt cx="1485901" cy="4133850"/>
          </a:xfrm>
        </p:grpSpPr>
        <p:grpSp>
          <p:nvGrpSpPr>
            <p:cNvPr id="26626" name="Gruppieren 4">
              <a:extLst>
                <a:ext uri="{FF2B5EF4-FFF2-40B4-BE49-F238E27FC236}">
                  <a16:creationId xmlns:a16="http://schemas.microsoft.com/office/drawing/2014/main" id="{CA507DD6-FE64-7D4B-B654-39BBDC117DEA}"/>
                </a:ext>
              </a:extLst>
            </p:cNvPr>
            <p:cNvGrpSpPr>
              <a:grpSpLocks/>
            </p:cNvGrpSpPr>
            <p:nvPr/>
          </p:nvGrpSpPr>
          <p:grpSpPr bwMode="auto">
            <a:xfrm>
              <a:off x="6629400" y="1221317"/>
              <a:ext cx="1422400" cy="2802467"/>
              <a:chOff x="187323" y="1715845"/>
              <a:chExt cx="1067604" cy="2102093"/>
            </a:xfrm>
          </p:grpSpPr>
          <p:grpSp>
            <p:nvGrpSpPr>
              <p:cNvPr id="26634" name="Gruppieren 5">
                <a:extLst>
                  <a:ext uri="{FF2B5EF4-FFF2-40B4-BE49-F238E27FC236}">
                    <a16:creationId xmlns:a16="http://schemas.microsoft.com/office/drawing/2014/main" id="{46F69173-3BC9-DA47-AF3C-CDA8DC27A024}"/>
                  </a:ext>
                </a:extLst>
              </p:cNvPr>
              <p:cNvGrpSpPr>
                <a:grpSpLocks/>
              </p:cNvGrpSpPr>
              <p:nvPr/>
            </p:nvGrpSpPr>
            <p:grpSpPr bwMode="auto">
              <a:xfrm>
                <a:off x="222249" y="1772111"/>
                <a:ext cx="1013628" cy="1961227"/>
                <a:chOff x="209550" y="2073275"/>
                <a:chExt cx="1013628" cy="1961227"/>
              </a:xfrm>
            </p:grpSpPr>
            <p:grpSp>
              <p:nvGrpSpPr>
                <p:cNvPr id="26636" name="Gruppieren 7">
                  <a:extLst>
                    <a:ext uri="{FF2B5EF4-FFF2-40B4-BE49-F238E27FC236}">
                      <a16:creationId xmlns:a16="http://schemas.microsoft.com/office/drawing/2014/main" id="{B49CA753-B17A-A34A-A2A0-8C1974FA45FB}"/>
                    </a:ext>
                  </a:extLst>
                </p:cNvPr>
                <p:cNvGrpSpPr>
                  <a:grpSpLocks/>
                </p:cNvGrpSpPr>
                <p:nvPr/>
              </p:nvGrpSpPr>
              <p:grpSpPr bwMode="auto">
                <a:xfrm>
                  <a:off x="210150" y="3006727"/>
                  <a:ext cx="1013028" cy="1027775"/>
                  <a:chOff x="2150214" y="2952751"/>
                  <a:chExt cx="1993511" cy="1649386"/>
                </a:xfrm>
              </p:grpSpPr>
              <p:pic>
                <p:nvPicPr>
                  <p:cNvPr id="26638" name="Grafik 9">
                    <a:extLst>
                      <a:ext uri="{FF2B5EF4-FFF2-40B4-BE49-F238E27FC236}">
                        <a16:creationId xmlns:a16="http://schemas.microsoft.com/office/drawing/2014/main" id="{5E8C36FD-93E0-C74B-876A-F12F4FD8F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63" r="17023"/>
                  <a:stretch>
                    <a:fillRect/>
                  </a:stretch>
                </p:blipFill>
                <p:spPr bwMode="auto">
                  <a:xfrm>
                    <a:off x="2150214" y="2952751"/>
                    <a:ext cx="1993511" cy="164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Textfeld 10">
                    <a:extLst>
                      <a:ext uri="{FF2B5EF4-FFF2-40B4-BE49-F238E27FC236}">
                        <a16:creationId xmlns:a16="http://schemas.microsoft.com/office/drawing/2014/main" id="{90CAA992-4A5A-D648-99B3-523CF8138EEB}"/>
                      </a:ext>
                    </a:extLst>
                  </p:cNvPr>
                  <p:cNvSpPr txBox="1">
                    <a:spLocks noChangeArrowheads="1"/>
                  </p:cNvSpPr>
                  <p:nvPr/>
                </p:nvSpPr>
                <p:spPr bwMode="auto">
                  <a:xfrm>
                    <a:off x="2211510" y="2952751"/>
                    <a:ext cx="1790996" cy="407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TRK A,B,C</a:t>
                    </a:r>
                    <a:endPar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26637" name="Picture 6" descr="Bildergebnis für papillary thyroid cancer">
                  <a:extLst>
                    <a:ext uri="{FF2B5EF4-FFF2-40B4-BE49-F238E27FC236}">
                      <a16:creationId xmlns:a16="http://schemas.microsoft.com/office/drawing/2014/main" id="{0666B302-31BF-DE4B-853A-B79918B24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552" r="19379" b="44910"/>
                <a:stretch>
                  <a:fillRect/>
                </a:stretch>
              </p:blipFill>
              <p:spPr bwMode="auto">
                <a:xfrm>
                  <a:off x="209550" y="2073275"/>
                  <a:ext cx="1013628"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hteck: abgerundete Ecken 74">
                <a:extLst>
                  <a:ext uri="{FF2B5EF4-FFF2-40B4-BE49-F238E27FC236}">
                    <a16:creationId xmlns:a16="http://schemas.microsoft.com/office/drawing/2014/main" id="{9E0F26B1-37C2-2F44-A94A-9273842AA8E2}"/>
                  </a:ext>
                </a:extLst>
              </p:cNvPr>
              <p:cNvSpPr/>
              <p:nvPr/>
            </p:nvSpPr>
            <p:spPr>
              <a:xfrm>
                <a:off x="187323" y="1715845"/>
                <a:ext cx="1067604" cy="2102093"/>
              </a:xfrm>
              <a:prstGeom prst="roundRect">
                <a:avLst>
                  <a:gd name="adj" fmla="val 2679"/>
                </a:avLst>
              </a:prstGeom>
              <a:noFill/>
              <a:ln w="31750" cap="flat" cmpd="sng" algn="ctr">
                <a:solidFill>
                  <a:srgbClr val="000099"/>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2667"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uppieren 11">
              <a:extLst>
                <a:ext uri="{FF2B5EF4-FFF2-40B4-BE49-F238E27FC236}">
                  <a16:creationId xmlns:a16="http://schemas.microsoft.com/office/drawing/2014/main" id="{1504A7E9-353F-804C-B733-89CE9B1C2D63}"/>
                </a:ext>
              </a:extLst>
            </p:cNvPr>
            <p:cNvGrpSpPr>
              <a:grpSpLocks/>
            </p:cNvGrpSpPr>
            <p:nvPr/>
          </p:nvGrpSpPr>
          <p:grpSpPr bwMode="auto">
            <a:xfrm>
              <a:off x="6568017" y="4011084"/>
              <a:ext cx="1485901" cy="1344083"/>
              <a:chOff x="149223" y="3827463"/>
              <a:chExt cx="1113285" cy="1008768"/>
            </a:xfrm>
          </p:grpSpPr>
          <p:sp>
            <p:nvSpPr>
              <p:cNvPr id="26631" name="Textfeld 12">
                <a:extLst>
                  <a:ext uri="{FF2B5EF4-FFF2-40B4-BE49-F238E27FC236}">
                    <a16:creationId xmlns:a16="http://schemas.microsoft.com/office/drawing/2014/main" id="{AC81949F-8F74-524A-8747-98EC4932A1C3}"/>
                  </a:ext>
                </a:extLst>
              </p:cNvPr>
              <p:cNvSpPr txBox="1">
                <a:spLocks noChangeArrowheads="1"/>
              </p:cNvSpPr>
              <p:nvPr/>
            </p:nvSpPr>
            <p:spPr bwMode="auto">
              <a:xfrm>
                <a:off x="149223" y="3827463"/>
                <a:ext cx="1109985" cy="2540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NTRK1-TPM3</a:t>
                </a:r>
                <a:endParaRPr kumimoji="0" lang="en-US" alt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6632" name="Picture 8" descr="Bildergebnis für ngs dna  based panel results">
                <a:extLst>
                  <a:ext uri="{FF2B5EF4-FFF2-40B4-BE49-F238E27FC236}">
                    <a16:creationId xmlns:a16="http://schemas.microsoft.com/office/drawing/2014/main" id="{B1D4A5B5-19D9-F049-A5B9-8E3B71FAC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062" r="50000" b="6421"/>
              <a:stretch>
                <a:fillRect/>
              </a:stretch>
            </p:blipFill>
            <p:spPr bwMode="auto">
              <a:xfrm>
                <a:off x="371085" y="4113734"/>
                <a:ext cx="754056" cy="70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abgerundete Ecken 74">
                <a:extLst>
                  <a:ext uri="{FF2B5EF4-FFF2-40B4-BE49-F238E27FC236}">
                    <a16:creationId xmlns:a16="http://schemas.microsoft.com/office/drawing/2014/main" id="{BEDFA791-B803-8E48-B4AF-DAE8D996289E}"/>
                  </a:ext>
                </a:extLst>
              </p:cNvPr>
              <p:cNvSpPr/>
              <p:nvPr/>
            </p:nvSpPr>
            <p:spPr>
              <a:xfrm>
                <a:off x="193628" y="3846526"/>
                <a:ext cx="1068880" cy="989705"/>
              </a:xfrm>
              <a:prstGeom prst="roundRect">
                <a:avLst>
                  <a:gd name="adj" fmla="val 2679"/>
                </a:avLst>
              </a:prstGeom>
              <a:noFill/>
              <a:ln w="31750" cap="flat" cmpd="sng" algn="ctr">
                <a:solidFill>
                  <a:srgbClr val="000099"/>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2667"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16" name="Grafik 1">
            <a:extLst>
              <a:ext uri="{FF2B5EF4-FFF2-40B4-BE49-F238E27FC236}">
                <a16:creationId xmlns:a16="http://schemas.microsoft.com/office/drawing/2014/main" id="{FEAC7381-9D3F-E84A-9BA3-9F34C4E7728B}"/>
              </a:ext>
            </a:extLst>
          </p:cNvPr>
          <p:cNvPicPr>
            <a:picLocks noChangeAspect="1"/>
          </p:cNvPicPr>
          <p:nvPr/>
        </p:nvPicPr>
        <p:blipFill>
          <a:blip r:embed="rId5">
            <a:extLst>
              <a:ext uri="{28A0092B-C50C-407E-A947-70E740481C1C}">
                <a14:useLocalDpi xmlns:a14="http://schemas.microsoft.com/office/drawing/2010/main" val="0"/>
              </a:ext>
            </a:extLst>
          </a:blip>
          <a:srcRect r="79926"/>
          <a:stretch>
            <a:fillRect/>
          </a:stretch>
        </p:blipFill>
        <p:spPr bwMode="auto">
          <a:xfrm>
            <a:off x="2446867" y="452967"/>
            <a:ext cx="2448984" cy="563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B0B6FC8E-5FA5-C15C-C5C1-FEEA02F354EC}"/>
              </a:ext>
            </a:extLst>
          </p:cNvPr>
          <p:cNvGrpSpPr/>
          <p:nvPr/>
        </p:nvGrpSpPr>
        <p:grpSpPr>
          <a:xfrm>
            <a:off x="8913284" y="3045885"/>
            <a:ext cx="2463800" cy="1930577"/>
            <a:chOff x="8913284" y="3045885"/>
            <a:chExt cx="2463800" cy="1930577"/>
          </a:xfrm>
        </p:grpSpPr>
        <p:sp>
          <p:nvSpPr>
            <p:cNvPr id="26629" name="Pfeil: nach rechts 1">
              <a:extLst>
                <a:ext uri="{FF2B5EF4-FFF2-40B4-BE49-F238E27FC236}">
                  <a16:creationId xmlns:a16="http://schemas.microsoft.com/office/drawing/2014/main" id="{C93E465D-F7AB-BF40-9486-7397B25D826C}"/>
                </a:ext>
              </a:extLst>
            </p:cNvPr>
            <p:cNvSpPr>
              <a:spLocks noChangeArrowheads="1"/>
            </p:cNvSpPr>
            <p:nvPr/>
          </p:nvSpPr>
          <p:spPr bwMode="auto">
            <a:xfrm>
              <a:off x="9616017" y="3045885"/>
              <a:ext cx="1056216" cy="670983"/>
            </a:xfrm>
            <a:prstGeom prst="rightArrow">
              <a:avLst>
                <a:gd name="adj1" fmla="val 50000"/>
                <a:gd name="adj2" fmla="val 50088"/>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lIns="120000" tIns="62400" rIns="120000" bIns="624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30" name="Textfeld 2">
              <a:extLst>
                <a:ext uri="{FF2B5EF4-FFF2-40B4-BE49-F238E27FC236}">
                  <a16:creationId xmlns:a16="http://schemas.microsoft.com/office/drawing/2014/main" id="{76FE6FD8-8344-F448-A9D3-306232DB8D18}"/>
                </a:ext>
              </a:extLst>
            </p:cNvPr>
            <p:cNvSpPr txBox="1">
              <a:spLocks noChangeArrowheads="1"/>
            </p:cNvSpPr>
            <p:nvPr/>
          </p:nvSpPr>
          <p:spPr bwMode="auto">
            <a:xfrm>
              <a:off x="8913284" y="3776133"/>
              <a:ext cx="246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Starting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NTRKi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(Larotrectinib)</a:t>
              </a: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 name="Slide Number Placeholder 1">
            <a:extLst>
              <a:ext uri="{FF2B5EF4-FFF2-40B4-BE49-F238E27FC236}">
                <a16:creationId xmlns:a16="http://schemas.microsoft.com/office/drawing/2014/main" id="{8DD98788-CF92-9A4B-8740-93E22E40A1B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58211-CA16-9249-BB08-DA3D69AFCB48}" type="slidenum">
              <a:rPr kumimoji="0" lang="de-DE" alt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de-DE" alt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7AAC5F4F-2026-2A1B-4C67-92071C69EC39}"/>
              </a:ext>
            </a:extLst>
          </p:cNvPr>
          <p:cNvSpPr txBox="1">
            <a:spLocks/>
          </p:cNvSpPr>
          <p:nvPr/>
        </p:nvSpPr>
        <p:spPr>
          <a:xfrm>
            <a:off x="620184" y="6245796"/>
            <a:ext cx="10180339" cy="365125"/>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
                <a:srgbClr val="56378D"/>
              </a:buClr>
              <a:buSzTx/>
              <a:buFont typeface="Arial"/>
              <a:buNone/>
              <a:tabLst/>
              <a:defRPr/>
            </a:pPr>
            <a:r>
              <a:rPr kumimoji="0" lang="en-US" sz="12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NTRKi</a:t>
            </a:r>
            <a:r>
              <a:rPr kumimoji="0" lang="en-US"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neurotrophic tyrosine receptor inhibitor; TPM3, tropomyosin 3; </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TRK, </a:t>
            </a:r>
            <a:r>
              <a:rPr kumimoji="0" lang="fr-CH" sz="12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Tropomyosin</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a:t>
            </a:r>
            <a:r>
              <a:rPr kumimoji="0" lang="fr-CH" sz="12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receptor</a:t>
            </a:r>
            <a:r>
              <a:rPr kumimoji="0" lang="fr-CH"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kinase </a:t>
            </a:r>
            <a:endParaRPr kumimoji="0" lang="en-US"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622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2CA674F3-26DB-4352-9F5B-5CAE53E09B9B}"/>
              </a:ext>
            </a:extLst>
          </p:cNvPr>
          <p:cNvSpPr/>
          <p:nvPr/>
        </p:nvSpPr>
        <p:spPr>
          <a:xfrm>
            <a:off x="3716063" y="921096"/>
            <a:ext cx="1260534" cy="403048"/>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Diagramm 3">
            <a:extLst>
              <a:ext uri="{FF2B5EF4-FFF2-40B4-BE49-F238E27FC236}">
                <a16:creationId xmlns:a16="http://schemas.microsoft.com/office/drawing/2014/main" id="{C666AB5C-5F9B-B943-89C7-B4053925911D}"/>
              </a:ext>
            </a:extLst>
          </p:cNvPr>
          <p:cNvGraphicFramePr>
            <a:graphicFrameLocks/>
          </p:cNvGraphicFramePr>
          <p:nvPr/>
        </p:nvGraphicFramePr>
        <p:xfrm>
          <a:off x="516467" y="651934"/>
          <a:ext cx="10816167" cy="5920317"/>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7">
            <a:extLst>
              <a:ext uri="{FF2B5EF4-FFF2-40B4-BE49-F238E27FC236}">
                <a16:creationId xmlns:a16="http://schemas.microsoft.com/office/drawing/2014/main" id="{A77490FE-1EBD-2F42-BC7E-3122DED64C98}"/>
              </a:ext>
            </a:extLst>
          </p:cNvPr>
          <p:cNvSpPr>
            <a:spLocks noGrp="1"/>
          </p:cNvSpPr>
          <p:nvPr>
            <p:ph sz="quarter" idx="15"/>
          </p:nvPr>
        </p:nvSpPr>
        <p:spPr/>
        <p:txBody>
          <a:bodyPr/>
          <a:lstStyle/>
          <a:p>
            <a:r>
              <a:rPr lang="de-CH" altLang="en-US" dirty="0" err="1"/>
              <a:t>Fictional</a:t>
            </a:r>
            <a:r>
              <a:rPr lang="de-CH" altLang="en-US" dirty="0"/>
              <a:t> </a:t>
            </a:r>
            <a:r>
              <a:rPr lang="de-CH" altLang="en-US" dirty="0" err="1"/>
              <a:t>case</a:t>
            </a:r>
            <a:r>
              <a:rPr lang="de-CH" altLang="en-US" dirty="0"/>
              <a:t>, MHH</a:t>
            </a:r>
          </a:p>
          <a:p>
            <a:r>
              <a:rPr lang="de-CH" altLang="en-US" dirty="0"/>
              <a:t>ALT, alanine transaminase; BW, body weight; CEA, carcinoembryonic antigen; CR, complete response; ECOG, Eastern Cooperative Oncology Group; HB, haemoglobin; ORR, objective response rate; PR; partial response</a:t>
            </a:r>
            <a:endParaRPr lang="de-DE" altLang="en-US" dirty="0"/>
          </a:p>
        </p:txBody>
      </p:sp>
      <p:sp>
        <p:nvSpPr>
          <p:cNvPr id="27653" name="Rechteck 1">
            <a:extLst>
              <a:ext uri="{FF2B5EF4-FFF2-40B4-BE49-F238E27FC236}">
                <a16:creationId xmlns:a16="http://schemas.microsoft.com/office/drawing/2014/main" id="{96F1433D-9DC6-504C-BF65-0181D397D5C5}"/>
              </a:ext>
            </a:extLst>
          </p:cNvPr>
          <p:cNvSpPr>
            <a:spLocks noChangeArrowheads="1"/>
          </p:cNvSpPr>
          <p:nvPr/>
        </p:nvSpPr>
        <p:spPr bwMode="auto">
          <a:xfrm>
            <a:off x="5395385" y="651934"/>
            <a:ext cx="4320116" cy="5335209"/>
          </a:xfrm>
          <a:prstGeom prst="rect">
            <a:avLst/>
          </a:prstGeom>
          <a:solidFill>
            <a:schemeClr val="bg1"/>
          </a:solidFill>
          <a:ln w="9525" algn="ctr">
            <a:solidFill>
              <a:schemeClr val="bg1"/>
            </a:solidFill>
            <a:round/>
            <a:headEnd/>
            <a:tailEnd/>
          </a:ln>
        </p:spPr>
        <p:txBody>
          <a:bodyPr lIns="120000" tIns="62400" rIns="120000" bIns="624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Slide Number Placeholder 8">
            <a:extLst>
              <a:ext uri="{FF2B5EF4-FFF2-40B4-BE49-F238E27FC236}">
                <a16:creationId xmlns:a16="http://schemas.microsoft.com/office/drawing/2014/main" id="{063F0BC4-628D-C04F-A3A1-4E5CB95312F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5" name="Rechteck 4">
            <a:extLst>
              <a:ext uri="{FF2B5EF4-FFF2-40B4-BE49-F238E27FC236}">
                <a16:creationId xmlns:a16="http://schemas.microsoft.com/office/drawing/2014/main" id="{2B08D573-87B2-4034-AABB-08AFDA42A484}"/>
              </a:ext>
            </a:extLst>
          </p:cNvPr>
          <p:cNvSpPr/>
          <p:nvPr/>
        </p:nvSpPr>
        <p:spPr>
          <a:xfrm>
            <a:off x="3490306" y="892923"/>
            <a:ext cx="1655313" cy="43122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hteck 1">
            <a:extLst>
              <a:ext uri="{FF2B5EF4-FFF2-40B4-BE49-F238E27FC236}">
                <a16:creationId xmlns:a16="http://schemas.microsoft.com/office/drawing/2014/main" id="{24EDFFDD-FCB1-C542-F85E-4E049CCB4DD7}"/>
              </a:ext>
            </a:extLst>
          </p:cNvPr>
          <p:cNvSpPr>
            <a:spLocks noChangeArrowheads="1"/>
          </p:cNvSpPr>
          <p:nvPr/>
        </p:nvSpPr>
        <p:spPr bwMode="auto">
          <a:xfrm>
            <a:off x="3143672" y="841450"/>
            <a:ext cx="3548210" cy="495617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737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Grafik 1">
            <a:extLst>
              <a:ext uri="{FF2B5EF4-FFF2-40B4-BE49-F238E27FC236}">
                <a16:creationId xmlns:a16="http://schemas.microsoft.com/office/drawing/2014/main" id="{9D110B05-62BC-6347-8CA0-F7E4381BD3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3144" y="1052736"/>
            <a:ext cx="10885714" cy="50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EF23F6A4-3744-6E4E-8FE8-E093982DD97F}"/>
              </a:ext>
            </a:extLst>
          </p:cNvPr>
          <p:cNvSpPr>
            <a:spLocks noGrp="1"/>
          </p:cNvSpPr>
          <p:nvPr>
            <p:ph type="title"/>
          </p:nvPr>
        </p:nvSpPr>
        <p:spPr/>
        <p:txBody>
          <a:bodyPr/>
          <a:lstStyle/>
          <a:p>
            <a:endParaRPr lang="en-GB"/>
          </a:p>
        </p:txBody>
      </p:sp>
      <p:sp>
        <p:nvSpPr>
          <p:cNvPr id="2" name="Slide Number Placeholder 1">
            <a:extLst>
              <a:ext uri="{FF2B5EF4-FFF2-40B4-BE49-F238E27FC236}">
                <a16:creationId xmlns:a16="http://schemas.microsoft.com/office/drawing/2014/main" id="{5E872974-7717-D546-86D3-88415A33DA1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7A4FDA-92EF-0043-892C-371845F107DD}" type="slidenum">
              <a:rPr kumimoji="0" lang="en-US" altLang="de-DE"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de-DE"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C7FD42CB-C0C6-9041-9FAA-5A2B573466C9}"/>
              </a:ext>
            </a:extLst>
          </p:cNvPr>
          <p:cNvSpPr>
            <a:spLocks noGrp="1"/>
          </p:cNvSpPr>
          <p:nvPr>
            <p:ph sz="quarter" idx="15"/>
          </p:nvPr>
        </p:nvSpPr>
        <p:spPr/>
        <p:txBody>
          <a:bodyPr/>
          <a:lstStyle/>
          <a:p>
            <a:r>
              <a:rPr lang="de-CH" altLang="en-US" dirty="0"/>
              <a:t>Fictional case, Thanks to </a:t>
            </a:r>
            <a:r>
              <a:rPr lang="de-CH" altLang="en-US" dirty="0" err="1"/>
              <a:t>Adjucnt</a:t>
            </a:r>
            <a:r>
              <a:rPr lang="de-CH" altLang="en-US" dirty="0"/>
              <a:t> Professor von Falck</a:t>
            </a:r>
          </a:p>
          <a:p>
            <a:r>
              <a:rPr lang="de-CH" altLang="en-US" dirty="0"/>
              <a:t>CR, </a:t>
            </a:r>
            <a:r>
              <a:rPr lang="de-CH" altLang="en-US" dirty="0" err="1"/>
              <a:t>complete</a:t>
            </a:r>
            <a:r>
              <a:rPr lang="de-CH" altLang="en-US" dirty="0"/>
              <a:t> </a:t>
            </a:r>
            <a:r>
              <a:rPr lang="de-CH" altLang="en-US" dirty="0" err="1"/>
              <a:t>response</a:t>
            </a:r>
            <a:r>
              <a:rPr lang="de-CH" altLang="en-US" dirty="0"/>
              <a:t>; PR, partial </a:t>
            </a:r>
            <a:r>
              <a:rPr lang="de-CH" altLang="en-US" dirty="0" err="1"/>
              <a:t>response</a:t>
            </a:r>
            <a:r>
              <a:rPr lang="de-CH" altLang="en-US" dirty="0"/>
              <a:t> </a:t>
            </a:r>
            <a:endParaRPr lang="de-DE" altLang="en-US" dirty="0"/>
          </a:p>
        </p:txBody>
      </p:sp>
    </p:spTree>
    <p:extLst>
      <p:ext uri="{BB962C8B-B14F-4D97-AF65-F5344CB8AC3E}">
        <p14:creationId xmlns:p14="http://schemas.microsoft.com/office/powerpoint/2010/main" val="103200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a:extLst>
              <a:ext uri="{FF2B5EF4-FFF2-40B4-BE49-F238E27FC236}">
                <a16:creationId xmlns:a16="http://schemas.microsoft.com/office/drawing/2014/main" id="{A05E63F7-89B6-264A-A5D5-9B7D2D1A05AD}"/>
              </a:ext>
            </a:extLst>
          </p:cNvPr>
          <p:cNvGraphicFramePr>
            <a:graphicFrameLocks/>
          </p:cNvGraphicFramePr>
          <p:nvPr/>
        </p:nvGraphicFramePr>
        <p:xfrm>
          <a:off x="516467" y="651934"/>
          <a:ext cx="10816167" cy="5920317"/>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4">
            <a:extLst>
              <a:ext uri="{FF2B5EF4-FFF2-40B4-BE49-F238E27FC236}">
                <a16:creationId xmlns:a16="http://schemas.microsoft.com/office/drawing/2014/main" id="{5F2A0101-18BD-4640-A626-58F3AFBC0948}"/>
              </a:ext>
            </a:extLst>
          </p:cNvPr>
          <p:cNvSpPr>
            <a:spLocks noGrp="1"/>
          </p:cNvSpPr>
          <p:nvPr>
            <p:ph sz="quarter" idx="15"/>
          </p:nvPr>
        </p:nvSpPr>
        <p:spPr/>
        <p:txBody>
          <a:bodyPr/>
          <a:lstStyle/>
          <a:p>
            <a:r>
              <a:rPr lang="de-CH" altLang="en-US" dirty="0"/>
              <a:t>Fictonal case, MHH</a:t>
            </a:r>
          </a:p>
          <a:p>
            <a:r>
              <a:rPr lang="de-CH" altLang="en-US" dirty="0"/>
              <a:t>ALT, alanine transaminase; BW, body weight; CEA, carcinoembryonic antigen; CR, complete response; ECOG, Eastern Cooperative Oncology Group; HB, haemoglobin; ORR, objective response rate; PR; partial response</a:t>
            </a:r>
            <a:endParaRPr lang="de-DE" altLang="en-US" dirty="0"/>
          </a:p>
        </p:txBody>
      </p:sp>
      <p:sp>
        <p:nvSpPr>
          <p:cNvPr id="29701" name="Ellipse 1">
            <a:extLst>
              <a:ext uri="{FF2B5EF4-FFF2-40B4-BE49-F238E27FC236}">
                <a16:creationId xmlns:a16="http://schemas.microsoft.com/office/drawing/2014/main" id="{B197005B-3CDF-8843-B570-D5E0A4634D01}"/>
              </a:ext>
            </a:extLst>
          </p:cNvPr>
          <p:cNvSpPr>
            <a:spLocks noChangeArrowheads="1"/>
          </p:cNvSpPr>
          <p:nvPr/>
        </p:nvSpPr>
        <p:spPr bwMode="auto">
          <a:xfrm>
            <a:off x="8015817" y="2713567"/>
            <a:ext cx="863600" cy="2207684"/>
          </a:xfrm>
          <a:prstGeom prst="ellipse">
            <a:avLst/>
          </a:prstGeom>
          <a:noFill/>
          <a:ln w="190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120000" tIns="62400" rIns="120000" bIns="624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43E26F4E-982E-0546-A528-C9D34A31018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8" name="Ellipse 1">
            <a:extLst>
              <a:ext uri="{FF2B5EF4-FFF2-40B4-BE49-F238E27FC236}">
                <a16:creationId xmlns:a16="http://schemas.microsoft.com/office/drawing/2014/main" id="{56D47FC4-A038-4140-B6A9-B1E650045478}"/>
              </a:ext>
            </a:extLst>
          </p:cNvPr>
          <p:cNvSpPr>
            <a:spLocks noChangeArrowheads="1"/>
          </p:cNvSpPr>
          <p:nvPr/>
        </p:nvSpPr>
        <p:spPr bwMode="auto">
          <a:xfrm>
            <a:off x="8256240" y="5171266"/>
            <a:ext cx="863600" cy="721637"/>
          </a:xfrm>
          <a:prstGeom prst="ellipse">
            <a:avLst/>
          </a:prstGeom>
          <a:noFill/>
          <a:ln w="190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120000" tIns="62400" rIns="120000" bIns="624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hteck 1">
            <a:extLst>
              <a:ext uri="{FF2B5EF4-FFF2-40B4-BE49-F238E27FC236}">
                <a16:creationId xmlns:a16="http://schemas.microsoft.com/office/drawing/2014/main" id="{FC3BABB5-750E-44EA-9794-62D37C9F2588}"/>
              </a:ext>
            </a:extLst>
          </p:cNvPr>
          <p:cNvSpPr>
            <a:spLocks noChangeArrowheads="1"/>
          </p:cNvSpPr>
          <p:nvPr/>
        </p:nvSpPr>
        <p:spPr bwMode="auto">
          <a:xfrm>
            <a:off x="5375920" y="651934"/>
            <a:ext cx="4320116" cy="5335209"/>
          </a:xfrm>
          <a:prstGeom prst="rect">
            <a:avLst/>
          </a:prstGeom>
          <a:solidFill>
            <a:schemeClr val="bg1"/>
          </a:solidFill>
          <a:ln w="9525" algn="ctr">
            <a:solidFill>
              <a:schemeClr val="bg1"/>
            </a:solidFill>
            <a:round/>
            <a:headEnd/>
            <a:tailEnd/>
          </a:ln>
        </p:spPr>
        <p:txBody>
          <a:bodyPr lIns="120000" tIns="62400" rIns="120000" bIns="624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70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8"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2180-8D06-CB4C-92D9-0654383E6FBA}"/>
              </a:ext>
            </a:extLst>
          </p:cNvPr>
          <p:cNvSpPr>
            <a:spLocks noGrp="1"/>
          </p:cNvSpPr>
          <p:nvPr>
            <p:ph type="title"/>
          </p:nvPr>
        </p:nvSpPr>
        <p:spPr/>
        <p:txBody>
          <a:bodyPr/>
          <a:lstStyle/>
          <a:p>
            <a:pPr>
              <a:defRPr/>
            </a:pPr>
            <a:r>
              <a:rPr lang="en-GB" altLang="en-US" kern="0" dirty="0" err="1"/>
              <a:t>ConclusionS</a:t>
            </a:r>
            <a:endParaRPr lang="en-GB" altLang="en-US" kern="0" dirty="0"/>
          </a:p>
        </p:txBody>
      </p:sp>
      <p:sp>
        <p:nvSpPr>
          <p:cNvPr id="3" name="Slide Number Placeholder 2">
            <a:extLst>
              <a:ext uri="{FF2B5EF4-FFF2-40B4-BE49-F238E27FC236}">
                <a16:creationId xmlns:a16="http://schemas.microsoft.com/office/drawing/2014/main" id="{598F3DA5-74B7-FC43-B30E-A044CC30CA0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25022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Grafik 4">
            <a:extLst>
              <a:ext uri="{FF2B5EF4-FFF2-40B4-BE49-F238E27FC236}">
                <a16:creationId xmlns:a16="http://schemas.microsoft.com/office/drawing/2014/main" id="{DFB18308-5888-A34F-827D-61379EEA1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6280" y="3057703"/>
            <a:ext cx="1787372" cy="178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feld 2">
            <a:extLst>
              <a:ext uri="{FF2B5EF4-FFF2-40B4-BE49-F238E27FC236}">
                <a16:creationId xmlns:a16="http://schemas.microsoft.com/office/drawing/2014/main" id="{8264F346-FE3B-E243-B150-AA5ED946A532}"/>
              </a:ext>
            </a:extLst>
          </p:cNvPr>
          <p:cNvSpPr txBox="1">
            <a:spLocks noChangeArrowheads="1"/>
          </p:cNvSpPr>
          <p:nvPr/>
        </p:nvSpPr>
        <p:spPr bwMode="auto">
          <a:xfrm>
            <a:off x="1660010" y="5322634"/>
            <a:ext cx="88719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Thanks for your attention – Ivanyi.philipp@mh-hannover.de</a:t>
            </a:r>
          </a:p>
        </p:txBody>
      </p:sp>
      <p:sp>
        <p:nvSpPr>
          <p:cNvPr id="7" name="Content Placeholder 6">
            <a:extLst>
              <a:ext uri="{FF2B5EF4-FFF2-40B4-BE49-F238E27FC236}">
                <a16:creationId xmlns:a16="http://schemas.microsoft.com/office/drawing/2014/main" id="{B6E0FF59-B734-E340-86EC-F1374690615D}"/>
              </a:ext>
            </a:extLst>
          </p:cNvPr>
          <p:cNvSpPr>
            <a:spLocks noGrp="1"/>
          </p:cNvSpPr>
          <p:nvPr>
            <p:ph sz="quarter" idx="12"/>
          </p:nvPr>
        </p:nvSpPr>
        <p:spPr>
          <a:xfrm>
            <a:off x="1109464" y="1425600"/>
            <a:ext cx="10963200" cy="4525200"/>
          </a:xfrm>
        </p:spPr>
        <p:txBody>
          <a:bodyPr/>
          <a:lstStyle/>
          <a:p>
            <a:pPr marL="541338" indent="-541338"/>
            <a:r>
              <a:rPr lang="en-GB" altLang="en-US" sz="2800" dirty="0"/>
              <a:t>He who seeks finds!</a:t>
            </a:r>
          </a:p>
          <a:p>
            <a:pPr marL="541338" indent="-541338"/>
            <a:r>
              <a:rPr lang="en-GB" altLang="en-US" sz="2800" dirty="0"/>
              <a:t>However, rare alteration</a:t>
            </a:r>
          </a:p>
          <a:p>
            <a:pPr marL="541338" indent="-541338"/>
            <a:r>
              <a:rPr lang="en-GB" altLang="en-US" sz="2800" dirty="0" err="1"/>
              <a:t>NTRKi</a:t>
            </a:r>
            <a:r>
              <a:rPr lang="en-GB" altLang="en-US" sz="2800" dirty="0"/>
              <a:t> in </a:t>
            </a:r>
            <a:r>
              <a:rPr lang="en-GB" altLang="en-US" sz="2800" i="1" dirty="0"/>
              <a:t>NTRK</a:t>
            </a:r>
            <a:r>
              <a:rPr lang="en-GB" altLang="en-US" sz="2800" dirty="0"/>
              <a:t>-fusion tumours: </a:t>
            </a:r>
          </a:p>
          <a:p>
            <a:pPr marL="1073150" lvl="1" indent="-444500"/>
            <a:r>
              <a:rPr lang="en-GB" altLang="en-US" sz="2400" dirty="0"/>
              <a:t>highly potent </a:t>
            </a:r>
          </a:p>
          <a:p>
            <a:pPr marL="1073150" lvl="1" indent="-444500"/>
            <a:r>
              <a:rPr lang="en-GB" altLang="en-US" sz="2400" dirty="0"/>
              <a:t>highly efficient</a:t>
            </a:r>
          </a:p>
          <a:p>
            <a:pPr marL="1073150" lvl="1" indent="-444500"/>
            <a:r>
              <a:rPr lang="en-GB" altLang="en-US" sz="2400" dirty="0"/>
              <a:t>safe</a:t>
            </a:r>
          </a:p>
        </p:txBody>
      </p:sp>
      <p:sp>
        <p:nvSpPr>
          <p:cNvPr id="5" name="Slide Number Placeholder 4">
            <a:extLst>
              <a:ext uri="{FF2B5EF4-FFF2-40B4-BE49-F238E27FC236}">
                <a16:creationId xmlns:a16="http://schemas.microsoft.com/office/drawing/2014/main" id="{C9C689F5-C025-6A42-8773-5F4DC8A6718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27E90D35-7550-044E-BA70-36852F8A978D}"/>
              </a:ext>
            </a:extLst>
          </p:cNvPr>
          <p:cNvSpPr>
            <a:spLocks noGrp="1"/>
          </p:cNvSpPr>
          <p:nvPr>
            <p:ph sz="quarter" idx="15"/>
          </p:nvPr>
        </p:nvSpPr>
        <p:spPr/>
        <p:txBody>
          <a:bodyPr/>
          <a:lstStyle/>
          <a:p>
            <a:r>
              <a:rPr lang="en-US" dirty="0" err="1"/>
              <a:t>NTRKi</a:t>
            </a:r>
            <a:r>
              <a:rPr lang="en-US" dirty="0"/>
              <a:t>, neurotrophic tyrosine receptor inhibitor; NTRK, neurotrophic tyrosine receptor </a:t>
            </a:r>
            <a:endParaRPr lang="en-GB" dirty="0"/>
          </a:p>
        </p:txBody>
      </p:sp>
    </p:spTree>
    <p:extLst>
      <p:ext uri="{BB962C8B-B14F-4D97-AF65-F5344CB8AC3E}">
        <p14:creationId xmlns:p14="http://schemas.microsoft.com/office/powerpoint/2010/main" val="243740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5F840-02DF-41F9-A2AB-0D6D62C174FE}"/>
              </a:ext>
            </a:extLst>
          </p:cNvPr>
          <p:cNvSpPr>
            <a:spLocks noGrp="1"/>
          </p:cNvSpPr>
          <p:nvPr>
            <p:ph type="title"/>
          </p:nvPr>
        </p:nvSpPr>
        <p:spPr/>
        <p:txBody>
          <a:bodyPr/>
          <a:lstStyle/>
          <a:p>
            <a:r>
              <a:rPr lang="en-GB" dirty="0"/>
              <a:t>Extending the reach for those not able to attend today</a:t>
            </a:r>
          </a:p>
        </p:txBody>
      </p:sp>
      <p:sp>
        <p:nvSpPr>
          <p:cNvPr id="4" name="Slide Number Placeholder 3">
            <a:extLst>
              <a:ext uri="{FF2B5EF4-FFF2-40B4-BE49-F238E27FC236}">
                <a16:creationId xmlns:a16="http://schemas.microsoft.com/office/drawing/2014/main" id="{B240698A-6869-4E2E-A510-AF65C777A697}"/>
              </a:ext>
            </a:extLst>
          </p:cNvPr>
          <p:cNvSpPr>
            <a:spLocks noGrp="1"/>
          </p:cNvSpPr>
          <p:nvPr>
            <p:ph type="sldNum" sz="quarter" idx="4"/>
          </p:nvPr>
        </p:nvSpPr>
        <p:spPr/>
        <p:txBody>
          <a:bodyPr/>
          <a:lstStyle/>
          <a:p>
            <a:fld id="{FCE43C0F-8A7B-3A4B-9DB5-B3472E36E833}" type="slidenum">
              <a:rPr lang="en-GB" smtClean="0"/>
              <a:pPr/>
              <a:t>6</a:t>
            </a:fld>
            <a:endParaRPr lang="en-GB" dirty="0"/>
          </a:p>
        </p:txBody>
      </p:sp>
      <p:sp>
        <p:nvSpPr>
          <p:cNvPr id="10" name="Tijdelijke aanduiding voor inhoud 9">
            <a:extLst>
              <a:ext uri="{FF2B5EF4-FFF2-40B4-BE49-F238E27FC236}">
                <a16:creationId xmlns:a16="http://schemas.microsoft.com/office/drawing/2014/main" id="{61C41F4A-1737-844A-A8CF-93402BC09818}"/>
              </a:ext>
            </a:extLst>
          </p:cNvPr>
          <p:cNvSpPr>
            <a:spLocks noGrp="1"/>
          </p:cNvSpPr>
          <p:nvPr>
            <p:ph sz="quarter" idx="15"/>
          </p:nvPr>
        </p:nvSpPr>
        <p:spPr/>
        <p:txBody>
          <a:bodyPr/>
          <a:lstStyle/>
          <a:p>
            <a:r>
              <a:rPr lang="nl-NL" dirty="0"/>
              <a:t>CME, </a:t>
            </a:r>
            <a:r>
              <a:rPr lang="nl-NL" dirty="0" err="1"/>
              <a:t>continuing</a:t>
            </a:r>
            <a:r>
              <a:rPr lang="nl-NL" dirty="0"/>
              <a:t> </a:t>
            </a:r>
            <a:r>
              <a:rPr lang="nl-NL" dirty="0" err="1"/>
              <a:t>medical</a:t>
            </a:r>
            <a:r>
              <a:rPr lang="nl-NL" dirty="0"/>
              <a:t> </a:t>
            </a:r>
            <a:r>
              <a:rPr lang="nl-NL" dirty="0" err="1"/>
              <a:t>education</a:t>
            </a:r>
            <a:r>
              <a:rPr lang="nl-NL" dirty="0"/>
              <a:t>; EKS, Experts Knowledge Share</a:t>
            </a:r>
          </a:p>
        </p:txBody>
      </p:sp>
      <p:sp>
        <p:nvSpPr>
          <p:cNvPr id="21" name="Striped Right Arrow 4">
            <a:extLst>
              <a:ext uri="{FF2B5EF4-FFF2-40B4-BE49-F238E27FC236}">
                <a16:creationId xmlns:a16="http://schemas.microsoft.com/office/drawing/2014/main" id="{A9D02E19-F516-4302-998D-B24404377A23}"/>
              </a:ext>
            </a:extLst>
          </p:cNvPr>
          <p:cNvSpPr/>
          <p:nvPr/>
        </p:nvSpPr>
        <p:spPr>
          <a:xfrm>
            <a:off x="911424" y="2510646"/>
            <a:ext cx="10441160" cy="100811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FFFF"/>
              </a:solidFill>
              <a:latin typeface="+mj-lt"/>
            </a:endParaRPr>
          </a:p>
        </p:txBody>
      </p:sp>
      <p:pic>
        <p:nvPicPr>
          <p:cNvPr id="22" name="Picture 21" descr="webinar.png">
            <a:extLst>
              <a:ext uri="{FF2B5EF4-FFF2-40B4-BE49-F238E27FC236}">
                <a16:creationId xmlns:a16="http://schemas.microsoft.com/office/drawing/2014/main" id="{9A40DDAE-0436-4975-B980-3A0966E6860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19536" y="2264754"/>
            <a:ext cx="1631755" cy="1547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 descr="online-support-notext.png">
            <a:extLst>
              <a:ext uri="{FF2B5EF4-FFF2-40B4-BE49-F238E27FC236}">
                <a16:creationId xmlns:a16="http://schemas.microsoft.com/office/drawing/2014/main" id="{3DA72C29-08C0-4E77-97AC-B5F26F7B593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67057" y="2311873"/>
            <a:ext cx="1631755" cy="1513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Content Placeholder 2">
            <a:extLst>
              <a:ext uri="{FF2B5EF4-FFF2-40B4-BE49-F238E27FC236}">
                <a16:creationId xmlns:a16="http://schemas.microsoft.com/office/drawing/2014/main" id="{662C8502-9B3D-4BE7-A247-3656EA95BC59}"/>
              </a:ext>
            </a:extLst>
          </p:cNvPr>
          <p:cNvSpPr txBox="1">
            <a:spLocks/>
          </p:cNvSpPr>
          <p:nvPr/>
        </p:nvSpPr>
        <p:spPr bwMode="auto">
          <a:xfrm>
            <a:off x="1067205" y="3925993"/>
            <a:ext cx="36117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271463" algn="l"/>
              </a:tabLst>
              <a:defRPr sz="2400">
                <a:solidFill>
                  <a:schemeClr val="tx1"/>
                </a:solidFill>
                <a:latin typeface="Calibri" charset="0"/>
                <a:ea typeface="ＭＳ Ｐゴシック" charset="-128"/>
              </a:defRPr>
            </a:lvl1pPr>
            <a:lvl2pPr marL="742950" indent="-285750" eaLnBrk="0" hangingPunct="0">
              <a:tabLst>
                <a:tab pos="271463" algn="l"/>
              </a:tabLst>
              <a:defRPr sz="2400">
                <a:solidFill>
                  <a:schemeClr val="tx1"/>
                </a:solidFill>
                <a:latin typeface="Calibri" charset="0"/>
                <a:ea typeface="ＭＳ Ｐゴシック" charset="-128"/>
              </a:defRPr>
            </a:lvl2pPr>
            <a:lvl3pPr marL="1143000" indent="-228600" eaLnBrk="0" hangingPunct="0">
              <a:tabLst>
                <a:tab pos="271463" algn="l"/>
              </a:tabLst>
              <a:defRPr sz="2400">
                <a:solidFill>
                  <a:schemeClr val="tx1"/>
                </a:solidFill>
                <a:latin typeface="Calibri" charset="0"/>
                <a:ea typeface="ＭＳ Ｐゴシック" charset="-128"/>
              </a:defRPr>
            </a:lvl3pPr>
            <a:lvl4pPr marL="1600200" indent="-228600" eaLnBrk="0" hangingPunct="0">
              <a:tabLst>
                <a:tab pos="271463" algn="l"/>
              </a:tabLst>
              <a:defRPr sz="2400">
                <a:solidFill>
                  <a:schemeClr val="tx1"/>
                </a:solidFill>
                <a:latin typeface="Calibri" charset="0"/>
                <a:ea typeface="ＭＳ Ｐゴシック" charset="-128"/>
              </a:defRPr>
            </a:lvl4pPr>
            <a:lvl5pPr marL="2057400" indent="-228600" eaLnBrk="0" hangingPunct="0">
              <a:tabLst>
                <a:tab pos="271463" algn="l"/>
              </a:tabLst>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tabLst>
                <a:tab pos="271463" algn="l"/>
              </a:tabLs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tabLst>
                <a:tab pos="271463" algn="l"/>
              </a:tabLs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tabLst>
                <a:tab pos="271463" algn="l"/>
              </a:tabLs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tabLst>
                <a:tab pos="271463" algn="l"/>
              </a:tabLst>
              <a:defRPr sz="2400">
                <a:solidFill>
                  <a:schemeClr val="tx1"/>
                </a:solidFill>
                <a:latin typeface="Calibri" charset="0"/>
                <a:ea typeface="ＭＳ Ｐゴシック" charset="-128"/>
              </a:defRPr>
            </a:lvl9pPr>
          </a:lstStyle>
          <a:p>
            <a:pPr algn="ctr"/>
            <a:r>
              <a:rPr lang="en-GB" altLang="en-US" sz="1800" b="1" dirty="0">
                <a:solidFill>
                  <a:schemeClr val="accent1"/>
                </a:solidFill>
                <a:latin typeface="Calibri" panose="020F0502020204030204" pitchFamily="34" charset="0"/>
                <a:cs typeface="Calibri" panose="020F0502020204030204" pitchFamily="34" charset="0"/>
              </a:rPr>
              <a:t>Experts Knowledge Share </a:t>
            </a:r>
          </a:p>
        </p:txBody>
      </p:sp>
      <p:sp>
        <p:nvSpPr>
          <p:cNvPr id="26" name="Content Placeholder 2">
            <a:extLst>
              <a:ext uri="{FF2B5EF4-FFF2-40B4-BE49-F238E27FC236}">
                <a16:creationId xmlns:a16="http://schemas.microsoft.com/office/drawing/2014/main" id="{DE307AB2-8B8E-42BA-AB49-913BA001AEF7}"/>
              </a:ext>
            </a:extLst>
          </p:cNvPr>
          <p:cNvSpPr txBox="1">
            <a:spLocks/>
          </p:cNvSpPr>
          <p:nvPr/>
        </p:nvSpPr>
        <p:spPr>
          <a:xfrm>
            <a:off x="8311372" y="3935424"/>
            <a:ext cx="2143125" cy="445155"/>
          </a:xfrm>
          <a:prstGeom prst="rect">
            <a:avLst/>
          </a:prstGeom>
        </p:spPr>
        <p:txBody>
          <a:bodyPr/>
          <a:lstStyle>
            <a:lvl1pPr marL="342900" indent="-342000" algn="l" defTabSz="457200" rtl="0" eaLnBrk="0" fontAlgn="base" hangingPunct="0">
              <a:spcBef>
                <a:spcPct val="20000"/>
              </a:spcBef>
              <a:spcAft>
                <a:spcPct val="0"/>
              </a:spcAft>
              <a:buFontTx/>
              <a:buNone/>
              <a:defRPr lang="fr-FR" sz="1800" b="0" i="0" kern="1200" baseline="0" smtClean="0">
                <a:solidFill>
                  <a:srgbClr val="343333"/>
                </a:solidFill>
                <a:latin typeface="PT Sans Caption"/>
                <a:ea typeface="ＭＳ Ｐゴシック" charset="0"/>
                <a:cs typeface="PT Sans Caption"/>
              </a:defRPr>
            </a:lvl1pPr>
            <a:lvl2pPr marL="742950" indent="-285750" algn="l" defTabSz="457200" rtl="0" eaLnBrk="0" fontAlgn="base" hangingPunct="0">
              <a:spcBef>
                <a:spcPct val="20000"/>
              </a:spcBef>
              <a:spcAft>
                <a:spcPct val="0"/>
              </a:spcAft>
              <a:buFont typeface="Arial" charset="0"/>
              <a:defRPr sz="2800" kern="1200">
                <a:solidFill>
                  <a:schemeClr val="tx1"/>
                </a:solidFill>
                <a:latin typeface="PT Sans"/>
                <a:ea typeface="ＭＳ Ｐゴシック" charset="0"/>
                <a:cs typeface="PT Sans"/>
              </a:defRPr>
            </a:lvl2pPr>
            <a:lvl3pPr marL="1143000" indent="-228600" algn="l" defTabSz="457200" rtl="0" eaLnBrk="0" fontAlgn="base" hangingPunct="0">
              <a:spcBef>
                <a:spcPct val="20000"/>
              </a:spcBef>
              <a:spcAft>
                <a:spcPct val="0"/>
              </a:spcAft>
              <a:buFont typeface="Arial" charset="0"/>
              <a:defRPr sz="2400" kern="1200">
                <a:solidFill>
                  <a:schemeClr val="tx1"/>
                </a:solidFill>
                <a:latin typeface="PT Sans"/>
                <a:ea typeface="ＭＳ Ｐゴシック" charset="0"/>
                <a:cs typeface="PT Sans"/>
              </a:defRPr>
            </a:lvl3pPr>
            <a:lvl4pPr marL="1600200" indent="-228600" algn="l" defTabSz="457200" rtl="0" eaLnBrk="0" fontAlgn="base" hangingPunct="0">
              <a:spcBef>
                <a:spcPct val="20000"/>
              </a:spcBef>
              <a:spcAft>
                <a:spcPct val="0"/>
              </a:spcAft>
              <a:buFont typeface="Arial" charset="0"/>
              <a:defRPr sz="2000" kern="1200">
                <a:solidFill>
                  <a:schemeClr val="tx1"/>
                </a:solidFill>
                <a:latin typeface="PT Sans"/>
                <a:ea typeface="ＭＳ Ｐゴシック" charset="0"/>
                <a:cs typeface="PT Sans"/>
              </a:defRPr>
            </a:lvl4pPr>
            <a:lvl5pPr marL="2057400" indent="-228600" algn="l" defTabSz="457200" rtl="0" eaLnBrk="0" fontAlgn="base" hangingPunct="0">
              <a:spcBef>
                <a:spcPct val="20000"/>
              </a:spcBef>
              <a:spcAft>
                <a:spcPct val="0"/>
              </a:spcAft>
              <a:buFont typeface="Arial" charset="0"/>
              <a:defRPr sz="2000" kern="1200">
                <a:solidFill>
                  <a:schemeClr val="tx1"/>
                </a:solidFill>
                <a:latin typeface="PT Sans"/>
                <a:ea typeface="ＭＳ Ｐゴシック" charset="0"/>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tabLst>
                <a:tab pos="271463" algn="l"/>
              </a:tabLst>
              <a:defRPr/>
            </a:pPr>
            <a:r>
              <a:rPr lang="en-GB" b="1" dirty="0">
                <a:solidFill>
                  <a:schemeClr val="accent1"/>
                </a:solidFill>
                <a:latin typeface="Calibri" panose="020F0502020204030204" pitchFamily="34" charset="0"/>
                <a:cs typeface="Calibri" panose="020F0502020204030204" pitchFamily="34" charset="0"/>
              </a:rPr>
              <a:t>e-learning</a:t>
            </a:r>
            <a:endParaRPr lang="en-GB" sz="2000" b="1" dirty="0">
              <a:solidFill>
                <a:srgbClr val="C7573C"/>
              </a:solidFill>
              <a:latin typeface="Calibri" panose="020F0502020204030204" pitchFamily="34" charset="0"/>
              <a:cs typeface="Calibri" panose="020F0502020204030204" pitchFamily="34" charset="0"/>
            </a:endParaRPr>
          </a:p>
          <a:p>
            <a:pPr marL="0" indent="0">
              <a:lnSpc>
                <a:spcPct val="110000"/>
              </a:lnSpc>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a:p>
            <a:pPr marL="0" indent="0">
              <a:lnSpc>
                <a:spcPct val="110000"/>
              </a:lnSpc>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a:p>
            <a:pPr marL="0" indent="0">
              <a:lnSpc>
                <a:spcPct val="110000"/>
              </a:lnSpc>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a:p>
            <a:pPr marL="0" indent="0">
              <a:lnSpc>
                <a:spcPct val="110000"/>
              </a:lnSpc>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a:p>
            <a:pPr marL="0" indent="0">
              <a:lnSpc>
                <a:spcPct val="110000"/>
              </a:lnSpc>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a:p>
            <a:pPr marL="0" indent="0">
              <a:lnSpc>
                <a:spcPct val="110000"/>
              </a:lnSpc>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a:p>
            <a:pPr marL="176213" lvl="1">
              <a:lnSpc>
                <a:spcPct val="110000"/>
              </a:lnSpc>
              <a:defRPr/>
            </a:pPr>
            <a:endParaRPr lang="en-GB" sz="2000" b="1" dirty="0">
              <a:solidFill>
                <a:srgbClr val="C7573C"/>
              </a:solidFill>
              <a:latin typeface="Calibri" panose="020F0502020204030204" pitchFamily="34" charset="0"/>
              <a:cs typeface="Calibri" panose="020F0502020204030204" pitchFamily="34" charset="0"/>
            </a:endParaRPr>
          </a:p>
          <a:p>
            <a:pPr marL="714375" lvl="1" indent="-179388">
              <a:lnSpc>
                <a:spcPct val="110000"/>
              </a:lnSpc>
              <a:buFont typeface="Arial"/>
              <a:buChar char="•"/>
              <a:defRPr/>
            </a:pPr>
            <a:endParaRPr lang="en-GB" sz="2000" b="1" dirty="0">
              <a:solidFill>
                <a:srgbClr val="C7573C"/>
              </a:solidFill>
              <a:latin typeface="Calibri" panose="020F0502020204030204" pitchFamily="34" charset="0"/>
              <a:cs typeface="Calibri" panose="020F0502020204030204" pitchFamily="34" charset="0"/>
            </a:endParaRPr>
          </a:p>
          <a:p>
            <a:pPr marL="714375" lvl="1" indent="-179388">
              <a:lnSpc>
                <a:spcPct val="110000"/>
              </a:lnSpc>
              <a:buFont typeface="Arial"/>
              <a:buChar char="•"/>
              <a:defRPr/>
            </a:pPr>
            <a:endParaRPr lang="en-GB" sz="2000" b="1" dirty="0">
              <a:solidFill>
                <a:srgbClr val="C7573C"/>
              </a:solidFill>
              <a:latin typeface="Calibri" panose="020F0502020204030204" pitchFamily="34" charset="0"/>
              <a:cs typeface="Calibri" panose="020F0502020204030204" pitchFamily="34" charset="0"/>
            </a:endParaRPr>
          </a:p>
          <a:p>
            <a:pPr marL="0" indent="0">
              <a:lnSpc>
                <a:spcPct val="110000"/>
              </a:lnSpc>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a:p>
            <a:pPr marL="0" indent="0">
              <a:lnSpc>
                <a:spcPct val="110000"/>
              </a:lnSpc>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a:p>
            <a:pPr marL="0" indent="0">
              <a:lnSpc>
                <a:spcPct val="110000"/>
              </a:lnSpc>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p:txBody>
      </p:sp>
      <p:sp>
        <p:nvSpPr>
          <p:cNvPr id="27" name="Content Placeholder 2">
            <a:extLst>
              <a:ext uri="{FF2B5EF4-FFF2-40B4-BE49-F238E27FC236}">
                <a16:creationId xmlns:a16="http://schemas.microsoft.com/office/drawing/2014/main" id="{DA48D52F-D396-46F7-B921-E24A4B5FCD90}"/>
              </a:ext>
            </a:extLst>
          </p:cNvPr>
          <p:cNvSpPr txBox="1">
            <a:spLocks/>
          </p:cNvSpPr>
          <p:nvPr/>
        </p:nvSpPr>
        <p:spPr>
          <a:xfrm>
            <a:off x="5037853" y="3937312"/>
            <a:ext cx="2143125" cy="445155"/>
          </a:xfrm>
          <a:prstGeom prst="rect">
            <a:avLst/>
          </a:prstGeom>
        </p:spPr>
        <p:txBody>
          <a:bodyPr/>
          <a:lstStyle>
            <a:lvl1pPr marL="342900" indent="-342000" algn="l" defTabSz="457200" rtl="0" eaLnBrk="0" fontAlgn="base" hangingPunct="0">
              <a:spcBef>
                <a:spcPct val="20000"/>
              </a:spcBef>
              <a:spcAft>
                <a:spcPct val="0"/>
              </a:spcAft>
              <a:buFontTx/>
              <a:buNone/>
              <a:defRPr lang="fr-FR" sz="1800" b="0" i="0" kern="1200" baseline="0" smtClean="0">
                <a:solidFill>
                  <a:srgbClr val="343333"/>
                </a:solidFill>
                <a:latin typeface="PT Sans Caption"/>
                <a:ea typeface="ＭＳ Ｐゴシック" charset="0"/>
                <a:cs typeface="PT Sans Caption"/>
              </a:defRPr>
            </a:lvl1pPr>
            <a:lvl2pPr marL="742950" indent="-285750" algn="l" defTabSz="457200" rtl="0" eaLnBrk="0" fontAlgn="base" hangingPunct="0">
              <a:spcBef>
                <a:spcPct val="20000"/>
              </a:spcBef>
              <a:spcAft>
                <a:spcPct val="0"/>
              </a:spcAft>
              <a:buFont typeface="Arial" charset="0"/>
              <a:defRPr sz="2800" kern="1200">
                <a:solidFill>
                  <a:schemeClr val="tx1"/>
                </a:solidFill>
                <a:latin typeface="PT Sans"/>
                <a:ea typeface="ＭＳ Ｐゴシック" charset="0"/>
                <a:cs typeface="PT Sans"/>
              </a:defRPr>
            </a:lvl2pPr>
            <a:lvl3pPr marL="1143000" indent="-228600" algn="l" defTabSz="457200" rtl="0" eaLnBrk="0" fontAlgn="base" hangingPunct="0">
              <a:spcBef>
                <a:spcPct val="20000"/>
              </a:spcBef>
              <a:spcAft>
                <a:spcPct val="0"/>
              </a:spcAft>
              <a:buFont typeface="Arial" charset="0"/>
              <a:defRPr sz="2400" kern="1200">
                <a:solidFill>
                  <a:schemeClr val="tx1"/>
                </a:solidFill>
                <a:latin typeface="PT Sans"/>
                <a:ea typeface="ＭＳ Ｐゴシック" charset="0"/>
                <a:cs typeface="PT Sans"/>
              </a:defRPr>
            </a:lvl3pPr>
            <a:lvl4pPr marL="1600200" indent="-228600" algn="l" defTabSz="457200" rtl="0" eaLnBrk="0" fontAlgn="base" hangingPunct="0">
              <a:spcBef>
                <a:spcPct val="20000"/>
              </a:spcBef>
              <a:spcAft>
                <a:spcPct val="0"/>
              </a:spcAft>
              <a:buFont typeface="Arial" charset="0"/>
              <a:defRPr sz="2000" kern="1200">
                <a:solidFill>
                  <a:schemeClr val="tx1"/>
                </a:solidFill>
                <a:latin typeface="PT Sans"/>
                <a:ea typeface="ＭＳ Ｐゴシック" charset="0"/>
                <a:cs typeface="PT Sans"/>
              </a:defRPr>
            </a:lvl4pPr>
            <a:lvl5pPr marL="2057400" indent="-228600" algn="l" defTabSz="457200" rtl="0" eaLnBrk="0" fontAlgn="base" hangingPunct="0">
              <a:spcBef>
                <a:spcPct val="20000"/>
              </a:spcBef>
              <a:spcAft>
                <a:spcPct val="0"/>
              </a:spcAft>
              <a:buFont typeface="Arial" charset="0"/>
              <a:defRPr sz="2000" kern="1200">
                <a:solidFill>
                  <a:schemeClr val="tx1"/>
                </a:solidFill>
                <a:latin typeface="PT Sans"/>
                <a:ea typeface="ＭＳ Ｐゴシック" charset="0"/>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tabLst>
                <a:tab pos="271463" algn="l"/>
              </a:tabLst>
              <a:defRPr/>
            </a:pPr>
            <a:r>
              <a:rPr lang="en-GB" b="1" dirty="0">
                <a:solidFill>
                  <a:schemeClr val="accent1"/>
                </a:solidFill>
                <a:latin typeface="Calibri" panose="020F0502020204030204" pitchFamily="34" charset="0"/>
                <a:cs typeface="Calibri" panose="020F0502020204030204" pitchFamily="34" charset="0"/>
              </a:rPr>
              <a:t>Newsletter</a:t>
            </a:r>
            <a:endParaRPr lang="en-GB" sz="2000" b="1" dirty="0">
              <a:solidFill>
                <a:srgbClr val="C7573C"/>
              </a:solidFill>
              <a:latin typeface="Calibri" panose="020F0502020204030204" pitchFamily="34" charset="0"/>
              <a:cs typeface="Calibri" panose="020F0502020204030204" pitchFamily="34" charset="0"/>
            </a:endParaRPr>
          </a:p>
          <a:p>
            <a:pPr marL="0" indent="0">
              <a:spcBef>
                <a:spcPts val="0"/>
              </a:spcBef>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a:p>
            <a:pPr marL="0" indent="0">
              <a:spcBef>
                <a:spcPts val="0"/>
              </a:spcBef>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a:p>
            <a:pPr marL="176213" lvl="1">
              <a:lnSpc>
                <a:spcPct val="110000"/>
              </a:lnSpc>
              <a:defRPr/>
            </a:pPr>
            <a:endParaRPr lang="en-GB" sz="2000" b="1" dirty="0">
              <a:solidFill>
                <a:srgbClr val="C7573C"/>
              </a:solidFill>
              <a:latin typeface="Calibri" panose="020F0502020204030204" pitchFamily="34" charset="0"/>
              <a:cs typeface="Calibri" panose="020F0502020204030204" pitchFamily="34" charset="0"/>
            </a:endParaRPr>
          </a:p>
          <a:p>
            <a:pPr marL="714375" lvl="1" indent="-179388">
              <a:lnSpc>
                <a:spcPct val="110000"/>
              </a:lnSpc>
              <a:buFont typeface="Arial"/>
              <a:buChar char="•"/>
              <a:defRPr/>
            </a:pPr>
            <a:endParaRPr lang="en-GB" sz="2000" b="1" dirty="0">
              <a:solidFill>
                <a:srgbClr val="C7573C"/>
              </a:solidFill>
              <a:latin typeface="Calibri" panose="020F0502020204030204" pitchFamily="34" charset="0"/>
              <a:cs typeface="Calibri" panose="020F0502020204030204" pitchFamily="34" charset="0"/>
            </a:endParaRPr>
          </a:p>
          <a:p>
            <a:pPr marL="714375" lvl="1" indent="-179388">
              <a:lnSpc>
                <a:spcPct val="110000"/>
              </a:lnSpc>
              <a:buFont typeface="Arial"/>
              <a:buChar char="•"/>
              <a:defRPr/>
            </a:pPr>
            <a:endParaRPr lang="en-GB" sz="2000" b="1" dirty="0">
              <a:solidFill>
                <a:srgbClr val="C7573C"/>
              </a:solidFill>
              <a:latin typeface="Calibri" panose="020F0502020204030204" pitchFamily="34" charset="0"/>
              <a:cs typeface="Calibri" panose="020F0502020204030204" pitchFamily="34" charset="0"/>
            </a:endParaRPr>
          </a:p>
          <a:p>
            <a:pPr marL="0" indent="0">
              <a:lnSpc>
                <a:spcPct val="110000"/>
              </a:lnSpc>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a:p>
            <a:pPr marL="0" indent="0">
              <a:lnSpc>
                <a:spcPct val="110000"/>
              </a:lnSpc>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a:p>
            <a:pPr marL="0" indent="0">
              <a:lnSpc>
                <a:spcPct val="110000"/>
              </a:lnSpc>
              <a:tabLst>
                <a:tab pos="271463" algn="l"/>
              </a:tabLst>
              <a:defRPr/>
            </a:pPr>
            <a:endParaRPr lang="en-GB" sz="2000" b="1" dirty="0">
              <a:solidFill>
                <a:srgbClr val="C7573C"/>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5E0AF89E-8A4E-4C58-BDD5-64F1A92473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30050" y="2162724"/>
            <a:ext cx="509905" cy="509905"/>
          </a:xfrm>
          <a:prstGeom prst="rect">
            <a:avLst/>
          </a:prstGeom>
        </p:spPr>
      </p:pic>
      <p:pic>
        <p:nvPicPr>
          <p:cNvPr id="29" name="Picture 28">
            <a:extLst>
              <a:ext uri="{FF2B5EF4-FFF2-40B4-BE49-F238E27FC236}">
                <a16:creationId xmlns:a16="http://schemas.microsoft.com/office/drawing/2014/main" id="{BCA8B78A-C1F3-4B6D-B292-2D3F6F63CB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0994" y="1773648"/>
            <a:ext cx="1157921" cy="261980"/>
          </a:xfrm>
          <a:prstGeom prst="rect">
            <a:avLst/>
          </a:prstGeom>
        </p:spPr>
      </p:pic>
      <p:sp>
        <p:nvSpPr>
          <p:cNvPr id="30" name="TextBox 29">
            <a:extLst>
              <a:ext uri="{FF2B5EF4-FFF2-40B4-BE49-F238E27FC236}">
                <a16:creationId xmlns:a16="http://schemas.microsoft.com/office/drawing/2014/main" id="{9AE634D2-CA59-4507-A36B-19C6A0DAC987}"/>
              </a:ext>
            </a:extLst>
          </p:cNvPr>
          <p:cNvSpPr txBox="1"/>
          <p:nvPr/>
        </p:nvSpPr>
        <p:spPr>
          <a:xfrm>
            <a:off x="4727848" y="4509121"/>
            <a:ext cx="2763135" cy="1432025"/>
          </a:xfrm>
          <a:prstGeom prst="rect">
            <a:avLst/>
          </a:prstGeom>
          <a:solidFill>
            <a:srgbClr val="C9E5F3">
              <a:alpha val="50196"/>
            </a:srgbClr>
          </a:solidFill>
          <a:ln w="19050">
            <a:solidFill>
              <a:schemeClr val="accent1"/>
            </a:solidFill>
          </a:ln>
        </p:spPr>
        <p:txBody>
          <a:bodyPr wrap="square" rtlCol="0" anchor="ctr">
            <a:noAutofit/>
          </a:bodyPr>
          <a:lstStyle/>
          <a:p>
            <a:pPr algn="ctr"/>
            <a:r>
              <a:rPr lang="en-US" sz="1400" b="1" dirty="0">
                <a:solidFill>
                  <a:srgbClr val="505050"/>
                </a:solidFill>
                <a:latin typeface="Calibri" panose="020F0502020204030204" pitchFamily="34" charset="0"/>
                <a:ea typeface="Aileron" charset="0"/>
                <a:cs typeface="Calibri" panose="020F0502020204030204" pitchFamily="34" charset="0"/>
              </a:rPr>
              <a:t>Newsletter #1: </a:t>
            </a:r>
            <a:br>
              <a:rPr lang="en-US" sz="1400" b="1" dirty="0">
                <a:solidFill>
                  <a:srgbClr val="505050"/>
                </a:solidFill>
                <a:latin typeface="Calibri" panose="020F0502020204030204" pitchFamily="34" charset="0"/>
                <a:ea typeface="Aileron" charset="0"/>
                <a:cs typeface="Calibri" panose="020F0502020204030204" pitchFamily="34" charset="0"/>
              </a:rPr>
            </a:br>
            <a:r>
              <a:rPr lang="en-GB" altLang="en-US" sz="1400" dirty="0">
                <a:solidFill>
                  <a:srgbClr val="343333"/>
                </a:solidFill>
                <a:latin typeface="Calibri" panose="020F0502020204030204" pitchFamily="34" charset="0"/>
                <a:cs typeface="Calibri" panose="020F0502020204030204" pitchFamily="34" charset="0"/>
              </a:rPr>
              <a:t>Summarising video and </a:t>
            </a:r>
            <a:br>
              <a:rPr lang="en-GB" altLang="en-US" sz="1400" dirty="0">
                <a:solidFill>
                  <a:srgbClr val="343333"/>
                </a:solidFill>
                <a:latin typeface="Calibri" panose="020F0502020204030204" pitchFamily="34" charset="0"/>
                <a:cs typeface="Calibri" panose="020F0502020204030204" pitchFamily="34" charset="0"/>
              </a:rPr>
            </a:br>
            <a:r>
              <a:rPr lang="en-GB" altLang="en-US" sz="1400" dirty="0">
                <a:solidFill>
                  <a:srgbClr val="343333"/>
                </a:solidFill>
                <a:latin typeface="Calibri" panose="020F0502020204030204" pitchFamily="34" charset="0"/>
                <a:cs typeface="Calibri" panose="020F0502020204030204" pitchFamily="34" charset="0"/>
              </a:rPr>
              <a:t>slides from EKS</a:t>
            </a:r>
          </a:p>
        </p:txBody>
      </p:sp>
      <p:sp>
        <p:nvSpPr>
          <p:cNvPr id="31" name="TextBox 30">
            <a:extLst>
              <a:ext uri="{FF2B5EF4-FFF2-40B4-BE49-F238E27FC236}">
                <a16:creationId xmlns:a16="http://schemas.microsoft.com/office/drawing/2014/main" id="{3DA7A839-681C-430D-9EFB-AFBFC714844C}"/>
              </a:ext>
            </a:extLst>
          </p:cNvPr>
          <p:cNvSpPr txBox="1"/>
          <p:nvPr/>
        </p:nvSpPr>
        <p:spPr>
          <a:xfrm>
            <a:off x="8001366" y="4509120"/>
            <a:ext cx="2763135" cy="1432025"/>
          </a:xfrm>
          <a:prstGeom prst="rect">
            <a:avLst/>
          </a:prstGeom>
          <a:solidFill>
            <a:srgbClr val="C9E5F3">
              <a:alpha val="50196"/>
            </a:srgbClr>
          </a:solidFill>
          <a:ln w="19050">
            <a:solidFill>
              <a:schemeClr val="accent1"/>
            </a:solidFill>
          </a:ln>
        </p:spPr>
        <p:txBody>
          <a:bodyPr wrap="square" rtlCol="0" anchor="ctr">
            <a:noAutofit/>
          </a:bodyPr>
          <a:lstStyle/>
          <a:p>
            <a:pPr algn="ctr"/>
            <a:r>
              <a:rPr lang="en-US" sz="1400" b="1" dirty="0">
                <a:solidFill>
                  <a:srgbClr val="505050"/>
                </a:solidFill>
                <a:latin typeface="Calibri" panose="020F0502020204030204" pitchFamily="34" charset="0"/>
                <a:ea typeface="Aileron" charset="0"/>
                <a:cs typeface="Calibri" panose="020F0502020204030204" pitchFamily="34" charset="0"/>
              </a:rPr>
              <a:t>Newsletter #2: </a:t>
            </a:r>
            <a:br>
              <a:rPr lang="en-US" sz="1400" b="1" dirty="0">
                <a:solidFill>
                  <a:srgbClr val="505050"/>
                </a:solidFill>
                <a:latin typeface="Calibri" panose="020F0502020204030204" pitchFamily="34" charset="0"/>
                <a:ea typeface="Aileron" charset="0"/>
                <a:cs typeface="Calibri" panose="020F0502020204030204" pitchFamily="34" charset="0"/>
              </a:rPr>
            </a:br>
            <a:r>
              <a:rPr lang="en-GB" altLang="en-US" sz="1400" dirty="0">
                <a:solidFill>
                  <a:srgbClr val="343333"/>
                </a:solidFill>
                <a:latin typeface="Calibri" panose="020F0502020204030204" pitchFamily="34" charset="0"/>
                <a:cs typeface="Calibri" panose="020F0502020204030204" pitchFamily="34" charset="0"/>
              </a:rPr>
              <a:t>Link to e-learning:</a:t>
            </a:r>
          </a:p>
          <a:p>
            <a:pPr marL="285750" indent="-285750">
              <a:buFont typeface="Arial" panose="020B0604020202020204" pitchFamily="34" charset="0"/>
              <a:buChar char="•"/>
            </a:pPr>
            <a:r>
              <a:rPr lang="en-GB" altLang="en-US" sz="1400" dirty="0">
                <a:solidFill>
                  <a:srgbClr val="343333"/>
                </a:solidFill>
                <a:latin typeface="Calibri" panose="020F0502020204030204" pitchFamily="34" charset="0"/>
                <a:cs typeface="Calibri" panose="020F0502020204030204" pitchFamily="34" charset="0"/>
              </a:rPr>
              <a:t>Videos, Slides and Supporting reading material</a:t>
            </a:r>
          </a:p>
          <a:p>
            <a:pPr marL="285750" indent="-285750">
              <a:buFont typeface="Arial" panose="020B0604020202020204" pitchFamily="34" charset="0"/>
              <a:buChar char="•"/>
            </a:pPr>
            <a:r>
              <a:rPr lang="en-GB" altLang="en-US" sz="1400" dirty="0">
                <a:solidFill>
                  <a:srgbClr val="343333"/>
                </a:solidFill>
                <a:latin typeface="Calibri" panose="020F0502020204030204" pitchFamily="34" charset="0"/>
                <a:cs typeface="Calibri" panose="020F0502020204030204" pitchFamily="34" charset="0"/>
              </a:rPr>
              <a:t>Assessment test to obtain CME credit</a:t>
            </a:r>
          </a:p>
        </p:txBody>
      </p:sp>
      <p:pic>
        <p:nvPicPr>
          <p:cNvPr id="7" name="Picture 6">
            <a:extLst>
              <a:ext uri="{FF2B5EF4-FFF2-40B4-BE49-F238E27FC236}">
                <a16:creationId xmlns:a16="http://schemas.microsoft.com/office/drawing/2014/main" id="{9C395061-150C-47CB-B55C-5B3F117D67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4455" y="2311873"/>
            <a:ext cx="1629920" cy="1511602"/>
          </a:xfrm>
          <a:prstGeom prst="rect">
            <a:avLst/>
          </a:prstGeom>
        </p:spPr>
      </p:pic>
    </p:spTree>
    <p:extLst>
      <p:ext uri="{BB962C8B-B14F-4D97-AF65-F5344CB8AC3E}">
        <p14:creationId xmlns:p14="http://schemas.microsoft.com/office/powerpoint/2010/main" val="2503439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AC9AF8-FCBF-562E-D6AA-14FCCCDD9C13}"/>
              </a:ext>
            </a:extLst>
          </p:cNvPr>
          <p:cNvSpPr>
            <a:spLocks noGrp="1"/>
          </p:cNvSpPr>
          <p:nvPr>
            <p:ph sz="quarter" idx="12"/>
          </p:nvPr>
        </p:nvSpPr>
        <p:spPr>
          <a:xfrm>
            <a:off x="614400" y="1196752"/>
            <a:ext cx="10963200" cy="2003400"/>
          </a:xfrm>
        </p:spPr>
        <p:txBody>
          <a:bodyPr/>
          <a:lstStyle/>
          <a:p>
            <a:pPr marL="0" indent="0">
              <a:lnSpc>
                <a:spcPct val="107000"/>
              </a:lnSpc>
              <a:spcAft>
                <a:spcPts val="800"/>
              </a:spcAft>
              <a:buNone/>
            </a:pPr>
            <a:r>
              <a:rPr lang="en-GB" b="1" i="1" dirty="0">
                <a:effectLst/>
                <a:ea typeface="Calibri" panose="020F0502020204030204" pitchFamily="34" charset="0"/>
              </a:rPr>
              <a:t>TESTING</a:t>
            </a:r>
            <a:endParaRPr lang="en-GB" b="1" i="1" dirty="0">
              <a:ea typeface="Calibri" panose="020F0502020204030204" pitchFamily="34" charset="0"/>
            </a:endParaRPr>
          </a:p>
          <a:p>
            <a:pPr marL="0" indent="0">
              <a:lnSpc>
                <a:spcPct val="107000"/>
              </a:lnSpc>
              <a:spcAft>
                <a:spcPts val="800"/>
              </a:spcAft>
              <a:buNone/>
            </a:pPr>
            <a:r>
              <a:rPr lang="en-GB" sz="1800" b="1" dirty="0">
                <a:effectLst/>
                <a:ea typeface="Calibri" panose="020F0502020204030204" pitchFamily="34" charset="0"/>
              </a:rPr>
              <a:t>1.  </a:t>
            </a:r>
            <a:r>
              <a:rPr lang="en-GB" sz="1800" dirty="0">
                <a:effectLst/>
                <a:ea typeface="Calibri" panose="020F0502020204030204" pitchFamily="34" charset="0"/>
              </a:rPr>
              <a:t>Which tumours to test? Which test, IHC or molecular biology?</a:t>
            </a:r>
          </a:p>
          <a:p>
            <a:pPr marL="0" indent="0">
              <a:lnSpc>
                <a:spcPct val="107000"/>
              </a:lnSpc>
              <a:spcAft>
                <a:spcPts val="800"/>
              </a:spcAft>
              <a:buNone/>
            </a:pPr>
            <a:r>
              <a:rPr lang="en-GB" sz="1800" b="1" dirty="0">
                <a:effectLst/>
                <a:ea typeface="Calibri" panose="020F0502020204030204" pitchFamily="34" charset="0"/>
              </a:rPr>
              <a:t>2.  </a:t>
            </a:r>
            <a:r>
              <a:rPr lang="en-GB" sz="1800" dirty="0">
                <a:effectLst/>
                <a:ea typeface="Calibri" panose="020F0502020204030204" pitchFamily="34" charset="0"/>
              </a:rPr>
              <a:t>Should we test our patients for NTRK after the failure of first line therapy? </a:t>
            </a:r>
          </a:p>
          <a:p>
            <a:pPr marL="0" lvl="0" indent="0">
              <a:lnSpc>
                <a:spcPct val="107000"/>
              </a:lnSpc>
              <a:spcAft>
                <a:spcPts val="800"/>
              </a:spcAft>
              <a:buNone/>
            </a:pPr>
            <a:r>
              <a:rPr lang="en-GB" sz="1800" b="1" dirty="0">
                <a:ea typeface="Calibri" panose="020F0502020204030204" pitchFamily="34" charset="0"/>
              </a:rPr>
              <a:t>3.   </a:t>
            </a:r>
            <a:r>
              <a:rPr lang="en-GB" sz="1800" dirty="0">
                <a:effectLst/>
                <a:ea typeface="Calibri" panose="020F0502020204030204" pitchFamily="34" charset="0"/>
              </a:rPr>
              <a:t>Is NTRK status changing during different lines of therapies?</a:t>
            </a:r>
          </a:p>
          <a:p>
            <a:endParaRPr lang="en-GB" dirty="0"/>
          </a:p>
        </p:txBody>
      </p:sp>
      <p:sp>
        <p:nvSpPr>
          <p:cNvPr id="3" name="Title 2">
            <a:extLst>
              <a:ext uri="{FF2B5EF4-FFF2-40B4-BE49-F238E27FC236}">
                <a16:creationId xmlns:a16="http://schemas.microsoft.com/office/drawing/2014/main" id="{201EEE49-0929-2ECE-E1CC-F66D1B3C68C5}"/>
              </a:ext>
            </a:extLst>
          </p:cNvPr>
          <p:cNvSpPr>
            <a:spLocks noGrp="1"/>
          </p:cNvSpPr>
          <p:nvPr>
            <p:ph type="title"/>
          </p:nvPr>
        </p:nvSpPr>
        <p:spPr/>
        <p:txBody>
          <a:bodyPr/>
          <a:lstStyle/>
          <a:p>
            <a:r>
              <a:rPr lang="en-GB" dirty="0"/>
              <a:t>Questions from pre-meeting survey</a:t>
            </a:r>
          </a:p>
        </p:txBody>
      </p:sp>
      <p:sp>
        <p:nvSpPr>
          <p:cNvPr id="4" name="Slide Number Placeholder 3">
            <a:extLst>
              <a:ext uri="{FF2B5EF4-FFF2-40B4-BE49-F238E27FC236}">
                <a16:creationId xmlns:a16="http://schemas.microsoft.com/office/drawing/2014/main" id="{CBDDDDA3-6AF9-7A32-C4B3-467ACA439B5C}"/>
              </a:ext>
            </a:extLst>
          </p:cNvPr>
          <p:cNvSpPr>
            <a:spLocks noGrp="1"/>
          </p:cNvSpPr>
          <p:nvPr>
            <p:ph type="sldNum" sz="quarter" idx="4"/>
          </p:nvPr>
        </p:nvSpPr>
        <p:spPr/>
        <p:txBody>
          <a:bodyPr/>
          <a:lstStyle/>
          <a:p>
            <a:fld id="{FCE43C0F-8A7B-3A4B-9DB5-B3472E36E833}" type="slidenum">
              <a:rPr lang="en-GB" smtClean="0"/>
              <a:pPr/>
              <a:t>60</a:t>
            </a:fld>
            <a:endParaRPr lang="en-GB" dirty="0"/>
          </a:p>
        </p:txBody>
      </p:sp>
      <p:sp>
        <p:nvSpPr>
          <p:cNvPr id="5" name="Content Placeholder 4">
            <a:extLst>
              <a:ext uri="{FF2B5EF4-FFF2-40B4-BE49-F238E27FC236}">
                <a16:creationId xmlns:a16="http://schemas.microsoft.com/office/drawing/2014/main" id="{ECB395AB-76AC-E8AD-523B-3CAEC696147D}"/>
              </a:ext>
            </a:extLst>
          </p:cNvPr>
          <p:cNvSpPr>
            <a:spLocks noGrp="1"/>
          </p:cNvSpPr>
          <p:nvPr>
            <p:ph sz="quarter" idx="15"/>
          </p:nvPr>
        </p:nvSpPr>
        <p:spPr/>
        <p:txBody>
          <a:bodyPr/>
          <a:lstStyle/>
          <a:p>
            <a:endParaRPr lang="en-GB"/>
          </a:p>
        </p:txBody>
      </p:sp>
      <p:sp>
        <p:nvSpPr>
          <p:cNvPr id="6" name="Content Placeholder 1">
            <a:extLst>
              <a:ext uri="{FF2B5EF4-FFF2-40B4-BE49-F238E27FC236}">
                <a16:creationId xmlns:a16="http://schemas.microsoft.com/office/drawing/2014/main" id="{C1A4DE84-E849-A91E-17DD-D98F3D5A006C}"/>
              </a:ext>
            </a:extLst>
          </p:cNvPr>
          <p:cNvSpPr txBox="1">
            <a:spLocks/>
          </p:cNvSpPr>
          <p:nvPr/>
        </p:nvSpPr>
        <p:spPr>
          <a:xfrm>
            <a:off x="605408" y="3657848"/>
            <a:ext cx="10963200" cy="2003400"/>
          </a:xfrm>
          <a:prstGeom prst="rect">
            <a:avLst/>
          </a:prstGeom>
        </p:spPr>
        <p:txBody>
          <a:bodyPr vert="horz" lIns="0" tIns="0" rIns="0" bIns="0" rtlCol="0">
            <a:noAutofit/>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7000"/>
              </a:lnSpc>
              <a:spcAft>
                <a:spcPts val="800"/>
              </a:spcAft>
              <a:buFont typeface="Arial"/>
              <a:buNone/>
            </a:pPr>
            <a:r>
              <a:rPr lang="en-GB" b="1" i="1" dirty="0">
                <a:ea typeface="Calibri" panose="020F0502020204030204" pitchFamily="34" charset="0"/>
              </a:rPr>
              <a:t>EFFICACY</a:t>
            </a:r>
          </a:p>
          <a:p>
            <a:pPr marL="0" lvl="0" indent="0">
              <a:lnSpc>
                <a:spcPct val="107000"/>
              </a:lnSpc>
              <a:spcAft>
                <a:spcPts val="800"/>
              </a:spcAft>
              <a:buNone/>
            </a:pPr>
            <a:r>
              <a:rPr lang="en-GB" sz="1800" b="1" dirty="0">
                <a:effectLst/>
                <a:ea typeface="Calibri" panose="020F0502020204030204" pitchFamily="34" charset="0"/>
              </a:rPr>
              <a:t>4.  </a:t>
            </a:r>
            <a:r>
              <a:rPr lang="en-GB" sz="1800" dirty="0">
                <a:effectLst/>
                <a:ea typeface="Calibri" panose="020F0502020204030204" pitchFamily="34" charset="0"/>
              </a:rPr>
              <a:t>What about the second line efficacy of TRK inhibitors in NTRK(+) tumours?</a:t>
            </a:r>
          </a:p>
          <a:p>
            <a:pPr marL="0" lvl="0" indent="0">
              <a:lnSpc>
                <a:spcPct val="107000"/>
              </a:lnSpc>
              <a:spcAft>
                <a:spcPts val="800"/>
              </a:spcAft>
              <a:buNone/>
            </a:pPr>
            <a:r>
              <a:rPr lang="en-GB" sz="1800" b="1" dirty="0">
                <a:effectLst/>
                <a:ea typeface="Calibri" panose="020F0502020204030204" pitchFamily="34" charset="0"/>
              </a:rPr>
              <a:t>5.  </a:t>
            </a:r>
            <a:r>
              <a:rPr lang="en-GB" sz="1800" dirty="0">
                <a:effectLst/>
                <a:ea typeface="Calibri" panose="020F0502020204030204" pitchFamily="34" charset="0"/>
              </a:rPr>
              <a:t>Is there any experience in combining TRK inhibitors with immune checkpoint inhibitors? </a:t>
            </a:r>
          </a:p>
          <a:p>
            <a:pPr marL="0" lvl="0" indent="0">
              <a:lnSpc>
                <a:spcPct val="107000"/>
              </a:lnSpc>
              <a:spcAft>
                <a:spcPts val="800"/>
              </a:spcAft>
              <a:buNone/>
            </a:pPr>
            <a:r>
              <a:rPr lang="en-GB" sz="1800" b="1" dirty="0">
                <a:effectLst/>
                <a:ea typeface="Calibri" panose="020F0502020204030204" pitchFamily="34" charset="0"/>
              </a:rPr>
              <a:t>6.  </a:t>
            </a:r>
            <a:r>
              <a:rPr lang="en-GB" sz="1800" dirty="0">
                <a:effectLst/>
                <a:ea typeface="Calibri" panose="020F0502020204030204" pitchFamily="34" charset="0"/>
              </a:rPr>
              <a:t>Are there data on melanoma and other skin cancers?</a:t>
            </a:r>
          </a:p>
          <a:p>
            <a:endParaRPr lang="en-GB" dirty="0"/>
          </a:p>
        </p:txBody>
      </p:sp>
    </p:spTree>
    <p:extLst>
      <p:ext uri="{BB962C8B-B14F-4D97-AF65-F5344CB8AC3E}">
        <p14:creationId xmlns:p14="http://schemas.microsoft.com/office/powerpoint/2010/main" val="411159016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063552" y="5336166"/>
            <a:ext cx="1724768" cy="5539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t>Follow us on Twitter </a:t>
            </a:r>
            <a:br>
              <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br>
            <a:r>
              <a:rPr kumimoji="0" lang="en-GB" sz="1600" b="1" i="0" u="sng" strike="noStrike" kern="1200" cap="none" spc="0" normalizeH="0" baseline="0" noProof="0" dirty="0">
                <a:ln>
                  <a:noFill/>
                </a:ln>
                <a:solidFill>
                  <a:srgbClr val="56378D"/>
                </a:solidFill>
                <a:effectLst/>
                <a:uLnTx/>
                <a:uFillTx/>
                <a:latin typeface="Calibri" panose="020F0502020204030204"/>
                <a:ea typeface="Aileron" charset="0"/>
                <a:cs typeface="PT Sans Narrow"/>
                <a:hlinkClick r:id="rId3">
                  <a:extLst>
                    <a:ext uri="{A12FA001-AC4F-418D-AE19-62706E023703}">
                      <ahyp:hlinkClr xmlns:ahyp="http://schemas.microsoft.com/office/drawing/2018/hyperlinkcolor" val="tx"/>
                    </a:ext>
                  </a:extLst>
                </a:hlinkClick>
              </a:rPr>
              <a:t>@ntrkconnectinfo</a:t>
            </a:r>
            <a:endParaRPr kumimoji="0" lang="en-GB" sz="1600" b="1" i="0" u="sng" strike="noStrike" kern="1200" cap="none" spc="0" normalizeH="0" baseline="0" noProof="0" dirty="0">
              <a:ln>
                <a:noFill/>
              </a:ln>
              <a:solidFill>
                <a:srgbClr val="56378D"/>
              </a:solidFill>
              <a:effectLst/>
              <a:uLnTx/>
              <a:uFillTx/>
              <a:latin typeface="Calibri" panose="020F0502020204030204"/>
              <a:ea typeface="Aileron" charset="0"/>
              <a:cs typeface="PT Sans Narrow"/>
            </a:endParaRPr>
          </a:p>
        </p:txBody>
      </p:sp>
      <p:sp>
        <p:nvSpPr>
          <p:cNvPr id="17" name="TextBox 16"/>
          <p:cNvSpPr txBox="1"/>
          <p:nvPr/>
        </p:nvSpPr>
        <p:spPr>
          <a:xfrm>
            <a:off x="4002039" y="5336167"/>
            <a:ext cx="2084815" cy="701731"/>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t>Follow the </a:t>
            </a:r>
            <a:br>
              <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br>
            <a:r>
              <a:rPr kumimoji="0" lang="en-GB" sz="1600" b="1" i="0" u="sng" strike="noStrike" kern="1200" cap="none" spc="0" normalizeH="0" baseline="0" noProof="0" dirty="0">
                <a:ln>
                  <a:noFill/>
                </a:ln>
                <a:solidFill>
                  <a:srgbClr val="56378D"/>
                </a:solidFill>
                <a:effectLst/>
                <a:uLnTx/>
                <a:uFillTx/>
                <a:latin typeface="Calibri" panose="020F0502020204030204"/>
                <a:ea typeface="Aileron" charset="0"/>
                <a:cs typeface="PT Sans Narrow"/>
                <a:hlinkClick r:id="rId4">
                  <a:extLst>
                    <a:ext uri="{A12FA001-AC4F-418D-AE19-62706E023703}">
                      <ahyp:hlinkClr xmlns:ahyp="http://schemas.microsoft.com/office/drawing/2018/hyperlinkcolor" val="tx"/>
                    </a:ext>
                  </a:extLst>
                </a:hlinkClick>
              </a:rPr>
              <a:t>NTRK CONNECT</a:t>
            </a:r>
            <a:br>
              <a:rPr kumimoji="0" lang="en-GB" sz="1600" b="1" i="0" u="none" strike="noStrike" kern="1200" cap="none" spc="0" normalizeH="0" baseline="0" noProof="0" dirty="0">
                <a:ln>
                  <a:noFill/>
                </a:ln>
                <a:solidFill>
                  <a:srgbClr val="ECE6ED"/>
                </a:solidFill>
                <a:effectLst/>
                <a:uLnTx/>
                <a:uFillTx/>
                <a:latin typeface="Calibri" panose="020F0502020204030204"/>
                <a:ea typeface="Aileron" charset="0"/>
                <a:cs typeface="PT Sans Narrow"/>
              </a:rPr>
            </a:br>
            <a:r>
              <a:rPr kumimoji="0" lang="en-GB" sz="14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t>group on LinkedIn</a:t>
            </a:r>
            <a:endPar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endParaRPr>
          </a:p>
        </p:txBody>
      </p:sp>
      <p:sp>
        <p:nvSpPr>
          <p:cNvPr id="18" name="TextBox 17"/>
          <p:cNvSpPr txBox="1"/>
          <p:nvPr/>
        </p:nvSpPr>
        <p:spPr>
          <a:xfrm>
            <a:off x="7779549" y="5336166"/>
            <a:ext cx="2843808" cy="7294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378D"/>
                </a:solidFill>
                <a:effectLst/>
                <a:uLnTx/>
                <a:uFillTx/>
                <a:latin typeface="Calibri" panose="020F0502020204030204"/>
                <a:ea typeface="+mn-ea"/>
                <a:cs typeface="PT Sans Narrow"/>
              </a:rPr>
              <a:t>Email</a:t>
            </a:r>
            <a:br>
              <a:rPr kumimoji="0" lang="en-US" sz="1600" b="0" i="0" u="none" strike="noStrike" kern="1200" cap="none" spc="0" normalizeH="0" baseline="0" noProof="0" dirty="0">
                <a:ln>
                  <a:noFill/>
                </a:ln>
                <a:solidFill>
                  <a:srgbClr val="56378D"/>
                </a:solidFill>
                <a:effectLst/>
                <a:uLnTx/>
                <a:uFillTx/>
                <a:latin typeface="Calibri" panose="020F0502020204030204"/>
                <a:ea typeface="+mn-ea"/>
                <a:cs typeface="PT Sans Narrow"/>
              </a:rPr>
            </a:br>
            <a:r>
              <a:rPr kumimoji="0" lang="en-GB" sz="1600" b="1" i="0" u="none" strike="noStrike" kern="1200" cap="none" spc="0" normalizeH="0" baseline="0" noProof="0" dirty="0">
                <a:ln>
                  <a:noFill/>
                </a:ln>
                <a:solidFill>
                  <a:srgbClr val="56378D"/>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froukje.sosef</a:t>
            </a:r>
            <a:br>
              <a:rPr kumimoji="0" lang="en-GB" sz="1600" b="1" i="0" u="none" strike="noStrike" kern="1200" cap="none" spc="0" normalizeH="0" baseline="0" noProof="0" dirty="0">
                <a:ln>
                  <a:noFill/>
                </a:ln>
                <a:solidFill>
                  <a:srgbClr val="56378D"/>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br>
            <a:r>
              <a:rPr kumimoji="0" lang="en-GB" sz="1600" b="1" i="0" u="none" strike="noStrike" kern="1200" cap="none" spc="0" normalizeH="0" baseline="0" noProof="0" dirty="0">
                <a:ln>
                  <a:noFill/>
                </a:ln>
                <a:solidFill>
                  <a:srgbClr val="56378D"/>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@cor2ed.com</a:t>
            </a:r>
            <a:endParaRPr kumimoji="0" lang="en-GB" sz="1600" b="1" i="0" u="none" strike="noStrike" kern="1200" cap="none" spc="0" normalizeH="0" baseline="0" noProof="0" dirty="0">
              <a:ln>
                <a:noFill/>
              </a:ln>
              <a:solidFill>
                <a:srgbClr val="56378D"/>
              </a:solidFill>
              <a:effectLst/>
              <a:uLnTx/>
              <a:uFillTx/>
              <a:latin typeface="Calibri" panose="020F0502020204030204"/>
              <a:ea typeface="+mn-ea"/>
              <a:cs typeface="+mn-cs"/>
            </a:endParaRPr>
          </a:p>
        </p:txBody>
      </p:sp>
      <p:sp>
        <p:nvSpPr>
          <p:cNvPr id="19" name="TextBox 18"/>
          <p:cNvSpPr txBox="1"/>
          <p:nvPr/>
        </p:nvSpPr>
        <p:spPr>
          <a:xfrm>
            <a:off x="6014846" y="5336166"/>
            <a:ext cx="2084815" cy="7571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t>Watch us on the</a:t>
            </a:r>
            <a:br>
              <a:rPr kumimoji="0" lang="en-GB" sz="14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br>
            <a:r>
              <a:rPr kumimoji="0" lang="en-GB" sz="14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t>Vimeo Channe</a:t>
            </a:r>
            <a:r>
              <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t>l</a:t>
            </a:r>
            <a:br>
              <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br>
            <a:r>
              <a:rPr kumimoji="0" lang="en-GB" sz="1600" b="1" i="0" u="none" strike="noStrike" kern="1200" cap="none" spc="0" normalizeH="0" baseline="0" noProof="0" dirty="0">
                <a:ln>
                  <a:noFill/>
                </a:ln>
                <a:solidFill>
                  <a:srgbClr val="56378D"/>
                </a:solidFill>
                <a:effectLst/>
                <a:uLnTx/>
                <a:uFillTx/>
                <a:latin typeface="Calibri" panose="020F0502020204030204"/>
                <a:ea typeface="Aileron" charset="0"/>
                <a:cs typeface="PT Sans Narrow"/>
                <a:hlinkClick r:id="rId6">
                  <a:extLst>
                    <a:ext uri="{A12FA001-AC4F-418D-AE19-62706E023703}">
                      <ahyp:hlinkClr xmlns:ahyp="http://schemas.microsoft.com/office/drawing/2018/hyperlinkcolor" val="tx"/>
                    </a:ext>
                  </a:extLst>
                </a:hlinkClick>
              </a:rPr>
              <a:t>NTRK CONNECT</a:t>
            </a:r>
            <a:endParaRPr kumimoji="0" lang="en-GB" sz="1600" b="1" i="0" u="none" strike="noStrike" kern="1200" cap="none" spc="0" normalizeH="0" baseline="0" noProof="0" dirty="0">
              <a:ln>
                <a:noFill/>
              </a:ln>
              <a:solidFill>
                <a:srgbClr val="56378D"/>
              </a:solidFill>
              <a:effectLst/>
              <a:uLnTx/>
              <a:uFillTx/>
              <a:latin typeface="Calibri" panose="020F0502020204030204"/>
              <a:ea typeface="Aileron" charset="0"/>
              <a:cs typeface="PT Sans Narrow"/>
            </a:endParaRPr>
          </a:p>
        </p:txBody>
      </p:sp>
      <p:sp>
        <p:nvSpPr>
          <p:cNvPr id="15" name="Title 8">
            <a:extLst>
              <a:ext uri="{FF2B5EF4-FFF2-40B4-BE49-F238E27FC236}">
                <a16:creationId xmlns:a16="http://schemas.microsoft.com/office/drawing/2014/main" id="{071CF435-729F-403B-B87A-421B2706800D}"/>
              </a:ext>
            </a:extLst>
          </p:cNvPr>
          <p:cNvSpPr>
            <a:spLocks noGrp="1"/>
          </p:cNvSpPr>
          <p:nvPr>
            <p:ph type="title"/>
          </p:nvPr>
        </p:nvSpPr>
        <p:spPr>
          <a:xfrm>
            <a:off x="1635656" y="274638"/>
            <a:ext cx="8924840" cy="3586410"/>
          </a:xfrm>
        </p:spPr>
        <p:txBody>
          <a:bodyPr>
            <a:normAutofit/>
          </a:bodyPr>
          <a:lstStyle/>
          <a:p>
            <a:pPr>
              <a:lnSpc>
                <a:spcPts val="3800"/>
              </a:lnSpc>
              <a:spcBef>
                <a:spcPts val="800"/>
              </a:spcBef>
            </a:pPr>
            <a:r>
              <a:rPr lang="en-GB" sz="3600" cap="none" noProof="0" dirty="0"/>
              <a:t>REACH NTRK CONNECT VIA </a:t>
            </a:r>
            <a:br>
              <a:rPr lang="en-GB" sz="3600" cap="none" noProof="0" dirty="0"/>
            </a:br>
            <a:r>
              <a:rPr lang="en-GB" sz="3600" cap="none" spc="-50" noProof="0" dirty="0"/>
              <a:t>TWITTER, LINKEDIN, VIMEO &amp; EMAIL</a:t>
            </a:r>
            <a:br>
              <a:rPr lang="en-GB" sz="3600" cap="none" noProof="0" dirty="0"/>
            </a:br>
            <a:r>
              <a:rPr lang="en-GB" sz="3600" cap="none" noProof="0" dirty="0"/>
              <a:t>OR VISIT THE GROUP’S WEBSITE</a:t>
            </a:r>
            <a:br>
              <a:rPr lang="en-GB" sz="3600" noProof="0" dirty="0">
                <a:solidFill>
                  <a:schemeClr val="tx2"/>
                </a:solidFill>
              </a:rPr>
            </a:br>
            <a:r>
              <a:rPr lang="en-GB" sz="3600" u="sng" cap="none" noProof="0" dirty="0">
                <a:hlinkClick r:id="rId7">
                  <a:extLst>
                    <a:ext uri="{A12FA001-AC4F-418D-AE19-62706E023703}">
                      <ahyp:hlinkClr xmlns:ahyp="http://schemas.microsoft.com/office/drawing/2018/hyperlinkcolor" val="tx"/>
                    </a:ext>
                  </a:extLst>
                </a:hlinkClick>
              </a:rPr>
              <a:t>http://www.ntrkconnect.info</a:t>
            </a:r>
            <a:endParaRPr lang="en-GB" sz="3600" cap="none" noProof="0" dirty="0"/>
          </a:p>
        </p:txBody>
      </p:sp>
      <p:pic>
        <p:nvPicPr>
          <p:cNvPr id="3" name="Picture 2">
            <a:hlinkClick r:id="rId6"/>
            <a:extLst>
              <a:ext uri="{FF2B5EF4-FFF2-40B4-BE49-F238E27FC236}">
                <a16:creationId xmlns:a16="http://schemas.microsoft.com/office/drawing/2014/main" id="{E10C5C84-EC62-432B-80C7-ECCD3CBF66A7}"/>
              </a:ext>
            </a:extLst>
          </p:cNvPr>
          <p:cNvPicPr>
            <a:picLocks noChangeAspect="1"/>
          </p:cNvPicPr>
          <p:nvPr/>
        </p:nvPicPr>
        <p:blipFill>
          <a:blip r:embed="rId8"/>
          <a:stretch>
            <a:fillRect/>
          </a:stretch>
        </p:blipFill>
        <p:spPr>
          <a:xfrm>
            <a:off x="6435393" y="4050497"/>
            <a:ext cx="1259268" cy="1260000"/>
          </a:xfrm>
          <a:prstGeom prst="rect">
            <a:avLst/>
          </a:prstGeom>
        </p:spPr>
      </p:pic>
      <p:pic>
        <p:nvPicPr>
          <p:cNvPr id="5" name="Picture 4">
            <a:hlinkClick r:id="rId5"/>
            <a:extLst>
              <a:ext uri="{FF2B5EF4-FFF2-40B4-BE49-F238E27FC236}">
                <a16:creationId xmlns:a16="http://schemas.microsoft.com/office/drawing/2014/main" id="{C82D04D1-4906-42DD-907A-F5AF75FDBB47}"/>
              </a:ext>
            </a:extLst>
          </p:cNvPr>
          <p:cNvPicPr>
            <a:picLocks noChangeAspect="1"/>
          </p:cNvPicPr>
          <p:nvPr/>
        </p:nvPicPr>
        <p:blipFill>
          <a:blip r:embed="rId9"/>
          <a:stretch>
            <a:fillRect/>
          </a:stretch>
        </p:blipFill>
        <p:spPr>
          <a:xfrm>
            <a:off x="8526954" y="4050497"/>
            <a:ext cx="1259268" cy="1260000"/>
          </a:xfrm>
          <a:prstGeom prst="rect">
            <a:avLst/>
          </a:prstGeom>
        </p:spPr>
      </p:pic>
      <p:pic>
        <p:nvPicPr>
          <p:cNvPr id="7" name="Picture 6">
            <a:hlinkClick r:id="rId4"/>
            <a:extLst>
              <a:ext uri="{FF2B5EF4-FFF2-40B4-BE49-F238E27FC236}">
                <a16:creationId xmlns:a16="http://schemas.microsoft.com/office/drawing/2014/main" id="{318C0DBA-C408-4E45-A02E-87489D4F89A0}"/>
              </a:ext>
            </a:extLst>
          </p:cNvPr>
          <p:cNvPicPr>
            <a:picLocks noChangeAspect="1"/>
          </p:cNvPicPr>
          <p:nvPr/>
        </p:nvPicPr>
        <p:blipFill>
          <a:blip r:embed="rId10"/>
          <a:stretch>
            <a:fillRect/>
          </a:stretch>
        </p:blipFill>
        <p:spPr>
          <a:xfrm>
            <a:off x="4365847" y="4050497"/>
            <a:ext cx="1259268" cy="1260000"/>
          </a:xfrm>
          <a:prstGeom prst="rect">
            <a:avLst/>
          </a:prstGeom>
        </p:spPr>
      </p:pic>
      <p:pic>
        <p:nvPicPr>
          <p:cNvPr id="9" name="Picture 8">
            <a:hlinkClick r:id="rId3"/>
            <a:extLst>
              <a:ext uri="{FF2B5EF4-FFF2-40B4-BE49-F238E27FC236}">
                <a16:creationId xmlns:a16="http://schemas.microsoft.com/office/drawing/2014/main" id="{D6A72BC0-F82A-42A8-A07E-FEF293DC6029}"/>
              </a:ext>
            </a:extLst>
          </p:cNvPr>
          <p:cNvPicPr>
            <a:picLocks noChangeAspect="1"/>
          </p:cNvPicPr>
          <p:nvPr/>
        </p:nvPicPr>
        <p:blipFill>
          <a:blip r:embed="rId11"/>
          <a:stretch>
            <a:fillRect/>
          </a:stretch>
        </p:blipFill>
        <p:spPr>
          <a:xfrm>
            <a:off x="2296302" y="4050497"/>
            <a:ext cx="1259268" cy="1260000"/>
          </a:xfrm>
          <a:prstGeom prst="rect">
            <a:avLst/>
          </a:prstGeom>
        </p:spPr>
      </p:pic>
      <p:sp>
        <p:nvSpPr>
          <p:cNvPr id="2" name="Slide Number Placeholder 1"/>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146845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0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2180-8D06-CB4C-92D9-0654383E6FBA}"/>
              </a:ext>
            </a:extLst>
          </p:cNvPr>
          <p:cNvSpPr>
            <a:spLocks noGrp="1"/>
          </p:cNvSpPr>
          <p:nvPr>
            <p:ph type="title"/>
          </p:nvPr>
        </p:nvSpPr>
        <p:spPr/>
        <p:txBody>
          <a:bodyPr/>
          <a:lstStyle/>
          <a:p>
            <a:pPr>
              <a:defRPr/>
            </a:pPr>
            <a:r>
              <a:rPr lang="en-GB" altLang="en-US" kern="0" dirty="0"/>
              <a:t>APPENDIX</a:t>
            </a:r>
          </a:p>
        </p:txBody>
      </p:sp>
      <p:sp>
        <p:nvSpPr>
          <p:cNvPr id="3" name="Slide Number Placeholder 2">
            <a:extLst>
              <a:ext uri="{FF2B5EF4-FFF2-40B4-BE49-F238E27FC236}">
                <a16:creationId xmlns:a16="http://schemas.microsoft.com/office/drawing/2014/main" id="{598F3DA5-74B7-FC43-B30E-A044CC30CA0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08454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r>
              <a:rPr lang="en-US" dirty="0"/>
              <a:t>55 </a:t>
            </a:r>
            <a:r>
              <a:rPr lang="en-US" dirty="0" err="1"/>
              <a:t>yo</a:t>
            </a:r>
            <a:r>
              <a:rPr lang="en-US" dirty="0"/>
              <a:t> male with GIST progressed </a:t>
            </a:r>
            <a:br>
              <a:rPr lang="en-US" dirty="0"/>
            </a:br>
            <a:r>
              <a:rPr lang="en-US" dirty="0"/>
              <a:t>through imatinib, sunitinib, sorafenib, </a:t>
            </a:r>
            <a:br>
              <a:rPr lang="en-US" dirty="0"/>
            </a:br>
            <a:r>
              <a:rPr lang="en-US" dirty="0"/>
              <a:t>nilotinib, and regorafenib</a:t>
            </a:r>
          </a:p>
          <a:p>
            <a:r>
              <a:rPr lang="en-US" dirty="0"/>
              <a:t>150 mg BID</a:t>
            </a:r>
          </a:p>
          <a:p>
            <a:r>
              <a:rPr lang="en-US" dirty="0"/>
              <a:t>Confirmed partial response</a:t>
            </a:r>
          </a:p>
        </p:txBody>
      </p:sp>
      <p:sp>
        <p:nvSpPr>
          <p:cNvPr id="2" name="Title 1"/>
          <p:cNvSpPr>
            <a:spLocks noGrp="1"/>
          </p:cNvSpPr>
          <p:nvPr>
            <p:ph type="title"/>
          </p:nvPr>
        </p:nvSpPr>
        <p:spPr/>
        <p:txBody>
          <a:bodyPr/>
          <a:lstStyle/>
          <a:p>
            <a:r>
              <a:rPr lang="en-US" i="1" dirty="0"/>
              <a:t>ETV6-NTRK3</a:t>
            </a:r>
            <a:r>
              <a:rPr lang="en-US" dirty="0"/>
              <a:t> fusion GIST</a:t>
            </a:r>
            <a:endParaRPr lang="en-GB" dirty="0"/>
          </a:p>
        </p:txBody>
      </p:sp>
      <p:sp>
        <p:nvSpPr>
          <p:cNvPr id="4" name="Slide Number Placeholder 3"/>
          <p:cNvSpPr>
            <a:spLocks noGrp="1"/>
          </p:cNvSpPr>
          <p:nvPr>
            <p:ph type="sldNum" sz="quarter" idx="4"/>
          </p:nvPr>
        </p:nvSpPr>
        <p:spPr/>
        <p:txBody>
          <a:bodyPr/>
          <a:lstStyle/>
          <a:p>
            <a:fld id="{CCF2C006-DE72-DE46-8B2C-5D22899617F4}" type="slidenum">
              <a:rPr lang="en-US" smtClean="0"/>
              <a:pPr/>
              <a:t>64</a:t>
            </a:fld>
            <a:endParaRPr lang="en-US"/>
          </a:p>
        </p:txBody>
      </p:sp>
      <p:sp>
        <p:nvSpPr>
          <p:cNvPr id="17" name="TextBox 16"/>
          <p:cNvSpPr txBox="1"/>
          <p:nvPr/>
        </p:nvSpPr>
        <p:spPr>
          <a:xfrm>
            <a:off x="5193104" y="3552808"/>
            <a:ext cx="1527983" cy="338554"/>
          </a:xfrm>
          <a:prstGeom prst="rect">
            <a:avLst/>
          </a:prstGeom>
          <a:noFill/>
        </p:spPr>
        <p:txBody>
          <a:bodyPr wrap="none" rtlCol="0">
            <a:spAutoFit/>
          </a:bodyPr>
          <a:lstStyle/>
          <a:p>
            <a:pPr algn="ctr"/>
            <a:r>
              <a:rPr lang="en-US" sz="1600" dirty="0">
                <a:solidFill>
                  <a:srgbClr val="000000"/>
                </a:solidFill>
                <a:latin typeface="Arial" panose="020B0604020202020204" pitchFamily="34" charset="0"/>
                <a:ea typeface="Tahoma" panose="020B0604030504040204" pitchFamily="34" charset="0"/>
                <a:cs typeface="Arial" panose="020B0604020202020204" pitchFamily="34" charset="0"/>
              </a:rPr>
              <a:t>Study baseline</a:t>
            </a:r>
          </a:p>
        </p:txBody>
      </p:sp>
      <p:pic>
        <p:nvPicPr>
          <p:cNvPr id="19" name="Picture 5"/>
          <p:cNvPicPr>
            <a:picLocks noChangeAspect="1" noChangeArrowheads="1"/>
          </p:cNvPicPr>
          <p:nvPr/>
        </p:nvPicPr>
        <p:blipFill rotWithShape="1">
          <a:blip r:embed="rId3">
            <a:extLst>
              <a:ext uri="{28A0092B-C50C-407E-A947-70E740481C1C}">
                <a14:useLocalDpi xmlns:a14="http://schemas.microsoft.com/office/drawing/2010/main"/>
              </a:ext>
            </a:extLst>
          </a:blip>
          <a:srcRect l="6066" t="1" r="22202" b="27036"/>
          <a:stretch/>
        </p:blipFill>
        <p:spPr bwMode="auto">
          <a:xfrm>
            <a:off x="7376126" y="3943449"/>
            <a:ext cx="1892115" cy="210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6"/>
          <p:cNvPicPr>
            <a:picLocks noChangeAspect="1" noChangeArrowheads="1"/>
          </p:cNvPicPr>
          <p:nvPr/>
        </p:nvPicPr>
        <p:blipFill rotWithShape="1">
          <a:blip r:embed="rId4">
            <a:extLst>
              <a:ext uri="{28A0092B-C50C-407E-A947-70E740481C1C}">
                <a14:useLocalDpi xmlns:a14="http://schemas.microsoft.com/office/drawing/2010/main"/>
              </a:ext>
            </a:extLst>
          </a:blip>
          <a:srcRect l="16561" t="3157" r="12707" b="27036"/>
          <a:stretch/>
        </p:blipFill>
        <p:spPr bwMode="auto">
          <a:xfrm>
            <a:off x="5207682" y="3943449"/>
            <a:ext cx="1964317" cy="210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22" descr="pet-study baseline.png"/>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207681" y="1473816"/>
            <a:ext cx="1622003" cy="2377975"/>
          </a:xfrm>
          <a:prstGeom prst="rect">
            <a:avLst/>
          </a:prstGeom>
        </p:spPr>
      </p:pic>
      <p:pic>
        <p:nvPicPr>
          <p:cNvPr id="26" name="Picture 25" descr="pet-study cycle 3 day 1.png"/>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414943" y="1473816"/>
            <a:ext cx="1706872" cy="2377975"/>
          </a:xfrm>
          <a:prstGeom prst="rect">
            <a:avLst/>
          </a:prstGeom>
        </p:spPr>
      </p:pic>
      <p:pic>
        <p:nvPicPr>
          <p:cNvPr id="24" name="Picture 23"/>
          <p:cNvPicPr>
            <a:picLocks noChangeAspect="1"/>
          </p:cNvPicPr>
          <p:nvPr/>
        </p:nvPicPr>
        <p:blipFill rotWithShape="1">
          <a:blip r:embed="rId7">
            <a:extLst>
              <a:ext uri="{28A0092B-C50C-407E-A947-70E740481C1C}">
                <a14:useLocalDpi xmlns:a14="http://schemas.microsoft.com/office/drawing/2010/main"/>
              </a:ext>
            </a:extLst>
          </a:blip>
          <a:srcRect b="1488"/>
          <a:stretch/>
        </p:blipFill>
        <p:spPr>
          <a:xfrm>
            <a:off x="9812882" y="1473816"/>
            <a:ext cx="1619260" cy="2391519"/>
          </a:xfrm>
          <a:prstGeom prst="rect">
            <a:avLst/>
          </a:prstGeom>
        </p:spPr>
      </p:pic>
      <p:pic>
        <p:nvPicPr>
          <p:cNvPr id="5" name="Picture 4"/>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9476324" y="3943449"/>
            <a:ext cx="2154899" cy="2103399"/>
          </a:xfrm>
          <a:prstGeom prst="rect">
            <a:avLst/>
          </a:prstGeom>
        </p:spPr>
      </p:pic>
      <p:sp>
        <p:nvSpPr>
          <p:cNvPr id="18" name="TextBox 17"/>
          <p:cNvSpPr txBox="1"/>
          <p:nvPr/>
        </p:nvSpPr>
        <p:spPr>
          <a:xfrm>
            <a:off x="7269073" y="3673945"/>
            <a:ext cx="2077813" cy="246221"/>
          </a:xfrm>
          <a:prstGeom prst="rect">
            <a:avLst/>
          </a:prstGeom>
          <a:solidFill>
            <a:schemeClr val="bg1"/>
          </a:solidFill>
        </p:spPr>
        <p:txBody>
          <a:bodyPr wrap="none" tIns="0" bIns="0" rtlCol="0">
            <a:spAutoFit/>
          </a:bodyPr>
          <a:lstStyle/>
          <a:p>
            <a:pPr algn="ctr"/>
            <a:r>
              <a:rPr lang="en-US" sz="1600" b="1" dirty="0">
                <a:latin typeface="Arial" panose="020B0604020202020204" pitchFamily="34" charset="0"/>
                <a:ea typeface="Tahoma" panose="020B0604030504040204" pitchFamily="34" charset="0"/>
                <a:cs typeface="Arial" panose="020B0604020202020204" pitchFamily="34" charset="0"/>
              </a:rPr>
              <a:t>Study cycle 3 day 1</a:t>
            </a:r>
          </a:p>
        </p:txBody>
      </p:sp>
      <p:sp>
        <p:nvSpPr>
          <p:cNvPr id="21" name="TextBox 20"/>
          <p:cNvSpPr txBox="1"/>
          <p:nvPr/>
        </p:nvSpPr>
        <p:spPr>
          <a:xfrm>
            <a:off x="9483572" y="3687489"/>
            <a:ext cx="2077813" cy="246221"/>
          </a:xfrm>
          <a:prstGeom prst="rect">
            <a:avLst/>
          </a:prstGeom>
          <a:solidFill>
            <a:schemeClr val="bg1"/>
          </a:solidFill>
        </p:spPr>
        <p:txBody>
          <a:bodyPr wrap="none" tIns="0" bIns="0" rtlCol="0">
            <a:spAutoFit/>
          </a:bodyPr>
          <a:lstStyle/>
          <a:p>
            <a:pPr algn="ctr"/>
            <a:r>
              <a:rPr lang="en-US" sz="1600" b="1" dirty="0">
                <a:latin typeface="Arial" panose="020B0604020202020204" pitchFamily="34" charset="0"/>
                <a:ea typeface="Tahoma" panose="020B0604030504040204" pitchFamily="34" charset="0"/>
                <a:cs typeface="Arial" panose="020B0604020202020204" pitchFamily="34" charset="0"/>
              </a:rPr>
              <a:t>Study cycle 9 day 1</a:t>
            </a:r>
          </a:p>
        </p:txBody>
      </p:sp>
      <p:sp>
        <p:nvSpPr>
          <p:cNvPr id="29" name="TextBox 28">
            <a:extLst>
              <a:ext uri="{FF2B5EF4-FFF2-40B4-BE49-F238E27FC236}">
                <a16:creationId xmlns:a16="http://schemas.microsoft.com/office/drawing/2014/main" id="{9DEE03D6-8F3F-0E4D-B0EA-03EBBB2D4C47}"/>
              </a:ext>
            </a:extLst>
          </p:cNvPr>
          <p:cNvSpPr txBox="1"/>
          <p:nvPr/>
        </p:nvSpPr>
        <p:spPr>
          <a:xfrm>
            <a:off x="5193104" y="3673945"/>
            <a:ext cx="1978895" cy="246221"/>
          </a:xfrm>
          <a:prstGeom prst="rect">
            <a:avLst/>
          </a:prstGeom>
          <a:solidFill>
            <a:schemeClr val="bg1"/>
          </a:solidFill>
        </p:spPr>
        <p:txBody>
          <a:bodyPr wrap="square" tIns="0" bIns="0" rtlCol="0">
            <a:spAutoFit/>
          </a:bodyPr>
          <a:lstStyle/>
          <a:p>
            <a:pPr algn="ctr"/>
            <a:r>
              <a:rPr lang="en-US" sz="1600" b="1" dirty="0">
                <a:latin typeface="Arial" panose="020B0604020202020204" pitchFamily="34" charset="0"/>
                <a:ea typeface="Tahoma" panose="020B0604030504040204" pitchFamily="34" charset="0"/>
                <a:cs typeface="Arial" panose="020B0604020202020204" pitchFamily="34" charset="0"/>
              </a:rPr>
              <a:t>Baseline</a:t>
            </a:r>
          </a:p>
        </p:txBody>
      </p:sp>
      <p:sp>
        <p:nvSpPr>
          <p:cNvPr id="11" name="Rectangle 10"/>
          <p:cNvSpPr/>
          <p:nvPr/>
        </p:nvSpPr>
        <p:spPr>
          <a:xfrm>
            <a:off x="5207681" y="1196752"/>
            <a:ext cx="6423542" cy="3097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cap="all" dirty="0">
                <a:solidFill>
                  <a:srgbClr val="000000"/>
                </a:solidFill>
                <a:latin typeface="Arial" panose="020B0604020202020204" pitchFamily="34" charset="0"/>
                <a:ea typeface="Tahoma" panose="020B0604030504040204" pitchFamily="34" charset="0"/>
                <a:cs typeface="Arial" panose="020B0604020202020204" pitchFamily="34" charset="0"/>
              </a:rPr>
              <a:t>PET</a:t>
            </a:r>
          </a:p>
        </p:txBody>
      </p:sp>
      <p:sp>
        <p:nvSpPr>
          <p:cNvPr id="30" name="Rectangle 29">
            <a:extLst>
              <a:ext uri="{FF2B5EF4-FFF2-40B4-BE49-F238E27FC236}">
                <a16:creationId xmlns:a16="http://schemas.microsoft.com/office/drawing/2014/main" id="{7446C45D-F537-874C-9927-A2B3B01DE3C9}"/>
              </a:ext>
            </a:extLst>
          </p:cNvPr>
          <p:cNvSpPr/>
          <p:nvPr/>
        </p:nvSpPr>
        <p:spPr>
          <a:xfrm>
            <a:off x="479376" y="6049223"/>
            <a:ext cx="11233248" cy="246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p:cNvSpPr txBox="1"/>
          <p:nvPr/>
        </p:nvSpPr>
        <p:spPr>
          <a:xfrm>
            <a:off x="5442925" y="6121231"/>
            <a:ext cx="1632178" cy="246221"/>
          </a:xfrm>
          <a:prstGeom prst="rect">
            <a:avLst/>
          </a:prstGeom>
          <a:noFill/>
        </p:spPr>
        <p:txBody>
          <a:bodyPr wrap="none" tIns="0" bIns="0" rtlCol="0">
            <a:spAutoFit/>
          </a:bodyPr>
          <a:lstStyle/>
          <a:p>
            <a:pPr algn="ctr"/>
            <a:r>
              <a:rPr lang="en-US" sz="1600" b="1" dirty="0">
                <a:solidFill>
                  <a:srgbClr val="000000"/>
                </a:solidFill>
                <a:latin typeface="Arial" panose="020B0604020202020204" pitchFamily="34" charset="0"/>
                <a:ea typeface="Tahoma" panose="020B0604030504040204" pitchFamily="34" charset="0"/>
                <a:cs typeface="Arial" panose="020B0604020202020204" pitchFamily="34" charset="0"/>
              </a:rPr>
              <a:t>Study baseline</a:t>
            </a:r>
          </a:p>
        </p:txBody>
      </p:sp>
      <p:sp>
        <p:nvSpPr>
          <p:cNvPr id="16" name="TextBox 15"/>
          <p:cNvSpPr txBox="1"/>
          <p:nvPr/>
        </p:nvSpPr>
        <p:spPr>
          <a:xfrm>
            <a:off x="7278139" y="6121231"/>
            <a:ext cx="2077813" cy="246221"/>
          </a:xfrm>
          <a:prstGeom prst="rect">
            <a:avLst/>
          </a:prstGeom>
          <a:noFill/>
        </p:spPr>
        <p:txBody>
          <a:bodyPr wrap="none" tIns="0" bIns="0" rtlCol="0">
            <a:spAutoFit/>
          </a:bodyPr>
          <a:lstStyle/>
          <a:p>
            <a:pPr algn="ctr"/>
            <a:r>
              <a:rPr lang="en-US" sz="1600" b="1" dirty="0">
                <a:solidFill>
                  <a:srgbClr val="000000"/>
                </a:solidFill>
                <a:latin typeface="Arial" panose="020B0604020202020204" pitchFamily="34" charset="0"/>
                <a:ea typeface="Tahoma" panose="020B0604030504040204" pitchFamily="34" charset="0"/>
                <a:cs typeface="Arial" panose="020B0604020202020204" pitchFamily="34" charset="0"/>
              </a:rPr>
              <a:t>Study cycle 5 day 1</a:t>
            </a:r>
          </a:p>
        </p:txBody>
      </p:sp>
      <p:sp>
        <p:nvSpPr>
          <p:cNvPr id="22" name="TextBox 21"/>
          <p:cNvSpPr txBox="1"/>
          <p:nvPr/>
        </p:nvSpPr>
        <p:spPr>
          <a:xfrm>
            <a:off x="9518736" y="6121231"/>
            <a:ext cx="2077813" cy="246221"/>
          </a:xfrm>
          <a:prstGeom prst="rect">
            <a:avLst/>
          </a:prstGeom>
          <a:noFill/>
        </p:spPr>
        <p:txBody>
          <a:bodyPr wrap="none" tIns="0" bIns="0" rtlCol="0">
            <a:spAutoFit/>
          </a:bodyPr>
          <a:lstStyle/>
          <a:p>
            <a:pPr algn="ctr"/>
            <a:r>
              <a:rPr lang="en-US" sz="1600" b="1" dirty="0">
                <a:solidFill>
                  <a:srgbClr val="000000"/>
                </a:solidFill>
                <a:latin typeface="Arial" panose="020B0604020202020204" pitchFamily="34" charset="0"/>
                <a:ea typeface="Tahoma" panose="020B0604030504040204" pitchFamily="34" charset="0"/>
                <a:cs typeface="Arial" panose="020B0604020202020204" pitchFamily="34" charset="0"/>
              </a:rPr>
              <a:t>Study cycle 9 day 1</a:t>
            </a:r>
          </a:p>
        </p:txBody>
      </p:sp>
    </p:spTree>
    <p:extLst>
      <p:ext uri="{BB962C8B-B14F-4D97-AF65-F5344CB8AC3E}">
        <p14:creationId xmlns:p14="http://schemas.microsoft.com/office/powerpoint/2010/main" val="29078293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620184" y="2416628"/>
            <a:ext cx="2811520" cy="3532651"/>
          </a:xfrm>
        </p:spPr>
        <p:txBody>
          <a:bodyPr/>
          <a:lstStyle/>
          <a:p>
            <a:r>
              <a:rPr lang="en-US" dirty="0"/>
              <a:t>33 </a:t>
            </a:r>
            <a:r>
              <a:rPr lang="en-US" dirty="0" err="1"/>
              <a:t>yo</a:t>
            </a:r>
            <a:r>
              <a:rPr lang="en-US" dirty="0"/>
              <a:t> male progressed </a:t>
            </a:r>
            <a:br>
              <a:rPr lang="en-US" dirty="0"/>
            </a:br>
            <a:r>
              <a:rPr lang="en-US" dirty="0"/>
              <a:t>through docetaxel, carboplatin and 5FU</a:t>
            </a:r>
          </a:p>
          <a:p>
            <a:r>
              <a:rPr lang="en-US" dirty="0"/>
              <a:t>100 mg BID</a:t>
            </a:r>
          </a:p>
          <a:p>
            <a:r>
              <a:rPr lang="en-US" dirty="0"/>
              <a:t>Confirmed partial response</a:t>
            </a:r>
          </a:p>
        </p:txBody>
      </p:sp>
      <p:sp>
        <p:nvSpPr>
          <p:cNvPr id="9" name="Title 8"/>
          <p:cNvSpPr>
            <a:spLocks noGrp="1"/>
          </p:cNvSpPr>
          <p:nvPr>
            <p:ph type="title"/>
          </p:nvPr>
        </p:nvSpPr>
        <p:spPr>
          <a:xfrm>
            <a:off x="619200" y="246566"/>
            <a:ext cx="9293224" cy="807285"/>
          </a:xfrm>
        </p:spPr>
        <p:txBody>
          <a:bodyPr/>
          <a:lstStyle/>
          <a:p>
            <a:r>
              <a:rPr lang="en-US" i="1" dirty="0"/>
              <a:t>ETV6-NTRK3</a:t>
            </a:r>
            <a:r>
              <a:rPr lang="en-US" dirty="0"/>
              <a:t> fusion mammary analogue secretory carcinoma of the salivary gland (MASC)</a:t>
            </a:r>
            <a:br>
              <a:rPr lang="en-GB" dirty="0"/>
            </a:br>
            <a:br>
              <a:rPr lang="en-US" dirty="0"/>
            </a:br>
            <a:endParaRPr lang="en-US" dirty="0"/>
          </a:p>
        </p:txBody>
      </p:sp>
      <p:sp>
        <p:nvSpPr>
          <p:cNvPr id="4" name="Slide Number Placeholder 3"/>
          <p:cNvSpPr>
            <a:spLocks noGrp="1"/>
          </p:cNvSpPr>
          <p:nvPr>
            <p:ph type="sldNum" sz="quarter" idx="4"/>
          </p:nvPr>
        </p:nvSpPr>
        <p:spPr/>
        <p:txBody>
          <a:bodyPr/>
          <a:lstStyle/>
          <a:p>
            <a:fld id="{CCF2C006-DE72-DE46-8B2C-5D22899617F4}" type="slidenum">
              <a:rPr lang="en-US" smtClean="0"/>
              <a:pPr/>
              <a:t>65</a:t>
            </a:fld>
            <a:endParaRPr lang="en-US"/>
          </a:p>
        </p:txBody>
      </p:sp>
      <p:pic>
        <p:nvPicPr>
          <p:cNvPr id="16" name="Picture 2" descr="C:\Users\dhong\Desktop\NT 7-6-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31736" y="2478108"/>
            <a:ext cx="2247900" cy="299720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 descr="C:\Users\dhong\Desktop\NT 9-3-1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3099" y="2478108"/>
            <a:ext cx="2213610" cy="299466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40172" y="2486998"/>
            <a:ext cx="2247900" cy="2997200"/>
          </a:xfrm>
          <a:prstGeom prst="rect">
            <a:avLst/>
          </a:prstGeom>
        </p:spPr>
      </p:pic>
      <p:sp>
        <p:nvSpPr>
          <p:cNvPr id="22" name="TextBox 21">
            <a:extLst>
              <a:ext uri="{FF2B5EF4-FFF2-40B4-BE49-F238E27FC236}">
                <a16:creationId xmlns:a16="http://schemas.microsoft.com/office/drawing/2014/main" id="{BBCB1222-03A2-C24D-8E80-1655750EB31C}"/>
              </a:ext>
            </a:extLst>
          </p:cNvPr>
          <p:cNvSpPr txBox="1"/>
          <p:nvPr/>
        </p:nvSpPr>
        <p:spPr>
          <a:xfrm>
            <a:off x="4847582" y="5530780"/>
            <a:ext cx="1813317"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Study baseline</a:t>
            </a:r>
          </a:p>
        </p:txBody>
      </p:sp>
      <p:sp>
        <p:nvSpPr>
          <p:cNvPr id="23" name="TextBox 22">
            <a:extLst>
              <a:ext uri="{FF2B5EF4-FFF2-40B4-BE49-F238E27FC236}">
                <a16:creationId xmlns:a16="http://schemas.microsoft.com/office/drawing/2014/main" id="{F1CA3F45-9A72-DD4D-814C-D30B625A5434}"/>
              </a:ext>
            </a:extLst>
          </p:cNvPr>
          <p:cNvSpPr txBox="1"/>
          <p:nvPr/>
        </p:nvSpPr>
        <p:spPr>
          <a:xfrm>
            <a:off x="6959717" y="5530780"/>
            <a:ext cx="2313454"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Study cycle 3 day 1</a:t>
            </a:r>
          </a:p>
        </p:txBody>
      </p:sp>
      <p:sp>
        <p:nvSpPr>
          <p:cNvPr id="24" name="TextBox 23">
            <a:extLst>
              <a:ext uri="{FF2B5EF4-FFF2-40B4-BE49-F238E27FC236}">
                <a16:creationId xmlns:a16="http://schemas.microsoft.com/office/drawing/2014/main" id="{FFB29193-0D6A-7646-A16A-79BE6D2429A2}"/>
              </a:ext>
            </a:extLst>
          </p:cNvPr>
          <p:cNvSpPr txBox="1"/>
          <p:nvPr/>
        </p:nvSpPr>
        <p:spPr>
          <a:xfrm>
            <a:off x="9332802" y="5530780"/>
            <a:ext cx="2313454"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Study cycle 9 day 1</a:t>
            </a:r>
          </a:p>
        </p:txBody>
      </p:sp>
      <p:sp>
        <p:nvSpPr>
          <p:cNvPr id="26" name="Content Placeholder 25">
            <a:extLst>
              <a:ext uri="{FF2B5EF4-FFF2-40B4-BE49-F238E27FC236}">
                <a16:creationId xmlns:a16="http://schemas.microsoft.com/office/drawing/2014/main" id="{253B0DBD-8227-F34D-9EC2-D1C63BF8AA3D}"/>
              </a:ext>
            </a:extLst>
          </p:cNvPr>
          <p:cNvSpPr>
            <a:spLocks noGrp="1"/>
          </p:cNvSpPr>
          <p:nvPr>
            <p:ph sz="quarter" idx="15"/>
          </p:nvPr>
        </p:nvSpPr>
        <p:spPr/>
        <p:txBody>
          <a:bodyPr/>
          <a:lstStyle/>
          <a:p>
            <a:endParaRPr lang="en-GB"/>
          </a:p>
        </p:txBody>
      </p:sp>
    </p:spTree>
    <p:extLst>
      <p:ext uri="{BB962C8B-B14F-4D97-AF65-F5344CB8AC3E}">
        <p14:creationId xmlns:p14="http://schemas.microsoft.com/office/powerpoint/2010/main" val="35365434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9"/>
          <p:cNvSpPr>
            <a:spLocks noGrp="1"/>
          </p:cNvSpPr>
          <p:nvPr>
            <p:ph sz="quarter" idx="12"/>
          </p:nvPr>
        </p:nvSpPr>
        <p:spPr>
          <a:xfrm>
            <a:off x="620184" y="2132856"/>
            <a:ext cx="3027544" cy="3816424"/>
          </a:xfrm>
        </p:spPr>
        <p:txBody>
          <a:bodyPr>
            <a:normAutofit/>
          </a:bodyPr>
          <a:lstStyle/>
          <a:p>
            <a:r>
              <a:rPr lang="en-US" sz="2000" dirty="0"/>
              <a:t>33 </a:t>
            </a:r>
            <a:r>
              <a:rPr lang="en-US" sz="2000" dirty="0" err="1"/>
              <a:t>yo</a:t>
            </a:r>
            <a:r>
              <a:rPr lang="en-US" sz="2000" dirty="0"/>
              <a:t> male progressed </a:t>
            </a:r>
            <a:br>
              <a:rPr lang="en-US" sz="2000" dirty="0"/>
            </a:br>
            <a:r>
              <a:rPr lang="en-US" sz="2000" dirty="0"/>
              <a:t>through RAI, pazopanib, </a:t>
            </a:r>
            <a:r>
              <a:rPr lang="en-US" sz="2000" dirty="0" err="1"/>
              <a:t>trametanib</a:t>
            </a:r>
            <a:r>
              <a:rPr lang="en-US" sz="2000" dirty="0"/>
              <a:t> </a:t>
            </a:r>
          </a:p>
          <a:p>
            <a:r>
              <a:rPr lang="en-US" sz="2000" dirty="0"/>
              <a:t>100 mg BID</a:t>
            </a:r>
          </a:p>
          <a:p>
            <a:r>
              <a:rPr lang="en-US" sz="2000" dirty="0"/>
              <a:t>Confirmed partial response</a:t>
            </a:r>
          </a:p>
          <a:p>
            <a:r>
              <a:rPr lang="en-US" sz="2000" dirty="0"/>
              <a:t>Rapid improvement cervical lymphadenopathy</a:t>
            </a:r>
          </a:p>
        </p:txBody>
      </p:sp>
      <p:sp>
        <p:nvSpPr>
          <p:cNvPr id="2" name="Title 1"/>
          <p:cNvSpPr>
            <a:spLocks noGrp="1"/>
          </p:cNvSpPr>
          <p:nvPr>
            <p:ph type="title"/>
          </p:nvPr>
        </p:nvSpPr>
        <p:spPr/>
        <p:txBody>
          <a:bodyPr>
            <a:normAutofit fontScale="90000"/>
          </a:bodyPr>
          <a:lstStyle/>
          <a:p>
            <a:r>
              <a:rPr lang="en-US" i="1" dirty="0"/>
              <a:t>ETV6-NTRK3</a:t>
            </a:r>
            <a:r>
              <a:rPr lang="en-US" dirty="0"/>
              <a:t> fusion papillary thyroid cancer</a:t>
            </a:r>
            <a:br>
              <a:rPr lang="en-GB" dirty="0"/>
            </a:br>
            <a:br>
              <a:rPr lang="en-US" dirty="0"/>
            </a:br>
            <a:endParaRPr lang="en-US" dirty="0"/>
          </a:p>
        </p:txBody>
      </p:sp>
      <p:sp>
        <p:nvSpPr>
          <p:cNvPr id="5" name="Slide Number Placeholder 4"/>
          <p:cNvSpPr>
            <a:spLocks noGrp="1"/>
          </p:cNvSpPr>
          <p:nvPr>
            <p:ph type="sldNum" sz="quarter" idx="4"/>
          </p:nvPr>
        </p:nvSpPr>
        <p:spPr/>
        <p:txBody>
          <a:bodyPr/>
          <a:lstStyle/>
          <a:p>
            <a:fld id="{CCF2C006-DE72-DE46-8B2C-5D22899617F4}" type="slidenum">
              <a:rPr lang="en-US" smtClean="0"/>
              <a:pPr/>
              <a:t>66</a:t>
            </a:fld>
            <a:endParaRPr lang="en-US"/>
          </a:p>
        </p:txBody>
      </p:sp>
      <p:pic>
        <p:nvPicPr>
          <p:cNvPr id="6" name="Picture 5"/>
          <p:cNvPicPr>
            <a:picLocks noChangeAspect="1"/>
          </p:cNvPicPr>
          <p:nvPr/>
        </p:nvPicPr>
        <p:blipFill>
          <a:blip r:embed="rId2"/>
          <a:stretch>
            <a:fillRect/>
          </a:stretch>
        </p:blipFill>
        <p:spPr>
          <a:xfrm>
            <a:off x="3813832" y="2201283"/>
            <a:ext cx="2480925" cy="2632243"/>
          </a:xfrm>
          <a:prstGeom prst="rect">
            <a:avLst/>
          </a:prstGeom>
        </p:spPr>
      </p:pic>
      <p:pic>
        <p:nvPicPr>
          <p:cNvPr id="8" name="Picture 7"/>
          <p:cNvPicPr>
            <a:picLocks noChangeAspect="1"/>
          </p:cNvPicPr>
          <p:nvPr/>
        </p:nvPicPr>
        <p:blipFill>
          <a:blip r:embed="rId3"/>
          <a:stretch>
            <a:fillRect/>
          </a:stretch>
        </p:blipFill>
        <p:spPr>
          <a:xfrm>
            <a:off x="6386182" y="2215121"/>
            <a:ext cx="2603378" cy="261043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080985" y="2209801"/>
            <a:ext cx="2516771" cy="2615742"/>
          </a:xfrm>
          <a:prstGeom prst="rect">
            <a:avLst/>
          </a:prstGeom>
        </p:spPr>
      </p:pic>
      <p:sp>
        <p:nvSpPr>
          <p:cNvPr id="11" name="TextBox 10">
            <a:extLst>
              <a:ext uri="{FF2B5EF4-FFF2-40B4-BE49-F238E27FC236}">
                <a16:creationId xmlns:a16="http://schemas.microsoft.com/office/drawing/2014/main" id="{602A791E-0BBC-834C-908C-AB3C13F6291D}"/>
              </a:ext>
            </a:extLst>
          </p:cNvPr>
          <p:cNvSpPr txBox="1"/>
          <p:nvPr/>
        </p:nvSpPr>
        <p:spPr>
          <a:xfrm>
            <a:off x="4096467" y="4812322"/>
            <a:ext cx="1813317"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Study baseline</a:t>
            </a:r>
          </a:p>
        </p:txBody>
      </p:sp>
      <p:sp>
        <p:nvSpPr>
          <p:cNvPr id="12" name="TextBox 11">
            <a:extLst>
              <a:ext uri="{FF2B5EF4-FFF2-40B4-BE49-F238E27FC236}">
                <a16:creationId xmlns:a16="http://schemas.microsoft.com/office/drawing/2014/main" id="{BCA509C3-C2FE-6B4F-8E96-95929F413E9A}"/>
              </a:ext>
            </a:extLst>
          </p:cNvPr>
          <p:cNvSpPr txBox="1"/>
          <p:nvPr/>
        </p:nvSpPr>
        <p:spPr>
          <a:xfrm>
            <a:off x="6567831" y="4812322"/>
            <a:ext cx="2313454"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Study cycle 3 day 1</a:t>
            </a:r>
          </a:p>
        </p:txBody>
      </p:sp>
      <p:sp>
        <p:nvSpPr>
          <p:cNvPr id="13" name="TextBox 12">
            <a:extLst>
              <a:ext uri="{FF2B5EF4-FFF2-40B4-BE49-F238E27FC236}">
                <a16:creationId xmlns:a16="http://schemas.microsoft.com/office/drawing/2014/main" id="{FF4A5334-0257-4E48-A3A2-FEA540C45E0F}"/>
              </a:ext>
            </a:extLst>
          </p:cNvPr>
          <p:cNvSpPr txBox="1"/>
          <p:nvPr/>
        </p:nvSpPr>
        <p:spPr>
          <a:xfrm>
            <a:off x="9213059" y="4812322"/>
            <a:ext cx="2313454"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Study cycle 7 day 1</a:t>
            </a:r>
          </a:p>
        </p:txBody>
      </p:sp>
      <p:sp>
        <p:nvSpPr>
          <p:cNvPr id="14" name="Content Placeholder 13">
            <a:extLst>
              <a:ext uri="{FF2B5EF4-FFF2-40B4-BE49-F238E27FC236}">
                <a16:creationId xmlns:a16="http://schemas.microsoft.com/office/drawing/2014/main" id="{D1615DCE-19A1-FD41-945D-B2C8A1AFC506}"/>
              </a:ext>
            </a:extLst>
          </p:cNvPr>
          <p:cNvSpPr>
            <a:spLocks noGrp="1"/>
          </p:cNvSpPr>
          <p:nvPr>
            <p:ph sz="quarter" idx="15"/>
          </p:nvPr>
        </p:nvSpPr>
        <p:spPr/>
        <p:txBody>
          <a:bodyPr/>
          <a:lstStyle/>
          <a:p>
            <a:endParaRPr lang="en-GB"/>
          </a:p>
        </p:txBody>
      </p:sp>
    </p:spTree>
    <p:extLst>
      <p:ext uri="{BB962C8B-B14F-4D97-AF65-F5344CB8AC3E}">
        <p14:creationId xmlns:p14="http://schemas.microsoft.com/office/powerpoint/2010/main" val="1018267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E0E80AFB-4FBF-40B3-B17A-C875E96CF697}"/>
              </a:ext>
            </a:extLst>
          </p:cNvPr>
          <p:cNvGraphicFramePr>
            <a:graphicFrameLocks noGrp="1"/>
          </p:cNvGraphicFramePr>
          <p:nvPr>
            <p:ph sz="quarter" idx="12"/>
            <p:extLst>
              <p:ext uri="{D42A27DB-BD31-4B8C-83A1-F6EECF244321}">
                <p14:modId xmlns:p14="http://schemas.microsoft.com/office/powerpoint/2010/main" val="4188842877"/>
              </p:ext>
            </p:extLst>
          </p:nvPr>
        </p:nvGraphicFramePr>
        <p:xfrm>
          <a:off x="1199456" y="1214472"/>
          <a:ext cx="9363720" cy="3876040"/>
        </p:xfrm>
        <a:graphic>
          <a:graphicData uri="http://schemas.openxmlformats.org/drawingml/2006/table">
            <a:tbl>
              <a:tblPr firstRow="1" bandRow="1">
                <a:tableStyleId>{5C22544A-7EE6-4342-B048-85BDC9FD1C3A}</a:tableStyleId>
              </a:tblPr>
              <a:tblGrid>
                <a:gridCol w="5040560">
                  <a:extLst>
                    <a:ext uri="{9D8B030D-6E8A-4147-A177-3AD203B41FA5}">
                      <a16:colId xmlns:a16="http://schemas.microsoft.com/office/drawing/2014/main" val="2297844822"/>
                    </a:ext>
                  </a:extLst>
                </a:gridCol>
                <a:gridCol w="2232248">
                  <a:extLst>
                    <a:ext uri="{9D8B030D-6E8A-4147-A177-3AD203B41FA5}">
                      <a16:colId xmlns:a16="http://schemas.microsoft.com/office/drawing/2014/main" val="2537699829"/>
                    </a:ext>
                  </a:extLst>
                </a:gridCol>
                <a:gridCol w="2090912">
                  <a:extLst>
                    <a:ext uri="{9D8B030D-6E8A-4147-A177-3AD203B41FA5}">
                      <a16:colId xmlns:a16="http://schemas.microsoft.com/office/drawing/2014/main" val="1097480497"/>
                    </a:ext>
                  </a:extLst>
                </a:gridCol>
              </a:tblGrid>
              <a:tr h="370840">
                <a:tc>
                  <a:txBody>
                    <a:bodyPr/>
                    <a:lstStyle/>
                    <a:p>
                      <a:pPr algn="ctr"/>
                      <a:r>
                        <a:rPr lang="en-GB" dirty="0">
                          <a:latin typeface="Arial" panose="020B0604020202020204" pitchFamily="34" charset="0"/>
                          <a:cs typeface="Arial" panose="020B0604020202020204" pitchFamily="34" charset="0"/>
                        </a:rPr>
                        <a:t>Session</a:t>
                      </a:r>
                    </a:p>
                  </a:txBody>
                  <a:tcPr/>
                </a:tc>
                <a:tc>
                  <a:txBody>
                    <a:bodyPr/>
                    <a:lstStyle/>
                    <a:p>
                      <a:pPr algn="ctr"/>
                      <a:r>
                        <a:rPr lang="en-GB" dirty="0">
                          <a:latin typeface="Arial" panose="020B0604020202020204" pitchFamily="34" charset="0"/>
                          <a:cs typeface="Arial" panose="020B0604020202020204" pitchFamily="34" charset="0"/>
                        </a:rPr>
                        <a:t>Who</a:t>
                      </a:r>
                    </a:p>
                  </a:txBody>
                  <a:tcPr/>
                </a:tc>
                <a:tc>
                  <a:txBody>
                    <a:bodyPr/>
                    <a:lstStyle/>
                    <a:p>
                      <a:pPr algn="ctr"/>
                      <a:r>
                        <a:rPr lang="en-GB" dirty="0">
                          <a:latin typeface="Arial" panose="020B0604020202020204" pitchFamily="34" charset="0"/>
                          <a:cs typeface="Arial" panose="020B0604020202020204" pitchFamily="34" charset="0"/>
                        </a:rPr>
                        <a:t>Duration</a:t>
                      </a:r>
                    </a:p>
                  </a:txBody>
                  <a:tcPr/>
                </a:tc>
                <a:extLst>
                  <a:ext uri="{0D108BD9-81ED-4DB2-BD59-A6C34878D82A}">
                    <a16:rowId xmlns:a16="http://schemas.microsoft.com/office/drawing/2014/main" val="2572447865"/>
                  </a:ext>
                </a:extLst>
              </a:tr>
              <a:tr h="448960">
                <a:tc>
                  <a:txBody>
                    <a:bodyPr/>
                    <a:lstStyle/>
                    <a:p>
                      <a:r>
                        <a:rPr lang="en-GB" sz="1600" b="1" i="1" dirty="0">
                          <a:latin typeface="Arial" panose="020B0604020202020204" pitchFamily="34" charset="0"/>
                          <a:cs typeface="Arial" panose="020B0604020202020204" pitchFamily="34" charset="0"/>
                        </a:rPr>
                        <a:t>PLENARY</a:t>
                      </a:r>
                    </a:p>
                    <a:p>
                      <a:pPr marL="0" indent="0">
                        <a:buNone/>
                      </a:pPr>
                      <a:r>
                        <a:rPr lang="en-GB" sz="1600" dirty="0">
                          <a:latin typeface="Arial" panose="020B0604020202020204" pitchFamily="34" charset="0"/>
                          <a:cs typeface="Arial" panose="020B0604020202020204" pitchFamily="34" charset="0"/>
                        </a:rPr>
                        <a:t>Welcome and introductions</a:t>
                      </a:r>
                    </a:p>
                    <a:p>
                      <a:pPr marL="342900" indent="-342900">
                        <a:buAutoNum type="arabicPeriod"/>
                      </a:pPr>
                      <a:endParaRPr lang="en-GB" sz="1600" dirty="0">
                        <a:latin typeface="Arial" panose="020B0604020202020204" pitchFamily="34" charset="0"/>
                        <a:cs typeface="Arial" panose="020B0604020202020204" pitchFamily="34" charset="0"/>
                      </a:endParaRPr>
                    </a:p>
                    <a:p>
                      <a:pPr marL="342900" indent="-342900">
                        <a:buAutoNum type="arabicPeriod"/>
                      </a:pPr>
                      <a:r>
                        <a:rPr lang="en-GB" sz="1600" dirty="0">
                          <a:latin typeface="Arial" panose="020B0604020202020204" pitchFamily="34" charset="0"/>
                          <a:cs typeface="Arial" panose="020B0604020202020204" pitchFamily="34" charset="0"/>
                        </a:rPr>
                        <a:t>Diagnostic approaches and a lung cancer case </a:t>
                      </a:r>
                    </a:p>
                    <a:p>
                      <a:pPr marL="342900" indent="-342900">
                        <a:buAutoNum type="arabicPeriod"/>
                      </a:pPr>
                      <a:endParaRPr lang="en-GB" sz="1600" i="0" dirty="0">
                        <a:latin typeface="Arial" panose="020B0604020202020204" pitchFamily="34" charset="0"/>
                        <a:cs typeface="Arial" panose="020B0604020202020204" pitchFamily="34" charset="0"/>
                      </a:endParaRPr>
                    </a:p>
                    <a:p>
                      <a:pPr marL="342900" indent="-342900">
                        <a:buAutoNum type="arabicPeriod"/>
                      </a:pPr>
                      <a:endParaRPr lang="en-GB" sz="1600" i="0" dirty="0">
                        <a:latin typeface="Arial" panose="020B0604020202020204" pitchFamily="34" charset="0"/>
                        <a:cs typeface="Arial" panose="020B0604020202020204" pitchFamily="34" charset="0"/>
                      </a:endParaRPr>
                    </a:p>
                    <a:p>
                      <a:pPr marL="342900" indent="-342900">
                        <a:buAutoNum type="arabicPeriod"/>
                      </a:pPr>
                      <a:r>
                        <a:rPr lang="en-GB" sz="1600" i="0" dirty="0">
                          <a:latin typeface="Arial" panose="020B0604020202020204" pitchFamily="34" charset="0"/>
                          <a:cs typeface="Arial" panose="020B0604020202020204" pitchFamily="34" charset="0"/>
                        </a:rPr>
                        <a:t>TRK inhibitor therapy and several case studies</a:t>
                      </a:r>
                    </a:p>
                    <a:p>
                      <a:pPr marL="342900" indent="-342900">
                        <a:buAutoNum type="arabicPeriod"/>
                      </a:pPr>
                      <a:endParaRPr lang="en-GB" sz="1600" i="0" dirty="0">
                        <a:latin typeface="Arial" panose="020B0604020202020204" pitchFamily="34" charset="0"/>
                        <a:cs typeface="Arial" panose="020B0604020202020204" pitchFamily="34" charset="0"/>
                      </a:endParaRPr>
                    </a:p>
                    <a:p>
                      <a:pPr marL="342900" indent="-342900">
                        <a:buAutoNum type="arabicPeriod"/>
                      </a:pPr>
                      <a:endParaRPr lang="en-GB" sz="1600" dirty="0">
                        <a:latin typeface="Arial" panose="020B0604020202020204" pitchFamily="34" charset="0"/>
                        <a:cs typeface="Arial" panose="020B0604020202020204" pitchFamily="34" charset="0"/>
                      </a:endParaRPr>
                    </a:p>
                    <a:p>
                      <a:pPr marL="342900" indent="-342900">
                        <a:buAutoNum type="arabicPeriod" startAt="3"/>
                      </a:pPr>
                      <a:r>
                        <a:rPr lang="en-GB" sz="1600" dirty="0">
                          <a:latin typeface="Arial" panose="020B0604020202020204" pitchFamily="34" charset="0"/>
                          <a:cs typeface="Arial" panose="020B0604020202020204" pitchFamily="34" charset="0"/>
                        </a:rPr>
                        <a:t>A thyroid cancer case</a:t>
                      </a:r>
                    </a:p>
                    <a:p>
                      <a:pPr marL="342900" indent="-342900">
                        <a:buAutoNum type="arabicPeriod" startAt="3"/>
                      </a:pPr>
                      <a:endParaRPr lang="en-GB" sz="1600" dirty="0">
                        <a:latin typeface="Arial" panose="020B0604020202020204" pitchFamily="34" charset="0"/>
                        <a:cs typeface="Arial" panose="020B0604020202020204" pitchFamily="34" charset="0"/>
                      </a:endParaRPr>
                    </a:p>
                    <a:p>
                      <a:pPr marL="342900" indent="-342900">
                        <a:buAutoNum type="arabicPeriod" startAt="3"/>
                      </a:pPr>
                      <a:endParaRPr lang="en-GB" sz="1600" dirty="0">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a:p>
                      <a:pPr marL="0" indent="0">
                        <a:buNone/>
                      </a:pPr>
                      <a:r>
                        <a:rPr lang="en-GB" sz="1600" b="1" i="1" dirty="0">
                          <a:latin typeface="Arial" panose="020B0604020202020204" pitchFamily="34" charset="0"/>
                          <a:cs typeface="Arial" panose="020B0604020202020204" pitchFamily="34" charset="0"/>
                        </a:rPr>
                        <a:t>KEY LEARNINGS &amp; CLOSE</a:t>
                      </a:r>
                    </a:p>
                  </a:txBody>
                  <a:tcPr/>
                </a:tc>
                <a:tc>
                  <a:txBody>
                    <a:bodyPr/>
                    <a:lstStyle/>
                    <a:p>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Caterina </a:t>
                      </a:r>
                      <a:r>
                        <a:rPr lang="en-GB" sz="1600" dirty="0" err="1">
                          <a:latin typeface="Arial" panose="020B0604020202020204" pitchFamily="34" charset="0"/>
                          <a:cs typeface="Arial" panose="020B0604020202020204" pitchFamily="34" charset="0"/>
                        </a:rPr>
                        <a:t>Marchi</a:t>
                      </a:r>
                      <a:r>
                        <a:rPr lang="it-IT" sz="1600" kern="1200" dirty="0">
                          <a:solidFill>
                            <a:schemeClr val="dk1"/>
                          </a:solidFill>
                          <a:latin typeface="Arial" panose="020B0604020202020204" pitchFamily="34" charset="0"/>
                          <a:ea typeface="+mn-ea"/>
                          <a:cs typeface="Arial" panose="020B0604020202020204" pitchFamily="34" charset="0"/>
                        </a:rPr>
                        <a:t>ò</a:t>
                      </a:r>
                      <a:endParaRPr lang="en-GB" sz="1600" kern="1200" dirty="0">
                        <a:solidFill>
                          <a:schemeClr val="dk1"/>
                        </a:solidFill>
                        <a:latin typeface="Arial" panose="020B0604020202020204" pitchFamily="34" charset="0"/>
                        <a:ea typeface="+mn-ea"/>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David Hong</a:t>
                      </a: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Philipp </a:t>
                      </a:r>
                      <a:r>
                        <a:rPr lang="en-GB" sz="1600" dirty="0" err="1">
                          <a:latin typeface="Arial" panose="020B0604020202020204" pitchFamily="34" charset="0"/>
                          <a:cs typeface="Arial" panose="020B0604020202020204" pitchFamily="34" charset="0"/>
                        </a:rPr>
                        <a:t>Ivanyi</a:t>
                      </a: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All</a:t>
                      </a:r>
                    </a:p>
                  </a:txBody>
                  <a:tcPr/>
                </a:tc>
                <a:tc>
                  <a:txBody>
                    <a:bodyPr/>
                    <a:lstStyle/>
                    <a:p>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5 mins</a:t>
                      </a: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25 mins</a:t>
                      </a: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25 mins</a:t>
                      </a: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25 mins</a:t>
                      </a: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r>
                        <a:rPr lang="en-GB" sz="1600" b="0" dirty="0">
                          <a:latin typeface="Arial" panose="020B0604020202020204" pitchFamily="34" charset="0"/>
                          <a:cs typeface="Arial" panose="020B0604020202020204" pitchFamily="34" charset="0"/>
                        </a:rPr>
                        <a:t>5 mins</a:t>
                      </a:r>
                    </a:p>
                  </a:txBody>
                  <a:tcPr/>
                </a:tc>
                <a:extLst>
                  <a:ext uri="{0D108BD9-81ED-4DB2-BD59-A6C34878D82A}">
                    <a16:rowId xmlns:a16="http://schemas.microsoft.com/office/drawing/2014/main" val="3124729009"/>
                  </a:ext>
                </a:extLst>
              </a:tr>
            </a:tbl>
          </a:graphicData>
        </a:graphic>
      </p:graphicFrame>
      <p:sp>
        <p:nvSpPr>
          <p:cNvPr id="3" name="Title 2">
            <a:extLst>
              <a:ext uri="{FF2B5EF4-FFF2-40B4-BE49-F238E27FC236}">
                <a16:creationId xmlns:a16="http://schemas.microsoft.com/office/drawing/2014/main" id="{F66A89C9-438E-4B0B-BE9C-FA9D4AC75C25}"/>
              </a:ext>
            </a:extLst>
          </p:cNvPr>
          <p:cNvSpPr>
            <a:spLocks noGrp="1"/>
          </p:cNvSpPr>
          <p:nvPr>
            <p:ph type="title"/>
          </p:nvPr>
        </p:nvSpPr>
        <p:spPr/>
        <p:txBody>
          <a:bodyPr/>
          <a:lstStyle/>
          <a:p>
            <a:r>
              <a:rPr lang="en-GB" dirty="0"/>
              <a:t>TODAY’s AGENDA</a:t>
            </a:r>
          </a:p>
        </p:txBody>
      </p:sp>
      <p:sp>
        <p:nvSpPr>
          <p:cNvPr id="4" name="Slide Number Placeholder 3">
            <a:extLst>
              <a:ext uri="{FF2B5EF4-FFF2-40B4-BE49-F238E27FC236}">
                <a16:creationId xmlns:a16="http://schemas.microsoft.com/office/drawing/2014/main" id="{F0D7EE2E-6F04-420A-A9A1-EEAE680A9B05}"/>
              </a:ext>
            </a:extLst>
          </p:cNvPr>
          <p:cNvSpPr>
            <a:spLocks noGrp="1"/>
          </p:cNvSpPr>
          <p:nvPr>
            <p:ph type="sldNum" sz="quarter" idx="4"/>
          </p:nvPr>
        </p:nvSpPr>
        <p:spPr/>
        <p:txBody>
          <a:bodyPr/>
          <a:lstStyle/>
          <a:p>
            <a:fld id="{FCE43C0F-8A7B-3A4B-9DB5-B3472E36E833}" type="slidenum">
              <a:rPr lang="en-GB" smtClean="0"/>
              <a:pPr/>
              <a:t>7</a:t>
            </a:fld>
            <a:endParaRPr lang="en-GB" dirty="0"/>
          </a:p>
        </p:txBody>
      </p:sp>
      <p:sp>
        <p:nvSpPr>
          <p:cNvPr id="5" name="Content Placeholder 4">
            <a:extLst>
              <a:ext uri="{FF2B5EF4-FFF2-40B4-BE49-F238E27FC236}">
                <a16:creationId xmlns:a16="http://schemas.microsoft.com/office/drawing/2014/main" id="{60A4B498-539B-4C61-84F5-D73707507A07}"/>
              </a:ext>
            </a:extLst>
          </p:cNvPr>
          <p:cNvSpPr>
            <a:spLocks noGrp="1"/>
          </p:cNvSpPr>
          <p:nvPr>
            <p:ph sz="quarter" idx="15"/>
          </p:nvPr>
        </p:nvSpPr>
        <p:spPr/>
        <p:txBody>
          <a:bodyPr/>
          <a:lstStyle/>
          <a:p>
            <a:endParaRPr lang="en-GB"/>
          </a:p>
        </p:txBody>
      </p:sp>
    </p:spTree>
    <p:extLst>
      <p:ext uri="{BB962C8B-B14F-4D97-AF65-F5344CB8AC3E}">
        <p14:creationId xmlns:p14="http://schemas.microsoft.com/office/powerpoint/2010/main" val="197308086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3EE807-8E6B-450C-9C7F-8EDD38E0ECEA}"/>
              </a:ext>
            </a:extLst>
          </p:cNvPr>
          <p:cNvSpPr>
            <a:spLocks noGrp="1"/>
          </p:cNvSpPr>
          <p:nvPr>
            <p:ph type="title"/>
          </p:nvPr>
        </p:nvSpPr>
        <p:spPr/>
        <p:txBody>
          <a:bodyPr/>
          <a:lstStyle/>
          <a:p>
            <a:r>
              <a:rPr lang="en-GB" dirty="0"/>
              <a:t>International participation</a:t>
            </a:r>
          </a:p>
        </p:txBody>
      </p:sp>
      <p:sp>
        <p:nvSpPr>
          <p:cNvPr id="4" name="Slide Number Placeholder 3">
            <a:extLst>
              <a:ext uri="{FF2B5EF4-FFF2-40B4-BE49-F238E27FC236}">
                <a16:creationId xmlns:a16="http://schemas.microsoft.com/office/drawing/2014/main" id="{75F44249-E6DB-4699-BF23-B32E1E729CAA}"/>
              </a:ext>
            </a:extLst>
          </p:cNvPr>
          <p:cNvSpPr>
            <a:spLocks noGrp="1"/>
          </p:cNvSpPr>
          <p:nvPr>
            <p:ph type="sldNum" sz="quarter" idx="4"/>
          </p:nvPr>
        </p:nvSpPr>
        <p:spPr/>
        <p:txBody>
          <a:bodyPr/>
          <a:lstStyle/>
          <a:p>
            <a:fld id="{FCE43C0F-8A7B-3A4B-9DB5-B3472E36E833}" type="slidenum">
              <a:rPr lang="en-GB" smtClean="0"/>
              <a:pPr/>
              <a:t>8</a:t>
            </a:fld>
            <a:endParaRPr lang="en-GB" dirty="0"/>
          </a:p>
        </p:txBody>
      </p:sp>
      <p:pic>
        <p:nvPicPr>
          <p:cNvPr id="8" name="Picture 7">
            <a:extLst>
              <a:ext uri="{FF2B5EF4-FFF2-40B4-BE49-F238E27FC236}">
                <a16:creationId xmlns:a16="http://schemas.microsoft.com/office/drawing/2014/main" id="{9DD54BA6-7B83-40A5-AD73-FF1A6C59F2ED}"/>
              </a:ext>
            </a:extLst>
          </p:cNvPr>
          <p:cNvPicPr>
            <a:picLocks noChangeAspect="1"/>
          </p:cNvPicPr>
          <p:nvPr/>
        </p:nvPicPr>
        <p:blipFill rotWithShape="1">
          <a:blip r:embed="rId2">
            <a:duotone>
              <a:schemeClr val="accent1">
                <a:shade val="45000"/>
                <a:satMod val="135000"/>
              </a:schemeClr>
              <a:prstClr val="white"/>
            </a:duotone>
          </a:blip>
          <a:srcRect b="17730"/>
          <a:stretch/>
        </p:blipFill>
        <p:spPr>
          <a:xfrm>
            <a:off x="9139641" y="1534726"/>
            <a:ext cx="1198894" cy="986327"/>
          </a:xfrm>
          <a:prstGeom prst="rect">
            <a:avLst/>
          </a:prstGeom>
        </p:spPr>
      </p:pic>
      <p:pic>
        <p:nvPicPr>
          <p:cNvPr id="9" name="Picture 8">
            <a:extLst>
              <a:ext uri="{FF2B5EF4-FFF2-40B4-BE49-F238E27FC236}">
                <a16:creationId xmlns:a16="http://schemas.microsoft.com/office/drawing/2014/main" id="{25555C62-83FC-4F4F-A48B-057FC4172D43}"/>
              </a:ext>
            </a:extLst>
          </p:cNvPr>
          <p:cNvPicPr>
            <a:picLocks noChangeAspect="1"/>
          </p:cNvPicPr>
          <p:nvPr/>
        </p:nvPicPr>
        <p:blipFill rotWithShape="1">
          <a:blip r:embed="rId3">
            <a:duotone>
              <a:schemeClr val="accent5">
                <a:shade val="45000"/>
                <a:satMod val="135000"/>
              </a:schemeClr>
              <a:prstClr val="white"/>
            </a:duotone>
          </a:blip>
          <a:srcRect l="5911" t="16800" r="7022" b="31466"/>
          <a:stretch/>
        </p:blipFill>
        <p:spPr>
          <a:xfrm>
            <a:off x="603210" y="1217072"/>
            <a:ext cx="6849585" cy="4069894"/>
          </a:xfrm>
          <a:prstGeom prst="rect">
            <a:avLst/>
          </a:prstGeom>
        </p:spPr>
      </p:pic>
      <p:sp>
        <p:nvSpPr>
          <p:cNvPr id="10" name="TextBox 9">
            <a:extLst>
              <a:ext uri="{FF2B5EF4-FFF2-40B4-BE49-F238E27FC236}">
                <a16:creationId xmlns:a16="http://schemas.microsoft.com/office/drawing/2014/main" id="{5B8EA0F7-4EFE-48F6-961C-7389CF20ED65}"/>
              </a:ext>
            </a:extLst>
          </p:cNvPr>
          <p:cNvSpPr txBox="1"/>
          <p:nvPr/>
        </p:nvSpPr>
        <p:spPr>
          <a:xfrm>
            <a:off x="873383" y="2564904"/>
            <a:ext cx="6428894" cy="646331"/>
          </a:xfrm>
          <a:prstGeom prst="rect">
            <a:avLst/>
          </a:prstGeom>
          <a:solidFill>
            <a:schemeClr val="tx2"/>
          </a:solidFill>
        </p:spPr>
        <p:txBody>
          <a:bodyPr wrap="square" rtlCol="0">
            <a:spAutoFit/>
          </a:bodyPr>
          <a:lstStyle/>
          <a:p>
            <a:pPr algn="ctr"/>
            <a:r>
              <a:rPr lang="en-GB" sz="3600" b="1" dirty="0">
                <a:solidFill>
                  <a:schemeClr val="bg1"/>
                </a:solidFill>
                <a:ea typeface="Aileron" charset="0"/>
                <a:cs typeface="Aileron" charset="0"/>
              </a:rPr>
              <a:t>&gt;40 </a:t>
            </a:r>
            <a:r>
              <a:rPr lang="en-GB" sz="2800" b="1" dirty="0">
                <a:solidFill>
                  <a:schemeClr val="bg1"/>
                </a:solidFill>
                <a:ea typeface="Aileron" charset="0"/>
                <a:cs typeface="Aileron" charset="0"/>
              </a:rPr>
              <a:t>registrations, spanning </a:t>
            </a:r>
            <a:r>
              <a:rPr lang="en-GB" sz="3600" b="1" dirty="0">
                <a:solidFill>
                  <a:schemeClr val="bg1"/>
                </a:solidFill>
                <a:ea typeface="Aileron" charset="0"/>
                <a:cs typeface="Aileron" charset="0"/>
              </a:rPr>
              <a:t>20</a:t>
            </a:r>
            <a:r>
              <a:rPr lang="en-GB" sz="2800" b="1" dirty="0">
                <a:solidFill>
                  <a:schemeClr val="bg1"/>
                </a:solidFill>
                <a:ea typeface="Aileron" charset="0"/>
                <a:cs typeface="Aileron" charset="0"/>
              </a:rPr>
              <a:t> countries </a:t>
            </a:r>
          </a:p>
        </p:txBody>
      </p:sp>
      <p:sp>
        <p:nvSpPr>
          <p:cNvPr id="11" name="TextBox 10">
            <a:extLst>
              <a:ext uri="{FF2B5EF4-FFF2-40B4-BE49-F238E27FC236}">
                <a16:creationId xmlns:a16="http://schemas.microsoft.com/office/drawing/2014/main" id="{D082B88E-6455-43CE-9D24-620DC52F15B6}"/>
              </a:ext>
            </a:extLst>
          </p:cNvPr>
          <p:cNvSpPr txBox="1"/>
          <p:nvPr/>
        </p:nvSpPr>
        <p:spPr>
          <a:xfrm>
            <a:off x="7663196" y="3197875"/>
            <a:ext cx="4151784" cy="1754326"/>
          </a:xfrm>
          <a:prstGeom prst="rect">
            <a:avLst/>
          </a:prstGeom>
          <a:noFill/>
        </p:spPr>
        <p:txBody>
          <a:bodyPr wrap="square" rtlCol="0">
            <a:spAutoFit/>
          </a:bodyPr>
          <a:lstStyle/>
          <a:p>
            <a:pPr marL="342900" indent="-342900">
              <a:buFont typeface="Arial" panose="020B0604020202020204" pitchFamily="34" charset="0"/>
              <a:buChar char="•"/>
            </a:pPr>
            <a:r>
              <a:rPr lang="en-GB" b="1" dirty="0">
                <a:solidFill>
                  <a:schemeClr val="tx2"/>
                </a:solidFill>
                <a:ea typeface="Aileron" charset="0"/>
                <a:cs typeface="Aileron" charset="0"/>
              </a:rPr>
              <a:t>Primarily Oncologists</a:t>
            </a:r>
          </a:p>
          <a:p>
            <a:pPr marL="342900" indent="-342900">
              <a:buFont typeface="Arial" panose="020B0604020202020204" pitchFamily="34" charset="0"/>
              <a:buChar char="•"/>
            </a:pPr>
            <a:endParaRPr lang="en-GB" b="1" dirty="0">
              <a:solidFill>
                <a:schemeClr val="tx2"/>
              </a:solidFill>
              <a:ea typeface="Aileron" charset="0"/>
              <a:cs typeface="Aileron" charset="0"/>
            </a:endParaRPr>
          </a:p>
          <a:p>
            <a:pPr marL="342900" indent="-342900">
              <a:buFont typeface="Arial" panose="020B0604020202020204" pitchFamily="34" charset="0"/>
              <a:buChar char="•"/>
            </a:pPr>
            <a:endParaRPr lang="en-GB" b="1" dirty="0">
              <a:solidFill>
                <a:schemeClr val="tx2"/>
              </a:solidFill>
              <a:ea typeface="Aileron" charset="0"/>
              <a:cs typeface="Aileron" charset="0"/>
            </a:endParaRPr>
          </a:p>
          <a:p>
            <a:pPr marL="342900" indent="-342900">
              <a:buFont typeface="Arial" panose="020B0604020202020204" pitchFamily="34" charset="0"/>
              <a:buChar char="•"/>
            </a:pPr>
            <a:r>
              <a:rPr lang="en-GB" b="1" dirty="0">
                <a:solidFill>
                  <a:schemeClr val="tx2"/>
                </a:solidFill>
                <a:ea typeface="Aileron" charset="0"/>
                <a:cs typeface="Aileron" charset="0"/>
              </a:rPr>
              <a:t>Main tumours of interest: sarcoma, breast, GI, melanoma, lung, and CNS </a:t>
            </a:r>
          </a:p>
          <a:p>
            <a:pPr marL="342900" indent="-342900">
              <a:buFont typeface="Arial" panose="020B0604020202020204" pitchFamily="34" charset="0"/>
              <a:buChar char="•"/>
            </a:pPr>
            <a:endParaRPr lang="en-GB" b="1" dirty="0">
              <a:solidFill>
                <a:schemeClr val="tx2"/>
              </a:solidFill>
              <a:ea typeface="Aileron" charset="0"/>
              <a:cs typeface="Aileron" charset="0"/>
            </a:endParaRPr>
          </a:p>
        </p:txBody>
      </p:sp>
      <p:pic>
        <p:nvPicPr>
          <p:cNvPr id="12" name="Picture 11">
            <a:extLst>
              <a:ext uri="{FF2B5EF4-FFF2-40B4-BE49-F238E27FC236}">
                <a16:creationId xmlns:a16="http://schemas.microsoft.com/office/drawing/2014/main" id="{92D93696-C7DC-4BFF-BEAC-D166A38F2911}"/>
              </a:ext>
            </a:extLst>
          </p:cNvPr>
          <p:cNvPicPr>
            <a:picLocks noChangeAspect="1"/>
          </p:cNvPicPr>
          <p:nvPr/>
        </p:nvPicPr>
        <p:blipFill rotWithShape="1">
          <a:blip r:embed="rId2">
            <a:duotone>
              <a:schemeClr val="accent1">
                <a:shade val="45000"/>
                <a:satMod val="135000"/>
              </a:schemeClr>
              <a:prstClr val="white"/>
            </a:duotone>
          </a:blip>
          <a:srcRect b="17730"/>
          <a:stretch/>
        </p:blipFill>
        <p:spPr>
          <a:xfrm>
            <a:off x="9984432" y="1988559"/>
            <a:ext cx="1198894" cy="986327"/>
          </a:xfrm>
          <a:prstGeom prst="rect">
            <a:avLst/>
          </a:prstGeom>
        </p:spPr>
      </p:pic>
      <p:pic>
        <p:nvPicPr>
          <p:cNvPr id="13" name="Picture 12">
            <a:extLst>
              <a:ext uri="{FF2B5EF4-FFF2-40B4-BE49-F238E27FC236}">
                <a16:creationId xmlns:a16="http://schemas.microsoft.com/office/drawing/2014/main" id="{BEA572F0-5069-4B3C-9B09-9281CD6F906E}"/>
              </a:ext>
            </a:extLst>
          </p:cNvPr>
          <p:cNvPicPr>
            <a:picLocks noChangeAspect="1"/>
          </p:cNvPicPr>
          <p:nvPr/>
        </p:nvPicPr>
        <p:blipFill rotWithShape="1">
          <a:blip r:embed="rId2">
            <a:duotone>
              <a:schemeClr val="accent1">
                <a:shade val="45000"/>
                <a:satMod val="135000"/>
              </a:schemeClr>
              <a:prstClr val="white"/>
            </a:duotone>
          </a:blip>
          <a:srcRect b="17730"/>
          <a:stretch/>
        </p:blipFill>
        <p:spPr>
          <a:xfrm>
            <a:off x="8368094" y="2027889"/>
            <a:ext cx="1198894" cy="986327"/>
          </a:xfrm>
          <a:prstGeom prst="rect">
            <a:avLst/>
          </a:prstGeom>
        </p:spPr>
      </p:pic>
      <p:sp>
        <p:nvSpPr>
          <p:cNvPr id="14" name="Tijdelijke aanduiding voor inhoud 4">
            <a:extLst>
              <a:ext uri="{FF2B5EF4-FFF2-40B4-BE49-F238E27FC236}">
                <a16:creationId xmlns:a16="http://schemas.microsoft.com/office/drawing/2014/main" id="{00E536D4-97A2-4CCD-95F4-A5617984DBC0}"/>
              </a:ext>
            </a:extLst>
          </p:cNvPr>
          <p:cNvSpPr>
            <a:spLocks noGrp="1"/>
          </p:cNvSpPr>
          <p:nvPr>
            <p:ph sz="quarter" idx="15"/>
          </p:nvPr>
        </p:nvSpPr>
        <p:spPr>
          <a:xfrm>
            <a:off x="620713" y="6356350"/>
            <a:ext cx="8116887" cy="365125"/>
          </a:xfrm>
        </p:spPr>
        <p:txBody>
          <a:bodyPr/>
          <a:lstStyle/>
          <a:p>
            <a:pPr>
              <a:spcBef>
                <a:spcPts val="0"/>
              </a:spcBef>
              <a:spcAft>
                <a:spcPts val="300"/>
              </a:spcAft>
            </a:pPr>
            <a:r>
              <a:rPr lang="en-GB" dirty="0"/>
              <a:t>Source: Pre-meeting survey </a:t>
            </a:r>
          </a:p>
        </p:txBody>
      </p:sp>
    </p:spTree>
    <p:extLst>
      <p:ext uri="{BB962C8B-B14F-4D97-AF65-F5344CB8AC3E}">
        <p14:creationId xmlns:p14="http://schemas.microsoft.com/office/powerpoint/2010/main" val="25094918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7404FF11-0CF2-9A4E-987C-9A8933BFB7F3}"/>
              </a:ext>
            </a:extLst>
          </p:cNvPr>
          <p:cNvSpPr>
            <a:spLocks noGrp="1"/>
          </p:cNvSpPr>
          <p:nvPr>
            <p:ph sz="quarter" idx="15"/>
          </p:nvPr>
        </p:nvSpPr>
        <p:spPr/>
        <p:txBody>
          <a:bodyPr/>
          <a:lstStyle/>
          <a:p>
            <a:pPr>
              <a:spcBef>
                <a:spcPts val="0"/>
              </a:spcBef>
              <a:spcAft>
                <a:spcPts val="300"/>
              </a:spcAft>
            </a:pPr>
            <a:r>
              <a:rPr lang="en-GB" dirty="0"/>
              <a:t>Source: Pre-meeting survey (n=18) </a:t>
            </a:r>
          </a:p>
        </p:txBody>
      </p:sp>
      <p:sp>
        <p:nvSpPr>
          <p:cNvPr id="10" name="Title 9">
            <a:extLst>
              <a:ext uri="{FF2B5EF4-FFF2-40B4-BE49-F238E27FC236}">
                <a16:creationId xmlns:a16="http://schemas.microsoft.com/office/drawing/2014/main" id="{567C6E3E-DC88-41D0-B41D-1D2871E14ECA}"/>
              </a:ext>
            </a:extLst>
          </p:cNvPr>
          <p:cNvSpPr>
            <a:spLocks noGrp="1"/>
          </p:cNvSpPr>
          <p:nvPr>
            <p:ph type="title"/>
          </p:nvPr>
        </p:nvSpPr>
        <p:spPr>
          <a:xfrm>
            <a:off x="619201" y="259200"/>
            <a:ext cx="9437239" cy="864000"/>
          </a:xfrm>
        </p:spPr>
        <p:txBody>
          <a:bodyPr/>
          <a:lstStyle/>
          <a:p>
            <a:r>
              <a:rPr lang="en-GB" dirty="0"/>
              <a:t>Participant experience and first line </a:t>
            </a:r>
            <a:r>
              <a:rPr lang="en-GB" dirty="0" err="1"/>
              <a:t>trk</a:t>
            </a:r>
            <a:r>
              <a:rPr lang="en-GB" dirty="0"/>
              <a:t> inhibitor therapy choice</a:t>
            </a:r>
          </a:p>
        </p:txBody>
      </p:sp>
      <p:sp>
        <p:nvSpPr>
          <p:cNvPr id="2" name="Slide Number Placeholder 1">
            <a:extLst>
              <a:ext uri="{FF2B5EF4-FFF2-40B4-BE49-F238E27FC236}">
                <a16:creationId xmlns:a16="http://schemas.microsoft.com/office/drawing/2014/main" id="{D0C302EF-D4DA-4DF4-9FB2-5CA053A72952}"/>
              </a:ext>
            </a:extLst>
          </p:cNvPr>
          <p:cNvSpPr>
            <a:spLocks noGrp="1"/>
          </p:cNvSpPr>
          <p:nvPr>
            <p:ph type="sldNum" sz="quarter" idx="4"/>
          </p:nvPr>
        </p:nvSpPr>
        <p:spPr/>
        <p:txBody>
          <a:bodyPr/>
          <a:lstStyle/>
          <a:p>
            <a:fld id="{FCE43C0F-8A7B-3A4B-9DB5-B3472E36E833}" type="slidenum">
              <a:rPr lang="en-GB" smtClean="0"/>
              <a:pPr/>
              <a:t>9</a:t>
            </a:fld>
            <a:endParaRPr lang="en-GB" dirty="0"/>
          </a:p>
        </p:txBody>
      </p:sp>
      <p:sp>
        <p:nvSpPr>
          <p:cNvPr id="14" name="TextBox 13">
            <a:extLst>
              <a:ext uri="{FF2B5EF4-FFF2-40B4-BE49-F238E27FC236}">
                <a16:creationId xmlns:a16="http://schemas.microsoft.com/office/drawing/2014/main" id="{DEFE8A56-7F86-4F60-A7C9-85E161826FF5}"/>
              </a:ext>
            </a:extLst>
          </p:cNvPr>
          <p:cNvSpPr txBox="1"/>
          <p:nvPr/>
        </p:nvSpPr>
        <p:spPr>
          <a:xfrm>
            <a:off x="952187" y="1853351"/>
            <a:ext cx="5112568" cy="677108"/>
          </a:xfrm>
          <a:prstGeom prst="rect">
            <a:avLst/>
          </a:prstGeom>
          <a:noFill/>
        </p:spPr>
        <p:txBody>
          <a:bodyPr wrap="square" rtlCol="0">
            <a:spAutoFit/>
          </a:bodyPr>
          <a:lstStyle/>
          <a:p>
            <a:pPr algn="ctr"/>
            <a:r>
              <a:rPr lang="en-GB" b="1" dirty="0">
                <a:solidFill>
                  <a:schemeClr val="tx2"/>
                </a:solidFill>
                <a:ea typeface="Aileron" charset="0"/>
                <a:cs typeface="Aileron" charset="0"/>
              </a:rPr>
              <a:t>Qn:  Have you </a:t>
            </a:r>
            <a:r>
              <a:rPr lang="en-GB" sz="2000" b="1" dirty="0">
                <a:solidFill>
                  <a:schemeClr val="accent1"/>
                </a:solidFill>
                <a:ea typeface="Aileron" charset="0"/>
                <a:cs typeface="Aileron" charset="0"/>
              </a:rPr>
              <a:t>diagnosed or treated </a:t>
            </a:r>
            <a:r>
              <a:rPr lang="en-GB" b="1" dirty="0">
                <a:solidFill>
                  <a:schemeClr val="tx2"/>
                </a:solidFill>
                <a:ea typeface="Aileron" charset="0"/>
                <a:cs typeface="Aileron" charset="0"/>
              </a:rPr>
              <a:t>TRK fusion-positive </a:t>
            </a:r>
            <a:r>
              <a:rPr lang="en-GB" b="1" dirty="0">
                <a:solidFill>
                  <a:schemeClr val="tx2"/>
                </a:solidFill>
              </a:rPr>
              <a:t>cancer?</a:t>
            </a:r>
          </a:p>
        </p:txBody>
      </p:sp>
      <p:sp>
        <p:nvSpPr>
          <p:cNvPr id="15" name="TextBox 14">
            <a:extLst>
              <a:ext uri="{FF2B5EF4-FFF2-40B4-BE49-F238E27FC236}">
                <a16:creationId xmlns:a16="http://schemas.microsoft.com/office/drawing/2014/main" id="{B75E917A-8139-456C-A7C5-C676CB24E82A}"/>
              </a:ext>
            </a:extLst>
          </p:cNvPr>
          <p:cNvSpPr txBox="1"/>
          <p:nvPr/>
        </p:nvSpPr>
        <p:spPr>
          <a:xfrm>
            <a:off x="5519936" y="2636912"/>
            <a:ext cx="5976664" cy="400110"/>
          </a:xfrm>
          <a:prstGeom prst="rect">
            <a:avLst/>
          </a:prstGeom>
          <a:noFill/>
        </p:spPr>
        <p:txBody>
          <a:bodyPr wrap="square" rtlCol="0">
            <a:spAutoFit/>
          </a:bodyPr>
          <a:lstStyle/>
          <a:p>
            <a:pPr algn="ctr"/>
            <a:r>
              <a:rPr lang="en-GB" b="1" dirty="0">
                <a:solidFill>
                  <a:schemeClr val="tx2"/>
                </a:solidFill>
                <a:ea typeface="Aileron" charset="0"/>
                <a:cs typeface="Aileron" charset="0"/>
              </a:rPr>
              <a:t>Qn:  </a:t>
            </a:r>
            <a:r>
              <a:rPr lang="en-GB" sz="2000" b="1" dirty="0">
                <a:solidFill>
                  <a:schemeClr val="accent1"/>
                </a:solidFill>
                <a:ea typeface="Aileron" charset="0"/>
                <a:cs typeface="Aileron" charset="0"/>
              </a:rPr>
              <a:t>First line TRK inhibitor </a:t>
            </a:r>
            <a:r>
              <a:rPr lang="en-GB" b="1" dirty="0">
                <a:solidFill>
                  <a:schemeClr val="tx2"/>
                </a:solidFill>
                <a:ea typeface="Aileron" charset="0"/>
                <a:cs typeface="Aileron" charset="0"/>
              </a:rPr>
              <a:t>therapy choice</a:t>
            </a:r>
            <a:r>
              <a:rPr lang="en-GB" b="1" dirty="0">
                <a:solidFill>
                  <a:schemeClr val="tx2"/>
                </a:solidFill>
              </a:rPr>
              <a:t>?</a:t>
            </a:r>
          </a:p>
        </p:txBody>
      </p:sp>
      <p:sp>
        <p:nvSpPr>
          <p:cNvPr id="4" name="TextBox 3">
            <a:extLst>
              <a:ext uri="{FF2B5EF4-FFF2-40B4-BE49-F238E27FC236}">
                <a16:creationId xmlns:a16="http://schemas.microsoft.com/office/drawing/2014/main" id="{A328403A-02D5-40B0-83BD-2A13F71B9CAE}"/>
              </a:ext>
            </a:extLst>
          </p:cNvPr>
          <p:cNvSpPr txBox="1"/>
          <p:nvPr/>
        </p:nvSpPr>
        <p:spPr>
          <a:xfrm>
            <a:off x="7230025" y="3212976"/>
            <a:ext cx="3208699" cy="2793072"/>
          </a:xfrm>
          <a:prstGeom prst="rect">
            <a:avLst/>
          </a:prstGeom>
          <a:noFill/>
        </p:spPr>
        <p:txBody>
          <a:bodyPr wrap="none" rtlCol="0">
            <a:spAutoFit/>
          </a:bodyPr>
          <a:lstStyle/>
          <a:p>
            <a:r>
              <a:rPr lang="en-GB" sz="2400" b="1" dirty="0">
                <a:solidFill>
                  <a:schemeClr val="accent1"/>
                </a:solidFill>
                <a:ea typeface="Aileron" charset="0"/>
                <a:cs typeface="Aileron" charset="0"/>
              </a:rPr>
              <a:t>33.3% </a:t>
            </a:r>
            <a:r>
              <a:rPr lang="en-GB" sz="2400" b="1" dirty="0" err="1">
                <a:solidFill>
                  <a:schemeClr val="accent1"/>
                </a:solidFill>
                <a:ea typeface="Aileron" charset="0"/>
                <a:cs typeface="Aileron" charset="0"/>
              </a:rPr>
              <a:t>entrectinib</a:t>
            </a:r>
            <a:endParaRPr lang="en-GB" sz="1100" b="1" dirty="0">
              <a:solidFill>
                <a:schemeClr val="tx2"/>
              </a:solidFill>
              <a:ea typeface="Aileron" charset="0"/>
              <a:cs typeface="Aileron" charset="0"/>
            </a:endParaRPr>
          </a:p>
          <a:p>
            <a:endParaRPr lang="en-GB" sz="1100" b="1" dirty="0">
              <a:solidFill>
                <a:schemeClr val="accent1"/>
              </a:solidFill>
              <a:ea typeface="Aileron" charset="0"/>
              <a:cs typeface="Aileron" charset="0"/>
            </a:endParaRPr>
          </a:p>
          <a:p>
            <a:r>
              <a:rPr lang="en-GB" sz="2400" b="1" dirty="0">
                <a:solidFill>
                  <a:schemeClr val="accent1"/>
                </a:solidFill>
                <a:ea typeface="Aileron" charset="0"/>
                <a:cs typeface="Aileron" charset="0"/>
              </a:rPr>
              <a:t>33.3% </a:t>
            </a:r>
            <a:r>
              <a:rPr lang="en-GB" sz="2400" b="1" dirty="0" err="1">
                <a:solidFill>
                  <a:schemeClr val="accent1"/>
                </a:solidFill>
                <a:ea typeface="Aileron" charset="0"/>
                <a:cs typeface="Aileron" charset="0"/>
              </a:rPr>
              <a:t>larotrectinib</a:t>
            </a:r>
            <a:endParaRPr lang="en-GB" sz="2400" b="1" dirty="0">
              <a:solidFill>
                <a:schemeClr val="accent1"/>
              </a:solidFill>
              <a:ea typeface="Aileron" charset="0"/>
              <a:cs typeface="Aileron" charset="0"/>
            </a:endParaRPr>
          </a:p>
          <a:p>
            <a:endParaRPr lang="en-GB" sz="1200" b="1" dirty="0">
              <a:solidFill>
                <a:schemeClr val="tx2"/>
              </a:solidFill>
              <a:ea typeface="Aileron" charset="0"/>
              <a:cs typeface="Aileron" charset="0"/>
            </a:endParaRPr>
          </a:p>
          <a:p>
            <a:r>
              <a:rPr lang="en-GB" sz="2000" b="1" dirty="0">
                <a:solidFill>
                  <a:schemeClr val="tx2"/>
                </a:solidFill>
                <a:ea typeface="Aileron" charset="0"/>
                <a:cs typeface="Aileron" charset="0"/>
              </a:rPr>
              <a:t>16.7% no experience to date</a:t>
            </a:r>
          </a:p>
          <a:p>
            <a:endParaRPr lang="en-GB" sz="1000" b="1" dirty="0">
              <a:solidFill>
                <a:schemeClr val="tx2"/>
              </a:solidFill>
              <a:ea typeface="Aileron" charset="0"/>
              <a:cs typeface="Aileron" charset="0"/>
            </a:endParaRPr>
          </a:p>
          <a:p>
            <a:r>
              <a:rPr lang="en-GB" sz="2000" b="1" dirty="0">
                <a:solidFill>
                  <a:schemeClr val="tx2"/>
                </a:solidFill>
                <a:ea typeface="Aileron" charset="0"/>
                <a:cs typeface="Aileron" charset="0"/>
              </a:rPr>
              <a:t>11.1% other</a:t>
            </a:r>
          </a:p>
          <a:p>
            <a:endParaRPr lang="en-GB" sz="1050" b="1" dirty="0">
              <a:solidFill>
                <a:schemeClr val="tx2"/>
              </a:solidFill>
              <a:ea typeface="Aileron" charset="0"/>
              <a:cs typeface="Aileron" charset="0"/>
            </a:endParaRPr>
          </a:p>
          <a:p>
            <a:r>
              <a:rPr lang="en-GB" sz="2000" b="1" dirty="0">
                <a:solidFill>
                  <a:schemeClr val="tx2"/>
                </a:solidFill>
                <a:ea typeface="Aileron" charset="0"/>
                <a:cs typeface="Aileron" charset="0"/>
              </a:rPr>
              <a:t>5.6% no preference</a:t>
            </a:r>
          </a:p>
          <a:p>
            <a:endParaRPr lang="en-GB" sz="2400" b="1" dirty="0">
              <a:solidFill>
                <a:schemeClr val="tx2"/>
              </a:solidFill>
              <a:ea typeface="Aileron" charset="0"/>
              <a:cs typeface="Aileron" charset="0"/>
            </a:endParaRPr>
          </a:p>
        </p:txBody>
      </p:sp>
      <p:graphicFrame>
        <p:nvGraphicFramePr>
          <p:cNvPr id="3" name="Chart 2">
            <a:extLst>
              <a:ext uri="{FF2B5EF4-FFF2-40B4-BE49-F238E27FC236}">
                <a16:creationId xmlns:a16="http://schemas.microsoft.com/office/drawing/2014/main" id="{D2847177-D664-CFFD-7AC8-8FBA23EF6E1C}"/>
              </a:ext>
            </a:extLst>
          </p:cNvPr>
          <p:cNvGraphicFramePr>
            <a:graphicFrameLocks/>
          </p:cNvGraphicFramePr>
          <p:nvPr>
            <p:extLst>
              <p:ext uri="{D42A27DB-BD31-4B8C-83A1-F6EECF244321}">
                <p14:modId xmlns:p14="http://schemas.microsoft.com/office/powerpoint/2010/main" val="750496053"/>
              </p:ext>
            </p:extLst>
          </p:nvPr>
        </p:nvGraphicFramePr>
        <p:xfrm>
          <a:off x="1631504" y="2530459"/>
          <a:ext cx="4043968" cy="2635977"/>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5DB64B33-E487-7432-46B2-D9041E3C873B}"/>
              </a:ext>
            </a:extLst>
          </p:cNvPr>
          <p:cNvSpPr/>
          <p:nvPr/>
        </p:nvSpPr>
        <p:spPr>
          <a:xfrm>
            <a:off x="3387170" y="5145636"/>
            <a:ext cx="216024" cy="13477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7DEAB7D-1692-5475-A0CC-DAFB254FFD82}"/>
              </a:ext>
            </a:extLst>
          </p:cNvPr>
          <p:cNvSpPr/>
          <p:nvPr/>
        </p:nvSpPr>
        <p:spPr>
          <a:xfrm>
            <a:off x="3387170" y="5449353"/>
            <a:ext cx="216024" cy="134772"/>
          </a:xfrm>
          <a:prstGeom prst="re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A1D6DA5-B994-C636-89EF-09BEF3689E3E}"/>
              </a:ext>
            </a:extLst>
          </p:cNvPr>
          <p:cNvSpPr txBox="1"/>
          <p:nvPr/>
        </p:nvSpPr>
        <p:spPr>
          <a:xfrm>
            <a:off x="3647728" y="5013116"/>
            <a:ext cx="6096000" cy="369332"/>
          </a:xfrm>
          <a:prstGeom prst="rect">
            <a:avLst/>
          </a:prstGeom>
          <a:noFill/>
        </p:spPr>
        <p:txBody>
          <a:bodyPr wrap="square">
            <a:spAutoFit/>
          </a:bodyPr>
          <a:lstStyle/>
          <a:p>
            <a:r>
              <a:rPr lang="en-GB" dirty="0">
                <a:solidFill>
                  <a:schemeClr val="tx2"/>
                </a:solidFill>
                <a:ea typeface="Aileron" charset="0"/>
                <a:cs typeface="Aileron" charset="0"/>
              </a:rPr>
              <a:t>Yes</a:t>
            </a:r>
            <a:endParaRPr lang="en-GB" dirty="0">
              <a:solidFill>
                <a:schemeClr val="tx2"/>
              </a:solidFill>
            </a:endParaRPr>
          </a:p>
        </p:txBody>
      </p:sp>
      <p:sp>
        <p:nvSpPr>
          <p:cNvPr id="16" name="TextBox 15">
            <a:extLst>
              <a:ext uri="{FF2B5EF4-FFF2-40B4-BE49-F238E27FC236}">
                <a16:creationId xmlns:a16="http://schemas.microsoft.com/office/drawing/2014/main" id="{7C696E09-A5C4-1112-76B1-015E856436A1}"/>
              </a:ext>
            </a:extLst>
          </p:cNvPr>
          <p:cNvSpPr txBox="1"/>
          <p:nvPr/>
        </p:nvSpPr>
        <p:spPr>
          <a:xfrm>
            <a:off x="3662968" y="5333444"/>
            <a:ext cx="6096000" cy="369332"/>
          </a:xfrm>
          <a:prstGeom prst="rect">
            <a:avLst/>
          </a:prstGeom>
          <a:noFill/>
        </p:spPr>
        <p:txBody>
          <a:bodyPr wrap="square">
            <a:spAutoFit/>
          </a:bodyPr>
          <a:lstStyle/>
          <a:p>
            <a:r>
              <a:rPr lang="en-GB" dirty="0">
                <a:solidFill>
                  <a:schemeClr val="tx2"/>
                </a:solidFill>
                <a:ea typeface="Aileron" charset="0"/>
                <a:cs typeface="Aileron" charset="0"/>
              </a:rPr>
              <a:t>No</a:t>
            </a:r>
            <a:endParaRPr lang="en-GB" dirty="0">
              <a:solidFill>
                <a:schemeClr val="tx2"/>
              </a:solidFill>
            </a:endParaRPr>
          </a:p>
        </p:txBody>
      </p:sp>
    </p:spTree>
    <p:extLst>
      <p:ext uri="{BB962C8B-B14F-4D97-AF65-F5344CB8AC3E}">
        <p14:creationId xmlns:p14="http://schemas.microsoft.com/office/powerpoint/2010/main" val="3082867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hème Office">
  <a:themeElements>
    <a:clrScheme name="Cor2Ed - NTRK Connect Colour Palette">
      <a:dk1>
        <a:srgbClr val="000000"/>
      </a:dk1>
      <a:lt1>
        <a:srgbClr val="FFFFFF"/>
      </a:lt1>
      <a:dk2>
        <a:srgbClr val="5D8298"/>
      </a:dk2>
      <a:lt2>
        <a:srgbClr val="EEECE1"/>
      </a:lt2>
      <a:accent1>
        <a:srgbClr val="56378D"/>
      </a:accent1>
      <a:accent2>
        <a:srgbClr val="C0504D"/>
      </a:accent2>
      <a:accent3>
        <a:srgbClr val="E9D0CD"/>
      </a:accent3>
      <a:accent4>
        <a:srgbClr val="F3EAE7"/>
      </a:accent4>
      <a:accent5>
        <a:srgbClr val="ECE6ED"/>
      </a:accent5>
      <a:accent6>
        <a:srgbClr val="8B878B"/>
      </a:accent6>
      <a:hlink>
        <a:srgbClr val="56378D"/>
      </a:hlink>
      <a:folHlink>
        <a:srgbClr val="5637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2_Thème Office">
  <a:themeElements>
    <a:clrScheme name="Cor2Ed - NTRK Connect Colour Palette">
      <a:dk1>
        <a:srgbClr val="000000"/>
      </a:dk1>
      <a:lt1>
        <a:srgbClr val="FFFFFF"/>
      </a:lt1>
      <a:dk2>
        <a:srgbClr val="5D8298"/>
      </a:dk2>
      <a:lt2>
        <a:srgbClr val="EEECE1"/>
      </a:lt2>
      <a:accent1>
        <a:srgbClr val="56378D"/>
      </a:accent1>
      <a:accent2>
        <a:srgbClr val="C0504D"/>
      </a:accent2>
      <a:accent3>
        <a:srgbClr val="E9D0CD"/>
      </a:accent3>
      <a:accent4>
        <a:srgbClr val="F3EAE7"/>
      </a:accent4>
      <a:accent5>
        <a:srgbClr val="ECE6ED"/>
      </a:accent5>
      <a:accent6>
        <a:srgbClr val="8B878B"/>
      </a:accent6>
      <a:hlink>
        <a:srgbClr val="56378D"/>
      </a:hlink>
      <a:folHlink>
        <a:srgbClr val="5637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rgbClr val="FF0000"/>
          </a:solidFill>
          <a:miter lim="800000"/>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3.xml><?xml version="1.0" encoding="utf-8"?>
<a:theme xmlns:a="http://schemas.openxmlformats.org/drawingml/2006/main" name="1_Thème Office">
  <a:themeElements>
    <a:clrScheme name="Cor2Ed - NTRK Connect Colour Palette">
      <a:dk1>
        <a:srgbClr val="000000"/>
      </a:dk1>
      <a:lt1>
        <a:srgbClr val="FFFFFF"/>
      </a:lt1>
      <a:dk2>
        <a:srgbClr val="5D8298"/>
      </a:dk2>
      <a:lt2>
        <a:srgbClr val="EEECE1"/>
      </a:lt2>
      <a:accent1>
        <a:srgbClr val="56378D"/>
      </a:accent1>
      <a:accent2>
        <a:srgbClr val="C0504D"/>
      </a:accent2>
      <a:accent3>
        <a:srgbClr val="E9D0CD"/>
      </a:accent3>
      <a:accent4>
        <a:srgbClr val="F3EAE7"/>
      </a:accent4>
      <a:accent5>
        <a:srgbClr val="ECE6ED"/>
      </a:accent5>
      <a:accent6>
        <a:srgbClr val="8B878B"/>
      </a:accent6>
      <a:hlink>
        <a:srgbClr val="56378D"/>
      </a:hlink>
      <a:folHlink>
        <a:srgbClr val="5637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GUCONNECT_template_v2-good</Template>
  <TotalTime>6276</TotalTime>
  <Words>4825</Words>
  <Application>Microsoft Office PowerPoint</Application>
  <PresentationFormat>Widescreen</PresentationFormat>
  <Paragraphs>769</Paragraphs>
  <Slides>66</Slides>
  <Notes>15</Notes>
  <HiddenSlides>1</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66</vt:i4>
      </vt:variant>
    </vt:vector>
  </HeadingPairs>
  <TitlesOfParts>
    <vt:vector size="74" baseType="lpstr">
      <vt:lpstr>Arial</vt:lpstr>
      <vt:lpstr>Calibri</vt:lpstr>
      <vt:lpstr>Karla</vt:lpstr>
      <vt:lpstr>Lucida Grande</vt:lpstr>
      <vt:lpstr>PT Sans Narrow</vt:lpstr>
      <vt:lpstr>Thème Office</vt:lpstr>
      <vt:lpstr>2_Thème Office</vt:lpstr>
      <vt:lpstr>1_Thème Office</vt:lpstr>
      <vt:lpstr>PowerPoint Presentation</vt:lpstr>
      <vt:lpstr>Experts knowledge share  diagnosing and treating trk fusion-positive cancer </vt:lpstr>
      <vt:lpstr>EXPERTS KNOWLEDGE SHARE</vt:lpstr>
      <vt:lpstr>Introducing the scientific committee</vt:lpstr>
      <vt:lpstr>Disclaimer</vt:lpstr>
      <vt:lpstr>Extending the reach for those not able to attend today</vt:lpstr>
      <vt:lpstr>TODAY’s AGENDA</vt:lpstr>
      <vt:lpstr>International participation</vt:lpstr>
      <vt:lpstr>Participant experience and first line trk inhibitor therapy choice</vt:lpstr>
      <vt:lpstr>A simple, yet paradigmatic, case  Caterina Marchiò Dept. of Medical Sciences – University of Turin, Italy Pathology Unit, FPO-IRCCS Candiolo</vt:lpstr>
      <vt:lpstr>Disclosures</vt:lpstr>
      <vt:lpstr>Case description</vt:lpstr>
      <vt:lpstr>PowerPoint Presentation</vt:lpstr>
      <vt:lpstr>PowerPoint Presentation</vt:lpstr>
      <vt:lpstr>Case description</vt:lpstr>
      <vt:lpstr>Case description</vt:lpstr>
      <vt:lpstr>discussion</vt:lpstr>
      <vt:lpstr>Team work – acknowledgements</vt:lpstr>
      <vt:lpstr>Strategy: algorithm and methods</vt:lpstr>
      <vt:lpstr>Strategy: algorithm and methods</vt:lpstr>
      <vt:lpstr>Strategy: algorithm and methods</vt:lpstr>
      <vt:lpstr>PowerPoint Presentation</vt:lpstr>
      <vt:lpstr>PowerPoint Presentation</vt:lpstr>
      <vt:lpstr>Case description</vt:lpstr>
      <vt:lpstr>PowerPoint Presentation</vt:lpstr>
      <vt:lpstr>Thank You!</vt:lpstr>
      <vt:lpstr>TRK inhibitor therapy and case studies  David S. Hong MD The University of Texas MD Anderson Cancer Center  Professor Deputy Chairman in the Dept of Investigational Cancer Therapeutics (Phase I Program) Clinical Medial Director of Clinical and Translational Research Center Associate Vice President of Clinical Research</vt:lpstr>
      <vt:lpstr>Disclosures (last 36 months)</vt:lpstr>
      <vt:lpstr>TRK Receptors Mediate Neurotrophin Signaling</vt:lpstr>
      <vt:lpstr>Approved TRK Inhibitors</vt:lpstr>
      <vt:lpstr>Baseline characteristics of IRC-assessed patients (n=244)</vt:lpstr>
      <vt:lpstr>Maximum change in target lesions (N=234†) and best response (N=244)</vt:lpstr>
      <vt:lpstr>DoR, pfs and OS</vt:lpstr>
      <vt:lpstr>CASE 1: Treatment-naïve EPS15-NTRK1-Positive Lung Adenocarcinoma with Intracranial and Extracranial Response to Larotrectinib</vt:lpstr>
      <vt:lpstr>CASE 2: TPM3-NTRK1 fusion MSI high CRC</vt:lpstr>
      <vt:lpstr>CASE 2: TPM3-NTRK1 fusion MSI high CRC</vt:lpstr>
      <vt:lpstr>CASE 3: LMNA–NTRK1 fusion soft tissue sarcoma </vt:lpstr>
      <vt:lpstr>THANK YOU ALL!</vt:lpstr>
      <vt:lpstr>Acknowledgements</vt:lpstr>
      <vt:lpstr>SuCcessful NTRK fusion inhibition  Philipp Ivanyi Adjunct Professor, MD, Assistant Medical Director Head and Neck-, GU, Sarkoma-center Comprehensive Cancer Center, Lower Saxoney Department of Hematology, Hemostasis, Oncology and Stem-cell Transplantation Hannover Medical School, Germany</vt:lpstr>
      <vt:lpstr>DISCLOSURES</vt:lpstr>
      <vt:lpstr>04/2010 56 year Dr. med. vet</vt:lpstr>
      <vt:lpstr>PowerPoint Presentation</vt:lpstr>
      <vt:lpstr>04/2010 56 year Dr. med. vet TGC</vt:lpstr>
      <vt:lpstr>Fictional patient case</vt:lpstr>
      <vt:lpstr>PowerPoint Presentation</vt:lpstr>
      <vt:lpstr>56 year Dr. med. vet TGC 12/18 End of options –  hope in NTRK inhibition?</vt:lpstr>
      <vt:lpstr>PowerPoint Presentation</vt:lpstr>
      <vt:lpstr>End of options –  NTRK, reasonable in TGC?</vt:lpstr>
      <vt:lpstr>PowerPoint Presentation</vt:lpstr>
      <vt:lpstr>NTRK, MHH – strategy (2022)</vt:lpstr>
      <vt:lpstr>PowerPoint Presentation</vt:lpstr>
      <vt:lpstr> He who seeks – finds! </vt:lpstr>
      <vt:lpstr>PowerPoint Presentation</vt:lpstr>
      <vt:lpstr>PowerPoint Presentation</vt:lpstr>
      <vt:lpstr>PowerPoint Presentation</vt:lpstr>
      <vt:lpstr>PowerPoint Presentation</vt:lpstr>
      <vt:lpstr>ConclusionS</vt:lpstr>
      <vt:lpstr>PowerPoint Presentation</vt:lpstr>
      <vt:lpstr>Questions from pre-meeting survey</vt:lpstr>
      <vt:lpstr>REACH NTRK CONNECT VIA  TWITTER, LINKEDIN, VIMEO &amp; EMAIL OR VISIT THE GROUP’S WEBSITE http://www.ntrkconnect.info</vt:lpstr>
      <vt:lpstr>PowerPoint Presentation</vt:lpstr>
      <vt:lpstr>APPENDIX</vt:lpstr>
      <vt:lpstr>ETV6-NTRK3 fusion GIST</vt:lpstr>
      <vt:lpstr>ETV6-NTRK3 fusion mammary analogue secretory carcinoma of the salivary gland (MASC)  </vt:lpstr>
      <vt:lpstr>ETV6-NTRK3 fusion papillary thyroid cancer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Iain Murdoch</cp:lastModifiedBy>
  <cp:revision>488</cp:revision>
  <cp:lastPrinted>2022-09-07T18:32:10Z</cp:lastPrinted>
  <dcterms:created xsi:type="dcterms:W3CDTF">2016-10-14T09:38:18Z</dcterms:created>
  <dcterms:modified xsi:type="dcterms:W3CDTF">2022-09-20T15:40:36Z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c76c141-ac86-40e5-abf2-c6f60e474cee_Enabled">
    <vt:lpwstr>True</vt:lpwstr>
  </property>
  <property fmtid="{D5CDD505-2E9C-101B-9397-08002B2CF9AE}" pid="3" name="MSIP_Label_2c76c141-ac86-40e5-abf2-c6f60e474cee_SiteId">
    <vt:lpwstr>fcb2b37b-5da0-466b-9b83-0014b67a7c78</vt:lpwstr>
  </property>
  <property fmtid="{D5CDD505-2E9C-101B-9397-08002B2CF9AE}" pid="4" name="MSIP_Label_2c76c141-ac86-40e5-abf2-c6f60e474cee_Owner">
    <vt:lpwstr>kristina.bundra@bayer.com</vt:lpwstr>
  </property>
  <property fmtid="{D5CDD505-2E9C-101B-9397-08002B2CF9AE}" pid="5" name="MSIP_Label_2c76c141-ac86-40e5-abf2-c6f60e474cee_SetDate">
    <vt:lpwstr>2021-01-20T00:49:13.5048455Z</vt:lpwstr>
  </property>
  <property fmtid="{D5CDD505-2E9C-101B-9397-08002B2CF9AE}" pid="6" name="MSIP_Label_2c76c141-ac86-40e5-abf2-c6f60e474cee_Name">
    <vt:lpwstr>RESTRICTED</vt:lpwstr>
  </property>
  <property fmtid="{D5CDD505-2E9C-101B-9397-08002B2CF9AE}" pid="7" name="MSIP_Label_2c76c141-ac86-40e5-abf2-c6f60e474cee_Application">
    <vt:lpwstr>Microsoft Azure Information Protection</vt:lpwstr>
  </property>
  <property fmtid="{D5CDD505-2E9C-101B-9397-08002B2CF9AE}" pid="8" name="MSIP_Label_2c76c141-ac86-40e5-abf2-c6f60e474cee_Extended_MSFT_Method">
    <vt:lpwstr>Automatic</vt:lpwstr>
  </property>
  <property fmtid="{D5CDD505-2E9C-101B-9397-08002B2CF9AE}" pid="9" name="Sensitivity">
    <vt:lpwstr>RESTRICTED</vt:lpwstr>
  </property>
</Properties>
</file>