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85" r:id="rId3"/>
    <p:sldId id="290" r:id="rId4"/>
    <p:sldId id="283" r:id="rId5"/>
    <p:sldId id="284" r:id="rId6"/>
    <p:sldId id="260" r:id="rId7"/>
    <p:sldId id="291" r:id="rId8"/>
    <p:sldId id="300" r:id="rId9"/>
    <p:sldId id="302" r:id="rId10"/>
    <p:sldId id="264" r:id="rId11"/>
    <p:sldId id="301" r:id="rId12"/>
    <p:sldId id="292" r:id="rId13"/>
    <p:sldId id="448" r:id="rId14"/>
    <p:sldId id="267" r:id="rId15"/>
    <p:sldId id="449" r:id="rId16"/>
    <p:sldId id="450" r:id="rId17"/>
    <p:sldId id="451" r:id="rId18"/>
    <p:sldId id="278" r:id="rId19"/>
    <p:sldId id="280" r:id="rId2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98"/>
    <a:srgbClr val="F5EAE8"/>
    <a:srgbClr val="EAD1CE"/>
    <a:srgbClr val="E7F5E9"/>
    <a:srgbClr val="CBEBD0"/>
    <a:srgbClr val="2E7B8E"/>
    <a:srgbClr val="FFA402"/>
    <a:srgbClr val="03C750"/>
    <a:srgbClr val="C7573C"/>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263" autoAdjust="0"/>
    <p:restoredTop sz="86492" autoAdjust="0"/>
  </p:normalViewPr>
  <p:slideViewPr>
    <p:cSldViewPr snapToGrid="0" snapToObjects="1">
      <p:cViewPr varScale="1">
        <p:scale>
          <a:sx n="105" d="100"/>
          <a:sy n="105" d="100"/>
        </p:scale>
        <p:origin x="1728" y="67"/>
      </p:cViewPr>
      <p:guideLst>
        <p:guide orient="horz" pos="2160"/>
        <p:guide pos="3840"/>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86" d="100"/>
          <a:sy n="86" d="100"/>
        </p:scale>
        <p:origin x="392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2-8642-1042-8233-0B879EF7FED6}"/>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8642-1042-8233-0B879EF7FED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4-8642-1042-8233-0B879EF7FED6}"/>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6-8642-1042-8233-0B879EF7FED6}"/>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7-8642-1042-8233-0B879EF7FED6}"/>
              </c:ext>
            </c:extLst>
          </c:dPt>
          <c:dPt>
            <c:idx val="5"/>
            <c:bubble3D val="0"/>
            <c:spPr>
              <a:solidFill>
                <a:srgbClr val="FFC000"/>
              </a:solidFill>
              <a:ln w="19050">
                <a:solidFill>
                  <a:schemeClr val="lt1"/>
                </a:solidFill>
              </a:ln>
              <a:effectLst/>
            </c:spPr>
            <c:extLst>
              <c:ext xmlns:c16="http://schemas.microsoft.com/office/drawing/2014/chart" uri="{C3380CC4-5D6E-409C-BE32-E72D297353CC}">
                <c16:uniqueId val="{00000008-8642-1042-8233-0B879EF7FED6}"/>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9-8642-1042-8233-0B879EF7FED6}"/>
              </c:ext>
            </c:extLst>
          </c:dPt>
          <c:dPt>
            <c:idx val="7"/>
            <c:bubble3D val="0"/>
            <c:spPr>
              <a:solidFill>
                <a:schemeClr val="accent6"/>
              </a:solidFill>
              <a:ln w="19050">
                <a:solidFill>
                  <a:schemeClr val="lt1"/>
                </a:solidFill>
              </a:ln>
              <a:effectLst/>
            </c:spPr>
            <c:extLst>
              <c:ext xmlns:c16="http://schemas.microsoft.com/office/drawing/2014/chart" uri="{C3380CC4-5D6E-409C-BE32-E72D297353CC}">
                <c16:uniqueId val="{0000000A-8642-1042-8233-0B879EF7FED6}"/>
              </c:ext>
            </c:extLst>
          </c:dPt>
          <c:dPt>
            <c:idx val="8"/>
            <c:bubble3D val="0"/>
            <c:spPr>
              <a:solidFill>
                <a:srgbClr val="00B0F0"/>
              </a:solidFill>
              <a:ln w="19050">
                <a:solidFill>
                  <a:schemeClr val="lt1"/>
                </a:solidFill>
              </a:ln>
              <a:effectLst/>
            </c:spPr>
            <c:extLst>
              <c:ext xmlns:c16="http://schemas.microsoft.com/office/drawing/2014/chart" uri="{C3380CC4-5D6E-409C-BE32-E72D297353CC}">
                <c16:uniqueId val="{0000000B-8642-1042-8233-0B879EF7FED6}"/>
              </c:ext>
            </c:extLst>
          </c:dPt>
          <c:dPt>
            <c:idx val="9"/>
            <c:bubble3D val="0"/>
            <c:spPr>
              <a:solidFill>
                <a:schemeClr val="accent6"/>
              </a:solidFill>
              <a:ln w="19050">
                <a:solidFill>
                  <a:schemeClr val="lt1"/>
                </a:solidFill>
              </a:ln>
              <a:effectLst/>
            </c:spPr>
            <c:extLst>
              <c:ext xmlns:c16="http://schemas.microsoft.com/office/drawing/2014/chart" uri="{C3380CC4-5D6E-409C-BE32-E72D297353CC}">
                <c16:uniqueId val="{00000001-8642-1042-8233-0B879EF7FED6}"/>
              </c:ext>
            </c:extLst>
          </c:dPt>
          <c:dPt>
            <c:idx val="10"/>
            <c:bubble3D val="0"/>
            <c:spPr>
              <a:solidFill>
                <a:schemeClr val="accent6"/>
              </a:solidFill>
              <a:ln w="19050">
                <a:solidFill>
                  <a:schemeClr val="lt1"/>
                </a:solidFill>
              </a:ln>
              <a:effectLst/>
            </c:spPr>
            <c:extLst>
              <c:ext xmlns:c16="http://schemas.microsoft.com/office/drawing/2014/chart" uri="{C3380CC4-5D6E-409C-BE32-E72D297353CC}">
                <c16:uniqueId val="{00000016-700A-0D4F-B6DE-0584824D3112}"/>
              </c:ext>
            </c:extLst>
          </c:dPt>
          <c:dPt>
            <c:idx val="11"/>
            <c:bubble3D val="0"/>
            <c:spPr>
              <a:solidFill>
                <a:schemeClr val="accent6"/>
              </a:solidFill>
              <a:ln w="19050">
                <a:solidFill>
                  <a:schemeClr val="lt1"/>
                </a:solidFill>
              </a:ln>
              <a:effectLst/>
            </c:spPr>
            <c:extLst>
              <c:ext xmlns:c16="http://schemas.microsoft.com/office/drawing/2014/chart" uri="{C3380CC4-5D6E-409C-BE32-E72D297353CC}">
                <c16:uniqueId val="{00000015-700A-0D4F-B6DE-0584824D3112}"/>
              </c:ext>
            </c:extLst>
          </c:dPt>
          <c:dPt>
            <c:idx val="12"/>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17-700A-0D4F-B6DE-0584824D3112}"/>
              </c:ext>
            </c:extLst>
          </c:dPt>
          <c:dPt>
            <c:idx val="13"/>
            <c:bubble3D val="0"/>
            <c:spPr>
              <a:solidFill>
                <a:schemeClr val="accent6"/>
              </a:solidFill>
              <a:ln w="19050">
                <a:solidFill>
                  <a:schemeClr val="lt1"/>
                </a:solidFill>
              </a:ln>
              <a:effectLst/>
            </c:spPr>
            <c:extLst>
              <c:ext xmlns:c16="http://schemas.microsoft.com/office/drawing/2014/chart" uri="{C3380CC4-5D6E-409C-BE32-E72D297353CC}">
                <c16:uniqueId val="{00000014-700A-0D4F-B6DE-0584824D3112}"/>
              </c:ext>
            </c:extLst>
          </c:dPt>
          <c:cat>
            <c:strRef>
              <c:f>Sheet1!$A$2:$A$15</c:f>
              <c:strCache>
                <c:ptCount val="4"/>
                <c:pt idx="0">
                  <c:v>1st Qtr</c:v>
                </c:pt>
                <c:pt idx="1">
                  <c:v>2nd Qtr</c:v>
                </c:pt>
                <c:pt idx="2">
                  <c:v>3rd Qtr</c:v>
                </c:pt>
                <c:pt idx="3">
                  <c:v>4th Qtr</c:v>
                </c:pt>
              </c:strCache>
            </c:strRef>
          </c:cat>
          <c:val>
            <c:numRef>
              <c:f>Sheet1!$B$2:$B$15</c:f>
              <c:numCache>
                <c:formatCode>General</c:formatCode>
                <c:ptCount val="14"/>
                <c:pt idx="0">
                  <c:v>7.14</c:v>
                </c:pt>
                <c:pt idx="1">
                  <c:v>7.14</c:v>
                </c:pt>
                <c:pt idx="2">
                  <c:v>7.14</c:v>
                </c:pt>
                <c:pt idx="3">
                  <c:v>7.14</c:v>
                </c:pt>
                <c:pt idx="4">
                  <c:v>7.14</c:v>
                </c:pt>
                <c:pt idx="5">
                  <c:v>7.14</c:v>
                </c:pt>
                <c:pt idx="6">
                  <c:v>7.14</c:v>
                </c:pt>
                <c:pt idx="7">
                  <c:v>7.14</c:v>
                </c:pt>
                <c:pt idx="8">
                  <c:v>7.14</c:v>
                </c:pt>
                <c:pt idx="9">
                  <c:v>7.14</c:v>
                </c:pt>
                <c:pt idx="10">
                  <c:v>7.14</c:v>
                </c:pt>
                <c:pt idx="11">
                  <c:v>7.14</c:v>
                </c:pt>
                <c:pt idx="12">
                  <c:v>7.14</c:v>
                </c:pt>
                <c:pt idx="13">
                  <c:v>7.14</c:v>
                </c:pt>
              </c:numCache>
            </c:numRef>
          </c:val>
          <c:extLst>
            <c:ext xmlns:c16="http://schemas.microsoft.com/office/drawing/2014/chart" uri="{C3380CC4-5D6E-409C-BE32-E72D297353CC}">
              <c16:uniqueId val="{00000000-8642-1042-8233-0B879EF7FE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
        <p:nvSpPr>
          <p:cNvPr id="6" name="Date Placeholder 5">
            <a:extLst>
              <a:ext uri="{FF2B5EF4-FFF2-40B4-BE49-F238E27FC236}">
                <a16:creationId xmlns:a16="http://schemas.microsoft.com/office/drawing/2014/main" id="{6FE7E72C-D282-CA4B-A2B8-C11F30EF17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D81399-FFF5-5648-BCEB-461DA8243DC2}" type="datetimeFigureOut">
              <a:rPr lang="en-GB" smtClean="0"/>
              <a:t>19/09/2022</a:t>
            </a:fld>
            <a:endParaRPr lang="en-GB"/>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9/19/2022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14</a:t>
            </a:fld>
            <a:endParaRPr lang="fr-FR"/>
          </a:p>
        </p:txBody>
      </p:sp>
    </p:spTree>
    <p:extLst>
      <p:ext uri="{BB962C8B-B14F-4D97-AF65-F5344CB8AC3E}">
        <p14:creationId xmlns:p14="http://schemas.microsoft.com/office/powerpoint/2010/main" val="311311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a:p>
        </p:txBody>
      </p:sp>
    </p:spTree>
    <p:extLst>
      <p:ext uri="{BB962C8B-B14F-4D97-AF65-F5344CB8AC3E}">
        <p14:creationId xmlns:p14="http://schemas.microsoft.com/office/powerpoint/2010/main" val="368546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18</a:t>
            </a:fld>
            <a:endParaRPr lang="fr-FR"/>
          </a:p>
        </p:txBody>
      </p:sp>
    </p:spTree>
    <p:extLst>
      <p:ext uri="{BB962C8B-B14F-4D97-AF65-F5344CB8AC3E}">
        <p14:creationId xmlns:p14="http://schemas.microsoft.com/office/powerpoint/2010/main" val="119213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69005103" TargetMode="External"/><Relationship Id="rId13" Type="http://schemas.openxmlformats.org/officeDocument/2006/relationships/image" Target="../media/image7.png"/><Relationship Id="rId1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hyperlink" Target="mailto:antoine.lacombe@cor2ed.com" TargetMode="External"/><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1.wdp"/><Relationship Id="rId1" Type="http://schemas.openxmlformats.org/officeDocument/2006/relationships/slideMaster" Target="../slideMasters/slideMaster1.xml"/><Relationship Id="rId6" Type="http://schemas.openxmlformats.org/officeDocument/2006/relationships/hyperlink" Target="mailto:froukje.sosef@cor2ed.com" TargetMode="External"/><Relationship Id="rId11" Type="http://schemas.openxmlformats.org/officeDocument/2006/relationships/hyperlink" Target="https://vimeo.com/channels/gunursesconnect" TargetMode="External"/><Relationship Id="rId5" Type="http://schemas.openxmlformats.org/officeDocument/2006/relationships/image" Target="../media/image5.svg"/><Relationship Id="rId15" Type="http://schemas.openxmlformats.org/officeDocument/2006/relationships/image" Target="../media/image9.png"/><Relationship Id="rId10" Type="http://schemas.openxmlformats.org/officeDocument/2006/relationships/hyperlink" Target="https://twitter.com/gunursesconnect" TargetMode="External"/><Relationship Id="rId19"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hyperlink" Target="https://gunursesconnect.cor2ed.com/" TargetMode="External"/><Relationship Id="rId1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B3822-9E0A-E24E-A92B-A1B876B17C5A}"/>
              </a:ext>
            </a:extLst>
          </p:cNvPr>
          <p:cNvPicPr>
            <a:picLocks noChangeAspect="1"/>
          </p:cNvPicPr>
          <p:nvPr userDrawn="1"/>
        </p:nvPicPr>
        <p:blipFill rotWithShape="1">
          <a:blip r:embed="rId2"/>
          <a:srcRect r="1730"/>
          <a:stretch/>
        </p:blipFill>
        <p:spPr>
          <a:xfrm>
            <a:off x="2821173" y="2161953"/>
            <a:ext cx="6549655" cy="25826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F3E669F1-50C1-4D4E-A656-00097EB78ED5}"/>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60B305F1-909D-4346-94DB-4CF2878EF63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F560AFA9-45FF-4341-857E-8A5EC47D3CD8}"/>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E60BB269-BEB9-914A-9037-A2431F579AB9}"/>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76" name="Titre 1">
            <a:extLst>
              <a:ext uri="{FF2B5EF4-FFF2-40B4-BE49-F238E27FC236}">
                <a16:creationId xmlns:a16="http://schemas.microsoft.com/office/drawing/2014/main" id="{D7B34F6D-169F-B849-AD06-F630930A35A3}"/>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Antoine Lacombe </a:t>
            </a:r>
            <a:r>
              <a:rPr lang="en-GB" sz="1100" b="1" noProof="0" dirty="0">
                <a:solidFill>
                  <a:schemeClr val="accent1"/>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77" name="Titre 1">
            <a:extLst>
              <a:ext uri="{FF2B5EF4-FFF2-40B4-BE49-F238E27FC236}">
                <a16:creationId xmlns:a16="http://schemas.microsoft.com/office/drawing/2014/main" id="{0CEFC9D3-8783-8942-94C8-33F85C5F746E}"/>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78" name="Titre 1">
            <a:extLst>
              <a:ext uri="{FF2B5EF4-FFF2-40B4-BE49-F238E27FC236}">
                <a16:creationId xmlns:a16="http://schemas.microsoft.com/office/drawing/2014/main" id="{531469F3-FDE3-9A41-A197-186623E02082}"/>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GU Nurses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80" name="Titre 1">
            <a:extLst>
              <a:ext uri="{FF2B5EF4-FFF2-40B4-BE49-F238E27FC236}">
                <a16:creationId xmlns:a16="http://schemas.microsoft.com/office/drawing/2014/main" id="{20820C9D-B621-224B-A520-A59B7D702C66}"/>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Froukje</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Sosef</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100" b="1" noProof="0" dirty="0">
                <a:solidFill>
                  <a:schemeClr val="accent1"/>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81" name="Titre 1">
            <a:extLst>
              <a:ext uri="{FF2B5EF4-FFF2-40B4-BE49-F238E27FC236}">
                <a16:creationId xmlns:a16="http://schemas.microsoft.com/office/drawing/2014/main" id="{41C98CC4-6A78-4341-B988-841D5A458770}"/>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82" name="Group 81">
            <a:extLst>
              <a:ext uri="{FF2B5EF4-FFF2-40B4-BE49-F238E27FC236}">
                <a16:creationId xmlns:a16="http://schemas.microsoft.com/office/drawing/2014/main" id="{978AFD4D-1CFE-2142-9F05-6143E1B8FBDC}"/>
              </a:ext>
            </a:extLst>
          </p:cNvPr>
          <p:cNvGrpSpPr/>
          <p:nvPr userDrawn="1"/>
        </p:nvGrpSpPr>
        <p:grpSpPr>
          <a:xfrm>
            <a:off x="418902" y="3063588"/>
            <a:ext cx="356400" cy="356400"/>
            <a:chOff x="761970" y="3386221"/>
            <a:chExt cx="356400" cy="356400"/>
          </a:xfrm>
        </p:grpSpPr>
        <p:sp>
          <p:nvSpPr>
            <p:cNvPr id="83" name="Oval 82">
              <a:extLst>
                <a:ext uri="{FF2B5EF4-FFF2-40B4-BE49-F238E27FC236}">
                  <a16:creationId xmlns:a16="http://schemas.microsoft.com/office/drawing/2014/main" id="{F62D8295-B053-1D42-8A46-926D2AB891C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84" name="Graphic 83" descr="Speaker Phone">
              <a:extLst>
                <a:ext uri="{FF2B5EF4-FFF2-40B4-BE49-F238E27FC236}">
                  <a16:creationId xmlns:a16="http://schemas.microsoft.com/office/drawing/2014/main" id="{E7F67E51-3AF5-164A-850C-6F54D30EE2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85" name="Oval 84">
            <a:extLst>
              <a:ext uri="{FF2B5EF4-FFF2-40B4-BE49-F238E27FC236}">
                <a16:creationId xmlns:a16="http://schemas.microsoft.com/office/drawing/2014/main" id="{CFACD35C-D412-F844-A5CF-AE2CEB603165}"/>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86" name="Graphic 85" descr="Envelope">
            <a:extLst>
              <a:ext uri="{FF2B5EF4-FFF2-40B4-BE49-F238E27FC236}">
                <a16:creationId xmlns:a16="http://schemas.microsoft.com/office/drawing/2014/main" id="{BBAF789F-CC55-7843-8A7D-0CE4E57FD0F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87" name="Group 86">
            <a:extLst>
              <a:ext uri="{FF2B5EF4-FFF2-40B4-BE49-F238E27FC236}">
                <a16:creationId xmlns:a16="http://schemas.microsoft.com/office/drawing/2014/main" id="{838538B3-ACA7-1C47-9194-B3E528397A68}"/>
              </a:ext>
            </a:extLst>
          </p:cNvPr>
          <p:cNvGrpSpPr/>
          <p:nvPr userDrawn="1"/>
        </p:nvGrpSpPr>
        <p:grpSpPr>
          <a:xfrm>
            <a:off x="423995" y="4414481"/>
            <a:ext cx="356400" cy="356400"/>
            <a:chOff x="761970" y="3386221"/>
            <a:chExt cx="356400" cy="356400"/>
          </a:xfrm>
        </p:grpSpPr>
        <p:sp>
          <p:nvSpPr>
            <p:cNvPr id="88" name="Oval 87">
              <a:extLst>
                <a:ext uri="{FF2B5EF4-FFF2-40B4-BE49-F238E27FC236}">
                  <a16:creationId xmlns:a16="http://schemas.microsoft.com/office/drawing/2014/main" id="{D488D8A0-F335-5B4A-8D91-8847DE358EAC}"/>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89" name="Graphic 88" descr="Speaker Phone">
              <a:extLst>
                <a:ext uri="{FF2B5EF4-FFF2-40B4-BE49-F238E27FC236}">
                  <a16:creationId xmlns:a16="http://schemas.microsoft.com/office/drawing/2014/main" id="{2D861ED1-685E-5347-8ED6-CFA2453EAE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90" name="Oval 89">
            <a:extLst>
              <a:ext uri="{FF2B5EF4-FFF2-40B4-BE49-F238E27FC236}">
                <a16:creationId xmlns:a16="http://schemas.microsoft.com/office/drawing/2014/main" id="{D97A7411-4A9B-E94E-953D-5E61B7AB5A9A}"/>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91" name="Graphic 90" descr="Envelope">
            <a:extLst>
              <a:ext uri="{FF2B5EF4-FFF2-40B4-BE49-F238E27FC236}">
                <a16:creationId xmlns:a16="http://schemas.microsoft.com/office/drawing/2014/main" id="{C9CBA8DE-412D-AF4F-AD99-CD5D5274A66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92" name="Titre 1">
            <a:extLst>
              <a:ext uri="{FF2B5EF4-FFF2-40B4-BE49-F238E27FC236}">
                <a16:creationId xmlns:a16="http://schemas.microsoft.com/office/drawing/2014/main" id="{2637EA75-11EF-BB40-93E1-391A2C6DE454}"/>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93" name="Titre 1">
            <a:extLst>
              <a:ext uri="{FF2B5EF4-FFF2-40B4-BE49-F238E27FC236}">
                <a16:creationId xmlns:a16="http://schemas.microsoft.com/office/drawing/2014/main" id="{E151920A-6F7C-3340-8881-D4F607BC71C8}"/>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95" name="Rounded Rectangle 94">
            <a:extLst>
              <a:ext uri="{FF2B5EF4-FFF2-40B4-BE49-F238E27FC236}">
                <a16:creationId xmlns:a16="http://schemas.microsoft.com/office/drawing/2014/main" id="{5E803296-C5CE-6B44-B1E7-3B2F982CBC62}"/>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6" name="Rounded Rectangle 95">
            <a:extLst>
              <a:ext uri="{FF2B5EF4-FFF2-40B4-BE49-F238E27FC236}">
                <a16:creationId xmlns:a16="http://schemas.microsoft.com/office/drawing/2014/main" id="{3BD0B889-8527-9041-B358-594545046F04}"/>
              </a:ext>
            </a:extLst>
          </p:cNvPr>
          <p:cNvSpPr/>
          <p:nvPr userDrawn="1"/>
        </p:nvSpPr>
        <p:spPr>
          <a:xfrm>
            <a:off x="3614222"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2268EB97-45F8-B343-B503-E0FC380655FC}"/>
              </a:ext>
            </a:extLst>
          </p:cNvPr>
          <p:cNvSpPr txBox="1"/>
          <p:nvPr userDrawn="1"/>
        </p:nvSpPr>
        <p:spPr>
          <a:xfrm>
            <a:off x="787049" y="5497848"/>
            <a:ext cx="2708492" cy="41088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300" dirty="0">
                <a:solidFill>
                  <a:schemeClr val="tx2"/>
                </a:solidFill>
                <a:latin typeface="Arial" panose="020B0604020202020204" pitchFamily="34" charset="0"/>
                <a:ea typeface="Aileron" charset="0"/>
                <a:cs typeface="Arial" panose="020B0604020202020204" pitchFamily="34" charset="0"/>
              </a:rPr>
              <a:t>LinkedIn @GU Nurses CONNECT</a:t>
            </a:r>
          </a:p>
        </p:txBody>
      </p:sp>
      <p:sp>
        <p:nvSpPr>
          <p:cNvPr id="98" name="TextBox 97">
            <a:extLst>
              <a:ext uri="{FF2B5EF4-FFF2-40B4-BE49-F238E27FC236}">
                <a16:creationId xmlns:a16="http://schemas.microsoft.com/office/drawing/2014/main" id="{417B239F-6BE6-9D4A-9ADD-099EB1028BD0}"/>
              </a:ext>
            </a:extLst>
          </p:cNvPr>
          <p:cNvSpPr txBox="1"/>
          <p:nvPr userDrawn="1"/>
        </p:nvSpPr>
        <p:spPr>
          <a:xfrm>
            <a:off x="4035196" y="5497848"/>
            <a:ext cx="2890644"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300" dirty="0">
                <a:solidFill>
                  <a:schemeClr val="tx2"/>
                </a:solidFill>
                <a:latin typeface="Arial" panose="020B0604020202020204" pitchFamily="34" charset="0"/>
                <a:ea typeface="Aileron" charset="0"/>
                <a:cs typeface="Arial" panose="020B0604020202020204" pitchFamily="34" charset="0"/>
              </a:rPr>
              <a:t>Vimeo @GU Nurses CONNECT</a:t>
            </a:r>
          </a:p>
        </p:txBody>
      </p:sp>
      <p:sp>
        <p:nvSpPr>
          <p:cNvPr id="99" name="Rectangle 98">
            <a:hlinkClick r:id="rId6"/>
            <a:extLst>
              <a:ext uri="{FF2B5EF4-FFF2-40B4-BE49-F238E27FC236}">
                <a16:creationId xmlns:a16="http://schemas.microsoft.com/office/drawing/2014/main" id="{65D2E73D-2CB5-5A46-BBAF-029E47325CBD}"/>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0" name="Rectangle 99">
            <a:hlinkClick r:id="rId7"/>
            <a:extLst>
              <a:ext uri="{FF2B5EF4-FFF2-40B4-BE49-F238E27FC236}">
                <a16:creationId xmlns:a16="http://schemas.microsoft.com/office/drawing/2014/main" id="{B57CFF9B-6A5C-BD4D-AF50-FBB04BD13422}"/>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1" name="Rectangle 100">
            <a:hlinkClick r:id="rId8"/>
            <a:extLst>
              <a:ext uri="{FF2B5EF4-FFF2-40B4-BE49-F238E27FC236}">
                <a16:creationId xmlns:a16="http://schemas.microsoft.com/office/drawing/2014/main" id="{DE548D93-61C1-5E45-81F2-911C298B6873}"/>
              </a:ext>
            </a:extLst>
          </p:cNvPr>
          <p:cNvSpPr/>
          <p:nvPr userDrawn="1"/>
        </p:nvSpPr>
        <p:spPr>
          <a:xfrm>
            <a:off x="403163" y="5505186"/>
            <a:ext cx="279061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2" name="Rounded Rectangle 101">
            <a:extLst>
              <a:ext uri="{FF2B5EF4-FFF2-40B4-BE49-F238E27FC236}">
                <a16:creationId xmlns:a16="http://schemas.microsoft.com/office/drawing/2014/main" id="{0F307459-F72C-C74C-A689-08DC761A6244}"/>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A1E2FE8C-AC3E-EC47-9867-9BFA114290CE}"/>
              </a:ext>
            </a:extLst>
          </p:cNvPr>
          <p:cNvSpPr txBox="1"/>
          <p:nvPr userDrawn="1"/>
        </p:nvSpPr>
        <p:spPr>
          <a:xfrm>
            <a:off x="805458" y="6013567"/>
            <a:ext cx="2990267" cy="430887"/>
          </a:xfrm>
          <a:prstGeom prst="rect">
            <a:avLst/>
          </a:prstGeom>
          <a:noFill/>
          <a:ln>
            <a:noFill/>
          </a:ln>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300" kern="1200" spc="-30" baseline="0" dirty="0">
                <a:solidFill>
                  <a:schemeClr val="tx2"/>
                </a:solidFill>
                <a:effectLst/>
                <a:latin typeface="Arial" panose="020B0604020202020204" pitchFamily="34" charset="0"/>
                <a:ea typeface="+mn-ea"/>
                <a:cs typeface="Arial" panose="020B0604020202020204" pitchFamily="34" charset="0"/>
              </a:rPr>
              <a:t>https://gunursesconnect.cor2ed.com/</a:t>
            </a:r>
            <a:endParaRPr lang="en-GB" sz="1300" kern="1200" spc="-30" baseline="0" dirty="0">
              <a:solidFill>
                <a:schemeClr val="tx2"/>
              </a:solidFill>
              <a:effectLst/>
              <a:latin typeface="Arial" panose="020B0604020202020204" pitchFamily="34" charset="0"/>
              <a:ea typeface="+mn-ea"/>
              <a:cs typeface="Arial" panose="020B0604020202020204" pitchFamily="34" charset="0"/>
            </a:endParaRPr>
          </a:p>
        </p:txBody>
      </p:sp>
      <p:sp>
        <p:nvSpPr>
          <p:cNvPr id="104" name="Rectangle 103">
            <a:hlinkClick r:id="rId9"/>
            <a:extLst>
              <a:ext uri="{FF2B5EF4-FFF2-40B4-BE49-F238E27FC236}">
                <a16:creationId xmlns:a16="http://schemas.microsoft.com/office/drawing/2014/main" id="{41AD03D9-5C82-4246-A91F-2E3E5B587EC1}"/>
              </a:ext>
            </a:extLst>
          </p:cNvPr>
          <p:cNvSpPr/>
          <p:nvPr userDrawn="1"/>
        </p:nvSpPr>
        <p:spPr>
          <a:xfrm>
            <a:off x="391316" y="6011246"/>
            <a:ext cx="313049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D667FEFD-3109-A94B-A4A0-95D24EF8C36B}"/>
              </a:ext>
            </a:extLst>
          </p:cNvPr>
          <p:cNvSpPr txBox="1"/>
          <p:nvPr userDrawn="1"/>
        </p:nvSpPr>
        <p:spPr>
          <a:xfrm>
            <a:off x="4035009" y="6013567"/>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300" dirty="0">
                <a:solidFill>
                  <a:schemeClr val="tx2"/>
                </a:solidFill>
                <a:latin typeface="Arial" panose="020B0604020202020204" pitchFamily="34" charset="0"/>
                <a:ea typeface="Aileron" charset="0"/>
                <a:cs typeface="Arial" panose="020B0604020202020204" pitchFamily="34" charset="0"/>
              </a:rPr>
              <a:t>Twitter @</a:t>
            </a:r>
            <a:r>
              <a:rPr lang="en-GB" sz="1300" dirty="0" err="1">
                <a:solidFill>
                  <a:schemeClr val="tx2"/>
                </a:solidFill>
                <a:latin typeface="Arial" panose="020B0604020202020204" pitchFamily="34" charset="0"/>
                <a:ea typeface="Aileron" charset="0"/>
                <a:cs typeface="Arial" panose="020B0604020202020204" pitchFamily="34" charset="0"/>
              </a:rPr>
              <a:t>gunursesconnect</a:t>
            </a:r>
            <a:endParaRPr lang="en-GB" sz="1300" dirty="0">
              <a:solidFill>
                <a:schemeClr val="tx2"/>
              </a:solidFill>
              <a:latin typeface="Arial" panose="020B0604020202020204" pitchFamily="34" charset="0"/>
              <a:ea typeface="Aileron" charset="0"/>
              <a:cs typeface="Arial" panose="020B0604020202020204" pitchFamily="34" charset="0"/>
            </a:endParaRPr>
          </a:p>
        </p:txBody>
      </p:sp>
      <p:sp>
        <p:nvSpPr>
          <p:cNvPr id="106" name="Rectangle 105">
            <a:hlinkClick r:id="rId10"/>
            <a:extLst>
              <a:ext uri="{FF2B5EF4-FFF2-40B4-BE49-F238E27FC236}">
                <a16:creationId xmlns:a16="http://schemas.microsoft.com/office/drawing/2014/main" id="{57817C98-19A5-C24A-B9C8-5CA0C30FE3E2}"/>
              </a:ext>
            </a:extLst>
          </p:cNvPr>
          <p:cNvSpPr/>
          <p:nvPr userDrawn="1"/>
        </p:nvSpPr>
        <p:spPr>
          <a:xfrm>
            <a:off x="3594497" y="6011382"/>
            <a:ext cx="258749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7" name="Rounded Rectangle 106">
            <a:extLst>
              <a:ext uri="{FF2B5EF4-FFF2-40B4-BE49-F238E27FC236}">
                <a16:creationId xmlns:a16="http://schemas.microsoft.com/office/drawing/2014/main" id="{CA04913D-2005-6F41-827E-246D70185034}"/>
              </a:ext>
            </a:extLst>
          </p:cNvPr>
          <p:cNvSpPr/>
          <p:nvPr userDrawn="1"/>
        </p:nvSpPr>
        <p:spPr>
          <a:xfrm>
            <a:off x="3618652"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8" name="Rectangle 107">
            <a:hlinkClick r:id="rId11"/>
            <a:extLst>
              <a:ext uri="{FF2B5EF4-FFF2-40B4-BE49-F238E27FC236}">
                <a16:creationId xmlns:a16="http://schemas.microsoft.com/office/drawing/2014/main" id="{23B4A984-F97F-034C-BDFE-7446EDD6A11F}"/>
              </a:ext>
            </a:extLst>
          </p:cNvPr>
          <p:cNvSpPr/>
          <p:nvPr userDrawn="1"/>
        </p:nvSpPr>
        <p:spPr>
          <a:xfrm>
            <a:off x="3574671" y="5512132"/>
            <a:ext cx="236229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9" name="Picture 2" descr="Linkedin logo logo website icon - Popular Social Media Flat">
            <a:extLst>
              <a:ext uri="{FF2B5EF4-FFF2-40B4-BE49-F238E27FC236}">
                <a16:creationId xmlns:a16="http://schemas.microsoft.com/office/drawing/2014/main" id="{DB4386FB-ACD7-0240-870A-2610FDF2FD88}"/>
              </a:ext>
            </a:extLst>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110" name="Graphic 109" descr="World">
            <a:extLst>
              <a:ext uri="{FF2B5EF4-FFF2-40B4-BE49-F238E27FC236}">
                <a16:creationId xmlns:a16="http://schemas.microsoft.com/office/drawing/2014/main" id="{84CCAC45-A37D-F146-980D-CBCCF2B9A52D}"/>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pic>
        <p:nvPicPr>
          <p:cNvPr id="111" name="Picture 4" descr="Vimeo Icon Logo - Free vector graphic on Pixabay">
            <a:extLst>
              <a:ext uri="{FF2B5EF4-FFF2-40B4-BE49-F238E27FC236}">
                <a16:creationId xmlns:a16="http://schemas.microsoft.com/office/drawing/2014/main" id="{5430F43F-0D7A-5F46-9501-2E3F92F29B8B}"/>
              </a:ext>
            </a:extLst>
          </p:cNvPr>
          <p:cNvPicPr>
            <a:picLocks noChangeAspect="1" noChangeArrowheads="1"/>
          </p:cNvPicPr>
          <p:nvPr userDrawn="1"/>
        </p:nvPicPr>
        <p:blipFill>
          <a:blip r:embed="rId15">
            <a:biLevel thresh="25000"/>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21816"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Free White Twitter Icon - Download White Twitter Icon">
            <a:extLst>
              <a:ext uri="{FF2B5EF4-FFF2-40B4-BE49-F238E27FC236}">
                <a16:creationId xmlns:a16="http://schemas.microsoft.com/office/drawing/2014/main" id="{C4950CCB-3B88-4D40-ABEB-B052560A77B3}"/>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656938"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E05BB4EB-0927-FB42-91C0-8A50133925ED}"/>
              </a:ext>
            </a:extLst>
          </p:cNvPr>
          <p:cNvPicPr>
            <a:picLocks noChangeAspect="1"/>
          </p:cNvPicPr>
          <p:nvPr userDrawn="1"/>
        </p:nvPicPr>
        <p:blipFill>
          <a:blip r:embed="rId18"/>
          <a:stretch>
            <a:fillRect/>
          </a:stretch>
        </p:blipFill>
        <p:spPr>
          <a:xfrm>
            <a:off x="407930" y="685294"/>
            <a:ext cx="2275840" cy="881888"/>
          </a:xfrm>
          <a:prstGeom prst="rect">
            <a:avLst/>
          </a:prstGeom>
        </p:spPr>
      </p:pic>
      <p:pic>
        <p:nvPicPr>
          <p:cNvPr id="44" name="Picture 43">
            <a:extLst>
              <a:ext uri="{FF2B5EF4-FFF2-40B4-BE49-F238E27FC236}">
                <a16:creationId xmlns:a16="http://schemas.microsoft.com/office/drawing/2014/main" id="{862E1837-D040-ED42-B51C-5F73ABF42669}"/>
              </a:ext>
            </a:extLst>
          </p:cNvPr>
          <p:cNvPicPr>
            <a:picLocks noChangeAspect="1"/>
          </p:cNvPicPr>
          <p:nvPr userDrawn="1"/>
        </p:nvPicPr>
        <p:blipFill rotWithShape="1">
          <a:blip r:embed="rId19"/>
          <a:srcRect l="4378" t="16757" r="13110" b="10564"/>
          <a:stretch/>
        </p:blipFill>
        <p:spPr>
          <a:xfrm>
            <a:off x="6598102" y="0"/>
            <a:ext cx="5593898" cy="6365420"/>
          </a:xfrm>
          <a:prstGeom prst="rect">
            <a:avLst/>
          </a:prstGeom>
        </p:spPr>
      </p:pic>
    </p:spTree>
  </p:cSld>
  <p:clrMapOvr>
    <a:masterClrMapping/>
  </p:clrMapOvr>
  <p:transition>
    <p:fade/>
  </p:transition>
  <p:extLst>
    <p:ext uri="{DCECCB84-F9BA-43D5-87BE-67443E8EF086}">
      <p15:sldGuideLst xmlns:p15="http://schemas.microsoft.com/office/powerpoint/2012/main">
        <p15:guide id="1" pos="27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71AF6F-2F97-E946-85EE-E9DA26E44FD1}"/>
              </a:ext>
            </a:extLst>
          </p:cNvPr>
          <p:cNvPicPr>
            <a:picLocks noChangeAspect="1"/>
          </p:cNvPicPr>
          <p:nvPr userDrawn="1"/>
        </p:nvPicPr>
        <p:blipFill rotWithShape="1">
          <a:blip r:embed="rId2">
            <a:alphaModFix amt="20000"/>
          </a:blip>
          <a:srcRect t="3569" r="69742" b="21505"/>
          <a:stretch/>
        </p:blipFill>
        <p:spPr>
          <a:xfrm>
            <a:off x="3267725" y="648586"/>
            <a:ext cx="5656551" cy="54277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F5FA37-9862-4B4D-BA1B-59E815658F6B}"/>
              </a:ext>
            </a:extLst>
          </p:cNvPr>
          <p:cNvPicPr>
            <a:picLocks noChangeAspect="1"/>
          </p:cNvPicPr>
          <p:nvPr userDrawn="1"/>
        </p:nvPicPr>
        <p:blipFill rotWithShape="1">
          <a:blip r:embed="rId2">
            <a:alphaModFix amt="20000"/>
          </a:blip>
          <a:srcRect t="3569" r="69742" b="21505"/>
          <a:stretch/>
        </p:blipFill>
        <p:spPr>
          <a:xfrm>
            <a:off x="3267725" y="648586"/>
            <a:ext cx="5656551" cy="54277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788ECC01-EE57-5944-9D58-4985FBF100B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0B39CA26-6A35-0249-A074-7BC1661403C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4D9A4A2-85A3-904E-B08B-0E6CD94A0358}"/>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Arial" panose="020B0604020202020204" pitchFamily="34" charset="0"/>
                <a:ea typeface="Verdana" panose="020B060403050404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0D413F03-FEF8-4347-9C54-8E9F1E2B97BA}"/>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813ACEF7-6E8A-2944-BB44-9A8C32E342A9}"/>
              </a:ext>
            </a:extLst>
          </p:cNvPr>
          <p:cNvPicPr>
            <a:picLocks noChangeAspect="1"/>
          </p:cNvPicPr>
          <p:nvPr userDrawn="1"/>
        </p:nvPicPr>
        <p:blipFill>
          <a:blip r:embed="rId15"/>
          <a:stretch>
            <a:fillRect/>
          </a:stretch>
        </p:blipFill>
        <p:spPr>
          <a:xfrm>
            <a:off x="9901548" y="309572"/>
            <a:ext cx="1788160" cy="692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Arial" panose="020B0604020202020204" pitchFamily="34" charset="0"/>
          <a:ea typeface="Verdana" panose="020B0604030504040204" pitchFamily="34" charset="0"/>
          <a:cs typeface="Arial" panose="020B060402020202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300" userDrawn="1">
          <p15:clr>
            <a:srgbClr val="F26B43"/>
          </p15:clr>
        </p15:guide>
        <p15:guide id="4" orient="horz" pos="2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svg"/><Relationship Id="rId2" Type="http://schemas.openxmlformats.org/officeDocument/2006/relationships/chart" Target="../charts/chart1.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vimeo.com/channels/nursesconnect" TargetMode="External"/><Relationship Id="rId3" Type="http://schemas.openxmlformats.org/officeDocument/2006/relationships/hyperlink" Target="https://twitter.com/gunursesconnect" TargetMode="External"/><Relationship Id="rId7" Type="http://schemas.openxmlformats.org/officeDocument/2006/relationships/hyperlink" Target="https://gunursesconnect.cor2ed.com/" TargetMode="External"/><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vimeo.com/channels/gunursesconnect" TargetMode="External"/><Relationship Id="rId11" Type="http://schemas.openxmlformats.org/officeDocument/2006/relationships/hyperlink" Target="https://twitter.com/nursesconnect" TargetMode="External"/><Relationship Id="rId5" Type="http://schemas.openxmlformats.org/officeDocument/2006/relationships/hyperlink" Target="mailto:sam.brightwell@cor2ed.com" TargetMode="External"/><Relationship Id="rId10" Type="http://schemas.openxmlformats.org/officeDocument/2006/relationships/image" Target="../media/image31.png"/><Relationship Id="rId4" Type="http://schemas.openxmlformats.org/officeDocument/2006/relationships/hyperlink" Target="https://www.linkedin.com/company/gu-nurses-connect" TargetMode="External"/><Relationship Id="rId9" Type="http://schemas.openxmlformats.org/officeDocument/2006/relationships/hyperlink" Target="https://www.linkedin.com/company/40845750" TargetMode="External"/><Relationship Id="rId1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54D43B-29F4-3A43-BABF-C99F34694E56}"/>
              </a:ext>
            </a:extLst>
          </p:cNvPr>
          <p:cNvSpPr>
            <a:spLocks noGrp="1"/>
          </p:cNvSpPr>
          <p:nvPr>
            <p:ph type="body" idx="1"/>
          </p:nvPr>
        </p:nvSpPr>
        <p:spPr>
          <a:xfrm>
            <a:off x="609600" y="1430386"/>
            <a:ext cx="5089236" cy="702470"/>
          </a:xfrm>
        </p:spPr>
        <p:txBody>
          <a:bodyPr/>
          <a:lstStyle/>
          <a:p>
            <a:r>
              <a:rPr lang="en-GB" dirty="0"/>
              <a:t>PATIENT DEMOGRAPHY</a:t>
            </a:r>
          </a:p>
        </p:txBody>
      </p:sp>
      <p:sp>
        <p:nvSpPr>
          <p:cNvPr id="2" name="Title 1">
            <a:extLst>
              <a:ext uri="{FF2B5EF4-FFF2-40B4-BE49-F238E27FC236}">
                <a16:creationId xmlns:a16="http://schemas.microsoft.com/office/drawing/2014/main" id="{C18246FC-B7CA-B7FA-57B2-F62C85FD4E5C}"/>
              </a:ext>
            </a:extLst>
          </p:cNvPr>
          <p:cNvSpPr>
            <a:spLocks noGrp="1"/>
          </p:cNvSpPr>
          <p:nvPr>
            <p:ph type="title"/>
          </p:nvPr>
        </p:nvSpPr>
        <p:spPr/>
        <p:txBody>
          <a:bodyPr/>
          <a:lstStyle/>
          <a:p>
            <a:r>
              <a:rPr lang="en-GB" dirty="0"/>
              <a:t>results</a:t>
            </a:r>
          </a:p>
        </p:txBody>
      </p:sp>
      <p:sp>
        <p:nvSpPr>
          <p:cNvPr id="7" name="Content Placeholder 6">
            <a:extLst>
              <a:ext uri="{FF2B5EF4-FFF2-40B4-BE49-F238E27FC236}">
                <a16:creationId xmlns:a16="http://schemas.microsoft.com/office/drawing/2014/main" id="{5ACD0B70-D061-F941-A765-38ACBBBD8FCE}"/>
              </a:ext>
            </a:extLst>
          </p:cNvPr>
          <p:cNvSpPr>
            <a:spLocks noGrp="1"/>
          </p:cNvSpPr>
          <p:nvPr>
            <p:ph sz="quarter" idx="15"/>
          </p:nvPr>
        </p:nvSpPr>
        <p:spPr/>
        <p:txBody>
          <a:bodyPr/>
          <a:lstStyle/>
          <a:p>
            <a:r>
              <a:rPr lang="en-GB" sz="1200" dirty="0"/>
              <a:t>SACT, systemic antic-cancer therapy</a:t>
            </a:r>
          </a:p>
          <a:p>
            <a:r>
              <a:rPr lang="en-GB" sz="1200" dirty="0"/>
              <a:t>Barret F. EONS15 at ESMO 2022. Abstract #1141. Oral presentation</a:t>
            </a:r>
          </a:p>
        </p:txBody>
      </p:sp>
      <p:graphicFrame>
        <p:nvGraphicFramePr>
          <p:cNvPr id="3" name="Table 2">
            <a:extLst>
              <a:ext uri="{FF2B5EF4-FFF2-40B4-BE49-F238E27FC236}">
                <a16:creationId xmlns:a16="http://schemas.microsoft.com/office/drawing/2014/main" id="{09631221-05C6-2E4C-8D76-3B557105EB71}"/>
              </a:ext>
            </a:extLst>
          </p:cNvPr>
          <p:cNvGraphicFramePr>
            <a:graphicFrameLocks noGrp="1"/>
          </p:cNvGraphicFramePr>
          <p:nvPr>
            <p:extLst>
              <p:ext uri="{D42A27DB-BD31-4B8C-83A1-F6EECF244321}">
                <p14:modId xmlns:p14="http://schemas.microsoft.com/office/powerpoint/2010/main" val="3095225460"/>
              </p:ext>
            </p:extLst>
          </p:nvPr>
        </p:nvGraphicFramePr>
        <p:xfrm>
          <a:off x="619199" y="1862666"/>
          <a:ext cx="5402909" cy="3864673"/>
        </p:xfrm>
        <a:graphic>
          <a:graphicData uri="http://schemas.openxmlformats.org/drawingml/2006/table">
            <a:tbl>
              <a:tblPr firstRow="1" bandRow="1">
                <a:tableStyleId>{5C22544A-7EE6-4342-B048-85BDC9FD1C3A}</a:tableStyleId>
              </a:tblPr>
              <a:tblGrid>
                <a:gridCol w="3555965">
                  <a:extLst>
                    <a:ext uri="{9D8B030D-6E8A-4147-A177-3AD203B41FA5}">
                      <a16:colId xmlns:a16="http://schemas.microsoft.com/office/drawing/2014/main" val="306924825"/>
                    </a:ext>
                  </a:extLst>
                </a:gridCol>
                <a:gridCol w="1846944">
                  <a:extLst>
                    <a:ext uri="{9D8B030D-6E8A-4147-A177-3AD203B41FA5}">
                      <a16:colId xmlns:a16="http://schemas.microsoft.com/office/drawing/2014/main" val="796219362"/>
                    </a:ext>
                  </a:extLst>
                </a:gridCol>
              </a:tblGrid>
              <a:tr h="167549">
                <a:tc>
                  <a:txBody>
                    <a:bodyPr/>
                    <a:lstStyle/>
                    <a:p>
                      <a:r>
                        <a:rPr lang="en-GB" sz="1400" dirty="0">
                          <a:latin typeface="Arial" panose="020B0604020202020204" pitchFamily="34" charset="0"/>
                          <a:cs typeface="Arial" panose="020B0604020202020204" pitchFamily="34" charset="0"/>
                        </a:rPr>
                        <a:t>Patient features</a:t>
                      </a:r>
                    </a:p>
                  </a:txBody>
                  <a:tcPr marL="55440" marR="55440"/>
                </a:tc>
                <a:tc>
                  <a:txBody>
                    <a:bodyPr/>
                    <a:lstStyle/>
                    <a:p>
                      <a:endParaRPr lang="en-GB" sz="140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val="883521407"/>
                  </a:ext>
                </a:extLst>
              </a:tr>
              <a:tr h="167549">
                <a:tc>
                  <a:txBody>
                    <a:bodyPr/>
                    <a:lstStyle/>
                    <a:p>
                      <a:r>
                        <a:rPr lang="en-GB" sz="1400" b="1" dirty="0">
                          <a:latin typeface="Arial" panose="020B0604020202020204" pitchFamily="34" charset="0"/>
                          <a:cs typeface="Arial" panose="020B0604020202020204" pitchFamily="34" charset="0"/>
                        </a:rPr>
                        <a:t>Total, n (%)</a:t>
                      </a:r>
                    </a:p>
                  </a:txBody>
                  <a:tcPr marL="55440" marR="55440" marT="28800" marB="28800"/>
                </a:tc>
                <a:tc>
                  <a:txBody>
                    <a:bodyPr/>
                    <a:lstStyle/>
                    <a:p>
                      <a:r>
                        <a:rPr lang="en-GB" sz="1400" dirty="0">
                          <a:latin typeface="Arial" panose="020B0604020202020204" pitchFamily="34" charset="0"/>
                          <a:cs typeface="Arial" panose="020B0604020202020204" pitchFamily="34" charset="0"/>
                        </a:rPr>
                        <a:t>126 (100%)</a:t>
                      </a:r>
                    </a:p>
                  </a:txBody>
                  <a:tcPr marL="55440" marR="55440" marT="28800" marB="28800"/>
                </a:tc>
                <a:extLst>
                  <a:ext uri="{0D108BD9-81ED-4DB2-BD59-A6C34878D82A}">
                    <a16:rowId xmlns:a16="http://schemas.microsoft.com/office/drawing/2014/main" val="1157827907"/>
                  </a:ext>
                </a:extLst>
              </a:tr>
              <a:tr h="402117">
                <a:tc>
                  <a:txBody>
                    <a:bodyPr/>
                    <a:lstStyle/>
                    <a:p>
                      <a:r>
                        <a:rPr lang="en-GB" sz="1400" b="1" dirty="0">
                          <a:latin typeface="Arial" panose="020B0604020202020204" pitchFamily="34" charset="0"/>
                          <a:cs typeface="Arial" panose="020B0604020202020204" pitchFamily="34" charset="0"/>
                        </a:rPr>
                        <a:t>Gender, n (%)</a:t>
                      </a:r>
                    </a:p>
                    <a:p>
                      <a:pPr marL="0" indent="184150">
                        <a:tabLst/>
                      </a:pPr>
                      <a:r>
                        <a:rPr lang="en-GB" sz="1400" dirty="0">
                          <a:latin typeface="Arial" panose="020B0604020202020204" pitchFamily="34" charset="0"/>
                          <a:cs typeface="Arial" panose="020B0604020202020204" pitchFamily="34" charset="0"/>
                        </a:rPr>
                        <a:t>Female</a:t>
                      </a:r>
                    </a:p>
                    <a:p>
                      <a:pPr marL="0" indent="184150">
                        <a:tabLst/>
                      </a:pPr>
                      <a:r>
                        <a:rPr lang="en-GB" sz="1400" dirty="0">
                          <a:latin typeface="Arial" panose="020B0604020202020204" pitchFamily="34" charset="0"/>
                          <a:cs typeface="Arial" panose="020B0604020202020204" pitchFamily="34" charset="0"/>
                        </a:rPr>
                        <a:t>Male</a:t>
                      </a:r>
                    </a:p>
                  </a:txBody>
                  <a:tcPr marL="55440" marR="55440" marT="28800" marB="28800"/>
                </a:tc>
                <a:tc>
                  <a:txBody>
                    <a:bodyPr/>
                    <a:lstStyle/>
                    <a:p>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26 (37%)</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100 (63%)</a:t>
                      </a:r>
                    </a:p>
                  </a:txBody>
                  <a:tcPr marL="55440" marR="55440" marT="28800" marB="28800"/>
                </a:tc>
                <a:extLst>
                  <a:ext uri="{0D108BD9-81ED-4DB2-BD59-A6C34878D82A}">
                    <a16:rowId xmlns:a16="http://schemas.microsoft.com/office/drawing/2014/main" val="1141298908"/>
                  </a:ext>
                </a:extLst>
              </a:tr>
              <a:tr h="284833">
                <a:tc>
                  <a:txBody>
                    <a:bodyPr/>
                    <a:lstStyle/>
                    <a:p>
                      <a:pPr marL="0" indent="9525">
                        <a:tabLst/>
                      </a:pPr>
                      <a:r>
                        <a:rPr lang="en-GB" sz="1400" b="1" dirty="0">
                          <a:latin typeface="Arial" panose="020B0604020202020204" pitchFamily="34" charset="0"/>
                          <a:cs typeface="Arial" panose="020B0604020202020204" pitchFamily="34" charset="0"/>
                        </a:rPr>
                        <a:t>Median age (range) in years</a:t>
                      </a:r>
                    </a:p>
                  </a:txBody>
                  <a:tcPr marL="55440" marR="55440" marT="28800" marB="28800">
                    <a:lnB w="19050" cap="flat" cmpd="sng" algn="ctr">
                      <a:solidFill>
                        <a:srgbClr val="FF0000"/>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65 </a:t>
                      </a:r>
                      <a:r>
                        <a:rPr lang="en-GB" sz="1400" dirty="0" err="1">
                          <a:latin typeface="Arial" panose="020B0604020202020204" pitchFamily="34" charset="0"/>
                          <a:cs typeface="Arial" panose="020B0604020202020204" pitchFamily="34" charset="0"/>
                        </a:rPr>
                        <a:t>yrs</a:t>
                      </a:r>
                      <a:r>
                        <a:rPr lang="en-GB" sz="1400" dirty="0">
                          <a:latin typeface="Arial" panose="020B0604020202020204" pitchFamily="34" charset="0"/>
                          <a:cs typeface="Arial" panose="020B0604020202020204" pitchFamily="34" charset="0"/>
                        </a:rPr>
                        <a:t> (20-89 </a:t>
                      </a:r>
                      <a:r>
                        <a:rPr lang="en-GB" sz="1400" dirty="0" err="1">
                          <a:latin typeface="Arial" panose="020B0604020202020204" pitchFamily="34" charset="0"/>
                          <a:cs typeface="Arial" panose="020B0604020202020204" pitchFamily="34" charset="0"/>
                        </a:rPr>
                        <a:t>yrs</a:t>
                      </a:r>
                      <a:r>
                        <a:rPr lang="en-GB" sz="1400" dirty="0">
                          <a:latin typeface="Arial" panose="020B0604020202020204" pitchFamily="34" charset="0"/>
                          <a:cs typeface="Arial" panose="020B0604020202020204" pitchFamily="34" charset="0"/>
                        </a:rPr>
                        <a:t>)</a:t>
                      </a:r>
                    </a:p>
                  </a:txBody>
                  <a:tcPr marL="55440" marR="55440" marT="28800" marB="28800">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852259315"/>
                  </a:ext>
                </a:extLst>
              </a:tr>
              <a:tr h="284833">
                <a:tc>
                  <a:txBody>
                    <a:bodyPr/>
                    <a:lstStyle/>
                    <a:p>
                      <a:pPr marL="0" indent="9525">
                        <a:tabLst/>
                      </a:pPr>
                      <a:r>
                        <a:rPr lang="en-GB" sz="1400" b="1" dirty="0">
                          <a:latin typeface="Arial" panose="020B0604020202020204" pitchFamily="34" charset="0"/>
                          <a:cs typeface="Arial" panose="020B0604020202020204" pitchFamily="34" charset="0"/>
                        </a:rPr>
                        <a:t>Types of therapies, n (%)</a:t>
                      </a:r>
                    </a:p>
                    <a:p>
                      <a:pPr marL="0" indent="184150">
                        <a:tabLst/>
                      </a:pPr>
                      <a:r>
                        <a:rPr lang="en-GB" sz="1400" dirty="0">
                          <a:latin typeface="Arial" panose="020B0604020202020204" pitchFamily="34" charset="0"/>
                          <a:cs typeface="Arial" panose="020B0604020202020204" pitchFamily="34" charset="0"/>
                        </a:rPr>
                        <a:t>Cytotoxic chemotherapy</a:t>
                      </a:r>
                    </a:p>
                    <a:p>
                      <a:pPr marL="0" indent="184150">
                        <a:tabLst/>
                      </a:pPr>
                      <a:r>
                        <a:rPr lang="en-GB" sz="1400" dirty="0">
                          <a:latin typeface="Arial" panose="020B0604020202020204" pitchFamily="34" charset="0"/>
                          <a:cs typeface="Arial" panose="020B0604020202020204" pitchFamily="34" charset="0"/>
                        </a:rPr>
                        <a:t>Immunotherapy</a:t>
                      </a:r>
                    </a:p>
                    <a:p>
                      <a:pPr marL="0" indent="184150">
                        <a:tabLst/>
                      </a:pPr>
                      <a:r>
                        <a:rPr lang="en-GB" sz="1400" dirty="0">
                          <a:latin typeface="Arial" panose="020B0604020202020204" pitchFamily="34" charset="0"/>
                          <a:cs typeface="Arial" panose="020B0604020202020204" pitchFamily="34" charset="0"/>
                        </a:rPr>
                        <a:t>Concurrent chemo-radiation</a:t>
                      </a:r>
                    </a:p>
                  </a:txBody>
                  <a:tcPr marL="55440" marR="55440" marT="28800" marB="28800">
                    <a:lnL w="19050" cap="flat" cmpd="sng" algn="ctr">
                      <a:solidFill>
                        <a:srgbClr val="FF0000"/>
                      </a:solidFill>
                      <a:prstDash val="solid"/>
                      <a:round/>
                      <a:headEnd type="none" w="med" len="med"/>
                      <a:tailEnd type="none" w="med" len="med"/>
                    </a:lnL>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69 (55%)</a:t>
                      </a:r>
                    </a:p>
                    <a:p>
                      <a:r>
                        <a:rPr lang="en-GB" sz="1400" dirty="0">
                          <a:latin typeface="Arial" panose="020B0604020202020204" pitchFamily="34" charset="0"/>
                          <a:cs typeface="Arial" panose="020B0604020202020204" pitchFamily="34" charset="0"/>
                        </a:rPr>
                        <a:t>40 (32%)</a:t>
                      </a:r>
                    </a:p>
                    <a:p>
                      <a:r>
                        <a:rPr lang="en-GB" sz="1400" dirty="0">
                          <a:latin typeface="Arial" panose="020B0604020202020204" pitchFamily="34" charset="0"/>
                          <a:cs typeface="Arial" panose="020B0604020202020204" pitchFamily="34" charset="0"/>
                        </a:rPr>
                        <a:t>17 (13%)</a:t>
                      </a:r>
                    </a:p>
                  </a:txBody>
                  <a:tcPr marL="55440" marR="55440" marT="28800" marB="28800">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43306580"/>
                  </a:ext>
                </a:extLst>
              </a:tr>
              <a:tr h="284833">
                <a:tc>
                  <a:txBody>
                    <a:bodyPr/>
                    <a:lstStyle/>
                    <a:p>
                      <a:pPr marL="0" indent="7938">
                        <a:tabLst/>
                      </a:pPr>
                      <a:r>
                        <a:rPr lang="en-GB" sz="1400" b="1" dirty="0">
                          <a:latin typeface="Arial" panose="020B0604020202020204" pitchFamily="34" charset="0"/>
                          <a:cs typeface="Arial" panose="020B0604020202020204" pitchFamily="34" charset="0"/>
                        </a:rPr>
                        <a:t>Line of therapy, n (%)</a:t>
                      </a:r>
                    </a:p>
                    <a:p>
                      <a:pPr marL="0" indent="182563">
                        <a:tabLst/>
                      </a:pPr>
                      <a:r>
                        <a:rPr lang="en-GB" sz="1400" dirty="0">
                          <a:latin typeface="Arial" panose="020B0604020202020204" pitchFamily="34" charset="0"/>
                          <a:cs typeface="Arial" panose="020B0604020202020204" pitchFamily="34" charset="0"/>
                        </a:rPr>
                        <a:t>First line</a:t>
                      </a:r>
                    </a:p>
                    <a:p>
                      <a:pPr marL="0" indent="182563">
                        <a:tabLst/>
                      </a:pPr>
                      <a:r>
                        <a:rPr lang="en-GB" sz="1400" dirty="0">
                          <a:latin typeface="Arial" panose="020B0604020202020204" pitchFamily="34" charset="0"/>
                          <a:cs typeface="Arial" panose="020B0604020202020204" pitchFamily="34" charset="0"/>
                        </a:rPr>
                        <a:t>Prior SACT</a:t>
                      </a:r>
                    </a:p>
                  </a:txBody>
                  <a:tcPr marL="55440" marR="55440" marT="28800" marB="28800">
                    <a:lnT w="19050" cap="flat" cmpd="sng" algn="ctr">
                      <a:solidFill>
                        <a:srgbClr val="FF0000"/>
                      </a:solidFill>
                      <a:prstDash val="solid"/>
                      <a:round/>
                      <a:headEnd type="none" w="med" len="med"/>
                      <a:tailEnd type="none" w="med" len="med"/>
                    </a:lnT>
                  </a:tcPr>
                </a:tc>
                <a:tc>
                  <a:txBody>
                    <a:bodyPr/>
                    <a:lstStyle/>
                    <a:p>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110 (87%)</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16 (13%)</a:t>
                      </a:r>
                    </a:p>
                  </a:txBody>
                  <a:tcPr marL="55440" marR="55440" marT="28800" marB="28800">
                    <a:lnT w="1905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21236649"/>
                  </a:ext>
                </a:extLst>
              </a:tr>
              <a:tr h="284833">
                <a:tc>
                  <a:txBody>
                    <a:bodyPr/>
                    <a:lstStyle/>
                    <a:p>
                      <a:pPr marL="0" indent="7938">
                        <a:tabLst/>
                      </a:pPr>
                      <a:r>
                        <a:rPr lang="en-GB" sz="1400" dirty="0">
                          <a:latin typeface="Arial" panose="020B0604020202020204" pitchFamily="34" charset="0"/>
                          <a:cs typeface="Arial" panose="020B0604020202020204" pitchFamily="34" charset="0"/>
                        </a:rPr>
                        <a:t>Staging, n (%)</a:t>
                      </a:r>
                    </a:p>
                    <a:p>
                      <a:pPr marL="0" indent="182563">
                        <a:tabLst/>
                      </a:pPr>
                      <a:r>
                        <a:rPr lang="en-GB" sz="1400" dirty="0">
                          <a:latin typeface="Arial" panose="020B0604020202020204" pitchFamily="34" charset="0"/>
                          <a:cs typeface="Arial" panose="020B0604020202020204" pitchFamily="34" charset="0"/>
                        </a:rPr>
                        <a:t>Metastatic</a:t>
                      </a:r>
                    </a:p>
                    <a:p>
                      <a:pPr marL="0" indent="182563">
                        <a:tabLst/>
                      </a:pPr>
                      <a:r>
                        <a:rPr lang="en-GB" sz="1400" dirty="0">
                          <a:latin typeface="Arial" panose="020B0604020202020204" pitchFamily="34" charset="0"/>
                          <a:cs typeface="Arial" panose="020B0604020202020204" pitchFamily="34" charset="0"/>
                        </a:rPr>
                        <a:t>Non-metastatic</a:t>
                      </a:r>
                    </a:p>
                  </a:txBody>
                  <a:tcPr marL="55440" marR="55440" marT="28800" marB="28800"/>
                </a:tc>
                <a:tc>
                  <a:txBody>
                    <a:bodyPr/>
                    <a:lstStyle/>
                    <a:p>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53 (42%)</a:t>
                      </a:r>
                    </a:p>
                    <a:p>
                      <a:r>
                        <a:rPr lang="en-GB" sz="1400" dirty="0">
                          <a:latin typeface="Arial" panose="020B0604020202020204" pitchFamily="34" charset="0"/>
                          <a:cs typeface="Arial" panose="020B0604020202020204" pitchFamily="34" charset="0"/>
                        </a:rPr>
                        <a:t>73 (58%)</a:t>
                      </a:r>
                    </a:p>
                  </a:txBody>
                  <a:tcPr marL="55440" marR="55440" marT="28800" marB="28800"/>
                </a:tc>
                <a:extLst>
                  <a:ext uri="{0D108BD9-81ED-4DB2-BD59-A6C34878D82A}">
                    <a16:rowId xmlns:a16="http://schemas.microsoft.com/office/drawing/2014/main" val="35614251"/>
                  </a:ext>
                </a:extLst>
              </a:tr>
            </a:tbl>
          </a:graphicData>
        </a:graphic>
      </p:graphicFrame>
      <p:sp>
        <p:nvSpPr>
          <p:cNvPr id="12" name="Text Placeholder 3">
            <a:extLst>
              <a:ext uri="{FF2B5EF4-FFF2-40B4-BE49-F238E27FC236}">
                <a16:creationId xmlns:a16="http://schemas.microsoft.com/office/drawing/2014/main" id="{66190346-0521-AF4A-BDD8-4F931D49785C}"/>
              </a:ext>
            </a:extLst>
          </p:cNvPr>
          <p:cNvSpPr txBox="1">
            <a:spLocks/>
          </p:cNvSpPr>
          <p:nvPr/>
        </p:nvSpPr>
        <p:spPr>
          <a:xfrm>
            <a:off x="6197963" y="1430386"/>
            <a:ext cx="5089236"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t>DISEASE FEATURES</a:t>
            </a:r>
          </a:p>
        </p:txBody>
      </p:sp>
      <p:graphicFrame>
        <p:nvGraphicFramePr>
          <p:cNvPr id="14" name="Table 13">
            <a:extLst>
              <a:ext uri="{FF2B5EF4-FFF2-40B4-BE49-F238E27FC236}">
                <a16:creationId xmlns:a16="http://schemas.microsoft.com/office/drawing/2014/main" id="{C342ED6F-7C2E-FC46-87FC-41360F670158}"/>
              </a:ext>
            </a:extLst>
          </p:cNvPr>
          <p:cNvGraphicFramePr>
            <a:graphicFrameLocks noGrp="1"/>
          </p:cNvGraphicFramePr>
          <p:nvPr>
            <p:extLst>
              <p:ext uri="{D42A27DB-BD31-4B8C-83A1-F6EECF244321}">
                <p14:modId xmlns:p14="http://schemas.microsoft.com/office/powerpoint/2010/main" val="645581716"/>
              </p:ext>
            </p:extLst>
          </p:nvPr>
        </p:nvGraphicFramePr>
        <p:xfrm>
          <a:off x="6197963" y="1862665"/>
          <a:ext cx="5402909" cy="3864673"/>
        </p:xfrm>
        <a:graphic>
          <a:graphicData uri="http://schemas.openxmlformats.org/drawingml/2006/table">
            <a:tbl>
              <a:tblPr firstRow="1" bandRow="1">
                <a:tableStyleId>{5C22544A-7EE6-4342-B048-85BDC9FD1C3A}</a:tableStyleId>
              </a:tblPr>
              <a:tblGrid>
                <a:gridCol w="3555965">
                  <a:extLst>
                    <a:ext uri="{9D8B030D-6E8A-4147-A177-3AD203B41FA5}">
                      <a16:colId xmlns:a16="http://schemas.microsoft.com/office/drawing/2014/main" val="306924825"/>
                    </a:ext>
                  </a:extLst>
                </a:gridCol>
                <a:gridCol w="1846944">
                  <a:extLst>
                    <a:ext uri="{9D8B030D-6E8A-4147-A177-3AD203B41FA5}">
                      <a16:colId xmlns:a16="http://schemas.microsoft.com/office/drawing/2014/main" val="796219362"/>
                    </a:ext>
                  </a:extLst>
                </a:gridCol>
              </a:tblGrid>
              <a:tr h="311944">
                <a:tc>
                  <a:txBody>
                    <a:bodyPr/>
                    <a:lstStyle/>
                    <a:p>
                      <a:r>
                        <a:rPr lang="en-GB" sz="1400" dirty="0">
                          <a:latin typeface="Arial" panose="020B0604020202020204" pitchFamily="34" charset="0"/>
                          <a:cs typeface="Arial" panose="020B0604020202020204" pitchFamily="34" charset="0"/>
                        </a:rPr>
                        <a:t>Patient features</a:t>
                      </a:r>
                    </a:p>
                  </a:txBody>
                  <a:tcPr marL="55440" marR="55440"/>
                </a:tc>
                <a:tc>
                  <a:txBody>
                    <a:bodyPr/>
                    <a:lstStyle/>
                    <a:p>
                      <a:endParaRPr lang="en-GB" sz="140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val="883521407"/>
                  </a:ext>
                </a:extLst>
              </a:tr>
              <a:tr h="3552729">
                <a:tc>
                  <a:txBody>
                    <a:bodyPr/>
                    <a:lstStyle/>
                    <a:p>
                      <a:r>
                        <a:rPr lang="en-GB" sz="1400" b="1" dirty="0">
                          <a:latin typeface="Arial" panose="020B0604020202020204" pitchFamily="34" charset="0"/>
                          <a:cs typeface="Arial" panose="020B0604020202020204" pitchFamily="34" charset="0"/>
                        </a:rPr>
                        <a:t>Disease types</a:t>
                      </a:r>
                    </a:p>
                    <a:p>
                      <a:pPr marL="0" indent="184150">
                        <a:tabLst/>
                      </a:pPr>
                      <a:r>
                        <a:rPr lang="en-GB" sz="1400" dirty="0">
                          <a:latin typeface="Arial" panose="020B0604020202020204" pitchFamily="34" charset="0"/>
                          <a:cs typeface="Arial" panose="020B0604020202020204" pitchFamily="34" charset="0"/>
                        </a:rPr>
                        <a:t>Lung</a:t>
                      </a:r>
                    </a:p>
                    <a:p>
                      <a:pPr marL="0" indent="184150">
                        <a:tabLst/>
                      </a:pPr>
                      <a:r>
                        <a:rPr lang="en-GB" sz="1400" dirty="0">
                          <a:latin typeface="Arial" panose="020B0604020202020204" pitchFamily="34" charset="0"/>
                          <a:cs typeface="Arial" panose="020B0604020202020204" pitchFamily="34" charset="0"/>
                        </a:rPr>
                        <a:t>Melanoma</a:t>
                      </a:r>
                    </a:p>
                    <a:p>
                      <a:pPr marL="0" indent="184150">
                        <a:tabLst/>
                      </a:pPr>
                      <a:r>
                        <a:rPr lang="en-GB" sz="1400" dirty="0">
                          <a:latin typeface="Arial" panose="020B0604020202020204" pitchFamily="34" charset="0"/>
                          <a:cs typeface="Arial" panose="020B0604020202020204" pitchFamily="34" charset="0"/>
                        </a:rPr>
                        <a:t>Oesophageal</a:t>
                      </a:r>
                    </a:p>
                    <a:p>
                      <a:pPr marL="0" indent="184150">
                        <a:tabLst/>
                      </a:pPr>
                      <a:r>
                        <a:rPr lang="en-GB" sz="1400" dirty="0">
                          <a:latin typeface="Arial" panose="020B0604020202020204" pitchFamily="34" charset="0"/>
                          <a:cs typeface="Arial" panose="020B0604020202020204" pitchFamily="34" charset="0"/>
                        </a:rPr>
                        <a:t>Colorectal</a:t>
                      </a:r>
                    </a:p>
                    <a:p>
                      <a:pPr marL="0" indent="184150">
                        <a:tabLst/>
                      </a:pPr>
                      <a:r>
                        <a:rPr lang="en-GB" sz="1400" dirty="0">
                          <a:latin typeface="Arial" panose="020B0604020202020204" pitchFamily="34" charset="0"/>
                          <a:cs typeface="Arial" panose="020B0604020202020204" pitchFamily="34" charset="0"/>
                        </a:rPr>
                        <a:t>Breast</a:t>
                      </a:r>
                    </a:p>
                    <a:p>
                      <a:pPr marL="0" indent="184150">
                        <a:tabLst/>
                      </a:pPr>
                      <a:r>
                        <a:rPr lang="en-GB" sz="1400" dirty="0">
                          <a:latin typeface="Arial" panose="020B0604020202020204" pitchFamily="34" charset="0"/>
                          <a:cs typeface="Arial" panose="020B0604020202020204" pitchFamily="34" charset="0"/>
                        </a:rPr>
                        <a:t>Head and neck</a:t>
                      </a:r>
                    </a:p>
                    <a:p>
                      <a:pPr marL="0" indent="184150">
                        <a:tabLst/>
                      </a:pPr>
                      <a:r>
                        <a:rPr lang="en-GB" sz="1400" dirty="0">
                          <a:latin typeface="Arial" panose="020B0604020202020204" pitchFamily="34" charset="0"/>
                          <a:cs typeface="Arial" panose="020B0604020202020204" pitchFamily="34" charset="0"/>
                        </a:rPr>
                        <a:t>Renal</a:t>
                      </a:r>
                    </a:p>
                    <a:p>
                      <a:pPr marL="0" indent="184150">
                        <a:tabLst/>
                      </a:pPr>
                      <a:r>
                        <a:rPr lang="en-GB" sz="1400" dirty="0">
                          <a:latin typeface="Arial" panose="020B0604020202020204" pitchFamily="34" charset="0"/>
                          <a:cs typeface="Arial" panose="020B0604020202020204" pitchFamily="34" charset="0"/>
                        </a:rPr>
                        <a:t>Bladder</a:t>
                      </a:r>
                    </a:p>
                    <a:p>
                      <a:pPr marL="0" indent="184150">
                        <a:tabLst/>
                      </a:pPr>
                      <a:r>
                        <a:rPr lang="en-GB" sz="1400" dirty="0">
                          <a:latin typeface="Arial" panose="020B0604020202020204" pitchFamily="34" charset="0"/>
                          <a:cs typeface="Arial" panose="020B0604020202020204" pitchFamily="34" charset="0"/>
                        </a:rPr>
                        <a:t>Pancreatic</a:t>
                      </a:r>
                    </a:p>
                    <a:p>
                      <a:pPr marL="0" indent="184150">
                        <a:tabLst/>
                      </a:pPr>
                      <a:r>
                        <a:rPr lang="en-GB" sz="1400" dirty="0">
                          <a:latin typeface="Arial" panose="020B0604020202020204" pitchFamily="34" charset="0"/>
                          <a:cs typeface="Arial" panose="020B0604020202020204" pitchFamily="34" charset="0"/>
                        </a:rPr>
                        <a:t>Cancer of unknown primary</a:t>
                      </a:r>
                    </a:p>
                    <a:p>
                      <a:pPr marL="0" indent="184150">
                        <a:tabLst/>
                      </a:pPr>
                      <a:r>
                        <a:rPr lang="en-GB" sz="1400" dirty="0">
                          <a:latin typeface="Arial" panose="020B0604020202020204" pitchFamily="34" charset="0"/>
                          <a:cs typeface="Arial" panose="020B0604020202020204" pitchFamily="34" charset="0"/>
                        </a:rPr>
                        <a:t>Neuro</a:t>
                      </a:r>
                    </a:p>
                    <a:p>
                      <a:pPr marL="0" indent="184150">
                        <a:tabLst/>
                      </a:pPr>
                      <a:r>
                        <a:rPr lang="en-GB" sz="1400" dirty="0">
                          <a:latin typeface="Arial" panose="020B0604020202020204" pitchFamily="34" charset="0"/>
                          <a:cs typeface="Arial" panose="020B0604020202020204" pitchFamily="34" charset="0"/>
                        </a:rPr>
                        <a:t>Prostate</a:t>
                      </a:r>
                    </a:p>
                    <a:p>
                      <a:pPr marL="0" indent="184150">
                        <a:tabLst/>
                      </a:pPr>
                      <a:r>
                        <a:rPr lang="en-GB" sz="1400" dirty="0">
                          <a:latin typeface="Arial" panose="020B0604020202020204" pitchFamily="34" charset="0"/>
                          <a:cs typeface="Arial" panose="020B0604020202020204" pitchFamily="34" charset="0"/>
                        </a:rPr>
                        <a:t>Seminoma</a:t>
                      </a:r>
                    </a:p>
                    <a:p>
                      <a:pPr marL="0" indent="184150">
                        <a:tabLst/>
                      </a:pPr>
                      <a:endParaRPr lang="en-GB" sz="1400" dirty="0">
                        <a:latin typeface="Arial" panose="020B0604020202020204" pitchFamily="34" charset="0"/>
                        <a:cs typeface="Arial" panose="020B0604020202020204" pitchFamily="34" charset="0"/>
                      </a:endParaRPr>
                    </a:p>
                    <a:p>
                      <a:pPr marL="0" indent="184150">
                        <a:tabLst/>
                      </a:pPr>
                      <a:r>
                        <a:rPr lang="en-GB" sz="1400" dirty="0">
                          <a:latin typeface="Arial" panose="020B0604020202020204" pitchFamily="34" charset="0"/>
                          <a:cs typeface="Arial" panose="020B0604020202020204" pitchFamily="34" charset="0"/>
                        </a:rPr>
                        <a:t>Other</a:t>
                      </a:r>
                    </a:p>
                  </a:txBody>
                  <a:tcPr marL="55440" marR="55440" marT="28800" marB="28800"/>
                </a:tc>
                <a:tc>
                  <a:txBody>
                    <a:bodyPr/>
                    <a:lstStyle/>
                    <a:p>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30 (24%)</a:t>
                      </a:r>
                    </a:p>
                    <a:p>
                      <a:r>
                        <a:rPr lang="en-GB" sz="1400" dirty="0">
                          <a:latin typeface="Arial" panose="020B0604020202020204" pitchFamily="34" charset="0"/>
                          <a:cs typeface="Arial" panose="020B0604020202020204" pitchFamily="34" charset="0"/>
                        </a:rPr>
                        <a:t>20 (16%)</a:t>
                      </a:r>
                    </a:p>
                    <a:p>
                      <a:r>
                        <a:rPr lang="en-GB" sz="1400" dirty="0">
                          <a:latin typeface="Arial" panose="020B0604020202020204" pitchFamily="34" charset="0"/>
                          <a:cs typeface="Arial" panose="020B0604020202020204" pitchFamily="34" charset="0"/>
                        </a:rPr>
                        <a:t>18 (14%)</a:t>
                      </a:r>
                    </a:p>
                    <a:p>
                      <a:r>
                        <a:rPr lang="en-GB" sz="1400" dirty="0">
                          <a:latin typeface="Arial" panose="020B0604020202020204" pitchFamily="34" charset="0"/>
                          <a:cs typeface="Arial" panose="020B0604020202020204" pitchFamily="34" charset="0"/>
                        </a:rPr>
                        <a:t>14 (11%)</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10 (8%)</a:t>
                      </a:r>
                    </a:p>
                    <a:p>
                      <a:r>
                        <a:rPr lang="en-GB" sz="1400" dirty="0">
                          <a:latin typeface="Arial" panose="020B0604020202020204" pitchFamily="34" charset="0"/>
                          <a:cs typeface="Arial" panose="020B0604020202020204" pitchFamily="34" charset="0"/>
                        </a:rPr>
                        <a:t>10 (8%)</a:t>
                      </a:r>
                    </a:p>
                    <a:p>
                      <a:r>
                        <a:rPr lang="en-GB" sz="1400" dirty="0">
                          <a:latin typeface="Arial" panose="020B0604020202020204" pitchFamily="34" charset="0"/>
                          <a:cs typeface="Arial" panose="020B0604020202020204" pitchFamily="34" charset="0"/>
                        </a:rPr>
                        <a:t>5 (4%)</a:t>
                      </a:r>
                    </a:p>
                    <a:p>
                      <a:r>
                        <a:rPr lang="en-GB" sz="1400" dirty="0">
                          <a:latin typeface="Arial" panose="020B0604020202020204" pitchFamily="34" charset="0"/>
                          <a:cs typeface="Arial" panose="020B0604020202020204" pitchFamily="34" charset="0"/>
                        </a:rPr>
                        <a:t>4 (3%)</a:t>
                      </a:r>
                    </a:p>
                    <a:p>
                      <a:r>
                        <a:rPr lang="en-GB" sz="1400" dirty="0">
                          <a:latin typeface="Arial" panose="020B0604020202020204" pitchFamily="34" charset="0"/>
                          <a:cs typeface="Arial" panose="020B0604020202020204" pitchFamily="34" charset="0"/>
                        </a:rPr>
                        <a:t>3 (2%)</a:t>
                      </a:r>
                    </a:p>
                    <a:p>
                      <a:r>
                        <a:rPr lang="en-GB" sz="1400" dirty="0">
                          <a:latin typeface="Arial" panose="020B0604020202020204" pitchFamily="34" charset="0"/>
                          <a:cs typeface="Arial" panose="020B0604020202020204" pitchFamily="34" charset="0"/>
                        </a:rPr>
                        <a:t>2 (1.6%)</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2 (1.6%)</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2 (1.6%)</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2 (1.6%)</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4 (3%)</a:t>
                      </a:r>
                    </a:p>
                  </a:txBody>
                  <a:tcPr marL="55440" marR="55440" marT="28800" marB="28800"/>
                </a:tc>
                <a:extLst>
                  <a:ext uri="{0D108BD9-81ED-4DB2-BD59-A6C34878D82A}">
                    <a16:rowId xmlns:a16="http://schemas.microsoft.com/office/drawing/2014/main" val="11412989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8C4908B-CC33-1CB6-85EE-63886227462A}"/>
              </a:ext>
            </a:extLst>
          </p:cNvPr>
          <p:cNvSpPr>
            <a:spLocks noGrp="1"/>
          </p:cNvSpPr>
          <p:nvPr>
            <p:ph sz="quarter" idx="12"/>
          </p:nvPr>
        </p:nvSpPr>
        <p:spPr>
          <a:xfrm>
            <a:off x="620184" y="1152263"/>
            <a:ext cx="10963200" cy="3015771"/>
          </a:xfrm>
        </p:spPr>
        <p:txBody>
          <a:bodyPr/>
          <a:lstStyle/>
          <a:p>
            <a:r>
              <a:rPr lang="en-GB" dirty="0"/>
              <a:t>Consent is a complex medical, legal and ethical issue</a:t>
            </a:r>
          </a:p>
          <a:p>
            <a:r>
              <a:rPr lang="en-GB" dirty="0"/>
              <a:t>The process of obtaining consent should be allowed adequate time, and is dependent on a patient’s capability to understand the requirements of informed consent</a:t>
            </a:r>
          </a:p>
          <a:p>
            <a:r>
              <a:rPr lang="en-GB" dirty="0"/>
              <a:t>A three stage process gives the patient and the staff sufficient time to:</a:t>
            </a:r>
          </a:p>
          <a:p>
            <a:pPr lvl="1"/>
            <a:r>
              <a:rPr lang="en-GB" dirty="0"/>
              <a:t>understand their options</a:t>
            </a:r>
          </a:p>
          <a:p>
            <a:pPr lvl="1"/>
            <a:r>
              <a:rPr lang="en-GB" dirty="0"/>
              <a:t>consent to their proposed treatment</a:t>
            </a:r>
          </a:p>
          <a:p>
            <a:r>
              <a:rPr lang="en-GB" dirty="0"/>
              <a:t>This pilot shows how a more comprehensive approach is possible; the team intend to expand it to all their patients</a:t>
            </a:r>
          </a:p>
        </p:txBody>
      </p:sp>
      <p:sp>
        <p:nvSpPr>
          <p:cNvPr id="4" name="Title 3">
            <a:extLst>
              <a:ext uri="{FF2B5EF4-FFF2-40B4-BE49-F238E27FC236}">
                <a16:creationId xmlns:a16="http://schemas.microsoft.com/office/drawing/2014/main" id="{DDC6D723-391C-9CEC-1BA4-6B2D9AA506FE}"/>
              </a:ext>
            </a:extLst>
          </p:cNvPr>
          <p:cNvSpPr>
            <a:spLocks noGrp="1"/>
          </p:cNvSpPr>
          <p:nvPr>
            <p:ph type="title"/>
          </p:nvPr>
        </p:nvSpPr>
        <p:spPr/>
        <p:txBody>
          <a:bodyPr/>
          <a:lstStyle/>
          <a:p>
            <a:r>
              <a:rPr lang="en-GB"/>
              <a:t>summary</a:t>
            </a:r>
            <a:endParaRPr lang="en-GB" dirty="0"/>
          </a:p>
        </p:txBody>
      </p:sp>
      <p:sp>
        <p:nvSpPr>
          <p:cNvPr id="5" name="Slide Number Placeholder 4">
            <a:extLst>
              <a:ext uri="{FF2B5EF4-FFF2-40B4-BE49-F238E27FC236}">
                <a16:creationId xmlns:a16="http://schemas.microsoft.com/office/drawing/2014/main" id="{C035C1C2-7447-9F5B-991A-E3D2887D4E81}"/>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2" name="Content Placeholder 1">
            <a:extLst>
              <a:ext uri="{FF2B5EF4-FFF2-40B4-BE49-F238E27FC236}">
                <a16:creationId xmlns:a16="http://schemas.microsoft.com/office/drawing/2014/main" id="{A95281FB-E26B-F64A-AE6E-5A2B488C563C}"/>
              </a:ext>
            </a:extLst>
          </p:cNvPr>
          <p:cNvSpPr>
            <a:spLocks noGrp="1"/>
          </p:cNvSpPr>
          <p:nvPr>
            <p:ph sz="quarter" idx="15"/>
          </p:nvPr>
        </p:nvSpPr>
        <p:spPr/>
        <p:txBody>
          <a:bodyPr/>
          <a:lstStyle/>
          <a:p>
            <a:r>
              <a:rPr lang="en-GB" sz="1200" dirty="0"/>
              <a:t>Barret F. EONS15 at ESMO 2022. Abstract #1141. Oral presentation</a:t>
            </a:r>
          </a:p>
        </p:txBody>
      </p:sp>
      <p:sp>
        <p:nvSpPr>
          <p:cNvPr id="16" name="There are new ways of using the digital tools and platforms to improve our patient preparation for their chemotherapy treatment, reducing the risk of suffering side effects, and the anxiety that comes with visiting a day treatment unit for the first time">
            <a:extLst>
              <a:ext uri="{FF2B5EF4-FFF2-40B4-BE49-F238E27FC236}">
                <a16:creationId xmlns:a16="http://schemas.microsoft.com/office/drawing/2014/main" id="{0114F138-1698-C942-BA4C-DC98F58F71D8}"/>
              </a:ext>
            </a:extLst>
          </p:cNvPr>
          <p:cNvSpPr txBox="1"/>
          <p:nvPr/>
        </p:nvSpPr>
        <p:spPr>
          <a:xfrm>
            <a:off x="2503113" y="4139795"/>
            <a:ext cx="7185774" cy="1941658"/>
          </a:xfrm>
          <a:prstGeom prst="rect">
            <a:avLst/>
          </a:prstGeom>
          <a:ln w="28575">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8000" tIns="108000" rIns="288000" bIns="108000" anchor="ctr">
            <a:spAutoFit/>
          </a:bodyPr>
          <a:lstStyle/>
          <a:p>
            <a:pPr defTabSz="321457">
              <a:spcBef>
                <a:spcPts val="600"/>
              </a:spcBef>
              <a:defRPr sz="1100" b="0">
                <a:uFill>
                  <a:solidFill>
                    <a:srgbClr val="FFFFFF"/>
                  </a:solidFill>
                </a:uFill>
              </a:defRPr>
            </a:pPr>
            <a:r>
              <a:rPr lang="en-GB" sz="1600" b="1" dirty="0">
                <a:solidFill>
                  <a:schemeClr val="accent1"/>
                </a:solidFill>
                <a:latin typeface="Arial" panose="020B0604020202020204" pitchFamily="34" charset="0"/>
                <a:cs typeface="Arial" panose="020B0604020202020204" pitchFamily="34" charset="0"/>
              </a:rPr>
              <a:t>KEY MESSAGES:</a:t>
            </a:r>
          </a:p>
          <a:p>
            <a:pPr marL="285750" indent="-285750" defTabSz="321457">
              <a:buFont typeface="Arial" panose="020B0604020202020204" pitchFamily="34" charset="0"/>
              <a:buChar char="•"/>
              <a:defRPr sz="1100" b="0">
                <a:uFill>
                  <a:solidFill>
                    <a:srgbClr val="FFFFFF"/>
                  </a:solidFill>
                </a:uFill>
              </a:defRPr>
            </a:pPr>
            <a:r>
              <a:rPr lang="en-US" sz="1600" b="1" dirty="0">
                <a:solidFill>
                  <a:schemeClr val="tx2"/>
                </a:solidFill>
                <a:latin typeface="Arial" panose="020B0604020202020204" pitchFamily="34" charset="0"/>
                <a:cs typeface="Arial" panose="020B0604020202020204" pitchFamily="34" charset="0"/>
              </a:rPr>
              <a:t>Informed consent is one of the most important elements of a patient's treatment</a:t>
            </a:r>
          </a:p>
          <a:p>
            <a:pPr marL="285750" indent="-285750" defTabSz="321457">
              <a:buFont typeface="Arial" panose="020B0604020202020204" pitchFamily="34" charset="0"/>
              <a:buChar char="•"/>
              <a:defRPr sz="1100" b="0">
                <a:uFill>
                  <a:solidFill>
                    <a:srgbClr val="FFFFFF"/>
                  </a:solidFill>
                </a:uFill>
              </a:defRPr>
            </a:pPr>
            <a:r>
              <a:rPr lang="en-US" sz="1600" b="1" dirty="0">
                <a:solidFill>
                  <a:schemeClr val="tx2"/>
                </a:solidFill>
                <a:latin typeface="Arial" panose="020B0604020202020204" pitchFamily="34" charset="0"/>
                <a:cs typeface="Arial" panose="020B0604020202020204" pitchFamily="34" charset="0"/>
              </a:rPr>
              <a:t>We should find a way to ensure that our patients understand the documents that they sign before starting their treatment, enabling them to make a decision that is based on an informed evaluation of all the pros, cons and options available</a:t>
            </a:r>
          </a:p>
        </p:txBody>
      </p:sp>
    </p:spTree>
    <p:extLst>
      <p:ext uri="{BB962C8B-B14F-4D97-AF65-F5344CB8AC3E}">
        <p14:creationId xmlns:p14="http://schemas.microsoft.com/office/powerpoint/2010/main" val="12358467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C903-EB03-4C5A-984B-750C2EB65CA1}"/>
              </a:ext>
            </a:extLst>
          </p:cNvPr>
          <p:cNvSpPr>
            <a:spLocks noGrp="1"/>
          </p:cNvSpPr>
          <p:nvPr>
            <p:ph type="title"/>
          </p:nvPr>
        </p:nvSpPr>
        <p:spPr/>
        <p:txBody>
          <a:bodyPr/>
          <a:lstStyle/>
          <a:p>
            <a:r>
              <a:rPr lang="en-US" dirty="0"/>
              <a:t>Impact of diet on immune checkpoint blockade; nurse-directed dietary intervention </a:t>
            </a:r>
            <a:endParaRPr lang="en-GB" dirty="0"/>
          </a:p>
        </p:txBody>
      </p:sp>
      <p:sp>
        <p:nvSpPr>
          <p:cNvPr id="3" name="Subtitle 2">
            <a:extLst>
              <a:ext uri="{FF2B5EF4-FFF2-40B4-BE49-F238E27FC236}">
                <a16:creationId xmlns:a16="http://schemas.microsoft.com/office/drawing/2014/main" id="{E08ACCF1-33A6-41A4-915C-64F86C0DDB3C}"/>
              </a:ext>
            </a:extLst>
          </p:cNvPr>
          <p:cNvSpPr>
            <a:spLocks noGrp="1"/>
          </p:cNvSpPr>
          <p:nvPr>
            <p:ph type="subTitle" idx="1"/>
          </p:nvPr>
        </p:nvSpPr>
        <p:spPr>
          <a:xfrm>
            <a:off x="609600" y="5302800"/>
            <a:ext cx="10972800" cy="1655762"/>
          </a:xfrm>
        </p:spPr>
        <p:txBody>
          <a:bodyPr>
            <a:normAutofit/>
          </a:bodyPr>
          <a:lstStyle/>
          <a:p>
            <a:r>
              <a:rPr lang="en-GB" sz="2400" b="1" dirty="0"/>
              <a:t>Malo J. EONS15 at ESMO 2022. Abstract #3222. Oral presentation</a:t>
            </a:r>
          </a:p>
        </p:txBody>
      </p:sp>
      <p:sp>
        <p:nvSpPr>
          <p:cNvPr id="4" name="Slide Number Placeholder 3"/>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287318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24B3D7-CF99-304E-A7EF-127D22BF7996}"/>
              </a:ext>
            </a:extLst>
          </p:cNvPr>
          <p:cNvSpPr>
            <a:spLocks noGrp="1"/>
          </p:cNvSpPr>
          <p:nvPr>
            <p:ph type="body" idx="1"/>
          </p:nvPr>
        </p:nvSpPr>
        <p:spPr/>
        <p:txBody>
          <a:bodyPr/>
          <a:lstStyle/>
          <a:p>
            <a:r>
              <a:rPr lang="en-US"/>
              <a:t>The microbiome plays a key role in immunotherapy efficacy</a:t>
            </a:r>
            <a:endParaRPr lang="en-US" dirty="0"/>
          </a:p>
        </p:txBody>
      </p:sp>
      <p:sp>
        <p:nvSpPr>
          <p:cNvPr id="12" name="Content Placeholder 11">
            <a:extLst>
              <a:ext uri="{FF2B5EF4-FFF2-40B4-BE49-F238E27FC236}">
                <a16:creationId xmlns:a16="http://schemas.microsoft.com/office/drawing/2014/main" id="{C55FA01C-630B-C340-8327-F8A38FF21C44}"/>
              </a:ext>
            </a:extLst>
          </p:cNvPr>
          <p:cNvSpPr>
            <a:spLocks noGrp="1"/>
          </p:cNvSpPr>
          <p:nvPr>
            <p:ph sz="quarter" idx="12"/>
          </p:nvPr>
        </p:nvSpPr>
        <p:spPr>
          <a:xfrm>
            <a:off x="5760354" y="2132856"/>
            <a:ext cx="5823030" cy="3816424"/>
          </a:xfrm>
        </p:spPr>
        <p:txBody>
          <a:bodyPr/>
          <a:lstStyle/>
          <a:p>
            <a:pPr marL="0" indent="0">
              <a:buNone/>
            </a:pPr>
            <a:r>
              <a:rPr lang="en-GB" b="1" dirty="0">
                <a:solidFill>
                  <a:schemeClr val="accent1"/>
                </a:solidFill>
              </a:rPr>
              <a:t>Microbiota, influenced by:</a:t>
            </a:r>
          </a:p>
          <a:p>
            <a:pPr>
              <a:spcBef>
                <a:spcPts val="600"/>
              </a:spcBef>
            </a:pPr>
            <a:r>
              <a:rPr lang="en-GB" sz="1800" dirty="0"/>
              <a:t>Antibiotics</a:t>
            </a:r>
          </a:p>
          <a:p>
            <a:pPr>
              <a:spcBef>
                <a:spcPts val="600"/>
              </a:spcBef>
            </a:pPr>
            <a:r>
              <a:rPr lang="en-GB" sz="1800" dirty="0"/>
              <a:t>Exercise</a:t>
            </a:r>
          </a:p>
          <a:p>
            <a:pPr>
              <a:spcBef>
                <a:spcPts val="600"/>
              </a:spcBef>
            </a:pPr>
            <a:r>
              <a:rPr lang="en-GB" sz="1800" dirty="0"/>
              <a:t>Age</a:t>
            </a:r>
          </a:p>
          <a:p>
            <a:pPr>
              <a:spcBef>
                <a:spcPts val="600"/>
              </a:spcBef>
            </a:pPr>
            <a:r>
              <a:rPr lang="en-GB" sz="1800" dirty="0"/>
              <a:t>Diet</a:t>
            </a:r>
          </a:p>
          <a:p>
            <a:pPr>
              <a:spcBef>
                <a:spcPts val="1800"/>
              </a:spcBef>
            </a:pPr>
            <a:r>
              <a:rPr lang="en-GB" sz="1800" dirty="0"/>
              <a:t>These alterations can lead to a chronic inflammation via dysbiosis, which can disrupt the immune response</a:t>
            </a:r>
          </a:p>
          <a:p>
            <a:pPr>
              <a:spcBef>
                <a:spcPts val="1800"/>
              </a:spcBef>
            </a:pPr>
            <a:r>
              <a:rPr lang="en-GB" sz="1800" dirty="0"/>
              <a:t>The microbiome plays a key role in immunotherapy efficacy; it is important to know how to:</a:t>
            </a:r>
          </a:p>
          <a:p>
            <a:pPr lvl="1">
              <a:spcBef>
                <a:spcPts val="0"/>
              </a:spcBef>
            </a:pPr>
            <a:r>
              <a:rPr lang="en-GB" sz="1600" dirty="0"/>
              <a:t>‘Balance’ the microbiome (via probiotics etc.)</a:t>
            </a:r>
          </a:p>
          <a:p>
            <a:pPr lvl="1">
              <a:spcBef>
                <a:spcPts val="0"/>
              </a:spcBef>
            </a:pPr>
            <a:r>
              <a:rPr lang="en-GB" sz="1600" dirty="0"/>
              <a:t>Use the microbiome as an adjuvant to ICB treatment </a:t>
            </a:r>
          </a:p>
        </p:txBody>
      </p:sp>
      <p:sp>
        <p:nvSpPr>
          <p:cNvPr id="2" name="Title 1"/>
          <p:cNvSpPr>
            <a:spLocks noGrp="1"/>
          </p:cNvSpPr>
          <p:nvPr>
            <p:ph type="title"/>
          </p:nvPr>
        </p:nvSpPr>
        <p:spPr/>
        <p:txBody>
          <a:bodyPr/>
          <a:lstStyle/>
          <a:p>
            <a:r>
              <a:rPr lang="en-US" noProof="0"/>
              <a:t>background</a:t>
            </a:r>
            <a:endParaRPr lang="en-US" noProof="0" dirty="0"/>
          </a:p>
        </p:txBody>
      </p:sp>
      <p:sp>
        <p:nvSpPr>
          <p:cNvPr id="8" name="Slide Number Placeholder 7">
            <a:extLst>
              <a:ext uri="{FF2B5EF4-FFF2-40B4-BE49-F238E27FC236}">
                <a16:creationId xmlns:a16="http://schemas.microsoft.com/office/drawing/2014/main" id="{3305E588-B635-B240-ACEE-7E737388CCA4}"/>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6" name="Content Placeholder 5">
            <a:extLst>
              <a:ext uri="{FF2B5EF4-FFF2-40B4-BE49-F238E27FC236}">
                <a16:creationId xmlns:a16="http://schemas.microsoft.com/office/drawing/2014/main" id="{A510AB48-3C86-F447-A0A1-6E33C1E99400}"/>
              </a:ext>
            </a:extLst>
          </p:cNvPr>
          <p:cNvSpPr>
            <a:spLocks noGrp="1"/>
          </p:cNvSpPr>
          <p:nvPr>
            <p:ph sz="quarter" idx="15"/>
          </p:nvPr>
        </p:nvSpPr>
        <p:spPr/>
        <p:txBody>
          <a:bodyPr/>
          <a:lstStyle/>
          <a:p>
            <a:r>
              <a:rPr lang="en-GB" altLang="en-US" dirty="0"/>
              <a:t>ICB, immune checkpoint blockade</a:t>
            </a:r>
          </a:p>
          <a:p>
            <a:r>
              <a:rPr lang="en-GB" altLang="en-US" dirty="0"/>
              <a:t>Adapted from Hanahan, D. Cancer </a:t>
            </a:r>
            <a:r>
              <a:rPr lang="en-GB" altLang="en-US" dirty="0" err="1"/>
              <a:t>Discov</a:t>
            </a:r>
            <a:r>
              <a:rPr lang="en-GB" altLang="en-US" dirty="0"/>
              <a:t>. 2022;12:31-46; </a:t>
            </a:r>
            <a:r>
              <a:rPr lang="en-GB" altLang="en-US" dirty="0" err="1"/>
              <a:t>Derosa</a:t>
            </a:r>
            <a:r>
              <a:rPr lang="en-GB" altLang="en-US" dirty="0"/>
              <a:t> L, et al. Annals of Oncology 2018</a:t>
            </a:r>
          </a:p>
        </p:txBody>
      </p:sp>
      <p:grpSp>
        <p:nvGrpSpPr>
          <p:cNvPr id="4" name="Group 3">
            <a:extLst>
              <a:ext uri="{FF2B5EF4-FFF2-40B4-BE49-F238E27FC236}">
                <a16:creationId xmlns:a16="http://schemas.microsoft.com/office/drawing/2014/main" id="{8D62661A-1FCB-37A4-7D0B-4EB1235EE466}"/>
              </a:ext>
            </a:extLst>
          </p:cNvPr>
          <p:cNvGrpSpPr/>
          <p:nvPr/>
        </p:nvGrpSpPr>
        <p:grpSpPr>
          <a:xfrm>
            <a:off x="358363" y="1992644"/>
            <a:ext cx="5000104" cy="3985632"/>
            <a:chOff x="5940251" y="1894491"/>
            <a:chExt cx="5000104" cy="3985632"/>
          </a:xfrm>
        </p:grpSpPr>
        <p:sp>
          <p:nvSpPr>
            <p:cNvPr id="147" name="Oval 146">
              <a:extLst>
                <a:ext uri="{FF2B5EF4-FFF2-40B4-BE49-F238E27FC236}">
                  <a16:creationId xmlns:a16="http://schemas.microsoft.com/office/drawing/2014/main" id="{4B9771AC-1153-EF40-BB5B-66C961B73BA0}"/>
                </a:ext>
              </a:extLst>
            </p:cNvPr>
            <p:cNvSpPr/>
            <p:nvPr/>
          </p:nvSpPr>
          <p:spPr>
            <a:xfrm>
              <a:off x="6724579" y="2284214"/>
              <a:ext cx="3444225" cy="3444225"/>
            </a:xfrm>
            <a:prstGeom prst="ellipse">
              <a:avLst/>
            </a:prstGeom>
            <a:noFill/>
            <a:ln w="603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F2D101D7-72E7-4F4A-B34F-FB51FEAE2A79}"/>
                </a:ext>
              </a:extLst>
            </p:cNvPr>
            <p:cNvSpPr/>
            <p:nvPr/>
          </p:nvSpPr>
          <p:spPr>
            <a:xfrm>
              <a:off x="6800761" y="5196692"/>
              <a:ext cx="2694148" cy="683431"/>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C70045C6-DAAE-1B4B-9085-35114509F421}"/>
                </a:ext>
              </a:extLst>
            </p:cNvPr>
            <p:cNvSpPr/>
            <p:nvPr/>
          </p:nvSpPr>
          <p:spPr>
            <a:xfrm>
              <a:off x="6165744" y="2697457"/>
              <a:ext cx="1106109" cy="2681386"/>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1" name="Chart 80">
              <a:extLst>
                <a:ext uri="{FF2B5EF4-FFF2-40B4-BE49-F238E27FC236}">
                  <a16:creationId xmlns:a16="http://schemas.microsoft.com/office/drawing/2014/main" id="{7AA67435-E963-C047-95CB-8476E1972119}"/>
                </a:ext>
              </a:extLst>
            </p:cNvPr>
            <p:cNvGraphicFramePr/>
            <p:nvPr>
              <p:extLst>
                <p:ext uri="{D42A27DB-BD31-4B8C-83A1-F6EECF244321}">
                  <p14:modId xmlns:p14="http://schemas.microsoft.com/office/powerpoint/2010/main" val="1195971185"/>
                </p:ext>
              </p:extLst>
            </p:nvPr>
          </p:nvGraphicFramePr>
          <p:xfrm>
            <a:off x="5940251" y="2351435"/>
            <a:ext cx="5000104" cy="3333403"/>
          </p:xfrm>
          <a:graphic>
            <a:graphicData uri="http://schemas.openxmlformats.org/drawingml/2006/chart">
              <c:chart xmlns:c="http://schemas.openxmlformats.org/drawingml/2006/chart" xmlns:r="http://schemas.openxmlformats.org/officeDocument/2006/relationships" r:id="rId2"/>
            </a:graphicData>
          </a:graphic>
        </p:graphicFrame>
        <p:sp>
          <p:nvSpPr>
            <p:cNvPr id="82" name="Oval 81">
              <a:extLst>
                <a:ext uri="{FF2B5EF4-FFF2-40B4-BE49-F238E27FC236}">
                  <a16:creationId xmlns:a16="http://schemas.microsoft.com/office/drawing/2014/main" id="{8F67B002-8A08-154E-9C20-ACC75205C27B}"/>
                </a:ext>
              </a:extLst>
            </p:cNvPr>
            <p:cNvSpPr/>
            <p:nvPr/>
          </p:nvSpPr>
          <p:spPr>
            <a:xfrm>
              <a:off x="7385026" y="2962859"/>
              <a:ext cx="2110554" cy="2110554"/>
            </a:xfrm>
            <a:prstGeom prst="ellipse">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3" name="Graphic 82" descr="Atom">
              <a:extLst>
                <a:ext uri="{FF2B5EF4-FFF2-40B4-BE49-F238E27FC236}">
                  <a16:creationId xmlns:a16="http://schemas.microsoft.com/office/drawing/2014/main" id="{5DCCAD77-AFE0-F34F-9F62-5BF28FAAF6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6165" y="3256989"/>
              <a:ext cx="397858" cy="397858"/>
            </a:xfrm>
            <a:prstGeom prst="rect">
              <a:avLst/>
            </a:prstGeom>
          </p:spPr>
        </p:pic>
        <p:grpSp>
          <p:nvGrpSpPr>
            <p:cNvPr id="84" name="Group 83">
              <a:extLst>
                <a:ext uri="{FF2B5EF4-FFF2-40B4-BE49-F238E27FC236}">
                  <a16:creationId xmlns:a16="http://schemas.microsoft.com/office/drawing/2014/main" id="{CA3BA238-D36B-6E47-9B60-EB6DC20B02D5}"/>
                </a:ext>
              </a:extLst>
            </p:cNvPr>
            <p:cNvGrpSpPr/>
            <p:nvPr/>
          </p:nvGrpSpPr>
          <p:grpSpPr>
            <a:xfrm>
              <a:off x="6974550" y="3909113"/>
              <a:ext cx="351542" cy="209733"/>
              <a:chOff x="5663952" y="3900565"/>
              <a:chExt cx="421258" cy="251326"/>
            </a:xfrm>
          </p:grpSpPr>
          <p:cxnSp>
            <p:nvCxnSpPr>
              <p:cNvPr id="85" name="Straight Connector 84">
                <a:extLst>
                  <a:ext uri="{FF2B5EF4-FFF2-40B4-BE49-F238E27FC236}">
                    <a16:creationId xmlns:a16="http://schemas.microsoft.com/office/drawing/2014/main" id="{7D641E9A-9C36-A34F-8E83-91259F392533}"/>
                  </a:ext>
                </a:extLst>
              </p:cNvPr>
              <p:cNvCxnSpPr>
                <a:cxnSpLocks/>
              </p:cNvCxnSpPr>
              <p:nvPr/>
            </p:nvCxnSpPr>
            <p:spPr>
              <a:xfrm>
                <a:off x="5663952" y="4026227"/>
                <a:ext cx="421258"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030C03BB-6265-6440-A8BD-D783D56078D0}"/>
                  </a:ext>
                </a:extLst>
              </p:cNvPr>
              <p:cNvCxnSpPr>
                <a:cxnSpLocks/>
              </p:cNvCxnSpPr>
              <p:nvPr/>
            </p:nvCxnSpPr>
            <p:spPr>
              <a:xfrm rot="16200000">
                <a:off x="5696321" y="4026228"/>
                <a:ext cx="251326"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87" name="Graphic 86" descr="DNA">
              <a:extLst>
                <a:ext uri="{FF2B5EF4-FFF2-40B4-BE49-F238E27FC236}">
                  <a16:creationId xmlns:a16="http://schemas.microsoft.com/office/drawing/2014/main" id="{C17C8ABF-FE21-3143-8D1C-1A7D39B2C8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693676">
              <a:off x="7101950" y="4387264"/>
              <a:ext cx="375664" cy="375664"/>
            </a:xfrm>
            <a:prstGeom prst="rect">
              <a:avLst/>
            </a:prstGeom>
          </p:spPr>
        </p:pic>
        <p:pic>
          <p:nvPicPr>
            <p:cNvPr id="88" name="Picture 87">
              <a:extLst>
                <a:ext uri="{FF2B5EF4-FFF2-40B4-BE49-F238E27FC236}">
                  <a16:creationId xmlns:a16="http://schemas.microsoft.com/office/drawing/2014/main" id="{4228E4A4-AB27-8644-8A76-19DEBB68E466}"/>
                </a:ext>
              </a:extLst>
            </p:cNvPr>
            <p:cNvPicPr>
              <a:picLocks noChangeAspect="1"/>
            </p:cNvPicPr>
            <p:nvPr/>
          </p:nvPicPr>
          <p:blipFill>
            <a:blip r:embed="rId7"/>
            <a:stretch>
              <a:fillRect/>
            </a:stretch>
          </p:blipFill>
          <p:spPr>
            <a:xfrm>
              <a:off x="8007159" y="5057522"/>
              <a:ext cx="263012" cy="419620"/>
            </a:xfrm>
            <a:prstGeom prst="rect">
              <a:avLst/>
            </a:prstGeom>
          </p:spPr>
        </p:pic>
        <p:pic>
          <p:nvPicPr>
            <p:cNvPr id="89" name="Picture 88">
              <a:extLst>
                <a:ext uri="{FF2B5EF4-FFF2-40B4-BE49-F238E27FC236}">
                  <a16:creationId xmlns:a16="http://schemas.microsoft.com/office/drawing/2014/main" id="{6555A5B6-6025-F34F-A602-7C302FDC798D}"/>
                </a:ext>
              </a:extLst>
            </p:cNvPr>
            <p:cNvPicPr>
              <a:picLocks noChangeAspect="1"/>
            </p:cNvPicPr>
            <p:nvPr/>
          </p:nvPicPr>
          <p:blipFill>
            <a:blip r:embed="rId8"/>
            <a:stretch>
              <a:fillRect/>
            </a:stretch>
          </p:blipFill>
          <p:spPr>
            <a:xfrm>
              <a:off x="8535696" y="5081506"/>
              <a:ext cx="356935" cy="380618"/>
            </a:xfrm>
            <a:prstGeom prst="rect">
              <a:avLst/>
            </a:prstGeom>
          </p:spPr>
        </p:pic>
        <p:pic>
          <p:nvPicPr>
            <p:cNvPr id="90" name="Picture 89">
              <a:extLst>
                <a:ext uri="{FF2B5EF4-FFF2-40B4-BE49-F238E27FC236}">
                  <a16:creationId xmlns:a16="http://schemas.microsoft.com/office/drawing/2014/main" id="{5328E3DA-5903-E946-826B-A3346E8D8D31}"/>
                </a:ext>
              </a:extLst>
            </p:cNvPr>
            <p:cNvPicPr>
              <a:picLocks noChangeAspect="1"/>
            </p:cNvPicPr>
            <p:nvPr/>
          </p:nvPicPr>
          <p:blipFill>
            <a:blip r:embed="rId9"/>
            <a:stretch>
              <a:fillRect/>
            </a:stretch>
          </p:blipFill>
          <p:spPr>
            <a:xfrm>
              <a:off x="9472072" y="4365884"/>
              <a:ext cx="268897" cy="398366"/>
            </a:xfrm>
            <a:prstGeom prst="rect">
              <a:avLst/>
            </a:prstGeom>
          </p:spPr>
        </p:pic>
        <p:pic>
          <p:nvPicPr>
            <p:cNvPr id="91" name="Picture 90">
              <a:extLst>
                <a:ext uri="{FF2B5EF4-FFF2-40B4-BE49-F238E27FC236}">
                  <a16:creationId xmlns:a16="http://schemas.microsoft.com/office/drawing/2014/main" id="{8742C4F7-741D-C742-A48F-BF57D75BBD44}"/>
                </a:ext>
              </a:extLst>
            </p:cNvPr>
            <p:cNvPicPr>
              <a:picLocks noChangeAspect="1"/>
            </p:cNvPicPr>
            <p:nvPr/>
          </p:nvPicPr>
          <p:blipFill>
            <a:blip r:embed="rId10"/>
            <a:stretch>
              <a:fillRect/>
            </a:stretch>
          </p:blipFill>
          <p:spPr>
            <a:xfrm>
              <a:off x="9555530" y="3930300"/>
              <a:ext cx="362419" cy="169129"/>
            </a:xfrm>
            <a:prstGeom prst="rect">
              <a:avLst/>
            </a:prstGeom>
          </p:spPr>
        </p:pic>
        <p:pic>
          <p:nvPicPr>
            <p:cNvPr id="93" name="Graphic 92" descr="No sign">
              <a:extLst>
                <a:ext uri="{FF2B5EF4-FFF2-40B4-BE49-F238E27FC236}">
                  <a16:creationId xmlns:a16="http://schemas.microsoft.com/office/drawing/2014/main" id="{217CA9E7-EFF7-2A43-9D9E-31C32A1BBF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14159" y="2566525"/>
              <a:ext cx="389766" cy="389766"/>
            </a:xfrm>
            <a:prstGeom prst="rect">
              <a:avLst/>
            </a:prstGeom>
          </p:spPr>
        </p:pic>
        <p:sp>
          <p:nvSpPr>
            <p:cNvPr id="94" name="Freeform 93">
              <a:extLst>
                <a:ext uri="{FF2B5EF4-FFF2-40B4-BE49-F238E27FC236}">
                  <a16:creationId xmlns:a16="http://schemas.microsoft.com/office/drawing/2014/main" id="{778691C6-2700-5C4E-ADAC-C227D524D881}"/>
                </a:ext>
              </a:extLst>
            </p:cNvPr>
            <p:cNvSpPr/>
            <p:nvPr/>
          </p:nvSpPr>
          <p:spPr>
            <a:xfrm rot="454808">
              <a:off x="8027011" y="2654188"/>
              <a:ext cx="315589" cy="291313"/>
            </a:xfrm>
            <a:custGeom>
              <a:avLst/>
              <a:gdLst>
                <a:gd name="connsiteX0" fmla="*/ 72828 w 242761"/>
                <a:gd name="connsiteY0" fmla="*/ 250853 h 250853"/>
                <a:gd name="connsiteX1" fmla="*/ 0 w 242761"/>
                <a:gd name="connsiteY1" fmla="*/ 89012 h 250853"/>
                <a:gd name="connsiteX2" fmla="*/ 242761 w 242761"/>
                <a:gd name="connsiteY2" fmla="*/ 0 h 250853"/>
              </a:gdLst>
              <a:ahLst/>
              <a:cxnLst>
                <a:cxn ang="0">
                  <a:pos x="connsiteX0" y="connsiteY0"/>
                </a:cxn>
                <a:cxn ang="0">
                  <a:pos x="connsiteX1" y="connsiteY1"/>
                </a:cxn>
                <a:cxn ang="0">
                  <a:pos x="connsiteX2" y="connsiteY2"/>
                </a:cxn>
              </a:cxnLst>
              <a:rect l="l" t="t" r="r" b="b"/>
              <a:pathLst>
                <a:path w="242761" h="250853">
                  <a:moveTo>
                    <a:pt x="72828" y="250853"/>
                  </a:moveTo>
                  <a:lnTo>
                    <a:pt x="0" y="89012"/>
                  </a:lnTo>
                  <a:lnTo>
                    <a:pt x="242761" y="0"/>
                  </a:lnTo>
                </a:path>
              </a:pathLst>
            </a:custGeom>
            <a:noFill/>
            <a:ln w="63500">
              <a:solidFill>
                <a:schemeClr val="bg1"/>
              </a:solidFill>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AF1AFD1F-56FB-5241-9BE6-60AC5B5C8066}"/>
                </a:ext>
              </a:extLst>
            </p:cNvPr>
            <p:cNvGrpSpPr/>
            <p:nvPr/>
          </p:nvGrpSpPr>
          <p:grpSpPr>
            <a:xfrm>
              <a:off x="7737950" y="3441861"/>
              <a:ext cx="1485626" cy="1105602"/>
              <a:chOff x="9827039" y="4170405"/>
              <a:chExt cx="1485626" cy="1105602"/>
            </a:xfrm>
          </p:grpSpPr>
          <p:pic>
            <p:nvPicPr>
              <p:cNvPr id="96" name="Picture 2">
                <a:extLst>
                  <a:ext uri="{FF2B5EF4-FFF2-40B4-BE49-F238E27FC236}">
                    <a16:creationId xmlns:a16="http://schemas.microsoft.com/office/drawing/2014/main" id="{C52E1AE4-B567-044C-B3DB-6BE42F90CE5C}"/>
                  </a:ext>
                </a:extLst>
              </p:cNvPr>
              <p:cNvPicPr>
                <a:picLocks noChangeAspect="1" noChangeArrowheads="1"/>
              </p:cNvPicPr>
              <p:nvPr/>
            </p:nvPicPr>
            <p:blipFill rotWithShape="1">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l="40391" t="39995" r="41913" b="39874"/>
              <a:stretch/>
            </p:blipFill>
            <p:spPr bwMode="auto">
              <a:xfrm>
                <a:off x="9919322" y="4196817"/>
                <a:ext cx="1286634" cy="1027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Rectangle 96">
                <a:extLst>
                  <a:ext uri="{FF2B5EF4-FFF2-40B4-BE49-F238E27FC236}">
                    <a16:creationId xmlns:a16="http://schemas.microsoft.com/office/drawing/2014/main" id="{18BA7C87-D3AC-A744-90D4-FEBD095E4D4D}"/>
                  </a:ext>
                </a:extLst>
              </p:cNvPr>
              <p:cNvSpPr/>
              <p:nvPr/>
            </p:nvSpPr>
            <p:spPr>
              <a:xfrm>
                <a:off x="9843224" y="5052437"/>
                <a:ext cx="223268" cy="18311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22E7CFA-6898-5D47-B37B-81AE001F2683}"/>
                  </a:ext>
                </a:extLst>
              </p:cNvPr>
              <p:cNvSpPr/>
              <p:nvPr/>
            </p:nvSpPr>
            <p:spPr>
              <a:xfrm>
                <a:off x="11089397" y="5092897"/>
                <a:ext cx="223268" cy="18311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6A80F1A-6941-1F4C-ABEF-E128716E3995}"/>
                  </a:ext>
                </a:extLst>
              </p:cNvPr>
              <p:cNvSpPr/>
              <p:nvPr/>
            </p:nvSpPr>
            <p:spPr>
              <a:xfrm>
                <a:off x="11016569" y="4178497"/>
                <a:ext cx="223268" cy="18311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5700381-725D-3B41-9997-027690D6455B}"/>
                  </a:ext>
                </a:extLst>
              </p:cNvPr>
              <p:cNvSpPr/>
              <p:nvPr/>
            </p:nvSpPr>
            <p:spPr>
              <a:xfrm>
                <a:off x="9827039" y="4170405"/>
                <a:ext cx="223268" cy="18311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 name="Graphic 101" descr="Key">
              <a:extLst>
                <a:ext uri="{FF2B5EF4-FFF2-40B4-BE49-F238E27FC236}">
                  <a16:creationId xmlns:a16="http://schemas.microsoft.com/office/drawing/2014/main" id="{1DE093AF-FB86-CC4D-B86B-0F916C6F11B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93591" y="2782714"/>
              <a:ext cx="517074" cy="517074"/>
            </a:xfrm>
            <a:prstGeom prst="rect">
              <a:avLst/>
            </a:prstGeom>
          </p:spPr>
        </p:pic>
        <p:pic>
          <p:nvPicPr>
            <p:cNvPr id="104" name="Graphic 103" descr="Leaf">
              <a:extLst>
                <a:ext uri="{FF2B5EF4-FFF2-40B4-BE49-F238E27FC236}">
                  <a16:creationId xmlns:a16="http://schemas.microsoft.com/office/drawing/2014/main" id="{4FFBD569-9EDC-2E4F-9D29-4DC434264F3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09658" y="4811732"/>
              <a:ext cx="439225" cy="439225"/>
            </a:xfrm>
            <a:prstGeom prst="rect">
              <a:avLst/>
            </a:prstGeom>
          </p:spPr>
        </p:pic>
        <p:pic>
          <p:nvPicPr>
            <p:cNvPr id="106" name="Picture 105">
              <a:extLst>
                <a:ext uri="{FF2B5EF4-FFF2-40B4-BE49-F238E27FC236}">
                  <a16:creationId xmlns:a16="http://schemas.microsoft.com/office/drawing/2014/main" id="{BA84FBD3-3191-E940-84EE-60C7CC9F7F57}"/>
                </a:ext>
              </a:extLst>
            </p:cNvPr>
            <p:cNvPicPr>
              <a:picLocks noChangeAspect="1"/>
            </p:cNvPicPr>
            <p:nvPr/>
          </p:nvPicPr>
          <p:blipFill>
            <a:blip r:embed="rId18"/>
            <a:stretch>
              <a:fillRect/>
            </a:stretch>
          </p:blipFill>
          <p:spPr>
            <a:xfrm>
              <a:off x="9065406" y="4838915"/>
              <a:ext cx="326562" cy="357777"/>
            </a:xfrm>
            <a:prstGeom prst="rect">
              <a:avLst/>
            </a:prstGeom>
          </p:spPr>
        </p:pic>
        <p:cxnSp>
          <p:nvCxnSpPr>
            <p:cNvPr id="112" name="Straight Connector 111">
              <a:extLst>
                <a:ext uri="{FF2B5EF4-FFF2-40B4-BE49-F238E27FC236}">
                  <a16:creationId xmlns:a16="http://schemas.microsoft.com/office/drawing/2014/main" id="{86B4A213-4A34-CA4D-95A8-E7F6E046EF42}"/>
                </a:ext>
              </a:extLst>
            </p:cNvPr>
            <p:cNvCxnSpPr>
              <a:cxnSpLocks/>
            </p:cNvCxnSpPr>
            <p:nvPr/>
          </p:nvCxnSpPr>
          <p:spPr>
            <a:xfrm>
              <a:off x="7454502" y="4018136"/>
              <a:ext cx="194693" cy="0"/>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9CBA03BC-8BEF-D54C-987E-20B0E7EF11E1}"/>
                </a:ext>
              </a:extLst>
            </p:cNvPr>
            <p:cNvCxnSpPr>
              <a:cxnSpLocks/>
            </p:cNvCxnSpPr>
            <p:nvPr/>
          </p:nvCxnSpPr>
          <p:spPr>
            <a:xfrm flipH="1">
              <a:off x="9245510" y="4018136"/>
              <a:ext cx="194693" cy="0"/>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6404663-01F5-F247-9D59-2B838091CF1A}"/>
                </a:ext>
              </a:extLst>
            </p:cNvPr>
            <p:cNvCxnSpPr>
              <a:cxnSpLocks/>
            </p:cNvCxnSpPr>
            <p:nvPr/>
          </p:nvCxnSpPr>
          <p:spPr>
            <a:xfrm flipH="1">
              <a:off x="8915858" y="3234599"/>
              <a:ext cx="129411" cy="149951"/>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E8E31CD5-B7F8-F24F-83C7-D4FBAA13109F}"/>
                </a:ext>
              </a:extLst>
            </p:cNvPr>
            <p:cNvCxnSpPr>
              <a:cxnSpLocks/>
            </p:cNvCxnSpPr>
            <p:nvPr/>
          </p:nvCxnSpPr>
          <p:spPr>
            <a:xfrm flipH="1">
              <a:off x="8602230" y="3045401"/>
              <a:ext cx="61645" cy="175850"/>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39E5F011-3BE1-B543-801D-39FC64129950}"/>
                </a:ext>
              </a:extLst>
            </p:cNvPr>
            <p:cNvCxnSpPr>
              <a:cxnSpLocks/>
            </p:cNvCxnSpPr>
            <p:nvPr/>
          </p:nvCxnSpPr>
          <p:spPr>
            <a:xfrm flipH="1">
              <a:off x="9150748" y="3558404"/>
              <a:ext cx="176269" cy="98686"/>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D7D3EAF3-8C3B-0943-851B-C70224EFA7E9}"/>
                </a:ext>
              </a:extLst>
            </p:cNvPr>
            <p:cNvCxnSpPr>
              <a:cxnSpLocks/>
            </p:cNvCxnSpPr>
            <p:nvPr/>
          </p:nvCxnSpPr>
          <p:spPr>
            <a:xfrm>
              <a:off x="8217727" y="3052482"/>
              <a:ext cx="50431" cy="182843"/>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719FE993-F005-0146-AE5D-BE87F0E03448}"/>
                </a:ext>
              </a:extLst>
            </p:cNvPr>
            <p:cNvCxnSpPr>
              <a:cxnSpLocks/>
            </p:cNvCxnSpPr>
            <p:nvPr/>
          </p:nvCxnSpPr>
          <p:spPr>
            <a:xfrm>
              <a:off x="7819667" y="3231332"/>
              <a:ext cx="124588" cy="149951"/>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C77D7B41-077F-7B41-9F45-540371CBC783}"/>
                </a:ext>
              </a:extLst>
            </p:cNvPr>
            <p:cNvCxnSpPr>
              <a:cxnSpLocks/>
            </p:cNvCxnSpPr>
            <p:nvPr/>
          </p:nvCxnSpPr>
          <p:spPr>
            <a:xfrm>
              <a:off x="7559317" y="3552007"/>
              <a:ext cx="178616" cy="92893"/>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6B752859-069A-E745-ACC2-7B0C6FE90E8B}"/>
                </a:ext>
              </a:extLst>
            </p:cNvPr>
            <p:cNvCxnSpPr>
              <a:cxnSpLocks/>
            </p:cNvCxnSpPr>
            <p:nvPr/>
          </p:nvCxnSpPr>
          <p:spPr>
            <a:xfrm flipV="1">
              <a:off x="7543402" y="4346575"/>
              <a:ext cx="178656" cy="87486"/>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A7967726-D759-1B4C-A037-E5C4DE5475FD}"/>
                </a:ext>
              </a:extLst>
            </p:cNvPr>
            <p:cNvCxnSpPr>
              <a:cxnSpLocks/>
            </p:cNvCxnSpPr>
            <p:nvPr/>
          </p:nvCxnSpPr>
          <p:spPr>
            <a:xfrm flipV="1">
              <a:off x="7800577" y="4645025"/>
              <a:ext cx="134206" cy="147811"/>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9450D470-FEF8-8B49-AC07-133B226960F5}"/>
                </a:ext>
              </a:extLst>
            </p:cNvPr>
            <p:cNvCxnSpPr>
              <a:cxnSpLocks/>
            </p:cNvCxnSpPr>
            <p:nvPr/>
          </p:nvCxnSpPr>
          <p:spPr>
            <a:xfrm flipV="1">
              <a:off x="8197452" y="4810125"/>
              <a:ext cx="58006" cy="182737"/>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244EBA79-52CE-F040-938F-F1BF39960C21}"/>
                </a:ext>
              </a:extLst>
            </p:cNvPr>
            <p:cNvCxnSpPr>
              <a:cxnSpLocks/>
            </p:cNvCxnSpPr>
            <p:nvPr/>
          </p:nvCxnSpPr>
          <p:spPr>
            <a:xfrm flipH="1" flipV="1">
              <a:off x="8620583" y="4822825"/>
              <a:ext cx="30894" cy="189088"/>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000595D5-C774-7046-829F-7150031C43BF}"/>
                </a:ext>
              </a:extLst>
            </p:cNvPr>
            <p:cNvCxnSpPr>
              <a:cxnSpLocks/>
            </p:cNvCxnSpPr>
            <p:nvPr/>
          </p:nvCxnSpPr>
          <p:spPr>
            <a:xfrm flipH="1" flipV="1">
              <a:off x="8950783" y="4667250"/>
              <a:ext cx="110270" cy="150988"/>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32F274B3-FFFC-8740-B5C3-7659E7364152}"/>
                </a:ext>
              </a:extLst>
            </p:cNvPr>
            <p:cNvCxnSpPr>
              <a:cxnSpLocks/>
            </p:cNvCxnSpPr>
            <p:nvPr/>
          </p:nvCxnSpPr>
          <p:spPr>
            <a:xfrm flipH="1" flipV="1">
              <a:off x="9149115" y="4359179"/>
              <a:ext cx="184916" cy="97664"/>
            </a:xfrm>
            <a:prstGeom prst="line">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0" name="Rounded Rectangle 12">
              <a:extLst>
                <a:ext uri="{FF2B5EF4-FFF2-40B4-BE49-F238E27FC236}">
                  <a16:creationId xmlns:a16="http://schemas.microsoft.com/office/drawing/2014/main" id="{82CBF2BD-D3E2-3A43-BD2B-23D5478FBC76}"/>
                </a:ext>
              </a:extLst>
            </p:cNvPr>
            <p:cNvSpPr/>
            <p:nvPr/>
          </p:nvSpPr>
          <p:spPr>
            <a:xfrm>
              <a:off x="6212796" y="2323113"/>
              <a:ext cx="1175931" cy="614901"/>
            </a:xfrm>
            <a:prstGeom prst="roundRect">
              <a:avLst>
                <a:gd name="adj" fmla="val 24332"/>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rgbClr val="FFFFFF"/>
                  </a:solidFill>
                  <a:latin typeface="Arial" panose="020B0604020202020204" pitchFamily="34" charset="0"/>
                  <a:cs typeface="Arial" panose="020B0604020202020204" pitchFamily="34" charset="0"/>
                </a:rPr>
                <a:t>Unlocking</a:t>
              </a:r>
              <a:br>
                <a:rPr lang="en-GB" sz="12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phenotypic</a:t>
              </a:r>
              <a:br>
                <a:rPr lang="en-GB" sz="12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plasticity</a:t>
              </a:r>
            </a:p>
          </p:txBody>
        </p:sp>
        <p:sp>
          <p:nvSpPr>
            <p:cNvPr id="108" name="Rounded Rectangle 12">
              <a:extLst>
                <a:ext uri="{FF2B5EF4-FFF2-40B4-BE49-F238E27FC236}">
                  <a16:creationId xmlns:a16="http://schemas.microsoft.com/office/drawing/2014/main" id="{6C6AAC86-D833-BB42-8780-799D699569F5}"/>
                </a:ext>
              </a:extLst>
            </p:cNvPr>
            <p:cNvSpPr/>
            <p:nvPr/>
          </p:nvSpPr>
          <p:spPr>
            <a:xfrm>
              <a:off x="9376781" y="5241693"/>
              <a:ext cx="1175931" cy="503026"/>
            </a:xfrm>
            <a:prstGeom prst="roundRect">
              <a:avLst>
                <a:gd name="adj" fmla="val 24332"/>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rgbClr val="FFFFFF"/>
                  </a:solidFill>
                  <a:latin typeface="Arial" panose="020B0604020202020204" pitchFamily="34" charset="0"/>
                  <a:cs typeface="Arial" panose="020B0604020202020204" pitchFamily="34" charset="0"/>
                </a:rPr>
                <a:t>Polymorphic</a:t>
              </a:r>
              <a:br>
                <a:rPr lang="en-GB" sz="12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microbiomes</a:t>
              </a:r>
            </a:p>
          </p:txBody>
        </p:sp>
        <p:sp>
          <p:nvSpPr>
            <p:cNvPr id="109" name="Rounded Rectangle 12">
              <a:extLst>
                <a:ext uri="{FF2B5EF4-FFF2-40B4-BE49-F238E27FC236}">
                  <a16:creationId xmlns:a16="http://schemas.microsoft.com/office/drawing/2014/main" id="{883D6040-90C9-3D46-A47B-109C2C29BF71}"/>
                </a:ext>
              </a:extLst>
            </p:cNvPr>
            <p:cNvSpPr/>
            <p:nvPr/>
          </p:nvSpPr>
          <p:spPr>
            <a:xfrm>
              <a:off x="9498356" y="2317020"/>
              <a:ext cx="1175931" cy="614901"/>
            </a:xfrm>
            <a:prstGeom prst="roundRect">
              <a:avLst>
                <a:gd name="adj" fmla="val 24332"/>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err="1">
                  <a:solidFill>
                    <a:srgbClr val="FFFFFF"/>
                  </a:solidFill>
                  <a:latin typeface="Arial" panose="020B0604020202020204" pitchFamily="34" charset="0"/>
                  <a:cs typeface="Arial" panose="020B0604020202020204" pitchFamily="34" charset="0"/>
                </a:rPr>
                <a:t>Nonmutational</a:t>
              </a:r>
              <a:br>
                <a:rPr lang="en-GB" sz="12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epigenetic</a:t>
              </a:r>
              <a:br>
                <a:rPr lang="en-GB" sz="12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reprogramming</a:t>
              </a:r>
            </a:p>
          </p:txBody>
        </p:sp>
        <p:sp>
          <p:nvSpPr>
            <p:cNvPr id="111" name="Rounded Rectangle 12">
              <a:extLst>
                <a:ext uri="{FF2B5EF4-FFF2-40B4-BE49-F238E27FC236}">
                  <a16:creationId xmlns:a16="http://schemas.microsoft.com/office/drawing/2014/main" id="{28DFD482-B275-DA4E-A353-1802E81DA1A4}"/>
                </a:ext>
              </a:extLst>
            </p:cNvPr>
            <p:cNvSpPr/>
            <p:nvPr/>
          </p:nvSpPr>
          <p:spPr>
            <a:xfrm>
              <a:off x="6317992" y="5241693"/>
              <a:ext cx="1175931" cy="503026"/>
            </a:xfrm>
            <a:prstGeom prst="roundRect">
              <a:avLst>
                <a:gd name="adj" fmla="val 24332"/>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dirty="0">
                  <a:solidFill>
                    <a:srgbClr val="FFFFFF"/>
                  </a:solidFill>
                  <a:latin typeface="Arial" panose="020B0604020202020204" pitchFamily="34" charset="0"/>
                  <a:cs typeface="Arial" panose="020B0604020202020204" pitchFamily="34" charset="0"/>
                </a:rPr>
                <a:t>Senescent</a:t>
              </a:r>
              <a:br>
                <a:rPr lang="en-GB" sz="12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cells</a:t>
              </a:r>
            </a:p>
          </p:txBody>
        </p:sp>
        <p:sp>
          <p:nvSpPr>
            <p:cNvPr id="146" name="Rounded Rectangle 12">
              <a:extLst>
                <a:ext uri="{FF2B5EF4-FFF2-40B4-BE49-F238E27FC236}">
                  <a16:creationId xmlns:a16="http://schemas.microsoft.com/office/drawing/2014/main" id="{94E89B24-CF26-8241-A79C-645EC79BE96E}"/>
                </a:ext>
              </a:extLst>
            </p:cNvPr>
            <p:cNvSpPr/>
            <p:nvPr/>
          </p:nvSpPr>
          <p:spPr>
            <a:xfrm>
              <a:off x="7393117" y="1894491"/>
              <a:ext cx="2101792" cy="465434"/>
            </a:xfrm>
            <a:prstGeom prst="roundRect">
              <a:avLst>
                <a:gd name="adj" fmla="val 24332"/>
              </a:avLst>
            </a:prstGeom>
            <a:solidFill>
              <a:schemeClr val="accent6">
                <a:lumMod val="40000"/>
                <a:lumOff val="60000"/>
              </a:schemeClr>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b="1" dirty="0">
                  <a:solidFill>
                    <a:schemeClr val="tx2"/>
                  </a:solidFill>
                  <a:latin typeface="Arial" panose="020B0604020202020204" pitchFamily="34" charset="0"/>
                  <a:cs typeface="Arial" panose="020B0604020202020204" pitchFamily="34" charset="0"/>
                </a:rPr>
                <a:t>Emerging hallmarks &amp;</a:t>
              </a:r>
              <a:br>
                <a:rPr lang="en-GB" sz="1200" b="1" dirty="0">
                  <a:solidFill>
                    <a:schemeClr val="tx2"/>
                  </a:solidFill>
                  <a:latin typeface="Arial" panose="020B0604020202020204" pitchFamily="34" charset="0"/>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enabling characteristics</a:t>
              </a:r>
            </a:p>
          </p:txBody>
        </p:sp>
        <p:pic>
          <p:nvPicPr>
            <p:cNvPr id="101" name="Picture 100">
              <a:extLst>
                <a:ext uri="{FF2B5EF4-FFF2-40B4-BE49-F238E27FC236}">
                  <a16:creationId xmlns:a16="http://schemas.microsoft.com/office/drawing/2014/main" id="{1A39FA5D-6B8B-2943-A9AF-6C3D17EFC580}"/>
                </a:ext>
              </a:extLst>
            </p:cNvPr>
            <p:cNvPicPr>
              <a:picLocks noChangeAspect="1"/>
            </p:cNvPicPr>
            <p:nvPr/>
          </p:nvPicPr>
          <p:blipFill>
            <a:blip r:embed="rId19"/>
            <a:stretch>
              <a:fillRect/>
            </a:stretch>
          </p:blipFill>
          <p:spPr>
            <a:xfrm>
              <a:off x="9426091" y="3277136"/>
              <a:ext cx="347793" cy="347793"/>
            </a:xfrm>
            <a:prstGeom prst="rect">
              <a:avLst/>
            </a:prstGeom>
          </p:spPr>
        </p:pic>
        <p:pic>
          <p:nvPicPr>
            <p:cNvPr id="10" name="Picture 9">
              <a:extLst>
                <a:ext uri="{FF2B5EF4-FFF2-40B4-BE49-F238E27FC236}">
                  <a16:creationId xmlns:a16="http://schemas.microsoft.com/office/drawing/2014/main" id="{8C1A3231-22E3-CE42-B5CC-F84FF254F782}"/>
                </a:ext>
              </a:extLst>
            </p:cNvPr>
            <p:cNvPicPr>
              <a:picLocks noChangeAspect="1"/>
            </p:cNvPicPr>
            <p:nvPr/>
          </p:nvPicPr>
          <p:blipFill>
            <a:blip r:embed="rId20"/>
            <a:stretch>
              <a:fillRect/>
            </a:stretch>
          </p:blipFill>
          <p:spPr>
            <a:xfrm>
              <a:off x="9017913" y="2878179"/>
              <a:ext cx="407262" cy="343998"/>
            </a:xfrm>
            <a:prstGeom prst="rect">
              <a:avLst/>
            </a:prstGeom>
          </p:spPr>
        </p:pic>
      </p:grpSp>
      <p:sp>
        <p:nvSpPr>
          <p:cNvPr id="28" name="Oval 27">
            <a:extLst>
              <a:ext uri="{FF2B5EF4-FFF2-40B4-BE49-F238E27FC236}">
                <a16:creationId xmlns:a16="http://schemas.microsoft.com/office/drawing/2014/main" id="{87822A4B-7BE4-90A2-4319-8A3D982CC864}"/>
              </a:ext>
            </a:extLst>
          </p:cNvPr>
          <p:cNvSpPr/>
          <p:nvPr/>
        </p:nvSpPr>
        <p:spPr>
          <a:xfrm>
            <a:off x="3663622" y="5226525"/>
            <a:ext cx="1482129" cy="71525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175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C343267-8643-968A-8D04-B1288C2EDF5C}"/>
              </a:ext>
            </a:extLst>
          </p:cNvPr>
          <p:cNvSpPr>
            <a:spLocks noGrp="1"/>
          </p:cNvSpPr>
          <p:nvPr>
            <p:ph sz="quarter" idx="12"/>
          </p:nvPr>
        </p:nvSpPr>
        <p:spPr>
          <a:xfrm>
            <a:off x="620184" y="1090621"/>
            <a:ext cx="4766628" cy="4525200"/>
          </a:xfrm>
        </p:spPr>
        <p:txBody>
          <a:bodyPr/>
          <a:lstStyle/>
          <a:p>
            <a:pPr marL="0" indent="0">
              <a:spcBef>
                <a:spcPts val="600"/>
              </a:spcBef>
              <a:buNone/>
            </a:pPr>
            <a:r>
              <a:rPr lang="en-GB" sz="1800" b="1" dirty="0">
                <a:solidFill>
                  <a:schemeClr val="accent1"/>
                </a:solidFill>
              </a:rPr>
              <a:t>Objective: </a:t>
            </a:r>
          </a:p>
          <a:p>
            <a:pPr>
              <a:spcBef>
                <a:spcPts val="500"/>
              </a:spcBef>
            </a:pPr>
            <a:r>
              <a:rPr lang="en-GB" sz="1800" dirty="0"/>
              <a:t>To identify the different nutritional habits of </a:t>
            </a:r>
            <a:br>
              <a:rPr lang="en-GB" sz="1800" dirty="0"/>
            </a:br>
            <a:r>
              <a:rPr lang="en-GB" sz="1800" dirty="0"/>
              <a:t>the patient and the intake of certain foods</a:t>
            </a:r>
          </a:p>
          <a:p>
            <a:pPr>
              <a:spcBef>
                <a:spcPts val="500"/>
              </a:spcBef>
            </a:pPr>
            <a:r>
              <a:rPr lang="en-GB" sz="1800" dirty="0"/>
              <a:t>To obtain a global vision of diet and lifestyle</a:t>
            </a:r>
          </a:p>
          <a:p>
            <a:pPr marL="0" indent="0">
              <a:spcBef>
                <a:spcPts val="1800"/>
              </a:spcBef>
              <a:buNone/>
            </a:pPr>
            <a:r>
              <a:rPr lang="en-GB" sz="1800" b="1" dirty="0">
                <a:solidFill>
                  <a:schemeClr val="accent1"/>
                </a:solidFill>
              </a:rPr>
              <a:t>Study Population:</a:t>
            </a:r>
          </a:p>
          <a:p>
            <a:pPr>
              <a:spcBef>
                <a:spcPts val="500"/>
              </a:spcBef>
            </a:pPr>
            <a:r>
              <a:rPr lang="en-US" sz="1800" dirty="0"/>
              <a:t>Advanced NSCLC patients</a:t>
            </a:r>
          </a:p>
          <a:p>
            <a:pPr>
              <a:spcBef>
                <a:spcPts val="500"/>
              </a:spcBef>
            </a:pPr>
            <a:r>
              <a:rPr lang="en-US" sz="1800" dirty="0"/>
              <a:t>At initiation of ICB</a:t>
            </a:r>
          </a:p>
          <a:p>
            <a:pPr>
              <a:spcBef>
                <a:spcPts val="500"/>
              </a:spcBef>
            </a:pPr>
            <a:r>
              <a:rPr lang="en-US" sz="1800" dirty="0"/>
              <a:t>N=105 patients</a:t>
            </a:r>
          </a:p>
          <a:p>
            <a:pPr marL="0" indent="0">
              <a:spcBef>
                <a:spcPts val="1800"/>
              </a:spcBef>
              <a:buNone/>
            </a:pPr>
            <a:r>
              <a:rPr lang="en-US" sz="1800" b="1" dirty="0">
                <a:solidFill>
                  <a:schemeClr val="accent1"/>
                </a:solidFill>
              </a:rPr>
              <a:t>Food Frequency Questionnaire:</a:t>
            </a:r>
          </a:p>
          <a:p>
            <a:pPr>
              <a:spcBef>
                <a:spcPts val="500"/>
              </a:spcBef>
            </a:pPr>
            <a:r>
              <a:rPr lang="en-US" sz="1800" dirty="0"/>
              <a:t>1-hour interview with a research nurse</a:t>
            </a:r>
          </a:p>
          <a:p>
            <a:pPr>
              <a:spcBef>
                <a:spcPts val="500"/>
              </a:spcBef>
            </a:pPr>
            <a:r>
              <a:rPr lang="en-US" sz="1800" dirty="0"/>
              <a:t>47 questions</a:t>
            </a:r>
          </a:p>
          <a:p>
            <a:pPr>
              <a:spcBef>
                <a:spcPts val="500"/>
              </a:spcBef>
            </a:pPr>
            <a:r>
              <a:rPr lang="en-US" sz="1800" dirty="0"/>
              <a:t>30 different nutrients </a:t>
            </a:r>
            <a:r>
              <a:rPr lang="en-US" sz="1800" dirty="0" err="1"/>
              <a:t>analysed</a:t>
            </a:r>
            <a:endParaRPr lang="en-US" sz="1800" dirty="0"/>
          </a:p>
          <a:p>
            <a:pPr>
              <a:spcBef>
                <a:spcPts val="500"/>
              </a:spcBef>
            </a:pPr>
            <a:r>
              <a:rPr lang="en-US" sz="1800" dirty="0"/>
              <a:t>Developed by oncologists, nurses </a:t>
            </a:r>
            <a:br>
              <a:rPr lang="en-US" sz="1800" dirty="0"/>
            </a:br>
            <a:r>
              <a:rPr lang="en-US" sz="1800" dirty="0"/>
              <a:t>and nutritionists</a:t>
            </a:r>
          </a:p>
        </p:txBody>
      </p:sp>
      <p:sp>
        <p:nvSpPr>
          <p:cNvPr id="5" name="Title 4">
            <a:extLst>
              <a:ext uri="{FF2B5EF4-FFF2-40B4-BE49-F238E27FC236}">
                <a16:creationId xmlns:a16="http://schemas.microsoft.com/office/drawing/2014/main" id="{432CF513-68F3-7F03-DB77-A7FDFBE7F5DF}"/>
              </a:ext>
            </a:extLst>
          </p:cNvPr>
          <p:cNvSpPr>
            <a:spLocks noGrp="1"/>
          </p:cNvSpPr>
          <p:nvPr>
            <p:ph type="title"/>
          </p:nvPr>
        </p:nvSpPr>
        <p:spPr/>
        <p:txBody>
          <a:bodyPr/>
          <a:lstStyle/>
          <a:p>
            <a:r>
              <a:rPr lang="en-GB"/>
              <a:t>methodology</a:t>
            </a:r>
            <a:endParaRPr lang="en-GB" dirty="0"/>
          </a:p>
        </p:txBody>
      </p:sp>
      <p:sp>
        <p:nvSpPr>
          <p:cNvPr id="8" name="Content Placeholder 7">
            <a:extLst>
              <a:ext uri="{FF2B5EF4-FFF2-40B4-BE49-F238E27FC236}">
                <a16:creationId xmlns:a16="http://schemas.microsoft.com/office/drawing/2014/main" id="{CA3F28D1-6B22-4B41-AEE2-F7946C36BA52}"/>
              </a:ext>
            </a:extLst>
          </p:cNvPr>
          <p:cNvSpPr>
            <a:spLocks noGrp="1"/>
          </p:cNvSpPr>
          <p:nvPr>
            <p:ph sz="quarter" idx="15"/>
          </p:nvPr>
        </p:nvSpPr>
        <p:spPr/>
        <p:txBody>
          <a:bodyPr/>
          <a:lstStyle/>
          <a:p>
            <a:r>
              <a:rPr lang="en-GB" dirty="0"/>
              <a:t>ICB, immune checkpoint blockade; NSCLC, non-small cell lung cancer</a:t>
            </a:r>
          </a:p>
          <a:p>
            <a:r>
              <a:rPr lang="en-GB" sz="1200" dirty="0"/>
              <a:t>Malo J. EONS15 at ESMO 2022. Abstract #3222. Oral presentation</a:t>
            </a:r>
          </a:p>
        </p:txBody>
      </p:sp>
      <p:graphicFrame>
        <p:nvGraphicFramePr>
          <p:cNvPr id="14" name="Table 13">
            <a:extLst>
              <a:ext uri="{FF2B5EF4-FFF2-40B4-BE49-F238E27FC236}">
                <a16:creationId xmlns:a16="http://schemas.microsoft.com/office/drawing/2014/main" id="{60A91564-811B-D64F-AA07-509A49F4101F}"/>
              </a:ext>
            </a:extLst>
          </p:cNvPr>
          <p:cNvGraphicFramePr>
            <a:graphicFrameLocks noGrp="1"/>
          </p:cNvGraphicFramePr>
          <p:nvPr>
            <p:extLst>
              <p:ext uri="{D42A27DB-BD31-4B8C-83A1-F6EECF244321}">
                <p14:modId xmlns:p14="http://schemas.microsoft.com/office/powerpoint/2010/main" val="2402085955"/>
              </p:ext>
            </p:extLst>
          </p:nvPr>
        </p:nvGraphicFramePr>
        <p:xfrm>
          <a:off x="5563126" y="1355404"/>
          <a:ext cx="4969164" cy="4682520"/>
        </p:xfrm>
        <a:graphic>
          <a:graphicData uri="http://schemas.openxmlformats.org/drawingml/2006/table">
            <a:tbl>
              <a:tblPr firstRow="1">
                <a:tableStyleId>{5C22544A-7EE6-4342-B048-85BDC9FD1C3A}</a:tableStyleId>
              </a:tblPr>
              <a:tblGrid>
                <a:gridCol w="1091172">
                  <a:extLst>
                    <a:ext uri="{9D8B030D-6E8A-4147-A177-3AD203B41FA5}">
                      <a16:colId xmlns:a16="http://schemas.microsoft.com/office/drawing/2014/main" val="3668369974"/>
                    </a:ext>
                  </a:extLst>
                </a:gridCol>
                <a:gridCol w="484749">
                  <a:extLst>
                    <a:ext uri="{9D8B030D-6E8A-4147-A177-3AD203B41FA5}">
                      <a16:colId xmlns:a16="http://schemas.microsoft.com/office/drawing/2014/main" val="4071204116"/>
                    </a:ext>
                  </a:extLst>
                </a:gridCol>
                <a:gridCol w="484749">
                  <a:extLst>
                    <a:ext uri="{9D8B030D-6E8A-4147-A177-3AD203B41FA5}">
                      <a16:colId xmlns:a16="http://schemas.microsoft.com/office/drawing/2014/main" val="4131478892"/>
                    </a:ext>
                  </a:extLst>
                </a:gridCol>
                <a:gridCol w="484749">
                  <a:extLst>
                    <a:ext uri="{9D8B030D-6E8A-4147-A177-3AD203B41FA5}">
                      <a16:colId xmlns:a16="http://schemas.microsoft.com/office/drawing/2014/main" val="478765215"/>
                    </a:ext>
                  </a:extLst>
                </a:gridCol>
                <a:gridCol w="484749">
                  <a:extLst>
                    <a:ext uri="{9D8B030D-6E8A-4147-A177-3AD203B41FA5}">
                      <a16:colId xmlns:a16="http://schemas.microsoft.com/office/drawing/2014/main" val="2291731324"/>
                    </a:ext>
                  </a:extLst>
                </a:gridCol>
                <a:gridCol w="484749">
                  <a:extLst>
                    <a:ext uri="{9D8B030D-6E8A-4147-A177-3AD203B41FA5}">
                      <a16:colId xmlns:a16="http://schemas.microsoft.com/office/drawing/2014/main" val="10169777"/>
                    </a:ext>
                  </a:extLst>
                </a:gridCol>
                <a:gridCol w="484749">
                  <a:extLst>
                    <a:ext uri="{9D8B030D-6E8A-4147-A177-3AD203B41FA5}">
                      <a16:colId xmlns:a16="http://schemas.microsoft.com/office/drawing/2014/main" val="1539550854"/>
                    </a:ext>
                  </a:extLst>
                </a:gridCol>
                <a:gridCol w="484749">
                  <a:extLst>
                    <a:ext uri="{9D8B030D-6E8A-4147-A177-3AD203B41FA5}">
                      <a16:colId xmlns:a16="http://schemas.microsoft.com/office/drawing/2014/main" val="3227912877"/>
                    </a:ext>
                  </a:extLst>
                </a:gridCol>
                <a:gridCol w="484749">
                  <a:extLst>
                    <a:ext uri="{9D8B030D-6E8A-4147-A177-3AD203B41FA5}">
                      <a16:colId xmlns:a16="http://schemas.microsoft.com/office/drawing/2014/main" val="794763991"/>
                    </a:ext>
                  </a:extLst>
                </a:gridCol>
              </a:tblGrid>
              <a:tr h="345740">
                <a:tc>
                  <a:txBody>
                    <a:bodyPr/>
                    <a:lstStyle/>
                    <a:p>
                      <a:pPr>
                        <a:lnSpc>
                          <a:spcPct val="90000"/>
                        </a:lnSpc>
                      </a:pPr>
                      <a:endParaRPr lang="en-GB" sz="900" dirty="0">
                        <a:latin typeface="Arial" panose="020B0604020202020204" pitchFamily="34" charset="0"/>
                        <a:cs typeface="Arial" panose="020B0604020202020204" pitchFamily="34" charset="0"/>
                      </a:endParaRP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90000"/>
                        </a:lnSpc>
                      </a:pPr>
                      <a:r>
                        <a:rPr lang="en-GB" sz="900" dirty="0">
                          <a:solidFill>
                            <a:schemeClr val="tx1"/>
                          </a:solidFill>
                          <a:latin typeface="Arial" panose="020B0604020202020204" pitchFamily="34" charset="0"/>
                          <a:cs typeface="Arial" panose="020B0604020202020204" pitchFamily="34" charset="0"/>
                        </a:rPr>
                        <a:t>Rarely or never</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90000"/>
                        </a:lnSpc>
                      </a:pPr>
                      <a:r>
                        <a:rPr lang="en-GB" sz="900" dirty="0">
                          <a:solidFill>
                            <a:schemeClr val="tx1"/>
                          </a:solidFill>
                          <a:latin typeface="Arial" panose="020B0604020202020204" pitchFamily="34" charset="0"/>
                          <a:cs typeface="Arial" panose="020B0604020202020204" pitchFamily="34" charset="0"/>
                        </a:rPr>
                        <a:t>Less than once a week</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90000"/>
                        </a:lnSpc>
                      </a:pPr>
                      <a:r>
                        <a:rPr lang="en-GB" sz="900" dirty="0">
                          <a:solidFill>
                            <a:schemeClr val="tx1"/>
                          </a:solidFill>
                          <a:latin typeface="Arial" panose="020B0604020202020204" pitchFamily="34" charset="0"/>
                          <a:cs typeface="Arial" panose="020B0604020202020204" pitchFamily="34" charset="0"/>
                        </a:rPr>
                        <a:t>Once a week</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solidFill>
                            <a:schemeClr val="tx1"/>
                          </a:solidFill>
                          <a:latin typeface="Arial" panose="020B0604020202020204" pitchFamily="34" charset="0"/>
                          <a:cs typeface="Arial" panose="020B0604020202020204" pitchFamily="34" charset="0"/>
                        </a:rPr>
                        <a:t>1-2 times per week</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solidFill>
                            <a:schemeClr val="tx1"/>
                          </a:solidFill>
                          <a:latin typeface="Arial" panose="020B0604020202020204" pitchFamily="34" charset="0"/>
                          <a:cs typeface="Arial" panose="020B0604020202020204" pitchFamily="34" charset="0"/>
                        </a:rPr>
                        <a:t>2-3 times per week</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solidFill>
                            <a:schemeClr val="tx1"/>
                          </a:solidFill>
                          <a:latin typeface="Arial" panose="020B0604020202020204" pitchFamily="34" charset="0"/>
                          <a:cs typeface="Arial" panose="020B0604020202020204" pitchFamily="34" charset="0"/>
                        </a:rPr>
                        <a:t>3-4 times per week</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90000"/>
                        </a:lnSpc>
                      </a:pPr>
                      <a:r>
                        <a:rPr lang="en-GB" sz="900" dirty="0">
                          <a:solidFill>
                            <a:schemeClr val="tx1"/>
                          </a:solidFill>
                          <a:latin typeface="Arial" panose="020B0604020202020204" pitchFamily="34" charset="0"/>
                          <a:cs typeface="Arial" panose="020B0604020202020204" pitchFamily="34" charset="0"/>
                        </a:rPr>
                        <a:t>4-5 times per week</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90000"/>
                        </a:lnSpc>
                      </a:pPr>
                      <a:r>
                        <a:rPr lang="en-GB" sz="900" dirty="0">
                          <a:solidFill>
                            <a:schemeClr val="tx1"/>
                          </a:solidFill>
                          <a:latin typeface="Arial" panose="020B0604020202020204" pitchFamily="34" charset="0"/>
                          <a:cs typeface="Arial" panose="020B0604020202020204" pitchFamily="34" charset="0"/>
                        </a:rPr>
                        <a:t>6+ times per week</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82047145"/>
                  </a:ext>
                </a:extLst>
              </a:tr>
              <a:tr h="199881">
                <a:tc>
                  <a:txBody>
                    <a:bodyPr/>
                    <a:lstStyle/>
                    <a:p>
                      <a:pPr>
                        <a:lnSpc>
                          <a:spcPct val="90000"/>
                        </a:lnSpc>
                      </a:pPr>
                      <a:r>
                        <a:rPr lang="en-GB" sz="900" dirty="0">
                          <a:latin typeface="Arial" panose="020B0604020202020204" pitchFamily="34" charset="0"/>
                          <a:cs typeface="Arial" panose="020B0604020202020204" pitchFamily="34" charset="0"/>
                        </a:rPr>
                        <a:t>Three meals per day</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700494"/>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Fasting</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7445707"/>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Fruit (fresh/ canned)</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5736990"/>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Fruit juice</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930617"/>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Salad (lettuce, spinach, kale, etc.)</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4157035"/>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Vegetables (fresh / canned)</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959091"/>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Potato</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4283829"/>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Chips / French fries</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49278"/>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Egg (including any egg-based recipe)</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0044700"/>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Beans or legumes (baked beans, chickpeas, etc.)</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5469867"/>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Nuts and seeds</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6557710"/>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High-</a:t>
                      </a:r>
                      <a:r>
                        <a:rPr lang="en-GB" sz="900" dirty="0" err="1">
                          <a:latin typeface="Arial" panose="020B0604020202020204" pitchFamily="34" charset="0"/>
                          <a:cs typeface="Arial" panose="020B0604020202020204" pitchFamily="34" charset="0"/>
                        </a:rPr>
                        <a:t>fiber</a:t>
                      </a:r>
                      <a:r>
                        <a:rPr lang="en-GB" sz="900" dirty="0">
                          <a:latin typeface="Arial" panose="020B0604020202020204" pitchFamily="34" charset="0"/>
                          <a:cs typeface="Arial" panose="020B0604020202020204" pitchFamily="34" charset="0"/>
                        </a:rPr>
                        <a:t> breakfast cereals (all-bran type)</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695587"/>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Oatmeal</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990331"/>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Whole wheat bread</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558826"/>
                  </a:ext>
                </a:extLst>
              </a:tr>
              <a:tr h="126951">
                <a:tc>
                  <a:txBody>
                    <a:bodyPr/>
                    <a:lstStyle/>
                    <a:p>
                      <a:pPr>
                        <a:lnSpc>
                          <a:spcPct val="90000"/>
                        </a:lnSpc>
                      </a:pPr>
                      <a:r>
                        <a:rPr lang="en-GB" sz="900" dirty="0">
                          <a:latin typeface="Arial" panose="020B0604020202020204" pitchFamily="34" charset="0"/>
                          <a:cs typeface="Arial" panose="020B0604020202020204" pitchFamily="34" charset="0"/>
                        </a:rPr>
                        <a:t>Other bread (bagel, English muffin etc.)</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9844767"/>
                  </a:ext>
                </a:extLst>
              </a:tr>
              <a:tr h="0">
                <a:tc>
                  <a:txBody>
                    <a:bodyPr/>
                    <a:lstStyle/>
                    <a:p>
                      <a:pPr>
                        <a:lnSpc>
                          <a:spcPct val="90000"/>
                        </a:lnSpc>
                      </a:pPr>
                      <a:r>
                        <a:rPr lang="en-GB" sz="900" dirty="0">
                          <a:latin typeface="Arial" panose="020B0604020202020204" pitchFamily="34" charset="0"/>
                          <a:cs typeface="Arial" panose="020B0604020202020204" pitchFamily="34" charset="0"/>
                        </a:rPr>
                        <a:t>Rice</a:t>
                      </a:r>
                    </a:p>
                  </a:txBody>
                  <a:tcPr marL="36000" marR="3600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b="1" dirty="0">
                          <a:solidFill>
                            <a:srgbClr val="FF0000"/>
                          </a:solidFill>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a:t>
                      </a:r>
                    </a:p>
                  </a:txBody>
                  <a:tcPr marL="36000" marR="3600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654312"/>
                  </a:ext>
                </a:extLst>
              </a:tr>
            </a:tbl>
          </a:graphicData>
        </a:graphic>
      </p:graphicFrame>
      <p:sp>
        <p:nvSpPr>
          <p:cNvPr id="15" name="TextBox 14">
            <a:extLst>
              <a:ext uri="{FF2B5EF4-FFF2-40B4-BE49-F238E27FC236}">
                <a16:creationId xmlns:a16="http://schemas.microsoft.com/office/drawing/2014/main" id="{2EFBF8AD-8643-E048-A0C3-1EFA24F5A16E}"/>
              </a:ext>
            </a:extLst>
          </p:cNvPr>
          <p:cNvSpPr txBox="1"/>
          <p:nvPr/>
        </p:nvSpPr>
        <p:spPr>
          <a:xfrm>
            <a:off x="5592658" y="416553"/>
            <a:ext cx="4552528" cy="869469"/>
          </a:xfrm>
          <a:prstGeom prst="rect">
            <a:avLst/>
          </a:prstGeom>
          <a:noFill/>
        </p:spPr>
        <p:txBody>
          <a:bodyPr wrap="none" lIns="0" tIns="0" rIns="0" bIns="0" rtlCol="0">
            <a:spAutoFit/>
          </a:bodyPr>
          <a:lstStyle/>
          <a:p>
            <a:r>
              <a:rPr lang="en-GB" sz="900" dirty="0">
                <a:latin typeface="Arial" panose="020B0604020202020204" pitchFamily="34" charset="0"/>
                <a:ea typeface="Aileron" charset="0"/>
                <a:cs typeface="Arial" panose="020B0604020202020204" pitchFamily="34" charset="0"/>
              </a:rPr>
              <a:t>The following questions are about certain types of food and drinks that you may </a:t>
            </a:r>
          </a:p>
          <a:p>
            <a:pPr>
              <a:spcAft>
                <a:spcPts val="300"/>
              </a:spcAft>
            </a:pPr>
            <a:r>
              <a:rPr lang="en-GB" sz="900" dirty="0">
                <a:latin typeface="Arial" panose="020B0604020202020204" pitchFamily="34" charset="0"/>
                <a:ea typeface="Aileron" charset="0"/>
                <a:cs typeface="Arial" panose="020B0604020202020204" pitchFamily="34" charset="0"/>
              </a:rPr>
              <a:t>have consumed in a typical week during the last month. Don’t worry if some of </a:t>
            </a:r>
            <a:br>
              <a:rPr lang="en-GB" sz="900" dirty="0">
                <a:latin typeface="Arial" panose="020B0604020202020204" pitchFamily="34" charset="0"/>
                <a:ea typeface="Aileron" charset="0"/>
                <a:cs typeface="Arial" panose="020B0604020202020204" pitchFamily="34" charset="0"/>
              </a:rPr>
            </a:br>
            <a:r>
              <a:rPr lang="en-GB" sz="900" dirty="0">
                <a:latin typeface="Arial" panose="020B0604020202020204" pitchFamily="34" charset="0"/>
                <a:ea typeface="Aileron" charset="0"/>
                <a:cs typeface="Arial" panose="020B0604020202020204" pitchFamily="34" charset="0"/>
              </a:rPr>
              <a:t>them are not listed.</a:t>
            </a:r>
          </a:p>
          <a:p>
            <a:r>
              <a:rPr lang="en-GB" sz="900" b="1" dirty="0">
                <a:latin typeface="Arial" panose="020B0604020202020204" pitchFamily="34" charset="0"/>
                <a:ea typeface="Aileron" charset="0"/>
                <a:cs typeface="Arial" panose="020B0604020202020204" pitchFamily="34" charset="0"/>
              </a:rPr>
              <a:t>1. Please check the frequency with which you eat at least ONE serving of the </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following foods and beverages: </a:t>
            </a:r>
            <a:r>
              <a:rPr lang="en-GB" sz="900" dirty="0">
                <a:latin typeface="Arial" panose="020B0604020202020204" pitchFamily="34" charset="0"/>
                <a:ea typeface="Aileron" charset="0"/>
                <a:cs typeface="Arial" panose="020B0604020202020204" pitchFamily="34" charset="0"/>
              </a:rPr>
              <a:t>(one serving includes: a handful of grapes, an orange, </a:t>
            </a:r>
            <a:br>
              <a:rPr lang="en-GB" sz="900" dirty="0">
                <a:latin typeface="Arial" panose="020B0604020202020204" pitchFamily="34" charset="0"/>
                <a:ea typeface="Aileron" charset="0"/>
                <a:cs typeface="Arial" panose="020B0604020202020204" pitchFamily="34" charset="0"/>
              </a:rPr>
            </a:br>
            <a:r>
              <a:rPr lang="en-GB" sz="900" dirty="0">
                <a:latin typeface="Arial" panose="020B0604020202020204" pitchFamily="34" charset="0"/>
                <a:ea typeface="Aileron" charset="0"/>
                <a:cs typeface="Arial" panose="020B0604020202020204" pitchFamily="34" charset="0"/>
              </a:rPr>
              <a:t>a portion of carrots, a side salad, a slice of bread, a glass of soda).</a:t>
            </a:r>
            <a:endParaRPr lang="en-GB" sz="900" b="1" dirty="0">
              <a:latin typeface="Arial" panose="020B0604020202020204" pitchFamily="34" charset="0"/>
              <a:ea typeface="Aileron" charset="0"/>
              <a:cs typeface="Arial" panose="020B0604020202020204" pitchFamily="34"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7446172-CB43-9F45-AAED-97D0282A562A}"/>
              </a:ext>
            </a:extLst>
          </p:cNvPr>
          <p:cNvGraphicFramePr>
            <a:graphicFrameLocks noGrp="1"/>
          </p:cNvGraphicFramePr>
          <p:nvPr>
            <p:ph sz="quarter" idx="12"/>
            <p:extLst>
              <p:ext uri="{D42A27DB-BD31-4B8C-83A1-F6EECF244321}">
                <p14:modId xmlns:p14="http://schemas.microsoft.com/office/powerpoint/2010/main" val="3840441535"/>
              </p:ext>
            </p:extLst>
          </p:nvPr>
        </p:nvGraphicFramePr>
        <p:xfrm>
          <a:off x="1664423" y="1259320"/>
          <a:ext cx="4637808" cy="4672584"/>
        </p:xfrm>
        <a:graphic>
          <a:graphicData uri="http://schemas.openxmlformats.org/drawingml/2006/table">
            <a:tbl>
              <a:tblPr firstRow="1" bandRow="1">
                <a:tableStyleId>{5C22544A-7EE6-4342-B048-85BDC9FD1C3A}</a:tableStyleId>
              </a:tblPr>
              <a:tblGrid>
                <a:gridCol w="3027651">
                  <a:extLst>
                    <a:ext uri="{9D8B030D-6E8A-4147-A177-3AD203B41FA5}">
                      <a16:colId xmlns:a16="http://schemas.microsoft.com/office/drawing/2014/main" val="1507441346"/>
                    </a:ext>
                  </a:extLst>
                </a:gridCol>
                <a:gridCol w="1610157">
                  <a:extLst>
                    <a:ext uri="{9D8B030D-6E8A-4147-A177-3AD203B41FA5}">
                      <a16:colId xmlns:a16="http://schemas.microsoft.com/office/drawing/2014/main" val="3614689364"/>
                    </a:ext>
                  </a:extLst>
                </a:gridCol>
              </a:tblGrid>
              <a:tr h="380338">
                <a:tc>
                  <a:txBody>
                    <a:bodyPr/>
                    <a:lstStyle/>
                    <a:p>
                      <a:pPr>
                        <a:lnSpc>
                          <a:spcPct val="90000"/>
                        </a:lnSpc>
                      </a:pPr>
                      <a:r>
                        <a:rPr lang="en-GB" sz="1400" dirty="0">
                          <a:latin typeface="Arial" panose="020B0604020202020204" pitchFamily="34" charset="0"/>
                          <a:cs typeface="Arial" panose="020B0604020202020204" pitchFamily="34" charset="0"/>
                        </a:rPr>
                        <a:t>Characteristics</a:t>
                      </a:r>
                    </a:p>
                  </a:txBody>
                  <a:tcPr/>
                </a:tc>
                <a:tc>
                  <a:txBody>
                    <a:bodyPr/>
                    <a:lstStyle/>
                    <a:p>
                      <a:pPr algn="ctr">
                        <a:lnSpc>
                          <a:spcPct val="90000"/>
                        </a:lnSpc>
                      </a:pPr>
                      <a:r>
                        <a:rPr lang="en-GB" sz="1400" dirty="0">
                          <a:latin typeface="Arial" panose="020B0604020202020204" pitchFamily="34" charset="0"/>
                          <a:cs typeface="Arial" panose="020B0604020202020204" pitchFamily="34" charset="0"/>
                        </a:rPr>
                        <a:t>ICB</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(N=105)</a:t>
                      </a:r>
                    </a:p>
                  </a:txBody>
                  <a:tcPr/>
                </a:tc>
                <a:extLst>
                  <a:ext uri="{0D108BD9-81ED-4DB2-BD59-A6C34878D82A}">
                    <a16:rowId xmlns:a16="http://schemas.microsoft.com/office/drawing/2014/main" val="2473927803"/>
                  </a:ext>
                </a:extLst>
              </a:tr>
              <a:tr h="226740">
                <a:tc>
                  <a:txBody>
                    <a:bodyPr/>
                    <a:lstStyle/>
                    <a:p>
                      <a:pPr>
                        <a:lnSpc>
                          <a:spcPct val="90000"/>
                        </a:lnSpc>
                      </a:pPr>
                      <a:r>
                        <a:rPr lang="en-GB" sz="1400" b="1" dirty="0">
                          <a:latin typeface="Arial" panose="020B0604020202020204" pitchFamily="34" charset="0"/>
                          <a:cs typeface="Arial" panose="020B0604020202020204" pitchFamily="34" charset="0"/>
                        </a:rPr>
                        <a:t>Age at 1st treatment, years (SD)</a:t>
                      </a:r>
                    </a:p>
                  </a:txBody>
                  <a:tcPr/>
                </a:tc>
                <a:tc>
                  <a:txBody>
                    <a:bodyPr/>
                    <a:lstStyle/>
                    <a:p>
                      <a:pPr algn="ctr">
                        <a:lnSpc>
                          <a:spcPct val="90000"/>
                        </a:lnSpc>
                      </a:pPr>
                      <a:r>
                        <a:rPr lang="en-GB" sz="1400" dirty="0">
                          <a:latin typeface="Arial" panose="020B0604020202020204" pitchFamily="34" charset="0"/>
                          <a:cs typeface="Arial" panose="020B0604020202020204" pitchFamily="34" charset="0"/>
                        </a:rPr>
                        <a:t>67.5 (8.38)</a:t>
                      </a:r>
                    </a:p>
                  </a:txBody>
                  <a:tcPr/>
                </a:tc>
                <a:extLst>
                  <a:ext uri="{0D108BD9-81ED-4DB2-BD59-A6C34878D82A}">
                    <a16:rowId xmlns:a16="http://schemas.microsoft.com/office/drawing/2014/main" val="1032733406"/>
                  </a:ext>
                </a:extLst>
              </a:tr>
              <a:tr h="533936">
                <a:tc>
                  <a:txBody>
                    <a:bodyPr/>
                    <a:lstStyle/>
                    <a:p>
                      <a:pPr>
                        <a:lnSpc>
                          <a:spcPct val="90000"/>
                        </a:lnSpc>
                      </a:pPr>
                      <a:r>
                        <a:rPr lang="en-GB" sz="1400" b="1" dirty="0">
                          <a:latin typeface="Arial" panose="020B0604020202020204" pitchFamily="34" charset="0"/>
                          <a:cs typeface="Arial" panose="020B0604020202020204" pitchFamily="34" charset="0"/>
                        </a:rPr>
                        <a:t>Sex, n (%)</a:t>
                      </a:r>
                    </a:p>
                    <a:p>
                      <a:pPr marL="0" indent="182563">
                        <a:lnSpc>
                          <a:spcPct val="90000"/>
                        </a:lnSpc>
                        <a:tabLst/>
                      </a:pPr>
                      <a:r>
                        <a:rPr lang="en-GB" sz="1400" dirty="0">
                          <a:latin typeface="Arial" panose="020B0604020202020204" pitchFamily="34" charset="0"/>
                          <a:cs typeface="Arial" panose="020B0604020202020204" pitchFamily="34" charset="0"/>
                        </a:rPr>
                        <a:t>Female</a:t>
                      </a:r>
                    </a:p>
                    <a:p>
                      <a:pPr marL="0" indent="182563">
                        <a:lnSpc>
                          <a:spcPct val="90000"/>
                        </a:lnSpc>
                        <a:tabLst/>
                      </a:pPr>
                      <a:r>
                        <a:rPr lang="en-GB" sz="1400" dirty="0">
                          <a:latin typeface="Arial" panose="020B0604020202020204" pitchFamily="34" charset="0"/>
                          <a:cs typeface="Arial" panose="020B0604020202020204" pitchFamily="34" charset="0"/>
                        </a:rPr>
                        <a:t>Male</a:t>
                      </a:r>
                    </a:p>
                  </a:txBody>
                  <a:tcPr marT="28800" marB="28800"/>
                </a:tc>
                <a:tc>
                  <a:txBody>
                    <a:bodyPr/>
                    <a:lstStyle/>
                    <a:p>
                      <a:pPr algn="ctr">
                        <a:lnSpc>
                          <a:spcPct val="90000"/>
                        </a:lnSpc>
                      </a:pP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54 (51.4)</a:t>
                      </a:r>
                    </a:p>
                    <a:p>
                      <a:pPr algn="ctr">
                        <a:lnSpc>
                          <a:spcPct val="90000"/>
                        </a:lnSpc>
                      </a:pPr>
                      <a:r>
                        <a:rPr lang="en-GB" sz="1400" dirty="0">
                          <a:latin typeface="Arial" panose="020B0604020202020204" pitchFamily="34" charset="0"/>
                          <a:cs typeface="Arial" panose="020B0604020202020204" pitchFamily="34" charset="0"/>
                        </a:rPr>
                        <a:t>51 (48.6)</a:t>
                      </a:r>
                    </a:p>
                  </a:txBody>
                  <a:tcPr/>
                </a:tc>
                <a:extLst>
                  <a:ext uri="{0D108BD9-81ED-4DB2-BD59-A6C34878D82A}">
                    <a16:rowId xmlns:a16="http://schemas.microsoft.com/office/drawing/2014/main" val="873532332"/>
                  </a:ext>
                </a:extLst>
              </a:tr>
              <a:tr h="226740">
                <a:tc>
                  <a:txBody>
                    <a:bodyPr/>
                    <a:lstStyle/>
                    <a:p>
                      <a:pPr marL="0" indent="7938">
                        <a:lnSpc>
                          <a:spcPct val="90000"/>
                        </a:lnSpc>
                        <a:tabLst/>
                      </a:pPr>
                      <a:r>
                        <a:rPr lang="en-GB" sz="1400" b="1" dirty="0">
                          <a:latin typeface="Arial" panose="020B0604020202020204" pitchFamily="34" charset="0"/>
                          <a:cs typeface="Arial" panose="020B0604020202020204" pitchFamily="34" charset="0"/>
                        </a:rPr>
                        <a:t>BMI, (SD)</a:t>
                      </a:r>
                    </a:p>
                  </a:txBody>
                  <a:tcPr/>
                </a:tc>
                <a:tc>
                  <a:txBody>
                    <a:bodyPr/>
                    <a:lstStyle/>
                    <a:p>
                      <a:pPr algn="ctr">
                        <a:lnSpc>
                          <a:spcPct val="90000"/>
                        </a:lnSpc>
                      </a:pPr>
                      <a:r>
                        <a:rPr lang="en-GB" sz="1400" dirty="0">
                          <a:latin typeface="Arial" panose="020B0604020202020204" pitchFamily="34" charset="0"/>
                          <a:cs typeface="Arial" panose="020B0604020202020204" pitchFamily="34" charset="0"/>
                        </a:rPr>
                        <a:t>25.57 (4.57)</a:t>
                      </a:r>
                    </a:p>
                  </a:txBody>
                  <a:tcPr/>
                </a:tc>
                <a:extLst>
                  <a:ext uri="{0D108BD9-81ED-4DB2-BD59-A6C34878D82A}">
                    <a16:rowId xmlns:a16="http://schemas.microsoft.com/office/drawing/2014/main" val="1033358730"/>
                  </a:ext>
                </a:extLst>
              </a:tr>
              <a:tr h="841132">
                <a:tc>
                  <a:txBody>
                    <a:bodyPr/>
                    <a:lstStyle/>
                    <a:p>
                      <a:pPr marL="0" indent="7938">
                        <a:lnSpc>
                          <a:spcPct val="90000"/>
                        </a:lnSpc>
                        <a:tabLst/>
                      </a:pPr>
                      <a:r>
                        <a:rPr lang="en-GB" sz="1400" b="1" dirty="0">
                          <a:latin typeface="Arial" panose="020B0604020202020204" pitchFamily="34" charset="0"/>
                          <a:cs typeface="Arial" panose="020B0604020202020204" pitchFamily="34" charset="0"/>
                        </a:rPr>
                        <a:t>Smoking habit, n (%)</a:t>
                      </a:r>
                    </a:p>
                    <a:p>
                      <a:pPr marL="0" indent="182563">
                        <a:lnSpc>
                          <a:spcPct val="90000"/>
                        </a:lnSpc>
                        <a:tabLst/>
                      </a:pPr>
                      <a:r>
                        <a:rPr lang="en-GB" sz="1400" dirty="0">
                          <a:latin typeface="Arial" panose="020B0604020202020204" pitchFamily="34" charset="0"/>
                          <a:cs typeface="Arial" panose="020B0604020202020204" pitchFamily="34" charset="0"/>
                        </a:rPr>
                        <a:t>Current</a:t>
                      </a:r>
                    </a:p>
                    <a:p>
                      <a:pPr marL="0" indent="182563">
                        <a:lnSpc>
                          <a:spcPct val="90000"/>
                        </a:lnSpc>
                        <a:tabLst/>
                      </a:pPr>
                      <a:r>
                        <a:rPr lang="en-GB" sz="1400" dirty="0">
                          <a:latin typeface="Arial" panose="020B0604020202020204" pitchFamily="34" charset="0"/>
                          <a:cs typeface="Arial" panose="020B0604020202020204" pitchFamily="34" charset="0"/>
                        </a:rPr>
                        <a:t>Former</a:t>
                      </a:r>
                    </a:p>
                    <a:p>
                      <a:pPr marL="0" indent="182563">
                        <a:lnSpc>
                          <a:spcPct val="90000"/>
                        </a:lnSpc>
                        <a:tabLst/>
                      </a:pPr>
                      <a:r>
                        <a:rPr lang="en-GB" sz="1400" dirty="0">
                          <a:latin typeface="Arial" panose="020B0604020202020204" pitchFamily="34" charset="0"/>
                          <a:cs typeface="Arial" panose="020B0604020202020204" pitchFamily="34" charset="0"/>
                        </a:rPr>
                        <a:t>Never</a:t>
                      </a:r>
                    </a:p>
                    <a:p>
                      <a:pPr marL="0" indent="182563">
                        <a:lnSpc>
                          <a:spcPct val="90000"/>
                        </a:lnSpc>
                        <a:tabLst/>
                      </a:pPr>
                      <a:r>
                        <a:rPr lang="en-GB" sz="1400" dirty="0">
                          <a:latin typeface="Arial" panose="020B0604020202020204" pitchFamily="34" charset="0"/>
                          <a:cs typeface="Arial" panose="020B0604020202020204" pitchFamily="34" charset="0"/>
                        </a:rPr>
                        <a:t>NA</a:t>
                      </a:r>
                    </a:p>
                  </a:txBody>
                  <a:tcPr/>
                </a:tc>
                <a:tc>
                  <a:txBody>
                    <a:bodyPr/>
                    <a:lstStyle/>
                    <a:p>
                      <a:pPr algn="ctr">
                        <a:lnSpc>
                          <a:spcPct val="90000"/>
                        </a:lnSpc>
                      </a:pP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24 (22.9)</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73 (69.5)</a:t>
                      </a:r>
                    </a:p>
                    <a:p>
                      <a:pPr algn="ctr">
                        <a:lnSpc>
                          <a:spcPct val="90000"/>
                        </a:lnSpc>
                      </a:pPr>
                      <a:r>
                        <a:rPr lang="en-GB" sz="1400" dirty="0">
                          <a:latin typeface="Arial" panose="020B0604020202020204" pitchFamily="34" charset="0"/>
                          <a:cs typeface="Arial" panose="020B0604020202020204" pitchFamily="34" charset="0"/>
                        </a:rPr>
                        <a:t>3 (2.8)</a:t>
                      </a:r>
                    </a:p>
                    <a:p>
                      <a:pPr algn="l">
                        <a:lnSpc>
                          <a:spcPct val="90000"/>
                        </a:lnSpc>
                      </a:pPr>
                      <a:r>
                        <a:rPr lang="en-GB" sz="1400" dirty="0">
                          <a:latin typeface="Arial" panose="020B0604020202020204" pitchFamily="34" charset="0"/>
                          <a:cs typeface="Arial" panose="020B0604020202020204" pitchFamily="34" charset="0"/>
                        </a:rPr>
                        <a:t>        5 (4.8)</a:t>
                      </a:r>
                    </a:p>
                  </a:txBody>
                  <a:tcPr/>
                </a:tc>
                <a:extLst>
                  <a:ext uri="{0D108BD9-81ED-4DB2-BD59-A6C34878D82A}">
                    <a16:rowId xmlns:a16="http://schemas.microsoft.com/office/drawing/2014/main" val="1527361799"/>
                  </a:ext>
                </a:extLst>
              </a:tr>
              <a:tr h="841132">
                <a:tc>
                  <a:txBody>
                    <a:bodyPr/>
                    <a:lstStyle/>
                    <a:p>
                      <a:pPr marL="0" indent="7938">
                        <a:lnSpc>
                          <a:spcPct val="90000"/>
                        </a:lnSpc>
                        <a:tabLst/>
                      </a:pPr>
                      <a:r>
                        <a:rPr lang="en-GB" sz="1400" b="1" dirty="0">
                          <a:latin typeface="Arial" panose="020B0604020202020204" pitchFamily="34" charset="0"/>
                          <a:cs typeface="Arial" panose="020B0604020202020204" pitchFamily="34" charset="0"/>
                        </a:rPr>
                        <a:t>ECOG PS score, n (%)</a:t>
                      </a:r>
                    </a:p>
                    <a:p>
                      <a:pPr marL="0" indent="182563">
                        <a:lnSpc>
                          <a:spcPct val="90000"/>
                        </a:lnSpc>
                        <a:tabLst/>
                      </a:pPr>
                      <a:r>
                        <a:rPr lang="en-GB" sz="1400" dirty="0">
                          <a:latin typeface="Arial" panose="020B0604020202020204" pitchFamily="34" charset="0"/>
                          <a:cs typeface="Arial" panose="020B0604020202020204" pitchFamily="34" charset="0"/>
                        </a:rPr>
                        <a:t>0</a:t>
                      </a:r>
                    </a:p>
                    <a:p>
                      <a:pPr marL="0" indent="182563">
                        <a:lnSpc>
                          <a:spcPct val="90000"/>
                        </a:lnSpc>
                        <a:tabLst/>
                      </a:pPr>
                      <a:r>
                        <a:rPr lang="en-GB" sz="1400" dirty="0">
                          <a:latin typeface="Arial" panose="020B0604020202020204" pitchFamily="34" charset="0"/>
                          <a:cs typeface="Arial" panose="020B0604020202020204" pitchFamily="34" charset="0"/>
                        </a:rPr>
                        <a:t>1</a:t>
                      </a:r>
                    </a:p>
                    <a:p>
                      <a:pPr marL="0" indent="182563">
                        <a:lnSpc>
                          <a:spcPct val="90000"/>
                        </a:lnSpc>
                        <a:tabLst/>
                      </a:pPr>
                      <a:r>
                        <a:rPr lang="en-GB" sz="1400" dirty="0">
                          <a:latin typeface="Arial" panose="020B0604020202020204" pitchFamily="34" charset="0"/>
                          <a:cs typeface="Arial" panose="020B0604020202020204" pitchFamily="34" charset="0"/>
                        </a:rPr>
                        <a:t>2</a:t>
                      </a:r>
                    </a:p>
                    <a:p>
                      <a:pPr marL="0" indent="182563">
                        <a:lnSpc>
                          <a:spcPct val="90000"/>
                        </a:lnSpc>
                        <a:tabLst/>
                      </a:pPr>
                      <a:r>
                        <a:rPr lang="en-GB" sz="1400" dirty="0">
                          <a:latin typeface="Arial" panose="020B0604020202020204" pitchFamily="34" charset="0"/>
                          <a:cs typeface="Arial" panose="020B0604020202020204" pitchFamily="34" charset="0"/>
                        </a:rPr>
                        <a:t>3</a:t>
                      </a:r>
                    </a:p>
                  </a:txBody>
                  <a:tcPr/>
                </a:tc>
                <a:tc>
                  <a:txBody>
                    <a:bodyPr/>
                    <a:lstStyle/>
                    <a:p>
                      <a:pPr algn="ctr">
                        <a:lnSpc>
                          <a:spcPct val="90000"/>
                        </a:lnSpc>
                      </a:pP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38 (36.2)</a:t>
                      </a:r>
                    </a:p>
                    <a:p>
                      <a:pPr algn="ctr">
                        <a:lnSpc>
                          <a:spcPct val="90000"/>
                        </a:lnSpc>
                      </a:pPr>
                      <a:r>
                        <a:rPr lang="en-GB" sz="1400" dirty="0">
                          <a:latin typeface="Arial" panose="020B0604020202020204" pitchFamily="34" charset="0"/>
                          <a:cs typeface="Arial" panose="020B0604020202020204" pitchFamily="34" charset="0"/>
                        </a:rPr>
                        <a:t>55 (52.4)</a:t>
                      </a:r>
                    </a:p>
                    <a:p>
                      <a:pPr algn="ctr">
                        <a:lnSpc>
                          <a:spcPct val="90000"/>
                        </a:lnSpc>
                      </a:pPr>
                      <a:r>
                        <a:rPr lang="en-GB" sz="1400" dirty="0">
                          <a:latin typeface="Arial" panose="020B0604020202020204" pitchFamily="34" charset="0"/>
                          <a:cs typeface="Arial" panose="020B0604020202020204" pitchFamily="34" charset="0"/>
                        </a:rPr>
                        <a:t>10 (9.5)</a:t>
                      </a:r>
                    </a:p>
                    <a:p>
                      <a:pPr algn="ctr">
                        <a:lnSpc>
                          <a:spcPct val="90000"/>
                        </a:lnSpc>
                      </a:pPr>
                      <a:r>
                        <a:rPr lang="en-GB" sz="1400" dirty="0">
                          <a:latin typeface="Arial" panose="020B0604020202020204" pitchFamily="34" charset="0"/>
                          <a:cs typeface="Arial" panose="020B0604020202020204" pitchFamily="34" charset="0"/>
                        </a:rPr>
                        <a:t>2 (1.9)</a:t>
                      </a:r>
                    </a:p>
                  </a:txBody>
                  <a:tcPr/>
                </a:tc>
                <a:extLst>
                  <a:ext uri="{0D108BD9-81ED-4DB2-BD59-A6C34878D82A}">
                    <a16:rowId xmlns:a16="http://schemas.microsoft.com/office/drawing/2014/main" val="3224649465"/>
                  </a:ext>
                </a:extLst>
              </a:tr>
              <a:tr h="687534">
                <a:tc>
                  <a:txBody>
                    <a:bodyPr/>
                    <a:lstStyle/>
                    <a:p>
                      <a:pPr marL="0" indent="7938">
                        <a:lnSpc>
                          <a:spcPct val="90000"/>
                        </a:lnSpc>
                        <a:tabLst/>
                      </a:pPr>
                      <a:r>
                        <a:rPr lang="en-GB" sz="1400" b="1" dirty="0">
                          <a:latin typeface="Arial" panose="020B0604020202020204" pitchFamily="34" charset="0"/>
                          <a:cs typeface="Arial" panose="020B0604020202020204" pitchFamily="34" charset="0"/>
                        </a:rPr>
                        <a:t>Histology, n (%)</a:t>
                      </a:r>
                    </a:p>
                    <a:p>
                      <a:pPr marL="0" indent="182563">
                        <a:lnSpc>
                          <a:spcPct val="90000"/>
                        </a:lnSpc>
                        <a:tabLst/>
                      </a:pPr>
                      <a:r>
                        <a:rPr lang="en-GB" sz="1400" dirty="0">
                          <a:latin typeface="Arial" panose="020B0604020202020204" pitchFamily="34" charset="0"/>
                          <a:cs typeface="Arial" panose="020B0604020202020204" pitchFamily="34" charset="0"/>
                        </a:rPr>
                        <a:t>Adenocarcinoma</a:t>
                      </a:r>
                    </a:p>
                    <a:p>
                      <a:pPr marL="0" indent="182563">
                        <a:lnSpc>
                          <a:spcPct val="90000"/>
                        </a:lnSpc>
                        <a:tabLst/>
                      </a:pPr>
                      <a:r>
                        <a:rPr lang="en-GB" sz="1400" dirty="0">
                          <a:latin typeface="Arial" panose="020B0604020202020204" pitchFamily="34" charset="0"/>
                          <a:cs typeface="Arial" panose="020B0604020202020204" pitchFamily="34" charset="0"/>
                        </a:rPr>
                        <a:t>Squamous</a:t>
                      </a:r>
                    </a:p>
                    <a:p>
                      <a:pPr marL="0" indent="182563">
                        <a:lnSpc>
                          <a:spcPct val="90000"/>
                        </a:lnSpc>
                        <a:tabLst/>
                      </a:pPr>
                      <a:r>
                        <a:rPr lang="en-GB" sz="1400" dirty="0">
                          <a:latin typeface="Arial" panose="020B0604020202020204" pitchFamily="34" charset="0"/>
                          <a:cs typeface="Arial" panose="020B0604020202020204" pitchFamily="34" charset="0"/>
                        </a:rPr>
                        <a:t>Others NSCLC</a:t>
                      </a:r>
                    </a:p>
                  </a:txBody>
                  <a:tcPr/>
                </a:tc>
                <a:tc>
                  <a:txBody>
                    <a:bodyPr/>
                    <a:lstStyle/>
                    <a:p>
                      <a:pPr algn="ctr">
                        <a:lnSpc>
                          <a:spcPct val="90000"/>
                        </a:lnSpc>
                      </a:pP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87 (82.9)</a:t>
                      </a:r>
                    </a:p>
                    <a:p>
                      <a:pPr algn="ctr">
                        <a:lnSpc>
                          <a:spcPct val="90000"/>
                        </a:lnSpc>
                      </a:pPr>
                      <a:r>
                        <a:rPr lang="en-GB" sz="1400" dirty="0">
                          <a:latin typeface="Arial" panose="020B0604020202020204" pitchFamily="34" charset="0"/>
                          <a:cs typeface="Arial" panose="020B0604020202020204" pitchFamily="34" charset="0"/>
                        </a:rPr>
                        <a:t>13 (12.4)</a:t>
                      </a:r>
                    </a:p>
                    <a:p>
                      <a:pPr algn="ctr">
                        <a:lnSpc>
                          <a:spcPct val="90000"/>
                        </a:lnSpc>
                      </a:pPr>
                      <a:r>
                        <a:rPr lang="en-GB" sz="1400" dirty="0">
                          <a:latin typeface="Arial" panose="020B0604020202020204" pitchFamily="34" charset="0"/>
                          <a:cs typeface="Arial" panose="020B0604020202020204" pitchFamily="34" charset="0"/>
                        </a:rPr>
                        <a:t>5 (4.7)</a:t>
                      </a:r>
                    </a:p>
                  </a:txBody>
                  <a:tcPr/>
                </a:tc>
                <a:extLst>
                  <a:ext uri="{0D108BD9-81ED-4DB2-BD59-A6C34878D82A}">
                    <a16:rowId xmlns:a16="http://schemas.microsoft.com/office/drawing/2014/main" val="1596770921"/>
                  </a:ext>
                </a:extLst>
              </a:tr>
            </a:tbl>
          </a:graphicData>
        </a:graphic>
      </p:graphicFrame>
      <p:sp>
        <p:nvSpPr>
          <p:cNvPr id="3" name="Title 2">
            <a:extLst>
              <a:ext uri="{FF2B5EF4-FFF2-40B4-BE49-F238E27FC236}">
                <a16:creationId xmlns:a16="http://schemas.microsoft.com/office/drawing/2014/main" id="{D38D6D33-BE0D-AD4A-1BAA-3AA167BE647F}"/>
              </a:ext>
            </a:extLst>
          </p:cNvPr>
          <p:cNvSpPr>
            <a:spLocks noGrp="1"/>
          </p:cNvSpPr>
          <p:nvPr>
            <p:ph type="title"/>
          </p:nvPr>
        </p:nvSpPr>
        <p:spPr/>
        <p:txBody>
          <a:bodyPr/>
          <a:lstStyle/>
          <a:p>
            <a:r>
              <a:rPr lang="en-GB" dirty="0"/>
              <a:t>Clinical features</a:t>
            </a:r>
          </a:p>
        </p:txBody>
      </p:sp>
      <p:sp>
        <p:nvSpPr>
          <p:cNvPr id="2" name="Slide Number Placeholder 1">
            <a:extLst>
              <a:ext uri="{FF2B5EF4-FFF2-40B4-BE49-F238E27FC236}">
                <a16:creationId xmlns:a16="http://schemas.microsoft.com/office/drawing/2014/main" id="{6F385D47-48FF-B422-97B5-35E1F16FE482}"/>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5" name="Content Placeholder 4">
            <a:extLst>
              <a:ext uri="{FF2B5EF4-FFF2-40B4-BE49-F238E27FC236}">
                <a16:creationId xmlns:a16="http://schemas.microsoft.com/office/drawing/2014/main" id="{FA56F20B-FF4F-2147-B2D3-429915052D4C}"/>
              </a:ext>
            </a:extLst>
          </p:cNvPr>
          <p:cNvSpPr>
            <a:spLocks noGrp="1"/>
          </p:cNvSpPr>
          <p:nvPr>
            <p:ph sz="quarter" idx="15"/>
          </p:nvPr>
        </p:nvSpPr>
        <p:spPr/>
        <p:txBody>
          <a:bodyPr/>
          <a:lstStyle/>
          <a:p>
            <a:r>
              <a:rPr lang="en-GB" dirty="0"/>
              <a:t>BMI, body mass index; ECOG PS, Eastern Clinical Oncology Group performance status; ICB, immune checkpoint blockade; IHC, immunohistochemistry; NA, not available; NSCLC, non-small cell lung cancer; PDL1, programmed death ligand 1</a:t>
            </a:r>
          </a:p>
          <a:p>
            <a:r>
              <a:rPr lang="en-GB" sz="1200" dirty="0"/>
              <a:t>Malo J. EONS15 at ESMO 2022. Abstract #3222. Oral presentation</a:t>
            </a:r>
          </a:p>
        </p:txBody>
      </p:sp>
      <p:graphicFrame>
        <p:nvGraphicFramePr>
          <p:cNvPr id="10" name="Content Placeholder 6">
            <a:extLst>
              <a:ext uri="{FF2B5EF4-FFF2-40B4-BE49-F238E27FC236}">
                <a16:creationId xmlns:a16="http://schemas.microsoft.com/office/drawing/2014/main" id="{66752956-C91F-C04B-9948-0BAD6BE4C870}"/>
              </a:ext>
            </a:extLst>
          </p:cNvPr>
          <p:cNvGraphicFramePr>
            <a:graphicFrameLocks/>
          </p:cNvGraphicFramePr>
          <p:nvPr>
            <p:extLst>
              <p:ext uri="{D42A27DB-BD31-4B8C-83A1-F6EECF244321}">
                <p14:modId xmlns:p14="http://schemas.microsoft.com/office/powerpoint/2010/main" val="2418713875"/>
              </p:ext>
            </p:extLst>
          </p:nvPr>
        </p:nvGraphicFramePr>
        <p:xfrm>
          <a:off x="6633587" y="1259320"/>
          <a:ext cx="4637808" cy="4672584"/>
        </p:xfrm>
        <a:graphic>
          <a:graphicData uri="http://schemas.openxmlformats.org/drawingml/2006/table">
            <a:tbl>
              <a:tblPr firstRow="1" bandRow="1">
                <a:tableStyleId>{5C22544A-7EE6-4342-B048-85BDC9FD1C3A}</a:tableStyleId>
              </a:tblPr>
              <a:tblGrid>
                <a:gridCol w="3027651">
                  <a:extLst>
                    <a:ext uri="{9D8B030D-6E8A-4147-A177-3AD203B41FA5}">
                      <a16:colId xmlns:a16="http://schemas.microsoft.com/office/drawing/2014/main" val="1507441346"/>
                    </a:ext>
                  </a:extLst>
                </a:gridCol>
                <a:gridCol w="1610157">
                  <a:extLst>
                    <a:ext uri="{9D8B030D-6E8A-4147-A177-3AD203B41FA5}">
                      <a16:colId xmlns:a16="http://schemas.microsoft.com/office/drawing/2014/main" val="3614689364"/>
                    </a:ext>
                  </a:extLst>
                </a:gridCol>
              </a:tblGrid>
              <a:tr h="484979">
                <a:tc>
                  <a:txBody>
                    <a:bodyPr/>
                    <a:lstStyle/>
                    <a:p>
                      <a:pPr>
                        <a:lnSpc>
                          <a:spcPct val="90000"/>
                        </a:lnSpc>
                      </a:pPr>
                      <a:r>
                        <a:rPr lang="en-GB" sz="1400" dirty="0">
                          <a:latin typeface="Arial" panose="020B0604020202020204" pitchFamily="34" charset="0"/>
                          <a:cs typeface="Arial" panose="020B0604020202020204" pitchFamily="34" charset="0"/>
                        </a:rPr>
                        <a:t>Characteristics</a:t>
                      </a:r>
                    </a:p>
                  </a:txBody>
                  <a:tcPr/>
                </a:tc>
                <a:tc>
                  <a:txBody>
                    <a:bodyPr/>
                    <a:lstStyle/>
                    <a:p>
                      <a:pPr algn="ctr">
                        <a:lnSpc>
                          <a:spcPct val="90000"/>
                        </a:lnSpc>
                      </a:pPr>
                      <a:r>
                        <a:rPr lang="en-GB" sz="1400" dirty="0">
                          <a:latin typeface="Arial" panose="020B0604020202020204" pitchFamily="34" charset="0"/>
                          <a:cs typeface="Arial" panose="020B0604020202020204" pitchFamily="34" charset="0"/>
                        </a:rPr>
                        <a:t>ICB</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(N=105)</a:t>
                      </a:r>
                    </a:p>
                  </a:txBody>
                  <a:tcPr/>
                </a:tc>
                <a:extLst>
                  <a:ext uri="{0D108BD9-81ED-4DB2-BD59-A6C34878D82A}">
                    <a16:rowId xmlns:a16="http://schemas.microsoft.com/office/drawing/2014/main" val="2473927803"/>
                  </a:ext>
                </a:extLst>
              </a:tr>
              <a:tr h="1072549">
                <a:tc>
                  <a:txBody>
                    <a:bodyPr/>
                    <a:lstStyle/>
                    <a:p>
                      <a:pPr>
                        <a:lnSpc>
                          <a:spcPct val="90000"/>
                        </a:lnSpc>
                      </a:pPr>
                      <a:r>
                        <a:rPr lang="en-GB" sz="1400" b="1" dirty="0">
                          <a:latin typeface="Arial" panose="020B0604020202020204" pitchFamily="34" charset="0"/>
                          <a:cs typeface="Arial" panose="020B0604020202020204" pitchFamily="34" charset="0"/>
                        </a:rPr>
                        <a:t>PDL1 IHC expression, n (%)</a:t>
                      </a:r>
                    </a:p>
                    <a:p>
                      <a:pPr marL="0" indent="182563">
                        <a:lnSpc>
                          <a:spcPct val="90000"/>
                        </a:lnSpc>
                        <a:tabLst/>
                      </a:pPr>
                      <a:r>
                        <a:rPr lang="en-GB" sz="1400" b="0" dirty="0">
                          <a:latin typeface="Arial" panose="020B0604020202020204" pitchFamily="34" charset="0"/>
                          <a:cs typeface="Arial" panose="020B0604020202020204" pitchFamily="34" charset="0"/>
                        </a:rPr>
                        <a:t>&lt;1%</a:t>
                      </a:r>
                    </a:p>
                    <a:p>
                      <a:pPr marL="0" indent="182563">
                        <a:lnSpc>
                          <a:spcPct val="90000"/>
                        </a:lnSpc>
                        <a:tabLst/>
                      </a:pPr>
                      <a:r>
                        <a:rPr lang="en-GB" sz="1400" b="0" dirty="0">
                          <a:latin typeface="Arial" panose="020B0604020202020204" pitchFamily="34" charset="0"/>
                          <a:cs typeface="Arial" panose="020B0604020202020204" pitchFamily="34" charset="0"/>
                        </a:rPr>
                        <a:t>1-49%</a:t>
                      </a:r>
                    </a:p>
                    <a:p>
                      <a:pPr marL="0" indent="182563">
                        <a:lnSpc>
                          <a:spcPct val="90000"/>
                        </a:lnSpc>
                        <a:tabLst/>
                      </a:pPr>
                      <a:r>
                        <a:rPr lang="en-GB" sz="1400" b="0" dirty="0">
                          <a:latin typeface="Arial" panose="020B0604020202020204" pitchFamily="34" charset="0"/>
                          <a:cs typeface="Arial" panose="020B0604020202020204" pitchFamily="34" charset="0"/>
                        </a:rPr>
                        <a:t>&gt;50%</a:t>
                      </a:r>
                    </a:p>
                    <a:p>
                      <a:pPr marL="0" indent="182563">
                        <a:lnSpc>
                          <a:spcPct val="90000"/>
                        </a:lnSpc>
                        <a:tabLst/>
                      </a:pPr>
                      <a:r>
                        <a:rPr lang="en-GB" sz="1400" b="0" dirty="0">
                          <a:latin typeface="Arial" panose="020B0604020202020204" pitchFamily="34" charset="0"/>
                          <a:cs typeface="Arial" panose="020B0604020202020204" pitchFamily="34" charset="0"/>
                        </a:rPr>
                        <a:t>NA</a:t>
                      </a:r>
                    </a:p>
                  </a:txBody>
                  <a:tcPr/>
                </a:tc>
                <a:tc>
                  <a:txBody>
                    <a:bodyPr/>
                    <a:lstStyle/>
                    <a:p>
                      <a:pPr algn="ctr">
                        <a:lnSpc>
                          <a:spcPct val="90000"/>
                        </a:lnSpc>
                      </a:pPr>
                      <a:endParaRPr lang="en-GB" sz="1400" dirty="0">
                        <a:latin typeface="Arial" panose="020B0604020202020204" pitchFamily="34" charset="0"/>
                        <a:cs typeface="Arial" panose="020B0604020202020204" pitchFamily="34" charset="0"/>
                      </a:endParaRPr>
                    </a:p>
                    <a:p>
                      <a:pPr algn="ctr">
                        <a:lnSpc>
                          <a:spcPct val="90000"/>
                        </a:lnSpc>
                      </a:pPr>
                      <a:r>
                        <a:rPr lang="en-GB" sz="1400" dirty="0">
                          <a:latin typeface="Arial" panose="020B0604020202020204" pitchFamily="34" charset="0"/>
                          <a:cs typeface="Arial" panose="020B0604020202020204" pitchFamily="34" charset="0"/>
                        </a:rPr>
                        <a:t>26 (24.76)</a:t>
                      </a:r>
                    </a:p>
                    <a:p>
                      <a:pPr algn="ctr">
                        <a:lnSpc>
                          <a:spcPct val="90000"/>
                        </a:lnSpc>
                      </a:pPr>
                      <a:r>
                        <a:rPr lang="en-GB" sz="1400" dirty="0">
                          <a:latin typeface="Arial" panose="020B0604020202020204" pitchFamily="34" charset="0"/>
                          <a:cs typeface="Arial" panose="020B0604020202020204" pitchFamily="34" charset="0"/>
                        </a:rPr>
                        <a:t>27 (25.71)</a:t>
                      </a:r>
                    </a:p>
                    <a:p>
                      <a:pPr algn="ctr">
                        <a:lnSpc>
                          <a:spcPct val="90000"/>
                        </a:lnSpc>
                      </a:pPr>
                      <a:r>
                        <a:rPr lang="en-GB" sz="1400" dirty="0">
                          <a:latin typeface="Arial" panose="020B0604020202020204" pitchFamily="34" charset="0"/>
                          <a:cs typeface="Arial" panose="020B0604020202020204" pitchFamily="34" charset="0"/>
                        </a:rPr>
                        <a:t>47 (44.76)</a:t>
                      </a:r>
                    </a:p>
                    <a:p>
                      <a:pPr algn="ctr">
                        <a:lnSpc>
                          <a:spcPct val="90000"/>
                        </a:lnSpc>
                      </a:pPr>
                      <a:r>
                        <a:rPr lang="en-GB" sz="1400" dirty="0">
                          <a:latin typeface="Arial" panose="020B0604020202020204" pitchFamily="34" charset="0"/>
                          <a:cs typeface="Arial" panose="020B0604020202020204" pitchFamily="34" charset="0"/>
                        </a:rPr>
                        <a:t>5 (4.8)</a:t>
                      </a:r>
                    </a:p>
                  </a:txBody>
                  <a:tcPr/>
                </a:tc>
                <a:extLst>
                  <a:ext uri="{0D108BD9-81ED-4DB2-BD59-A6C34878D82A}">
                    <a16:rowId xmlns:a16="http://schemas.microsoft.com/office/drawing/2014/main" val="1032733406"/>
                  </a:ext>
                </a:extLst>
              </a:tr>
              <a:tr h="484979">
                <a:tc>
                  <a:txBody>
                    <a:bodyPr/>
                    <a:lstStyle/>
                    <a:p>
                      <a:pPr>
                        <a:lnSpc>
                          <a:spcPct val="90000"/>
                        </a:lnSpc>
                      </a:pPr>
                      <a:r>
                        <a:rPr lang="en-GB" sz="1400" b="1" dirty="0">
                          <a:latin typeface="Arial" panose="020B0604020202020204" pitchFamily="34" charset="0"/>
                          <a:cs typeface="Arial" panose="020B0604020202020204" pitchFamily="34" charset="0"/>
                        </a:rPr>
                        <a:t>Stage, n (%)</a:t>
                      </a:r>
                    </a:p>
                    <a:p>
                      <a:pPr marL="0" indent="182563">
                        <a:lnSpc>
                          <a:spcPct val="90000"/>
                        </a:lnSpc>
                        <a:tabLst/>
                      </a:pPr>
                      <a:r>
                        <a:rPr lang="en-GB" sz="1400" dirty="0">
                          <a:latin typeface="Arial" panose="020B0604020202020204" pitchFamily="34" charset="0"/>
                          <a:cs typeface="Arial" panose="020B0604020202020204" pitchFamily="34" charset="0"/>
                        </a:rPr>
                        <a:t>4</a:t>
                      </a:r>
                    </a:p>
                  </a:txBody>
                  <a:tcPr marT="28800" marB="28800"/>
                </a:tc>
                <a:tc>
                  <a:txBody>
                    <a:bodyPr/>
                    <a:lstStyle/>
                    <a:p>
                      <a:pPr algn="ctr">
                        <a:lnSpc>
                          <a:spcPct val="90000"/>
                        </a:lnSpc>
                      </a:pP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82 (78.1)</a:t>
                      </a:r>
                    </a:p>
                  </a:txBody>
                  <a:tcPr/>
                </a:tc>
                <a:extLst>
                  <a:ext uri="{0D108BD9-81ED-4DB2-BD59-A6C34878D82A}">
                    <a16:rowId xmlns:a16="http://schemas.microsoft.com/office/drawing/2014/main" val="873532332"/>
                  </a:ext>
                </a:extLst>
              </a:tr>
              <a:tr h="1072549">
                <a:tc>
                  <a:txBody>
                    <a:bodyPr/>
                    <a:lstStyle/>
                    <a:p>
                      <a:pPr marL="0" indent="7938">
                        <a:lnSpc>
                          <a:spcPct val="90000"/>
                        </a:lnSpc>
                        <a:tabLst/>
                      </a:pPr>
                      <a:r>
                        <a:rPr lang="en-GB" sz="1400" b="1" dirty="0">
                          <a:latin typeface="Arial" panose="020B0604020202020204" pitchFamily="34" charset="0"/>
                          <a:cs typeface="Arial" panose="020B0604020202020204" pitchFamily="34" charset="0"/>
                        </a:rPr>
                        <a:t>Treatment line, n (%)</a:t>
                      </a:r>
                    </a:p>
                    <a:p>
                      <a:pPr marL="0" indent="182563">
                        <a:lnSpc>
                          <a:spcPct val="90000"/>
                        </a:lnSpc>
                        <a:tabLst/>
                      </a:pPr>
                      <a:r>
                        <a:rPr lang="en-GB" sz="1400" b="0" dirty="0">
                          <a:latin typeface="Arial" panose="020B0604020202020204" pitchFamily="34" charset="0"/>
                          <a:cs typeface="Arial" panose="020B0604020202020204" pitchFamily="34" charset="0"/>
                        </a:rPr>
                        <a:t>Adjuvant</a:t>
                      </a:r>
                    </a:p>
                    <a:p>
                      <a:pPr marL="0" indent="182563">
                        <a:lnSpc>
                          <a:spcPct val="90000"/>
                        </a:lnSpc>
                        <a:tabLst/>
                      </a:pPr>
                      <a:r>
                        <a:rPr lang="en-GB" sz="1400" b="0" dirty="0">
                          <a:latin typeface="Arial" panose="020B0604020202020204" pitchFamily="34" charset="0"/>
                          <a:cs typeface="Arial" panose="020B0604020202020204" pitchFamily="34" charset="0"/>
                        </a:rPr>
                        <a:t>Neoadjuvant</a:t>
                      </a:r>
                    </a:p>
                    <a:p>
                      <a:pPr marL="0" indent="182563">
                        <a:lnSpc>
                          <a:spcPct val="90000"/>
                        </a:lnSpc>
                        <a:tabLst/>
                      </a:pPr>
                      <a:r>
                        <a:rPr lang="en-GB" sz="1400" b="0" dirty="0">
                          <a:latin typeface="Arial" panose="020B0604020202020204" pitchFamily="34" charset="0"/>
                          <a:cs typeface="Arial" panose="020B0604020202020204" pitchFamily="34" charset="0"/>
                        </a:rPr>
                        <a:t>First</a:t>
                      </a:r>
                    </a:p>
                    <a:p>
                      <a:pPr marL="0" indent="182563">
                        <a:lnSpc>
                          <a:spcPct val="90000"/>
                        </a:lnSpc>
                        <a:tabLst/>
                      </a:pPr>
                      <a:r>
                        <a:rPr lang="en-GB" sz="1400" b="0" dirty="0">
                          <a:latin typeface="Arial" panose="020B0604020202020204" pitchFamily="34" charset="0"/>
                          <a:cs typeface="Arial" panose="020B0604020202020204" pitchFamily="34" charset="0"/>
                        </a:rPr>
                        <a:t>Second or higher</a:t>
                      </a:r>
                    </a:p>
                  </a:txBody>
                  <a:tcPr/>
                </a:tc>
                <a:tc>
                  <a:txBody>
                    <a:bodyPr/>
                    <a:lstStyle/>
                    <a:p>
                      <a:pPr algn="ctr">
                        <a:lnSpc>
                          <a:spcPct val="90000"/>
                        </a:lnSpc>
                      </a:pPr>
                      <a:endParaRPr lang="en-GB" sz="1400" dirty="0">
                        <a:latin typeface="Arial" panose="020B0604020202020204" pitchFamily="34" charset="0"/>
                        <a:cs typeface="Arial" panose="020B0604020202020204" pitchFamily="34" charset="0"/>
                      </a:endParaRPr>
                    </a:p>
                    <a:p>
                      <a:pPr algn="ctr">
                        <a:lnSpc>
                          <a:spcPct val="90000"/>
                        </a:lnSpc>
                      </a:pPr>
                      <a:r>
                        <a:rPr lang="en-GB" sz="1400" dirty="0">
                          <a:latin typeface="Arial" panose="020B0604020202020204" pitchFamily="34" charset="0"/>
                          <a:cs typeface="Arial" panose="020B0604020202020204" pitchFamily="34" charset="0"/>
                        </a:rPr>
                        <a:t>1 (1.0)</a:t>
                      </a:r>
                    </a:p>
                    <a:p>
                      <a:pPr algn="ctr">
                        <a:lnSpc>
                          <a:spcPct val="90000"/>
                        </a:lnSpc>
                      </a:pPr>
                      <a:r>
                        <a:rPr lang="en-GB" sz="1400" dirty="0">
                          <a:latin typeface="Arial" panose="020B0604020202020204" pitchFamily="34" charset="0"/>
                          <a:cs typeface="Arial" panose="020B0604020202020204" pitchFamily="34" charset="0"/>
                        </a:rPr>
                        <a:t>2 (1.9)</a:t>
                      </a:r>
                    </a:p>
                    <a:p>
                      <a:pPr algn="ctr">
                        <a:lnSpc>
                          <a:spcPct val="90000"/>
                        </a:lnSpc>
                      </a:pPr>
                      <a:r>
                        <a:rPr lang="en-GB" sz="1400" dirty="0">
                          <a:latin typeface="Arial" panose="020B0604020202020204" pitchFamily="34" charset="0"/>
                          <a:cs typeface="Arial" panose="020B0604020202020204" pitchFamily="34" charset="0"/>
                        </a:rPr>
                        <a:t>83 (79.0)</a:t>
                      </a:r>
                    </a:p>
                    <a:p>
                      <a:pPr algn="ctr">
                        <a:lnSpc>
                          <a:spcPct val="90000"/>
                        </a:lnSpc>
                      </a:pPr>
                      <a:r>
                        <a:rPr lang="en-GB" sz="1400" dirty="0">
                          <a:latin typeface="Arial" panose="020B0604020202020204" pitchFamily="34" charset="0"/>
                          <a:cs typeface="Arial" panose="020B0604020202020204" pitchFamily="34" charset="0"/>
                        </a:rPr>
                        <a:t>19 (18.1)</a:t>
                      </a:r>
                    </a:p>
                  </a:txBody>
                  <a:tcPr/>
                </a:tc>
                <a:extLst>
                  <a:ext uri="{0D108BD9-81ED-4DB2-BD59-A6C34878D82A}">
                    <a16:rowId xmlns:a16="http://schemas.microsoft.com/office/drawing/2014/main" val="1033358730"/>
                  </a:ext>
                </a:extLst>
              </a:tr>
              <a:tr h="876692">
                <a:tc>
                  <a:txBody>
                    <a:bodyPr/>
                    <a:lstStyle/>
                    <a:p>
                      <a:pPr marL="0" indent="7938">
                        <a:lnSpc>
                          <a:spcPct val="90000"/>
                        </a:lnSpc>
                        <a:tabLst/>
                      </a:pPr>
                      <a:r>
                        <a:rPr lang="en-GB" sz="1400" b="1" dirty="0">
                          <a:latin typeface="Arial" panose="020B0604020202020204" pitchFamily="34" charset="0"/>
                          <a:cs typeface="Arial" panose="020B0604020202020204" pitchFamily="34" charset="0"/>
                        </a:rPr>
                        <a:t>Treatment, n (%)</a:t>
                      </a:r>
                    </a:p>
                    <a:p>
                      <a:pPr marL="0" indent="182563">
                        <a:lnSpc>
                          <a:spcPct val="90000"/>
                        </a:lnSpc>
                        <a:tabLst/>
                      </a:pPr>
                      <a:r>
                        <a:rPr lang="en-GB" sz="1400" dirty="0">
                          <a:latin typeface="Arial" panose="020B0604020202020204" pitchFamily="34" charset="0"/>
                          <a:cs typeface="Arial" panose="020B0604020202020204" pitchFamily="34" charset="0"/>
                        </a:rPr>
                        <a:t>ICB</a:t>
                      </a:r>
                    </a:p>
                    <a:p>
                      <a:pPr marL="0" indent="182563">
                        <a:lnSpc>
                          <a:spcPct val="90000"/>
                        </a:lnSpc>
                        <a:tabLst/>
                      </a:pPr>
                      <a:r>
                        <a:rPr lang="en-GB" sz="1400" dirty="0">
                          <a:latin typeface="Arial" panose="020B0604020202020204" pitchFamily="34" charset="0"/>
                          <a:cs typeface="Arial" panose="020B0604020202020204" pitchFamily="34" charset="0"/>
                        </a:rPr>
                        <a:t>ICB + chemo</a:t>
                      </a:r>
                    </a:p>
                    <a:p>
                      <a:pPr marL="0" indent="182563">
                        <a:lnSpc>
                          <a:spcPct val="90000"/>
                        </a:lnSpc>
                        <a:tabLst/>
                      </a:pPr>
                      <a:r>
                        <a:rPr lang="en-GB" sz="1400" dirty="0">
                          <a:latin typeface="Arial" panose="020B0604020202020204" pitchFamily="34" charset="0"/>
                          <a:cs typeface="Arial" panose="020B0604020202020204" pitchFamily="34" charset="0"/>
                        </a:rPr>
                        <a:t>Combination of ICB</a:t>
                      </a:r>
                    </a:p>
                  </a:txBody>
                  <a:tcPr/>
                </a:tc>
                <a:tc>
                  <a:txBody>
                    <a:bodyPr/>
                    <a:lstStyle/>
                    <a:p>
                      <a:pPr algn="ctr">
                        <a:lnSpc>
                          <a:spcPct val="90000"/>
                        </a:lnSpc>
                      </a:pP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55 (52.2)</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41 (39.1)</a:t>
                      </a:r>
                    </a:p>
                    <a:p>
                      <a:pPr algn="ctr">
                        <a:lnSpc>
                          <a:spcPct val="90000"/>
                        </a:lnSpc>
                      </a:pPr>
                      <a:r>
                        <a:rPr lang="en-GB" sz="1400" dirty="0">
                          <a:latin typeface="Arial" panose="020B0604020202020204" pitchFamily="34" charset="0"/>
                          <a:cs typeface="Arial" panose="020B0604020202020204" pitchFamily="34" charset="0"/>
                        </a:rPr>
                        <a:t>9 (8.7)</a:t>
                      </a:r>
                    </a:p>
                  </a:txBody>
                  <a:tcPr/>
                </a:tc>
                <a:extLst>
                  <a:ext uri="{0D108BD9-81ED-4DB2-BD59-A6C34878D82A}">
                    <a16:rowId xmlns:a16="http://schemas.microsoft.com/office/drawing/2014/main" val="1527361799"/>
                  </a:ext>
                </a:extLst>
              </a:tr>
              <a:tr h="680836">
                <a:tc>
                  <a:txBody>
                    <a:bodyPr/>
                    <a:lstStyle/>
                    <a:p>
                      <a:pPr marL="0" indent="7938">
                        <a:lnSpc>
                          <a:spcPct val="90000"/>
                        </a:lnSpc>
                        <a:tabLst/>
                      </a:pPr>
                      <a:r>
                        <a:rPr lang="en-GB" sz="1400" b="1" dirty="0">
                          <a:latin typeface="Arial" panose="020B0604020202020204" pitchFamily="34" charset="0"/>
                          <a:cs typeface="Arial" panose="020B0604020202020204" pitchFamily="34" charset="0"/>
                        </a:rPr>
                        <a:t>Antibiotics, n (%)</a:t>
                      </a:r>
                    </a:p>
                    <a:p>
                      <a:pPr marL="0" indent="182563">
                        <a:lnSpc>
                          <a:spcPct val="90000"/>
                        </a:lnSpc>
                        <a:tabLst/>
                      </a:pPr>
                      <a:r>
                        <a:rPr lang="en-GB" sz="1400" dirty="0">
                          <a:latin typeface="Arial" panose="020B0604020202020204" pitchFamily="34" charset="0"/>
                          <a:cs typeface="Arial" panose="020B0604020202020204" pitchFamily="34" charset="0"/>
                        </a:rPr>
                        <a:t>No</a:t>
                      </a:r>
                    </a:p>
                    <a:p>
                      <a:pPr marL="0" indent="182563">
                        <a:lnSpc>
                          <a:spcPct val="90000"/>
                        </a:lnSpc>
                        <a:tabLst/>
                      </a:pPr>
                      <a:r>
                        <a:rPr lang="en-GB" sz="1400" dirty="0">
                          <a:latin typeface="Arial" panose="020B0604020202020204" pitchFamily="34" charset="0"/>
                          <a:cs typeface="Arial" panose="020B0604020202020204" pitchFamily="34" charset="0"/>
                        </a:rPr>
                        <a:t>Yes</a:t>
                      </a:r>
                    </a:p>
                  </a:txBody>
                  <a:tcPr/>
                </a:tc>
                <a:tc>
                  <a:txBody>
                    <a:bodyPr/>
                    <a:lstStyle/>
                    <a:p>
                      <a:pPr algn="ctr">
                        <a:lnSpc>
                          <a:spcPct val="90000"/>
                        </a:lnSpc>
                      </a:pP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93 (88.6)</a:t>
                      </a:r>
                    </a:p>
                    <a:p>
                      <a:pPr algn="ctr">
                        <a:lnSpc>
                          <a:spcPct val="90000"/>
                        </a:lnSpc>
                      </a:pPr>
                      <a:r>
                        <a:rPr lang="en-GB" sz="1400" dirty="0">
                          <a:latin typeface="Arial" panose="020B0604020202020204" pitchFamily="34" charset="0"/>
                          <a:cs typeface="Arial" panose="020B0604020202020204" pitchFamily="34" charset="0"/>
                        </a:rPr>
                        <a:t>12 (11.4)</a:t>
                      </a:r>
                    </a:p>
                  </a:txBody>
                  <a:tcPr/>
                </a:tc>
                <a:extLst>
                  <a:ext uri="{0D108BD9-81ED-4DB2-BD59-A6C34878D82A}">
                    <a16:rowId xmlns:a16="http://schemas.microsoft.com/office/drawing/2014/main" val="3224649465"/>
                  </a:ext>
                </a:extLst>
              </a:tr>
            </a:tbl>
          </a:graphicData>
        </a:graphic>
      </p:graphicFrame>
    </p:spTree>
    <p:extLst>
      <p:ext uri="{BB962C8B-B14F-4D97-AF65-F5344CB8AC3E}">
        <p14:creationId xmlns:p14="http://schemas.microsoft.com/office/powerpoint/2010/main" val="33037234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E11CC53-644D-1013-F026-BE03B84D98A0}"/>
              </a:ext>
            </a:extLst>
          </p:cNvPr>
          <p:cNvSpPr>
            <a:spLocks noGrp="1"/>
          </p:cNvSpPr>
          <p:nvPr>
            <p:ph sz="quarter" idx="12"/>
          </p:nvPr>
        </p:nvSpPr>
        <p:spPr>
          <a:xfrm>
            <a:off x="714527" y="992228"/>
            <a:ext cx="10963200" cy="5280229"/>
          </a:xfrm>
        </p:spPr>
        <p:txBody>
          <a:bodyPr/>
          <a:lstStyle/>
          <a:p>
            <a:r>
              <a:rPr lang="en-US" sz="1800" dirty="0"/>
              <a:t>Overall, patients showed a homogenous and poor diet that was lacking variety of bran cereal, grain and/or gruel. Majority of patients consume coffee</a:t>
            </a:r>
          </a:p>
          <a:p>
            <a:r>
              <a:rPr lang="en-GB" sz="1800" b="1" dirty="0">
                <a:solidFill>
                  <a:schemeClr val="accent1"/>
                </a:solidFill>
              </a:rPr>
              <a:t>Foods associated with a positive response:</a:t>
            </a:r>
          </a:p>
          <a:p>
            <a:pPr lvl="1">
              <a:spcBef>
                <a:spcPts val="200"/>
              </a:spcBef>
            </a:pPr>
            <a:r>
              <a:rPr lang="en-GB" sz="1600" dirty="0"/>
              <a:t>Other grains</a:t>
            </a:r>
          </a:p>
          <a:p>
            <a:pPr lvl="1">
              <a:spcBef>
                <a:spcPts val="200"/>
              </a:spcBef>
            </a:pPr>
            <a:r>
              <a:rPr lang="en-GB" sz="1600" dirty="0"/>
              <a:t>Fruits</a:t>
            </a:r>
          </a:p>
          <a:p>
            <a:pPr lvl="1">
              <a:spcBef>
                <a:spcPts val="200"/>
              </a:spcBef>
            </a:pPr>
            <a:r>
              <a:rPr lang="en-GB" sz="1600" dirty="0"/>
              <a:t>Rice</a:t>
            </a:r>
          </a:p>
          <a:p>
            <a:pPr lvl="1">
              <a:spcBef>
                <a:spcPts val="200"/>
              </a:spcBef>
            </a:pPr>
            <a:r>
              <a:rPr lang="en-GB" sz="1600" dirty="0"/>
              <a:t>Beans</a:t>
            </a:r>
          </a:p>
          <a:p>
            <a:pPr lvl="1">
              <a:spcBef>
                <a:spcPts val="200"/>
              </a:spcBef>
            </a:pPr>
            <a:r>
              <a:rPr lang="en-GB" sz="1600" dirty="0"/>
              <a:t>Eggs</a:t>
            </a:r>
          </a:p>
          <a:p>
            <a:pPr lvl="1">
              <a:spcBef>
                <a:spcPts val="200"/>
              </a:spcBef>
            </a:pPr>
            <a:r>
              <a:rPr lang="en-GB" sz="1600" dirty="0"/>
              <a:t>Coffee</a:t>
            </a:r>
          </a:p>
          <a:p>
            <a:r>
              <a:rPr lang="en-GB" sz="1800" b="1" dirty="0">
                <a:solidFill>
                  <a:schemeClr val="accent1"/>
                </a:solidFill>
              </a:rPr>
              <a:t>Foods associated with a negative response:</a:t>
            </a:r>
          </a:p>
          <a:p>
            <a:pPr lvl="1">
              <a:spcBef>
                <a:spcPts val="200"/>
              </a:spcBef>
            </a:pPr>
            <a:r>
              <a:rPr lang="en-US" sz="1600" dirty="0"/>
              <a:t>Protein drink</a:t>
            </a:r>
          </a:p>
          <a:p>
            <a:pPr lvl="1">
              <a:spcBef>
                <a:spcPts val="200"/>
              </a:spcBef>
            </a:pPr>
            <a:r>
              <a:rPr lang="en-US" sz="1600" dirty="0"/>
              <a:t>White breaded fish</a:t>
            </a:r>
          </a:p>
          <a:p>
            <a:pPr lvl="1">
              <a:spcBef>
                <a:spcPts val="200"/>
              </a:spcBef>
            </a:pPr>
            <a:r>
              <a:rPr lang="en-US" sz="1600" dirty="0"/>
              <a:t>Other breads</a:t>
            </a:r>
          </a:p>
          <a:p>
            <a:pPr lvl="1">
              <a:spcBef>
                <a:spcPts val="200"/>
              </a:spcBef>
            </a:pPr>
            <a:r>
              <a:rPr lang="en-GB" sz="1600" dirty="0"/>
              <a:t>Tea</a:t>
            </a:r>
          </a:p>
          <a:p>
            <a:pPr>
              <a:spcBef>
                <a:spcPts val="900"/>
              </a:spcBef>
            </a:pPr>
            <a:r>
              <a:rPr lang="en-US" sz="1600" b="1" dirty="0">
                <a:solidFill>
                  <a:schemeClr val="accent1"/>
                </a:solidFill>
              </a:rPr>
              <a:t>High </a:t>
            </a:r>
            <a:r>
              <a:rPr lang="en-US" sz="1600" b="1" dirty="0" err="1">
                <a:solidFill>
                  <a:schemeClr val="accent1"/>
                </a:solidFill>
              </a:rPr>
              <a:t>fibre</a:t>
            </a:r>
            <a:r>
              <a:rPr lang="en-US" sz="1600" b="1" dirty="0">
                <a:solidFill>
                  <a:schemeClr val="accent1"/>
                </a:solidFill>
              </a:rPr>
              <a:t> </a:t>
            </a:r>
            <a:r>
              <a:rPr lang="en-US" sz="1600" dirty="0"/>
              <a:t>diet is </a:t>
            </a:r>
            <a:r>
              <a:rPr lang="en-US" sz="1600" b="1" dirty="0">
                <a:solidFill>
                  <a:schemeClr val="accent1"/>
                </a:solidFill>
              </a:rPr>
              <a:t>not correlated </a:t>
            </a:r>
            <a:r>
              <a:rPr lang="en-US" sz="1600" dirty="0"/>
              <a:t>with clinical outcome</a:t>
            </a:r>
          </a:p>
          <a:p>
            <a:pPr>
              <a:spcBef>
                <a:spcPts val="900"/>
              </a:spcBef>
            </a:pPr>
            <a:r>
              <a:rPr lang="en-US" sz="1600" dirty="0"/>
              <a:t>Oral intake of </a:t>
            </a:r>
            <a:r>
              <a:rPr lang="en-US" sz="1600" b="1" dirty="0">
                <a:solidFill>
                  <a:schemeClr val="accent1"/>
                </a:solidFill>
              </a:rPr>
              <a:t>saturated fats is correlated </a:t>
            </a:r>
            <a:r>
              <a:rPr lang="en-US" sz="1600" dirty="0"/>
              <a:t>with clinical outcome</a:t>
            </a:r>
          </a:p>
        </p:txBody>
      </p:sp>
      <p:sp>
        <p:nvSpPr>
          <p:cNvPr id="3" name="Title 2">
            <a:extLst>
              <a:ext uri="{FF2B5EF4-FFF2-40B4-BE49-F238E27FC236}">
                <a16:creationId xmlns:a16="http://schemas.microsoft.com/office/drawing/2014/main" id="{4CDDE8FA-945E-CEF4-1887-F2B4AB688110}"/>
              </a:ext>
            </a:extLst>
          </p:cNvPr>
          <p:cNvSpPr>
            <a:spLocks noGrp="1"/>
          </p:cNvSpPr>
          <p:nvPr>
            <p:ph type="title"/>
          </p:nvPr>
        </p:nvSpPr>
        <p:spPr/>
        <p:txBody>
          <a:bodyPr/>
          <a:lstStyle/>
          <a:p>
            <a:r>
              <a:rPr lang="en-GB" dirty="0"/>
              <a:t>results</a:t>
            </a:r>
          </a:p>
        </p:txBody>
      </p:sp>
      <p:sp>
        <p:nvSpPr>
          <p:cNvPr id="2" name="Slide Number Placeholder 1">
            <a:extLst>
              <a:ext uri="{FF2B5EF4-FFF2-40B4-BE49-F238E27FC236}">
                <a16:creationId xmlns:a16="http://schemas.microsoft.com/office/drawing/2014/main" id="{F8EA0EF2-1E40-D496-E08E-7DD986FA0228}"/>
              </a:ext>
            </a:extLst>
          </p:cNvPr>
          <p:cNvSpPr>
            <a:spLocks noGrp="1"/>
          </p:cNvSpPr>
          <p:nvPr>
            <p:ph type="sldNum" sz="quarter" idx="4"/>
          </p:nvPr>
        </p:nvSpPr>
        <p:spPr/>
        <p:txBody>
          <a:bodyPr/>
          <a:lstStyle/>
          <a:p>
            <a:fld id="{86CB4B4D-7CA3-9044-876B-883B54F8677D}" type="slidenum">
              <a:rPr lang="en-GB" smtClean="0"/>
              <a:pPr/>
              <a:t>16</a:t>
            </a:fld>
            <a:endParaRPr lang="en-GB"/>
          </a:p>
        </p:txBody>
      </p:sp>
      <p:sp>
        <p:nvSpPr>
          <p:cNvPr id="5" name="Content Placeholder 4">
            <a:extLst>
              <a:ext uri="{FF2B5EF4-FFF2-40B4-BE49-F238E27FC236}">
                <a16:creationId xmlns:a16="http://schemas.microsoft.com/office/drawing/2014/main" id="{9BBFD80A-6FAF-669A-1879-6F6AE7F4C2D7}"/>
              </a:ext>
            </a:extLst>
          </p:cNvPr>
          <p:cNvSpPr>
            <a:spLocks noGrp="1"/>
          </p:cNvSpPr>
          <p:nvPr>
            <p:ph sz="quarter" idx="15"/>
          </p:nvPr>
        </p:nvSpPr>
        <p:spPr/>
        <p:txBody>
          <a:bodyPr/>
          <a:lstStyle/>
          <a:p>
            <a:r>
              <a:rPr lang="en-GB" sz="1200" dirty="0"/>
              <a:t>Malo J. EONS15 at ESMO 2022. Abstract #3222. Oral presentation</a:t>
            </a:r>
            <a:endParaRPr lang="en-GB" dirty="0"/>
          </a:p>
        </p:txBody>
      </p:sp>
    </p:spTree>
    <p:extLst>
      <p:ext uri="{BB962C8B-B14F-4D97-AF65-F5344CB8AC3E}">
        <p14:creationId xmlns:p14="http://schemas.microsoft.com/office/powerpoint/2010/main" val="36578662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E11CC53-644D-1013-F026-BE03B84D98A0}"/>
              </a:ext>
            </a:extLst>
          </p:cNvPr>
          <p:cNvSpPr>
            <a:spLocks noGrp="1"/>
          </p:cNvSpPr>
          <p:nvPr>
            <p:ph sz="quarter" idx="12"/>
          </p:nvPr>
        </p:nvSpPr>
        <p:spPr/>
        <p:txBody>
          <a:bodyPr/>
          <a:lstStyle/>
          <a:p>
            <a:r>
              <a:rPr lang="en-US" dirty="0"/>
              <a:t>Further study is needed to fully understand the potential of the microbiota as an adjuvant in ICB treatment</a:t>
            </a:r>
          </a:p>
          <a:p>
            <a:r>
              <a:rPr lang="en-US" dirty="0"/>
              <a:t>It is important not only to focus on the treatment options for our patients, but also on their food and lifestyle, as these can affect the outcomes of their treatment</a:t>
            </a:r>
          </a:p>
          <a:p>
            <a:endParaRPr lang="en-GB" dirty="0"/>
          </a:p>
        </p:txBody>
      </p:sp>
      <p:sp>
        <p:nvSpPr>
          <p:cNvPr id="3" name="Title 2">
            <a:extLst>
              <a:ext uri="{FF2B5EF4-FFF2-40B4-BE49-F238E27FC236}">
                <a16:creationId xmlns:a16="http://schemas.microsoft.com/office/drawing/2014/main" id="{4CDDE8FA-945E-CEF4-1887-F2B4AB688110}"/>
              </a:ext>
            </a:extLst>
          </p:cNvPr>
          <p:cNvSpPr>
            <a:spLocks noGrp="1"/>
          </p:cNvSpPr>
          <p:nvPr>
            <p:ph type="title"/>
          </p:nvPr>
        </p:nvSpPr>
        <p:spPr/>
        <p:txBody>
          <a:bodyPr/>
          <a:lstStyle/>
          <a:p>
            <a:r>
              <a:rPr lang="en-GB"/>
              <a:t>summary</a:t>
            </a:r>
            <a:endParaRPr lang="en-GB" dirty="0"/>
          </a:p>
        </p:txBody>
      </p:sp>
      <p:sp>
        <p:nvSpPr>
          <p:cNvPr id="2" name="Slide Number Placeholder 1">
            <a:extLst>
              <a:ext uri="{FF2B5EF4-FFF2-40B4-BE49-F238E27FC236}">
                <a16:creationId xmlns:a16="http://schemas.microsoft.com/office/drawing/2014/main" id="{F8EA0EF2-1E40-D496-E08E-7DD986FA0228}"/>
              </a:ext>
            </a:extLst>
          </p:cNvPr>
          <p:cNvSpPr>
            <a:spLocks noGrp="1"/>
          </p:cNvSpPr>
          <p:nvPr>
            <p:ph type="sldNum" sz="quarter" idx="4"/>
          </p:nvPr>
        </p:nvSpPr>
        <p:spPr/>
        <p:txBody>
          <a:bodyPr/>
          <a:lstStyle/>
          <a:p>
            <a:fld id="{86CB4B4D-7CA3-9044-876B-883B54F8677D}" type="slidenum">
              <a:rPr lang="en-GB" smtClean="0"/>
              <a:pPr/>
              <a:t>17</a:t>
            </a:fld>
            <a:endParaRPr lang="en-GB"/>
          </a:p>
        </p:txBody>
      </p:sp>
      <p:sp>
        <p:nvSpPr>
          <p:cNvPr id="5" name="Content Placeholder 4">
            <a:extLst>
              <a:ext uri="{FF2B5EF4-FFF2-40B4-BE49-F238E27FC236}">
                <a16:creationId xmlns:a16="http://schemas.microsoft.com/office/drawing/2014/main" id="{9BBFD80A-6FAF-669A-1879-6F6AE7F4C2D7}"/>
              </a:ext>
            </a:extLst>
          </p:cNvPr>
          <p:cNvSpPr>
            <a:spLocks noGrp="1"/>
          </p:cNvSpPr>
          <p:nvPr>
            <p:ph sz="quarter" idx="15"/>
          </p:nvPr>
        </p:nvSpPr>
        <p:spPr/>
        <p:txBody>
          <a:bodyPr/>
          <a:lstStyle/>
          <a:p>
            <a:r>
              <a:rPr lang="en-GB"/>
              <a:t>ICB, immune checkpoint blockade</a:t>
            </a:r>
          </a:p>
          <a:p>
            <a:r>
              <a:rPr lang="en-GB"/>
              <a:t>Malo, J. EONS15 2022. Abstract #3222</a:t>
            </a:r>
            <a:endParaRPr lang="en-GB" dirty="0"/>
          </a:p>
        </p:txBody>
      </p:sp>
      <p:sp>
        <p:nvSpPr>
          <p:cNvPr id="7" name="There are new ways of using the digital tools and platforms to improve our patient preparation for their chemotherapy treatment, reducing the risk of suffering side effects, and the anxiety that comes with visiting a day treatment unit for the first time">
            <a:extLst>
              <a:ext uri="{FF2B5EF4-FFF2-40B4-BE49-F238E27FC236}">
                <a16:creationId xmlns:a16="http://schemas.microsoft.com/office/drawing/2014/main" id="{CB39D0BF-D9F4-C84D-8B61-E4109BA4F8F3}"/>
              </a:ext>
            </a:extLst>
          </p:cNvPr>
          <p:cNvSpPr txBox="1"/>
          <p:nvPr/>
        </p:nvSpPr>
        <p:spPr>
          <a:xfrm>
            <a:off x="2503113" y="4177272"/>
            <a:ext cx="7185774" cy="1110661"/>
          </a:xfrm>
          <a:prstGeom prst="rect">
            <a:avLst/>
          </a:prstGeom>
          <a:ln w="28575">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8000" tIns="108000" rIns="288000" bIns="108000" anchor="ctr">
            <a:spAutoFit/>
          </a:bodyPr>
          <a:lstStyle/>
          <a:p>
            <a:pPr defTabSz="321457">
              <a:spcBef>
                <a:spcPts val="600"/>
              </a:spcBef>
              <a:defRPr sz="1100" b="0">
                <a:uFill>
                  <a:solidFill>
                    <a:srgbClr val="FFFFFF"/>
                  </a:solidFill>
                </a:uFill>
              </a:defRPr>
            </a:pPr>
            <a:r>
              <a:rPr lang="en-GB" sz="1600" b="1" dirty="0">
                <a:solidFill>
                  <a:schemeClr val="accent1"/>
                </a:solidFill>
                <a:latin typeface="Arial" panose="020B0604020202020204" pitchFamily="34" charset="0"/>
                <a:cs typeface="Arial" panose="020B0604020202020204" pitchFamily="34" charset="0"/>
              </a:rPr>
              <a:t>KEY MESSAGES:</a:t>
            </a:r>
            <a:endParaRPr lang="en-GB" sz="1600" b="1" dirty="0">
              <a:solidFill>
                <a:schemeClr val="tx2"/>
              </a:solidFill>
              <a:latin typeface="Arial" panose="020B0604020202020204" pitchFamily="34" charset="0"/>
              <a:cs typeface="Arial" panose="020B0604020202020204" pitchFamily="34" charset="0"/>
            </a:endParaRPr>
          </a:p>
          <a:p>
            <a:pPr marL="285750" indent="-285750" defTabSz="321457">
              <a:spcBef>
                <a:spcPts val="1200"/>
              </a:spcBef>
              <a:buFont typeface="Arial" panose="020B0604020202020204" pitchFamily="34" charset="0"/>
              <a:buChar char="•"/>
              <a:defRPr sz="1100" b="0">
                <a:uFill>
                  <a:solidFill>
                    <a:srgbClr val="FFFFFF"/>
                  </a:solidFill>
                </a:uFill>
              </a:defRPr>
            </a:pPr>
            <a:r>
              <a:rPr lang="en-US" sz="1600" b="1" dirty="0">
                <a:solidFill>
                  <a:schemeClr val="tx2"/>
                </a:solidFill>
                <a:latin typeface="Arial" panose="020B0604020202020204" pitchFamily="34" charset="0"/>
                <a:cs typeface="Arial" panose="020B0604020202020204" pitchFamily="34" charset="0"/>
              </a:rPr>
              <a:t>Providing dietary recommendations and educational tools for nurses is an important strategy to </a:t>
            </a:r>
            <a:r>
              <a:rPr lang="en-US" sz="1600" b="1" dirty="0" err="1">
                <a:solidFill>
                  <a:schemeClr val="tx2"/>
                </a:solidFill>
                <a:latin typeface="Arial" panose="020B0604020202020204" pitchFamily="34" charset="0"/>
                <a:cs typeface="Arial" panose="020B0604020202020204" pitchFamily="34" charset="0"/>
              </a:rPr>
              <a:t>optimise</a:t>
            </a:r>
            <a:r>
              <a:rPr lang="en-US" sz="1600" b="1" dirty="0">
                <a:solidFill>
                  <a:schemeClr val="tx2"/>
                </a:solidFill>
                <a:latin typeface="Arial" panose="020B0604020202020204" pitchFamily="34" charset="0"/>
                <a:cs typeface="Arial" panose="020B0604020202020204" pitchFamily="34" charset="0"/>
              </a:rPr>
              <a:t> ICB efficacy</a:t>
            </a:r>
          </a:p>
        </p:txBody>
      </p:sp>
    </p:spTree>
    <p:extLst>
      <p:ext uri="{BB962C8B-B14F-4D97-AF65-F5344CB8AC3E}">
        <p14:creationId xmlns:p14="http://schemas.microsoft.com/office/powerpoint/2010/main" val="201822550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60973" y="5336166"/>
            <a:ext cx="2092239" cy="553998"/>
          </a:xfrm>
          <a:prstGeom prst="rect">
            <a:avLst/>
          </a:prstGeom>
          <a:noFill/>
        </p:spPr>
        <p:txBody>
          <a:bodyPr wrap="none" rtlCol="0">
            <a:spAutoFit/>
          </a:bodyPr>
          <a:lstStyle/>
          <a:p>
            <a:pPr algn="ctr"/>
            <a:r>
              <a:rPr lang="en-GB" sz="1400" b="1" spc="-20" dirty="0">
                <a:solidFill>
                  <a:schemeClr val="tx2"/>
                </a:solidFill>
                <a:latin typeface="Arial" panose="020B0604020202020204" pitchFamily="34" charset="0"/>
                <a:ea typeface="Aileron" charset="0"/>
                <a:cs typeface="Arial" panose="020B0604020202020204" pitchFamily="34" charset="0"/>
              </a:rPr>
              <a:t>Follow us on Twitter </a:t>
            </a:r>
            <a:br>
              <a:rPr lang="en-GB" sz="1600" spc="-20" dirty="0">
                <a:solidFill>
                  <a:schemeClr val="tx2"/>
                </a:solidFill>
                <a:latin typeface="Arial" panose="020B0604020202020204" pitchFamily="34" charset="0"/>
                <a:ea typeface="Aileron" charset="0"/>
                <a:cs typeface="Arial" panose="020B0604020202020204" pitchFamily="34" charset="0"/>
              </a:rPr>
            </a:br>
            <a:r>
              <a:rPr lang="en-GB" sz="1600" b="1" u="sng" spc="-20" dirty="0">
                <a:solidFill>
                  <a:schemeClr val="accent1"/>
                </a:solidFill>
                <a:latin typeface="Arial" panose="020B0604020202020204" pitchFamily="34" charset="0"/>
                <a:ea typeface="Aileron" charset="0"/>
                <a:cs typeface="Arial" panose="020B0604020202020204" pitchFamily="34" charset="0"/>
                <a:hlinkClick r:id="rId3"/>
              </a:rPr>
              <a:t>@gunursesconnect</a:t>
            </a:r>
            <a:endParaRPr lang="en-GB" sz="1600" b="1" u="sng" spc="-20" dirty="0">
              <a:solidFill>
                <a:schemeClr val="accent1"/>
              </a:solidFill>
              <a:latin typeface="Arial" panose="020B0604020202020204" pitchFamily="34" charset="0"/>
              <a:ea typeface="Aileron" charset="0"/>
              <a:cs typeface="Arial" panose="020B0604020202020204" pitchFamily="34" charset="0"/>
            </a:endParaRPr>
          </a:p>
        </p:txBody>
      </p:sp>
      <p:sp>
        <p:nvSpPr>
          <p:cNvPr id="17" name="TextBox 16"/>
          <p:cNvSpPr txBox="1"/>
          <p:nvPr/>
        </p:nvSpPr>
        <p:spPr>
          <a:xfrm>
            <a:off x="4083194" y="5336167"/>
            <a:ext cx="2163697" cy="701731"/>
          </a:xfrm>
          <a:prstGeom prst="rect">
            <a:avLst/>
          </a:prstGeom>
          <a:noFill/>
        </p:spPr>
        <p:txBody>
          <a:bodyPr wrap="square" rtlCol="0">
            <a:spAutoFit/>
          </a:bodyPr>
          <a:lstStyle/>
          <a:p>
            <a:pPr algn="ctr">
              <a:lnSpc>
                <a:spcPct val="90000"/>
              </a:lnSpc>
            </a:pPr>
            <a:r>
              <a:rPr lang="en-GB" sz="1400" b="1" spc="-20" dirty="0">
                <a:solidFill>
                  <a:schemeClr val="tx2"/>
                </a:solidFill>
                <a:latin typeface="Arial" panose="020B0604020202020204" pitchFamily="34" charset="0"/>
                <a:ea typeface="Aileron" charset="0"/>
                <a:cs typeface="Arial" panose="020B0604020202020204" pitchFamily="34" charset="0"/>
              </a:rPr>
              <a:t>Follow the </a:t>
            </a:r>
            <a:br>
              <a:rPr lang="en-GB" sz="1600" b="1" spc="-20" dirty="0">
                <a:solidFill>
                  <a:schemeClr val="tx2"/>
                </a:solidFill>
                <a:latin typeface="Arial" panose="020B0604020202020204" pitchFamily="34" charset="0"/>
                <a:ea typeface="Aileron" charset="0"/>
                <a:cs typeface="Arial" panose="020B0604020202020204" pitchFamily="34" charset="0"/>
              </a:rPr>
            </a:br>
            <a:r>
              <a:rPr lang="en-GB" sz="1600" b="1" spc="-20" dirty="0">
                <a:solidFill>
                  <a:schemeClr val="tx2"/>
                </a:solidFill>
                <a:latin typeface="Arial" panose="020B0604020202020204" pitchFamily="34" charset="0"/>
                <a:ea typeface="Aileron" charset="0"/>
                <a:cs typeface="Arial" panose="020B0604020202020204" pitchFamily="34" charset="0"/>
                <a:hlinkClick r:id="rId4"/>
              </a:rPr>
              <a:t>GUNURSES</a:t>
            </a:r>
            <a:r>
              <a:rPr lang="en-GB" sz="1600" b="1" u="sng" spc="-20" dirty="0">
                <a:solidFill>
                  <a:schemeClr val="accent1"/>
                </a:solidFill>
                <a:latin typeface="Arial" panose="020B0604020202020204" pitchFamily="34" charset="0"/>
                <a:ea typeface="Aileron" charset="0"/>
                <a:cs typeface="Arial" panose="020B0604020202020204" pitchFamily="34" charset="0"/>
                <a:hlinkClick r:id="rId4"/>
              </a:rPr>
              <a:t>COR2ED</a:t>
            </a:r>
            <a:endParaRPr lang="en-GB" sz="1600" b="1" u="sng" spc="-20" dirty="0">
              <a:solidFill>
                <a:schemeClr val="accent1"/>
              </a:solidFill>
              <a:latin typeface="Arial" panose="020B0604020202020204" pitchFamily="34" charset="0"/>
              <a:ea typeface="Aileron" charset="0"/>
              <a:cs typeface="Arial" panose="020B0604020202020204" pitchFamily="34" charset="0"/>
            </a:endParaRPr>
          </a:p>
          <a:p>
            <a:pPr algn="ctr">
              <a:lnSpc>
                <a:spcPct val="90000"/>
              </a:lnSpc>
            </a:pPr>
            <a:r>
              <a:rPr lang="en-GB" sz="1400" b="1" spc="-20" dirty="0">
                <a:solidFill>
                  <a:schemeClr val="tx2"/>
                </a:solidFill>
                <a:latin typeface="Arial" panose="020B0604020202020204" pitchFamily="34" charset="0"/>
                <a:ea typeface="Aileron" charset="0"/>
                <a:cs typeface="Arial" panose="020B0604020202020204" pitchFamily="34" charset="0"/>
              </a:rPr>
              <a:t>Group on LinkedIn</a:t>
            </a:r>
            <a:endParaRPr lang="en-GB" sz="1600" b="1" spc="-20" dirty="0">
              <a:solidFill>
                <a:schemeClr val="tx2"/>
              </a:solidFill>
              <a:latin typeface="Arial" panose="020B0604020202020204" pitchFamily="34" charset="0"/>
              <a:ea typeface="Aileron" charset="0"/>
              <a:cs typeface="Arial" panose="020B0604020202020204" pitchFamily="34" charset="0"/>
            </a:endParaRPr>
          </a:p>
        </p:txBody>
      </p:sp>
      <p:sp>
        <p:nvSpPr>
          <p:cNvPr id="18" name="TextBox 17"/>
          <p:cNvSpPr txBox="1"/>
          <p:nvPr/>
        </p:nvSpPr>
        <p:spPr>
          <a:xfrm>
            <a:off x="7860704" y="5336166"/>
            <a:ext cx="2843808" cy="729430"/>
          </a:xfrm>
          <a:prstGeom prst="rect">
            <a:avLst/>
          </a:prstGeom>
          <a:noFill/>
        </p:spPr>
        <p:txBody>
          <a:bodyPr wrap="square" rtlCol="0">
            <a:spAutoFit/>
          </a:bodyPr>
          <a:lstStyle/>
          <a:p>
            <a:pPr algn="ctr">
              <a:lnSpc>
                <a:spcPct val="90000"/>
              </a:lnSpc>
            </a:pPr>
            <a:r>
              <a:rPr lang="en-US" sz="1400" b="1" spc="-20" dirty="0">
                <a:solidFill>
                  <a:schemeClr val="tx2"/>
                </a:solidFill>
                <a:latin typeface="Arial" panose="020B0604020202020204" pitchFamily="34" charset="0"/>
                <a:cs typeface="Arial" panose="020B0604020202020204" pitchFamily="34" charset="0"/>
              </a:rPr>
              <a:t>Email</a:t>
            </a:r>
            <a:br>
              <a:rPr lang="en-US" sz="1600" spc="-20" dirty="0">
                <a:solidFill>
                  <a:schemeClr val="tx2"/>
                </a:solidFill>
                <a:latin typeface="Arial" panose="020B0604020202020204" pitchFamily="34" charset="0"/>
                <a:cs typeface="Arial" panose="020B0604020202020204" pitchFamily="34" charset="0"/>
              </a:rPr>
            </a:br>
            <a:r>
              <a:rPr lang="en-GB" sz="1600" b="1" spc="-20" dirty="0">
                <a:latin typeface="Arial" panose="020B0604020202020204" pitchFamily="34" charset="0"/>
                <a:cs typeface="Arial" panose="020B0604020202020204" pitchFamily="34" charset="0"/>
                <a:hlinkClick r:id="rId5"/>
              </a:rPr>
              <a:t>sam.brightwell</a:t>
            </a:r>
            <a:br>
              <a:rPr lang="en-GB" sz="1600" b="1" spc="-20" dirty="0">
                <a:latin typeface="Arial" panose="020B0604020202020204" pitchFamily="34" charset="0"/>
                <a:cs typeface="Arial" panose="020B0604020202020204" pitchFamily="34" charset="0"/>
                <a:hlinkClick r:id="rId5"/>
              </a:rPr>
            </a:br>
            <a:r>
              <a:rPr lang="en-GB" sz="1600" b="1" spc="-20" dirty="0">
                <a:latin typeface="Arial" panose="020B0604020202020204" pitchFamily="34" charset="0"/>
                <a:cs typeface="Arial" panose="020B0604020202020204" pitchFamily="34" charset="0"/>
                <a:hlinkClick r:id="rId5"/>
              </a:rPr>
              <a:t>@cor2ed.com</a:t>
            </a:r>
            <a:endParaRPr lang="en-GB" sz="1600" b="1" spc="-20" dirty="0">
              <a:solidFill>
                <a:schemeClr val="accent1"/>
              </a:solidFill>
              <a:latin typeface="Arial" panose="020B0604020202020204" pitchFamily="34" charset="0"/>
              <a:ea typeface="Aileron" charset="0"/>
              <a:cs typeface="Arial" panose="020B0604020202020204" pitchFamily="34" charset="0"/>
            </a:endParaRPr>
          </a:p>
        </p:txBody>
      </p:sp>
      <p:sp>
        <p:nvSpPr>
          <p:cNvPr id="19" name="TextBox 18"/>
          <p:cNvSpPr txBox="1"/>
          <p:nvPr/>
        </p:nvSpPr>
        <p:spPr>
          <a:xfrm>
            <a:off x="6171426" y="5336166"/>
            <a:ext cx="2084815" cy="951030"/>
          </a:xfrm>
          <a:prstGeom prst="rect">
            <a:avLst/>
          </a:prstGeom>
          <a:noFill/>
        </p:spPr>
        <p:txBody>
          <a:bodyPr wrap="square" rtlCol="0">
            <a:spAutoFit/>
          </a:bodyPr>
          <a:lstStyle/>
          <a:p>
            <a:pPr algn="ctr">
              <a:lnSpc>
                <a:spcPct val="90000"/>
              </a:lnSpc>
            </a:pPr>
            <a:r>
              <a:rPr lang="en-GB" sz="1400" b="1" spc="-20" dirty="0">
                <a:solidFill>
                  <a:schemeClr val="tx2"/>
                </a:solidFill>
                <a:latin typeface="Arial" panose="020B0604020202020204" pitchFamily="34" charset="0"/>
                <a:ea typeface="Aileron" charset="0"/>
                <a:cs typeface="Arial" panose="020B0604020202020204" pitchFamily="34" charset="0"/>
              </a:rPr>
              <a:t>Watch us on the</a:t>
            </a:r>
            <a:br>
              <a:rPr lang="en-GB" sz="1400" b="1" spc="-20" dirty="0">
                <a:solidFill>
                  <a:schemeClr val="tx2"/>
                </a:solidFill>
                <a:latin typeface="Arial" panose="020B0604020202020204" pitchFamily="34" charset="0"/>
                <a:ea typeface="Aileron" charset="0"/>
                <a:cs typeface="Arial" panose="020B0604020202020204" pitchFamily="34" charset="0"/>
              </a:rPr>
            </a:br>
            <a:r>
              <a:rPr lang="en-GB" sz="1400" b="1" spc="-20" dirty="0">
                <a:solidFill>
                  <a:schemeClr val="tx2"/>
                </a:solidFill>
                <a:latin typeface="Arial" panose="020B0604020202020204" pitchFamily="34" charset="0"/>
                <a:ea typeface="Aileron" charset="0"/>
                <a:cs typeface="Arial" panose="020B0604020202020204" pitchFamily="34" charset="0"/>
              </a:rPr>
              <a:t>Vimeo Channe</a:t>
            </a:r>
            <a:r>
              <a:rPr lang="en-GB" sz="1600" b="1" spc="-20" dirty="0">
                <a:solidFill>
                  <a:schemeClr val="tx2"/>
                </a:solidFill>
                <a:latin typeface="Arial" panose="020B0604020202020204" pitchFamily="34" charset="0"/>
                <a:ea typeface="Aileron" charset="0"/>
                <a:cs typeface="Arial" panose="020B0604020202020204" pitchFamily="34" charset="0"/>
              </a:rPr>
              <a:t>l</a:t>
            </a:r>
            <a:br>
              <a:rPr lang="en-GB" sz="1600" spc="-20" dirty="0">
                <a:solidFill>
                  <a:schemeClr val="tx2"/>
                </a:solidFill>
                <a:latin typeface="Arial" panose="020B0604020202020204" pitchFamily="34" charset="0"/>
                <a:ea typeface="Aileron" charset="0"/>
                <a:cs typeface="Arial" panose="020B0604020202020204" pitchFamily="34" charset="0"/>
              </a:rPr>
            </a:br>
            <a:r>
              <a:rPr lang="en-GB" sz="1600" b="1" spc="-20" dirty="0">
                <a:solidFill>
                  <a:schemeClr val="accent1"/>
                </a:solidFill>
                <a:latin typeface="Arial" panose="020B0604020202020204" pitchFamily="34" charset="0"/>
                <a:ea typeface="Aileron" charset="0"/>
                <a:cs typeface="Arial" panose="020B0604020202020204" pitchFamily="34" charset="0"/>
                <a:hlinkClick r:id="rId6"/>
              </a:rPr>
              <a:t>GUNURSES CONNECT</a:t>
            </a:r>
            <a:endParaRPr lang="en-GB" sz="1600" b="1" spc="-20" dirty="0">
              <a:solidFill>
                <a:schemeClr val="accent1"/>
              </a:solidFill>
              <a:latin typeface="Arial" panose="020B0604020202020204" pitchFamily="34" charset="0"/>
              <a:ea typeface="Aileron" charset="0"/>
              <a:cs typeface="Arial" panose="020B0604020202020204" pitchFamily="34" charset="0"/>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GU NURSES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dirty="0">
                <a:solidFill>
                  <a:schemeClr val="tx2"/>
                </a:solidFill>
              </a:rPr>
            </a:br>
            <a:r>
              <a:rPr lang="en-US" sz="3600" cap="none" dirty="0">
                <a:hlinkClick r:id="rId7"/>
              </a:rPr>
              <a:t>https://gunursesconnect.cor2ed.com/</a:t>
            </a:r>
            <a:endParaRPr lang="en-US" sz="3600" u="sng" cap="none" dirty="0"/>
          </a:p>
        </p:txBody>
      </p:sp>
      <p:pic>
        <p:nvPicPr>
          <p:cNvPr id="7" name="Picture 6">
            <a:extLst>
              <a:ext uri="{FF2B5EF4-FFF2-40B4-BE49-F238E27FC236}">
                <a16:creationId xmlns:a16="http://schemas.microsoft.com/office/drawing/2014/main" id="{FD2A3513-1FCF-4B44-AAF0-2ECFC0760E8D}"/>
              </a:ext>
            </a:extLst>
          </p:cNvPr>
          <p:cNvPicPr>
            <a:picLocks noChangeAspect="1"/>
          </p:cNvPicPr>
          <p:nvPr/>
        </p:nvPicPr>
        <p:blipFill>
          <a:blip r:embed="rId8"/>
          <a:stretch>
            <a:fillRect/>
          </a:stretch>
        </p:blipFill>
        <p:spPr>
          <a:xfrm>
            <a:off x="8639512" y="3933422"/>
            <a:ext cx="1259267" cy="1259267"/>
          </a:xfrm>
          <a:prstGeom prst="rect">
            <a:avLst/>
          </a:prstGeom>
        </p:spPr>
      </p:pic>
      <p:pic>
        <p:nvPicPr>
          <p:cNvPr id="12" name="Picture 11">
            <a:hlinkClick r:id="rId9"/>
            <a:extLst>
              <a:ext uri="{FF2B5EF4-FFF2-40B4-BE49-F238E27FC236}">
                <a16:creationId xmlns:a16="http://schemas.microsoft.com/office/drawing/2014/main" id="{FD80E573-9BF7-4053-9C1F-CAEC7DDBBEC5}"/>
              </a:ext>
            </a:extLst>
          </p:cNvPr>
          <p:cNvPicPr>
            <a:picLocks noChangeAspect="1"/>
          </p:cNvPicPr>
          <p:nvPr/>
        </p:nvPicPr>
        <p:blipFill>
          <a:blip r:embed="rId10"/>
          <a:stretch>
            <a:fillRect/>
          </a:stretch>
        </p:blipFill>
        <p:spPr>
          <a:xfrm>
            <a:off x="4518666" y="3933056"/>
            <a:ext cx="1237894" cy="1260000"/>
          </a:xfrm>
          <a:prstGeom prst="rect">
            <a:avLst/>
          </a:prstGeom>
        </p:spPr>
      </p:pic>
      <p:pic>
        <p:nvPicPr>
          <p:cNvPr id="14" name="Picture 13">
            <a:hlinkClick r:id="rId11"/>
            <a:extLst>
              <a:ext uri="{FF2B5EF4-FFF2-40B4-BE49-F238E27FC236}">
                <a16:creationId xmlns:a16="http://schemas.microsoft.com/office/drawing/2014/main" id="{0BFB8670-DDEF-432A-912A-52486C159675}"/>
              </a:ext>
            </a:extLst>
          </p:cNvPr>
          <p:cNvPicPr>
            <a:picLocks noChangeAspect="1"/>
          </p:cNvPicPr>
          <p:nvPr/>
        </p:nvPicPr>
        <p:blipFill>
          <a:blip r:embed="rId12"/>
          <a:stretch>
            <a:fillRect/>
          </a:stretch>
        </p:blipFill>
        <p:spPr>
          <a:xfrm>
            <a:off x="2311433" y="3933422"/>
            <a:ext cx="1259267" cy="1259267"/>
          </a:xfrm>
          <a:prstGeom prst="rect">
            <a:avLst/>
          </a:prstGeom>
        </p:spPr>
      </p:pic>
      <p:pic>
        <p:nvPicPr>
          <p:cNvPr id="21" name="Picture 20">
            <a:hlinkClick r:id="rId13"/>
            <a:extLst>
              <a:ext uri="{FF2B5EF4-FFF2-40B4-BE49-F238E27FC236}">
                <a16:creationId xmlns:a16="http://schemas.microsoft.com/office/drawing/2014/main" id="{72D9A25E-A647-4968-A3CC-028D206DB562}"/>
              </a:ext>
            </a:extLst>
          </p:cNvPr>
          <p:cNvPicPr>
            <a:picLocks noChangeAspect="1"/>
          </p:cNvPicPr>
          <p:nvPr/>
        </p:nvPicPr>
        <p:blipFill>
          <a:blip r:embed="rId14"/>
          <a:stretch>
            <a:fillRect/>
          </a:stretch>
        </p:blipFill>
        <p:spPr>
          <a:xfrm>
            <a:off x="6573746" y="3933422"/>
            <a:ext cx="1259267" cy="1259267"/>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GU Nurses connect</a:t>
            </a:r>
            <a:br>
              <a:rPr lang="en-GB" dirty="0"/>
            </a:br>
            <a:br>
              <a:rPr lang="en-GB" dirty="0"/>
            </a:br>
            <a:r>
              <a:rPr lang="en-GB" sz="3200" dirty="0"/>
              <a:t>Meeting summary</a:t>
            </a:r>
            <a:br>
              <a:rPr lang="en-GB" sz="3200" dirty="0"/>
            </a:br>
            <a:r>
              <a:rPr lang="en-US" sz="3200" dirty="0"/>
              <a:t>GU CANCER nursing HIGHLIGHTS</a:t>
            </a:r>
            <a:br>
              <a:rPr lang="en-GB" sz="3200" dirty="0"/>
            </a:br>
            <a:r>
              <a:rPr lang="en-GB" sz="3200" dirty="0"/>
              <a:t>from eons15 at </a:t>
            </a:r>
            <a:r>
              <a:rPr lang="en-GB" sz="3200" dirty="0" err="1"/>
              <a:t>esmo</a:t>
            </a:r>
            <a:r>
              <a:rPr lang="en-GB" sz="3200" dirty="0"/>
              <a:t> 2022</a:t>
            </a:r>
            <a:br>
              <a:rPr lang="en-GB" sz="3200" dirty="0"/>
            </a:br>
            <a:br>
              <a:rPr lang="en-GB" sz="3200" dirty="0"/>
            </a:br>
            <a:r>
              <a:rPr lang="en-GB" sz="3200" dirty="0"/>
              <a:t>Pablo Peinado</a:t>
            </a:r>
            <a:br>
              <a:rPr lang="en-GB" sz="3200" dirty="0"/>
            </a:br>
            <a:r>
              <a:rPr lang="en-GB" sz="2200" cap="none" dirty="0"/>
              <a:t>Research Nurse Coordinator</a:t>
            </a:r>
            <a:br>
              <a:rPr lang="en-GB" sz="2200" cap="none" dirty="0"/>
            </a:br>
            <a:r>
              <a:rPr lang="en-GB" sz="2200" cap="none" dirty="0"/>
              <a:t>Hospital Universitario Virgen de la Victoria, Málaga, Spain</a:t>
            </a:r>
            <a:br>
              <a:rPr lang="en-GB" sz="2200" cap="none" dirty="0"/>
            </a:br>
            <a:br>
              <a:rPr lang="en-GB" sz="3200" dirty="0"/>
            </a:br>
            <a:r>
              <a:rPr lang="en-GB" sz="2400" dirty="0"/>
              <a:t>SEPTEMBER 2022</a:t>
            </a:r>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23785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0184" y="1425600"/>
            <a:ext cx="11104054" cy="4525200"/>
          </a:xfrm>
        </p:spPr>
        <p:txBody>
          <a:bodyPr/>
          <a:lstStyle/>
          <a:p>
            <a:pPr marL="0" lvl="0" indent="0">
              <a:buNone/>
            </a:pPr>
            <a:r>
              <a:rPr lang="en-GB" b="1" dirty="0"/>
              <a:t>Please note: </a:t>
            </a:r>
            <a:r>
              <a:rPr lang="en-GB" dirty="0"/>
              <a:t>The views expressed within this presentation are the personal opinions of the author. </a:t>
            </a:r>
            <a:br>
              <a:rPr lang="en-GB" dirty="0"/>
            </a:br>
            <a:r>
              <a:rPr lang="en-GB" dirty="0"/>
              <a:t>They do not necessarily represent the views of the author’s academic institution or the rest of the </a:t>
            </a:r>
            <a:br>
              <a:rPr lang="en-GB" dirty="0"/>
            </a:br>
            <a:r>
              <a:rPr lang="en-GB" dirty="0"/>
              <a:t>GU NURSES CONNECT group.</a:t>
            </a:r>
          </a:p>
          <a:p>
            <a:pPr marL="0" indent="0">
              <a:buNone/>
            </a:pPr>
            <a:r>
              <a:rPr lang="en-GB" dirty="0"/>
              <a:t>GU NURSES CONNECT is an initiative of COR2ED.</a:t>
            </a:r>
            <a:endParaRPr lang="en-GB" sz="2000" noProof="0" dirty="0"/>
          </a:p>
          <a:p>
            <a:pPr marL="0" indent="0">
              <a:buNone/>
            </a:pPr>
            <a:r>
              <a:rPr lang="en-GB" sz="2000" noProof="0" dirty="0"/>
              <a:t>This content is supported by an Independent Educational Grant from Bayer.</a:t>
            </a:r>
          </a:p>
          <a:p>
            <a:pPr marL="0" lvl="0" indent="0">
              <a:buNone/>
            </a:pPr>
            <a:endParaRPr lang="en-GB" dirty="0"/>
          </a:p>
          <a:p>
            <a:pPr marL="0" lvl="0" indent="0">
              <a:buNone/>
            </a:pPr>
            <a:r>
              <a:rPr lang="en-GB" b="1" dirty="0">
                <a:solidFill>
                  <a:schemeClr val="accent1"/>
                </a:solidFill>
              </a:rPr>
              <a:t>Pablo Peinado </a:t>
            </a:r>
            <a:r>
              <a:rPr lang="en-US" dirty="0"/>
              <a:t>does not have any relevant financial relationships to disclose.</a:t>
            </a:r>
            <a:endParaRPr lang="en-GB"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dirty="0"/>
              <a:t>Disclaimer and disclosure</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Tree>
    <p:extLst>
      <p:ext uri="{BB962C8B-B14F-4D97-AF65-F5344CB8AC3E}">
        <p14:creationId xmlns:p14="http://schemas.microsoft.com/office/powerpoint/2010/main" val="373915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C903-EB03-4C5A-984B-750C2EB65CA1}"/>
              </a:ext>
            </a:extLst>
          </p:cNvPr>
          <p:cNvSpPr>
            <a:spLocks noGrp="1"/>
          </p:cNvSpPr>
          <p:nvPr>
            <p:ph type="title"/>
          </p:nvPr>
        </p:nvSpPr>
        <p:spPr/>
        <p:txBody>
          <a:bodyPr/>
          <a:lstStyle/>
          <a:p>
            <a:r>
              <a:rPr lang="en-US" dirty="0"/>
              <a:t>Development and implementation of virtual pre-chemotherapy consultations </a:t>
            </a:r>
            <a:endParaRPr lang="en-GB" dirty="0"/>
          </a:p>
        </p:txBody>
      </p:sp>
      <p:sp>
        <p:nvSpPr>
          <p:cNvPr id="3" name="Subtitle 2">
            <a:extLst>
              <a:ext uri="{FF2B5EF4-FFF2-40B4-BE49-F238E27FC236}">
                <a16:creationId xmlns:a16="http://schemas.microsoft.com/office/drawing/2014/main" id="{E08ACCF1-33A6-41A4-915C-64F86C0DDB3C}"/>
              </a:ext>
            </a:extLst>
          </p:cNvPr>
          <p:cNvSpPr>
            <a:spLocks noGrp="1"/>
          </p:cNvSpPr>
          <p:nvPr>
            <p:ph type="subTitle" idx="1"/>
          </p:nvPr>
        </p:nvSpPr>
        <p:spPr>
          <a:xfrm>
            <a:off x="609600" y="5302800"/>
            <a:ext cx="10972800" cy="1655762"/>
          </a:xfrm>
        </p:spPr>
        <p:txBody>
          <a:bodyPr>
            <a:normAutofit/>
          </a:bodyPr>
          <a:lstStyle/>
          <a:p>
            <a:r>
              <a:rPr lang="en-GB" sz="2400" b="1" dirty="0"/>
              <a:t>Oakley C, et al. EONS15 at ESMO 2022. Oral presentation</a:t>
            </a:r>
          </a:p>
        </p:txBody>
      </p:sp>
      <p:sp>
        <p:nvSpPr>
          <p:cNvPr id="4" name="Slide Number Placeholder 3"/>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126970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p:txBody>
          <a:bodyPr/>
          <a:lstStyle/>
          <a:p>
            <a:r>
              <a:rPr lang="en-US" b="1" dirty="0">
                <a:solidFill>
                  <a:schemeClr val="accent1"/>
                </a:solidFill>
              </a:rPr>
              <a:t>Objective:</a:t>
            </a:r>
          </a:p>
          <a:p>
            <a:pPr lvl="1"/>
            <a:r>
              <a:rPr lang="en-US" dirty="0"/>
              <a:t>To develop a group intervention that will educate patients and their families on anti-cancer therapies and side effects and enhance patient safety and emotional wellbeing through improved communication</a:t>
            </a:r>
          </a:p>
          <a:p>
            <a:r>
              <a:rPr lang="en-US" b="1" dirty="0">
                <a:solidFill>
                  <a:schemeClr val="accent1"/>
                </a:solidFill>
              </a:rPr>
              <a:t>Data Collection:</a:t>
            </a:r>
          </a:p>
          <a:p>
            <a:pPr lvl="1">
              <a:spcBef>
                <a:spcPts val="300"/>
              </a:spcBef>
            </a:pPr>
            <a:r>
              <a:rPr lang="en-US" dirty="0"/>
              <a:t>4 treatment clinics (medical/nursing)</a:t>
            </a:r>
          </a:p>
          <a:p>
            <a:pPr lvl="1">
              <a:spcBef>
                <a:spcPts val="300"/>
              </a:spcBef>
            </a:pPr>
            <a:r>
              <a:rPr lang="en-US" dirty="0"/>
              <a:t>2 focus groups with patients and partners</a:t>
            </a:r>
          </a:p>
          <a:p>
            <a:pPr lvl="1">
              <a:spcBef>
                <a:spcPts val="300"/>
              </a:spcBef>
            </a:pPr>
            <a:r>
              <a:rPr lang="en-US" dirty="0"/>
              <a:t>2 focus groups with chemotherapy nurses</a:t>
            </a:r>
          </a:p>
          <a:p>
            <a:pPr lvl="1">
              <a:spcBef>
                <a:spcPts val="300"/>
              </a:spcBef>
            </a:pPr>
            <a:r>
              <a:rPr lang="en-US" dirty="0"/>
              <a:t>4 telephone interviews with patients</a:t>
            </a:r>
          </a:p>
          <a:p>
            <a:pPr lvl="1">
              <a:spcBef>
                <a:spcPts val="300"/>
              </a:spcBef>
            </a:pPr>
            <a:r>
              <a:rPr lang="en-US" dirty="0"/>
              <a:t>5 interviews with health professionals</a:t>
            </a:r>
          </a:p>
          <a:p>
            <a:endParaRPr lang="en-GB"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a:t>Background and design</a:t>
            </a:r>
            <a:endParaRPr lang="en-GB" dirty="0"/>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9" name="Content Placeholder 8">
            <a:extLst>
              <a:ext uri="{FF2B5EF4-FFF2-40B4-BE49-F238E27FC236}">
                <a16:creationId xmlns:a16="http://schemas.microsoft.com/office/drawing/2014/main" id="{9A901649-FF1E-9944-B19A-29ED87B4E538}"/>
              </a:ext>
            </a:extLst>
          </p:cNvPr>
          <p:cNvSpPr>
            <a:spLocks noGrp="1"/>
          </p:cNvSpPr>
          <p:nvPr>
            <p:ph sz="quarter" idx="15"/>
          </p:nvPr>
        </p:nvSpPr>
        <p:spPr/>
        <p:txBody>
          <a:bodyPr/>
          <a:lstStyle/>
          <a:p>
            <a:r>
              <a:rPr lang="en-GB" sz="1200" dirty="0"/>
              <a:t>Oakley C, et al. EONS15 at ESMO 2022. Oral presentation</a:t>
            </a:r>
          </a:p>
        </p:txBody>
      </p:sp>
      <p:sp>
        <p:nvSpPr>
          <p:cNvPr id="6" name="Rectangle: Rounded Corners 5">
            <a:extLst>
              <a:ext uri="{FF2B5EF4-FFF2-40B4-BE49-F238E27FC236}">
                <a16:creationId xmlns:a16="http://schemas.microsoft.com/office/drawing/2014/main" id="{CDD4FE50-7110-7C92-1A81-A852A56523F1}"/>
              </a:ext>
            </a:extLst>
          </p:cNvPr>
          <p:cNvSpPr/>
          <p:nvPr/>
        </p:nvSpPr>
        <p:spPr>
          <a:xfrm>
            <a:off x="2374666" y="4917350"/>
            <a:ext cx="1560285" cy="1128038"/>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Group of families and staff</a:t>
            </a:r>
          </a:p>
          <a:p>
            <a:pPr marL="285750" indent="-285750" algn="ctr">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71B2ED5-3589-781E-4591-F71C3ECB7F9B}"/>
              </a:ext>
            </a:extLst>
          </p:cNvPr>
          <p:cNvSpPr/>
          <p:nvPr/>
        </p:nvSpPr>
        <p:spPr>
          <a:xfrm>
            <a:off x="4339678" y="4917350"/>
            <a:ext cx="1560285" cy="1128038"/>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
        <p:nvSpPr>
          <p:cNvPr id="8" name="2 nurse facilitators">
            <a:extLst>
              <a:ext uri="{FF2B5EF4-FFF2-40B4-BE49-F238E27FC236}">
                <a16:creationId xmlns:a16="http://schemas.microsoft.com/office/drawing/2014/main" id="{BD10DDBD-0023-D674-F779-8EBC4DB4A24A}"/>
              </a:ext>
            </a:extLst>
          </p:cNvPr>
          <p:cNvSpPr txBox="1"/>
          <p:nvPr/>
        </p:nvSpPr>
        <p:spPr>
          <a:xfrm>
            <a:off x="4389012" y="5168303"/>
            <a:ext cx="1363807" cy="626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000" b="0"/>
            </a:lvl1pPr>
          </a:lstStyle>
          <a:p>
            <a:pPr algn="ctr"/>
            <a:r>
              <a:rPr sz="1800" dirty="0">
                <a:solidFill>
                  <a:schemeClr val="lt1"/>
                </a:solidFill>
                <a:latin typeface="Arial" panose="020B0604020202020204" pitchFamily="34" charset="0"/>
                <a:cs typeface="Arial" panose="020B0604020202020204" pitchFamily="34" charset="0"/>
              </a:rPr>
              <a:t>2 nurse facilitators</a:t>
            </a:r>
          </a:p>
        </p:txBody>
      </p:sp>
      <p:sp>
        <p:nvSpPr>
          <p:cNvPr id="10" name="Rectangle: Rounded Corners 9">
            <a:extLst>
              <a:ext uri="{FF2B5EF4-FFF2-40B4-BE49-F238E27FC236}">
                <a16:creationId xmlns:a16="http://schemas.microsoft.com/office/drawing/2014/main" id="{94EAEC7F-412C-B57F-30F5-EF55CFF9EFC3}"/>
              </a:ext>
            </a:extLst>
          </p:cNvPr>
          <p:cNvSpPr/>
          <p:nvPr/>
        </p:nvSpPr>
        <p:spPr>
          <a:xfrm>
            <a:off x="6389680" y="4917350"/>
            <a:ext cx="1560285" cy="1128038"/>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
        <p:nvSpPr>
          <p:cNvPr id="11" name="60 min meeting">
            <a:extLst>
              <a:ext uri="{FF2B5EF4-FFF2-40B4-BE49-F238E27FC236}">
                <a16:creationId xmlns:a16="http://schemas.microsoft.com/office/drawing/2014/main" id="{D3AFD8AF-8FC3-635B-923D-207A1D9BCE01}"/>
              </a:ext>
            </a:extLst>
          </p:cNvPr>
          <p:cNvSpPr txBox="1"/>
          <p:nvPr/>
        </p:nvSpPr>
        <p:spPr>
          <a:xfrm>
            <a:off x="6604904" y="5089140"/>
            <a:ext cx="1152189" cy="784458"/>
          </a:xfrm>
          <a:prstGeom prst="rect">
            <a:avLst/>
          </a:prstGeom>
          <a:solidFill>
            <a:schemeClr val="accent1"/>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b="1" dirty="0">
                <a:latin typeface="Arial" panose="020B0604020202020204" pitchFamily="34" charset="0"/>
                <a:cs typeface="Arial" panose="020B0604020202020204" pitchFamily="34" charset="0"/>
              </a:rPr>
              <a:t>60 min meeting</a:t>
            </a:r>
          </a:p>
        </p:txBody>
      </p:sp>
      <p:sp>
        <p:nvSpPr>
          <p:cNvPr id="12" name="Rectangle: Rounded Corners 11">
            <a:extLst>
              <a:ext uri="{FF2B5EF4-FFF2-40B4-BE49-F238E27FC236}">
                <a16:creationId xmlns:a16="http://schemas.microsoft.com/office/drawing/2014/main" id="{A0CAE37C-0E2D-6006-7D0B-D1DAB37E4720}"/>
              </a:ext>
            </a:extLst>
          </p:cNvPr>
          <p:cNvSpPr/>
          <p:nvPr/>
        </p:nvSpPr>
        <p:spPr>
          <a:xfrm>
            <a:off x="8527267" y="4917350"/>
            <a:ext cx="1560285" cy="1128038"/>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
        <p:nvSpPr>
          <p:cNvPr id="13" name="Discussions…">
            <a:extLst>
              <a:ext uri="{FF2B5EF4-FFF2-40B4-BE49-F238E27FC236}">
                <a16:creationId xmlns:a16="http://schemas.microsoft.com/office/drawing/2014/main" id="{B4BCFD45-9C8F-8632-582D-809C5C1FF940}"/>
              </a:ext>
            </a:extLst>
          </p:cNvPr>
          <p:cNvSpPr txBox="1"/>
          <p:nvPr/>
        </p:nvSpPr>
        <p:spPr>
          <a:xfrm>
            <a:off x="8519986" y="4922081"/>
            <a:ext cx="1624030" cy="1118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marL="285750" indent="-285750">
              <a:buSzPct val="145000"/>
              <a:buFont typeface="Arial" panose="020B0604020202020204" pitchFamily="34" charset="0"/>
              <a:buChar char="•"/>
              <a:defRPr sz="1700" b="0"/>
            </a:pPr>
            <a:r>
              <a:rPr dirty="0">
                <a:solidFill>
                  <a:schemeClr val="lt1"/>
                </a:solidFill>
                <a:latin typeface="Arial" panose="020B0604020202020204" pitchFamily="34" charset="0"/>
                <a:cs typeface="Arial" panose="020B0604020202020204" pitchFamily="34" charset="0"/>
              </a:rPr>
              <a:t>Discussions</a:t>
            </a:r>
          </a:p>
          <a:p>
            <a:pPr marL="285750" indent="-285750">
              <a:buSzPct val="145000"/>
              <a:buFont typeface="Arial" panose="020B0604020202020204" pitchFamily="34" charset="0"/>
              <a:buChar char="•"/>
              <a:defRPr sz="1700" b="0"/>
            </a:pPr>
            <a:r>
              <a:rPr dirty="0">
                <a:solidFill>
                  <a:schemeClr val="lt1"/>
                </a:solidFill>
                <a:latin typeface="Arial" panose="020B0604020202020204" pitchFamily="34" charset="0"/>
                <a:cs typeface="Arial" panose="020B0604020202020204" pitchFamily="34" charset="0"/>
              </a:rPr>
              <a:t>Short videos</a:t>
            </a:r>
          </a:p>
          <a:p>
            <a:pPr marL="285750" indent="-285750">
              <a:buSzPct val="145000"/>
              <a:buFont typeface="Arial" panose="020B0604020202020204" pitchFamily="34" charset="0"/>
              <a:buChar char="•"/>
              <a:defRPr sz="1700" b="0"/>
            </a:pPr>
            <a:r>
              <a:rPr dirty="0">
                <a:solidFill>
                  <a:schemeClr val="lt1"/>
                </a:solidFill>
                <a:latin typeface="Arial" panose="020B0604020202020204" pitchFamily="34" charset="0"/>
                <a:cs typeface="Arial" panose="020B0604020202020204" pitchFamily="34" charset="0"/>
              </a:rPr>
              <a:t>Exercises</a:t>
            </a:r>
          </a:p>
          <a:p>
            <a:pPr marL="285750" indent="-285750">
              <a:buSzPct val="145000"/>
              <a:buFont typeface="Arial" panose="020B0604020202020204" pitchFamily="34" charset="0"/>
              <a:buChar char="•"/>
              <a:defRPr sz="1700" b="0"/>
            </a:pPr>
            <a:r>
              <a:rPr dirty="0">
                <a:solidFill>
                  <a:schemeClr val="lt1"/>
                </a:solidFill>
                <a:latin typeface="Arial" panose="020B0604020202020204" pitchFamily="34" charset="0"/>
                <a:cs typeface="Arial" panose="020B0604020202020204" pitchFamily="34" charset="0"/>
              </a:rPr>
              <a:t>E-learnings</a:t>
            </a:r>
          </a:p>
        </p:txBody>
      </p:sp>
      <p:sp>
        <p:nvSpPr>
          <p:cNvPr id="14" name="Cross 13">
            <a:extLst>
              <a:ext uri="{FF2B5EF4-FFF2-40B4-BE49-F238E27FC236}">
                <a16:creationId xmlns:a16="http://schemas.microsoft.com/office/drawing/2014/main" id="{2D43204B-484D-4593-A5F3-972E8967F17C}"/>
              </a:ext>
            </a:extLst>
          </p:cNvPr>
          <p:cNvSpPr/>
          <p:nvPr/>
        </p:nvSpPr>
        <p:spPr>
          <a:xfrm>
            <a:off x="3998842" y="5376141"/>
            <a:ext cx="242189" cy="210457"/>
          </a:xfrm>
          <a:prstGeom prst="plus">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5" name="Arrow: Right 14">
            <a:extLst>
              <a:ext uri="{FF2B5EF4-FFF2-40B4-BE49-F238E27FC236}">
                <a16:creationId xmlns:a16="http://schemas.microsoft.com/office/drawing/2014/main" id="{11634504-819D-23D3-05C7-589853256B10}"/>
              </a:ext>
            </a:extLst>
          </p:cNvPr>
          <p:cNvSpPr/>
          <p:nvPr/>
        </p:nvSpPr>
        <p:spPr>
          <a:xfrm>
            <a:off x="5981466" y="5297311"/>
            <a:ext cx="323224" cy="368117"/>
          </a:xfrm>
          <a:prstGeom prst="rightArrow">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33B3911F-73F5-9971-4ADD-86826FC7564A}"/>
              </a:ext>
            </a:extLst>
          </p:cNvPr>
          <p:cNvSpPr/>
          <p:nvPr/>
        </p:nvSpPr>
        <p:spPr>
          <a:xfrm>
            <a:off x="8031468" y="5297311"/>
            <a:ext cx="323224" cy="368117"/>
          </a:xfrm>
          <a:prstGeom prst="rightArrow">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36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here are new ways of using the digital tools and platforms to improve our patient preparation for their chemotherapy treatment, reducing the risk of suffering side effects, and the anxiety that comes with visiting a day treatment unit for the first time"/>
          <p:cNvSpPr txBox="1"/>
          <p:nvPr/>
        </p:nvSpPr>
        <p:spPr>
          <a:xfrm>
            <a:off x="2503113" y="4131213"/>
            <a:ext cx="7185774" cy="1849325"/>
          </a:xfrm>
          <a:prstGeom prst="rect">
            <a:avLst/>
          </a:prstGeom>
          <a:ln w="28575">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8000" tIns="108000" rIns="288000" bIns="108000" anchor="ctr">
            <a:spAutoFit/>
          </a:bodyPr>
          <a:lstStyle/>
          <a:p>
            <a:pPr defTabSz="321457">
              <a:spcBef>
                <a:spcPts val="600"/>
              </a:spcBef>
              <a:defRPr sz="1100" b="0">
                <a:uFill>
                  <a:solidFill>
                    <a:srgbClr val="FFFFFF"/>
                  </a:solidFill>
                </a:uFill>
              </a:defRPr>
            </a:pPr>
            <a:r>
              <a:rPr lang="en-GB" sz="1600" b="1" dirty="0">
                <a:solidFill>
                  <a:schemeClr val="accent1"/>
                </a:solidFill>
                <a:latin typeface="Arial" panose="020B0604020202020204" pitchFamily="34" charset="0"/>
                <a:cs typeface="Arial" panose="020B0604020202020204" pitchFamily="34" charset="0"/>
              </a:rPr>
              <a:t>KEY MESSAGES:</a:t>
            </a:r>
            <a:endParaRPr lang="en-GB" sz="1600" b="1" dirty="0">
              <a:solidFill>
                <a:schemeClr val="tx2"/>
              </a:solidFill>
              <a:latin typeface="Arial" panose="020B0604020202020204" pitchFamily="34" charset="0"/>
              <a:cs typeface="Arial" panose="020B0604020202020204" pitchFamily="34" charset="0"/>
            </a:endParaRPr>
          </a:p>
          <a:p>
            <a:pPr marL="285750" indent="-285750" defTabSz="321457">
              <a:spcBef>
                <a:spcPts val="600"/>
              </a:spcBef>
              <a:buFont typeface="Arial" panose="020B0604020202020204" pitchFamily="34" charset="0"/>
              <a:buChar char="•"/>
              <a:defRPr sz="1100" b="0">
                <a:uFill>
                  <a:solidFill>
                    <a:srgbClr val="FFFFFF"/>
                  </a:solidFill>
                </a:uFill>
              </a:defRPr>
            </a:pPr>
            <a:r>
              <a:rPr sz="1600" b="1" dirty="0">
                <a:solidFill>
                  <a:schemeClr val="tx2"/>
                </a:solidFill>
                <a:latin typeface="Arial" panose="020B0604020202020204" pitchFamily="34" charset="0"/>
                <a:cs typeface="Arial" panose="020B0604020202020204" pitchFamily="34" charset="0"/>
              </a:rPr>
              <a:t>There are new ways of using the </a:t>
            </a:r>
            <a:r>
              <a:rPr lang="en-GB" sz="1600" b="1" dirty="0">
                <a:solidFill>
                  <a:schemeClr val="tx2"/>
                </a:solidFill>
                <a:latin typeface="Arial" panose="020B0604020202020204" pitchFamily="34" charset="0"/>
                <a:cs typeface="Arial" panose="020B0604020202020204" pitchFamily="34" charset="0"/>
              </a:rPr>
              <a:t>available </a:t>
            </a:r>
            <a:r>
              <a:rPr sz="1600" b="1" dirty="0">
                <a:solidFill>
                  <a:schemeClr val="tx2"/>
                </a:solidFill>
                <a:latin typeface="Arial" panose="020B0604020202020204" pitchFamily="34" charset="0"/>
                <a:cs typeface="Arial" panose="020B0604020202020204" pitchFamily="34" charset="0"/>
              </a:rPr>
              <a:t>digital tools and platforms to improve patient preparation for treatment</a:t>
            </a:r>
            <a:endParaRPr lang="en-GB" sz="1600" b="1" dirty="0">
              <a:solidFill>
                <a:schemeClr val="tx2"/>
              </a:solidFill>
              <a:latin typeface="Arial" panose="020B0604020202020204" pitchFamily="34" charset="0"/>
              <a:cs typeface="Arial" panose="020B0604020202020204" pitchFamily="34" charset="0"/>
            </a:endParaRPr>
          </a:p>
          <a:p>
            <a:pPr marL="285750" indent="-285750" defTabSz="321457">
              <a:spcBef>
                <a:spcPts val="600"/>
              </a:spcBef>
              <a:buFont typeface="Arial" panose="020B0604020202020204" pitchFamily="34" charset="0"/>
              <a:buChar char="•"/>
              <a:defRPr sz="1100" b="0">
                <a:uFill>
                  <a:solidFill>
                    <a:srgbClr val="FFFFFF"/>
                  </a:solidFill>
                </a:uFill>
              </a:defRPr>
            </a:pPr>
            <a:r>
              <a:rPr lang="en-GB" sz="1600" b="1" dirty="0">
                <a:solidFill>
                  <a:schemeClr val="tx2"/>
                </a:solidFill>
                <a:latin typeface="Arial" panose="020B0604020202020204" pitchFamily="34" charset="0"/>
                <a:cs typeface="Arial" panose="020B0604020202020204" pitchFamily="34" charset="0"/>
              </a:rPr>
              <a:t>Interventions can help patients manage the </a:t>
            </a:r>
            <a:r>
              <a:rPr sz="1600" b="1" dirty="0">
                <a:solidFill>
                  <a:schemeClr val="tx2"/>
                </a:solidFill>
                <a:latin typeface="Arial" panose="020B0604020202020204" pitchFamily="34" charset="0"/>
                <a:cs typeface="Arial" panose="020B0604020202020204" pitchFamily="34" charset="0"/>
              </a:rPr>
              <a:t>side effects</a:t>
            </a:r>
            <a:r>
              <a:rPr lang="en-GB" sz="1600" b="1" dirty="0">
                <a:solidFill>
                  <a:schemeClr val="tx2"/>
                </a:solidFill>
                <a:latin typeface="Arial" panose="020B0604020202020204" pitchFamily="34" charset="0"/>
                <a:cs typeface="Arial" panose="020B0604020202020204" pitchFamily="34" charset="0"/>
              </a:rPr>
              <a:t> of treatment</a:t>
            </a:r>
            <a:r>
              <a:rPr sz="1600" b="1" dirty="0">
                <a:solidFill>
                  <a:schemeClr val="tx2"/>
                </a:solidFill>
                <a:latin typeface="Arial" panose="020B0604020202020204" pitchFamily="34" charset="0"/>
                <a:cs typeface="Arial" panose="020B0604020202020204" pitchFamily="34" charset="0"/>
              </a:rPr>
              <a:t>, and </a:t>
            </a:r>
            <a:r>
              <a:rPr lang="en-GB" sz="1600" b="1" dirty="0">
                <a:solidFill>
                  <a:schemeClr val="tx2"/>
                </a:solidFill>
                <a:latin typeface="Arial" panose="020B0604020202020204" pitchFamily="34" charset="0"/>
                <a:cs typeface="Arial" panose="020B0604020202020204" pitchFamily="34" charset="0"/>
              </a:rPr>
              <a:t>reduce </a:t>
            </a:r>
            <a:r>
              <a:rPr sz="1600" b="1" dirty="0">
                <a:solidFill>
                  <a:schemeClr val="tx2"/>
                </a:solidFill>
                <a:latin typeface="Arial" panose="020B0604020202020204" pitchFamily="34" charset="0"/>
                <a:cs typeface="Arial" panose="020B0604020202020204" pitchFamily="34" charset="0"/>
              </a:rPr>
              <a:t>the anxiety that comes with visiting a day treatment unit for the first time</a:t>
            </a:r>
          </a:p>
        </p:txBody>
      </p:sp>
      <p:sp>
        <p:nvSpPr>
          <p:cNvPr id="3" name="Content Placeholder 2">
            <a:extLst>
              <a:ext uri="{FF2B5EF4-FFF2-40B4-BE49-F238E27FC236}">
                <a16:creationId xmlns:a16="http://schemas.microsoft.com/office/drawing/2014/main" id="{35A41FF3-B601-FBFD-CA50-98458A6D16AC}"/>
              </a:ext>
            </a:extLst>
          </p:cNvPr>
          <p:cNvSpPr>
            <a:spLocks noGrp="1"/>
          </p:cNvSpPr>
          <p:nvPr>
            <p:ph sz="quarter" idx="12"/>
          </p:nvPr>
        </p:nvSpPr>
        <p:spPr>
          <a:xfrm>
            <a:off x="620184" y="1425600"/>
            <a:ext cx="10963200" cy="2689200"/>
          </a:xfrm>
        </p:spPr>
        <p:txBody>
          <a:bodyPr/>
          <a:lstStyle/>
          <a:p>
            <a:r>
              <a:rPr lang="en-US" dirty="0"/>
              <a:t>Group intervention </a:t>
            </a:r>
            <a:r>
              <a:rPr lang="en-US" b="1" dirty="0">
                <a:solidFill>
                  <a:schemeClr val="accent1"/>
                </a:solidFill>
              </a:rPr>
              <a:t>reduces repetition </a:t>
            </a:r>
            <a:r>
              <a:rPr lang="en-US" dirty="0"/>
              <a:t>from the informed consent process</a:t>
            </a:r>
          </a:p>
          <a:p>
            <a:r>
              <a:rPr lang="en-US" b="1" dirty="0">
                <a:solidFill>
                  <a:schemeClr val="accent1"/>
                </a:solidFill>
              </a:rPr>
              <a:t>Families feel more supported </a:t>
            </a:r>
            <a:r>
              <a:rPr lang="en-US" dirty="0"/>
              <a:t>during the process of starting a new anti-cancer therapy</a:t>
            </a:r>
          </a:p>
          <a:p>
            <a:r>
              <a:rPr lang="en-US" b="1" dirty="0">
                <a:solidFill>
                  <a:schemeClr val="accent1"/>
                </a:solidFill>
              </a:rPr>
              <a:t>More individual needs are covered</a:t>
            </a:r>
            <a:r>
              <a:rPr lang="en-US" dirty="0"/>
              <a:t> for patient, their family and supporting staff</a:t>
            </a:r>
          </a:p>
          <a:p>
            <a:r>
              <a:rPr lang="en-US" b="1" dirty="0">
                <a:solidFill>
                  <a:schemeClr val="accent1"/>
                </a:solidFill>
              </a:rPr>
              <a:t>Patients have increased confidence </a:t>
            </a:r>
            <a:r>
              <a:rPr lang="en-US" dirty="0"/>
              <a:t>when starting their new treatment</a:t>
            </a:r>
          </a:p>
          <a:p>
            <a:r>
              <a:rPr lang="en-US" b="1" dirty="0">
                <a:solidFill>
                  <a:schemeClr val="accent1"/>
                </a:solidFill>
              </a:rPr>
              <a:t>Greater awareness </a:t>
            </a:r>
            <a:r>
              <a:rPr lang="en-US" dirty="0"/>
              <a:t>of support services available for patients</a:t>
            </a:r>
          </a:p>
          <a:p>
            <a:r>
              <a:rPr lang="en-US" dirty="0">
                <a:solidFill>
                  <a:schemeClr val="tx2"/>
                </a:solidFill>
              </a:rPr>
              <a:t>Allows patients to take a </a:t>
            </a:r>
            <a:r>
              <a:rPr lang="en-US" b="1" dirty="0">
                <a:solidFill>
                  <a:schemeClr val="accent1"/>
                </a:solidFill>
              </a:rPr>
              <a:t>virtual tour of treatment facilities</a:t>
            </a:r>
            <a:r>
              <a:rPr lang="en-US" dirty="0"/>
              <a:t> treatment routine</a:t>
            </a:r>
          </a:p>
        </p:txBody>
      </p:sp>
      <p:sp>
        <p:nvSpPr>
          <p:cNvPr id="2" name="Title 1">
            <a:extLst>
              <a:ext uri="{FF2B5EF4-FFF2-40B4-BE49-F238E27FC236}">
                <a16:creationId xmlns:a16="http://schemas.microsoft.com/office/drawing/2014/main" id="{E5CD0B00-C553-A34C-5CDF-9825367B5995}"/>
              </a:ext>
            </a:extLst>
          </p:cNvPr>
          <p:cNvSpPr>
            <a:spLocks noGrp="1"/>
          </p:cNvSpPr>
          <p:nvPr>
            <p:ph type="title"/>
          </p:nvPr>
        </p:nvSpPr>
        <p:spPr/>
        <p:txBody>
          <a:bodyPr/>
          <a:lstStyle/>
          <a:p>
            <a:r>
              <a:rPr lang="en-GB"/>
              <a:t>findings</a:t>
            </a:r>
            <a:endParaRPr lang="en-GB" dirty="0"/>
          </a:p>
        </p:txBody>
      </p:sp>
      <p:sp>
        <p:nvSpPr>
          <p:cNvPr id="4" name="Content Placeholder 3">
            <a:extLst>
              <a:ext uri="{FF2B5EF4-FFF2-40B4-BE49-F238E27FC236}">
                <a16:creationId xmlns:a16="http://schemas.microsoft.com/office/drawing/2014/main" id="{F747D3E0-BA81-9EEE-0340-7F7E401FD678}"/>
              </a:ext>
            </a:extLst>
          </p:cNvPr>
          <p:cNvSpPr>
            <a:spLocks noGrp="1"/>
          </p:cNvSpPr>
          <p:nvPr>
            <p:ph sz="quarter" idx="15"/>
          </p:nvPr>
        </p:nvSpPr>
        <p:spPr/>
        <p:txBody>
          <a:bodyPr/>
          <a:lstStyle/>
          <a:p>
            <a:r>
              <a:rPr lang="en-GB" sz="1200" dirty="0"/>
              <a:t>Oakley C, et al. EONS15 at ESMO 2022. Oral presentation</a:t>
            </a:r>
          </a:p>
          <a:p>
            <a:endParaRPr lang="en-GB"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C903-EB03-4C5A-984B-750C2EB65CA1}"/>
              </a:ext>
            </a:extLst>
          </p:cNvPr>
          <p:cNvSpPr>
            <a:spLocks noGrp="1"/>
          </p:cNvSpPr>
          <p:nvPr>
            <p:ph type="title"/>
          </p:nvPr>
        </p:nvSpPr>
        <p:spPr/>
        <p:txBody>
          <a:bodyPr/>
          <a:lstStyle/>
          <a:p>
            <a:r>
              <a:rPr lang="en-US" dirty="0"/>
              <a:t>Three stage capacity: </a:t>
            </a:r>
            <a:br>
              <a:rPr lang="en-US" dirty="0"/>
            </a:br>
            <a:r>
              <a:rPr lang="en-US" dirty="0"/>
              <a:t>The consent process for systemic anti-cancer therapies </a:t>
            </a:r>
            <a:endParaRPr lang="en-GB" dirty="0"/>
          </a:p>
        </p:txBody>
      </p:sp>
      <p:sp>
        <p:nvSpPr>
          <p:cNvPr id="3" name="Subtitle 2">
            <a:extLst>
              <a:ext uri="{FF2B5EF4-FFF2-40B4-BE49-F238E27FC236}">
                <a16:creationId xmlns:a16="http://schemas.microsoft.com/office/drawing/2014/main" id="{E08ACCF1-33A6-41A4-915C-64F86C0DDB3C}"/>
              </a:ext>
            </a:extLst>
          </p:cNvPr>
          <p:cNvSpPr>
            <a:spLocks noGrp="1"/>
          </p:cNvSpPr>
          <p:nvPr>
            <p:ph type="subTitle" idx="1"/>
          </p:nvPr>
        </p:nvSpPr>
        <p:spPr>
          <a:xfrm>
            <a:off x="609600" y="5302800"/>
            <a:ext cx="10972800" cy="967371"/>
          </a:xfrm>
        </p:spPr>
        <p:txBody>
          <a:bodyPr>
            <a:normAutofit/>
          </a:bodyPr>
          <a:lstStyle/>
          <a:p>
            <a:r>
              <a:rPr lang="en-GB" sz="2400" b="1" dirty="0"/>
              <a:t>Barret F. EONS15 at ESMO 2022. Abstract #1141. Oral presentation</a:t>
            </a:r>
          </a:p>
        </p:txBody>
      </p:sp>
      <p:sp>
        <p:nvSpPr>
          <p:cNvPr id="4" name="Slide Number Placeholder 3"/>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196158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p:txBody>
          <a:bodyPr/>
          <a:lstStyle/>
          <a:p>
            <a:r>
              <a:rPr lang="en-US" b="1" dirty="0">
                <a:solidFill>
                  <a:schemeClr val="accent1"/>
                </a:solidFill>
              </a:rPr>
              <a:t>Core components of consent:</a:t>
            </a:r>
          </a:p>
          <a:p>
            <a:pPr lvl="1">
              <a:spcBef>
                <a:spcPts val="400"/>
              </a:spcBef>
            </a:pPr>
            <a:r>
              <a:rPr lang="en-US" dirty="0"/>
              <a:t>Understanding cancer</a:t>
            </a:r>
          </a:p>
          <a:p>
            <a:pPr lvl="1">
              <a:spcBef>
                <a:spcPts val="400"/>
              </a:spcBef>
            </a:pPr>
            <a:r>
              <a:rPr lang="en-US" dirty="0"/>
              <a:t>Understanding treatments options</a:t>
            </a:r>
          </a:p>
          <a:p>
            <a:pPr lvl="1">
              <a:spcBef>
                <a:spcPts val="400"/>
              </a:spcBef>
            </a:pPr>
            <a:r>
              <a:rPr lang="en-US" dirty="0"/>
              <a:t>Pros vs Cons of each option</a:t>
            </a:r>
          </a:p>
          <a:p>
            <a:pPr lvl="1">
              <a:spcBef>
                <a:spcPts val="400"/>
              </a:spcBef>
            </a:pPr>
            <a:r>
              <a:rPr lang="en-US" dirty="0"/>
              <a:t>Ability to reach a decision</a:t>
            </a:r>
          </a:p>
          <a:p>
            <a:r>
              <a:rPr lang="en-US" b="1" dirty="0">
                <a:solidFill>
                  <a:schemeClr val="accent1"/>
                </a:solidFill>
              </a:rPr>
              <a:t>Challenges in the informed consent process:</a:t>
            </a:r>
          </a:p>
          <a:p>
            <a:pPr lvl="1">
              <a:spcBef>
                <a:spcPts val="400"/>
              </a:spcBef>
            </a:pPr>
            <a:r>
              <a:rPr lang="en-US" dirty="0"/>
              <a:t>Fast paced environment that reduce staff time/availability</a:t>
            </a:r>
          </a:p>
          <a:p>
            <a:pPr lvl="1">
              <a:spcBef>
                <a:spcPts val="400"/>
              </a:spcBef>
            </a:pPr>
            <a:r>
              <a:rPr lang="en-US" dirty="0"/>
              <a:t>Possible cognitive difficulties of the patients or communication barriers</a:t>
            </a:r>
          </a:p>
          <a:p>
            <a:pPr lvl="1">
              <a:spcBef>
                <a:spcPts val="400"/>
              </a:spcBef>
            </a:pPr>
            <a:r>
              <a:rPr lang="en-US" dirty="0"/>
              <a:t>Patient educational/literacy level</a:t>
            </a:r>
          </a:p>
          <a:p>
            <a:pPr lvl="1">
              <a:spcBef>
                <a:spcPts val="400"/>
              </a:spcBef>
            </a:pPr>
            <a:r>
              <a:rPr lang="en-US" dirty="0"/>
              <a:t>Overload of information during the process</a:t>
            </a:r>
          </a:p>
          <a:p>
            <a:r>
              <a:rPr lang="en-US" b="1" dirty="0">
                <a:solidFill>
                  <a:schemeClr val="accent1"/>
                </a:solidFill>
              </a:rPr>
              <a:t>Aim:</a:t>
            </a:r>
          </a:p>
          <a:p>
            <a:pPr lvl="1">
              <a:spcBef>
                <a:spcPts val="400"/>
              </a:spcBef>
            </a:pPr>
            <a:r>
              <a:rPr lang="en-US" dirty="0"/>
              <a:t>To develop a simple 3 stage consent process to improve the informed consent experience for patients, partners/family and caregivers</a:t>
            </a: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a:t>Background</a:t>
            </a:r>
            <a:endParaRPr lang="en-GB" dirty="0"/>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9" name="Content Placeholder 8">
            <a:extLst>
              <a:ext uri="{FF2B5EF4-FFF2-40B4-BE49-F238E27FC236}">
                <a16:creationId xmlns:a16="http://schemas.microsoft.com/office/drawing/2014/main" id="{9A901649-FF1E-9944-B19A-29ED87B4E538}"/>
              </a:ext>
            </a:extLst>
          </p:cNvPr>
          <p:cNvSpPr>
            <a:spLocks noGrp="1"/>
          </p:cNvSpPr>
          <p:nvPr>
            <p:ph sz="quarter" idx="15"/>
          </p:nvPr>
        </p:nvSpPr>
        <p:spPr/>
        <p:txBody>
          <a:bodyPr/>
          <a:lstStyle/>
          <a:p>
            <a:r>
              <a:rPr lang="en-GB" sz="1200" dirty="0"/>
              <a:t>Barret F. EONS15 at ESMO 2022. Abstract #1141. Oral presentation</a:t>
            </a:r>
          </a:p>
        </p:txBody>
      </p:sp>
    </p:spTree>
    <p:extLst>
      <p:ext uri="{BB962C8B-B14F-4D97-AF65-F5344CB8AC3E}">
        <p14:creationId xmlns:p14="http://schemas.microsoft.com/office/powerpoint/2010/main" val="745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589D3-854B-79D2-5DB5-CAD126C17C02}"/>
              </a:ext>
            </a:extLst>
          </p:cNvPr>
          <p:cNvSpPr>
            <a:spLocks noGrp="1"/>
          </p:cNvSpPr>
          <p:nvPr>
            <p:ph type="title"/>
          </p:nvPr>
        </p:nvSpPr>
        <p:spPr/>
        <p:txBody>
          <a:bodyPr/>
          <a:lstStyle/>
          <a:p>
            <a:r>
              <a:rPr lang="en-GB" dirty="0"/>
              <a:t>3 stage consent process</a:t>
            </a:r>
          </a:p>
        </p:txBody>
      </p:sp>
      <p:sp>
        <p:nvSpPr>
          <p:cNvPr id="4" name="Slide Number Placeholder 3">
            <a:extLst>
              <a:ext uri="{FF2B5EF4-FFF2-40B4-BE49-F238E27FC236}">
                <a16:creationId xmlns:a16="http://schemas.microsoft.com/office/drawing/2014/main" id="{559A5401-B863-F27F-8ACA-63CCAD499E7D}"/>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5" name="Content Placeholder 4">
            <a:extLst>
              <a:ext uri="{FF2B5EF4-FFF2-40B4-BE49-F238E27FC236}">
                <a16:creationId xmlns:a16="http://schemas.microsoft.com/office/drawing/2014/main" id="{4D48CF1C-67F7-DCD5-A7DC-E6D0C9E27338}"/>
              </a:ext>
            </a:extLst>
          </p:cNvPr>
          <p:cNvSpPr>
            <a:spLocks noGrp="1"/>
          </p:cNvSpPr>
          <p:nvPr>
            <p:ph sz="quarter" idx="15"/>
          </p:nvPr>
        </p:nvSpPr>
        <p:spPr/>
        <p:txBody>
          <a:bodyPr/>
          <a:lstStyle/>
          <a:p>
            <a:r>
              <a:rPr lang="en-GB" sz="1200" dirty="0"/>
              <a:t>Barret F. EONS15 at ESMO 2022. Abstract #1141. Oral presentation</a:t>
            </a:r>
          </a:p>
          <a:p>
            <a:endParaRPr lang="en-GB" dirty="0"/>
          </a:p>
        </p:txBody>
      </p:sp>
      <p:sp>
        <p:nvSpPr>
          <p:cNvPr id="9" name="Rectangle: Rounded Corners 8">
            <a:extLst>
              <a:ext uri="{FF2B5EF4-FFF2-40B4-BE49-F238E27FC236}">
                <a16:creationId xmlns:a16="http://schemas.microsoft.com/office/drawing/2014/main" id="{DAA21D46-B2D4-7A4E-29F5-09A8F408D935}"/>
              </a:ext>
            </a:extLst>
          </p:cNvPr>
          <p:cNvSpPr/>
          <p:nvPr/>
        </p:nvSpPr>
        <p:spPr>
          <a:xfrm>
            <a:off x="1837435" y="4076000"/>
            <a:ext cx="4311954" cy="176400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buSzPct val="100000"/>
              <a:defRPr sz="1900" b="0"/>
            </a:pPr>
            <a:r>
              <a:rPr lang="en-GB" b="1" dirty="0">
                <a:solidFill>
                  <a:schemeClr val="accent1"/>
                </a:solidFill>
                <a:latin typeface="Arial" panose="020B0604020202020204" pitchFamily="34" charset="0"/>
                <a:cs typeface="Arial" panose="020B0604020202020204" pitchFamily="34" charset="0"/>
              </a:rPr>
              <a:t>Study design</a:t>
            </a:r>
          </a:p>
          <a:p>
            <a:pPr marL="285750" indent="-285750">
              <a:buClr>
                <a:schemeClr val="accent1"/>
              </a:buClr>
              <a:buSzPct val="100000"/>
              <a:buFont typeface="Arial" panose="020B0604020202020204" pitchFamily="34" charset="0"/>
              <a:buChar char="•"/>
              <a:defRPr sz="1900" b="0"/>
            </a:pPr>
            <a:r>
              <a:rPr lang="en-GB" sz="1400" dirty="0">
                <a:solidFill>
                  <a:schemeClr val="tx1"/>
                </a:solidFill>
                <a:latin typeface="Arial" panose="020B0604020202020204" pitchFamily="34" charset="0"/>
                <a:cs typeface="Arial" panose="020B0604020202020204" pitchFamily="34" charset="0"/>
              </a:rPr>
              <a:t>Prospective observational study</a:t>
            </a:r>
          </a:p>
          <a:p>
            <a:pPr marL="285750" indent="-285750">
              <a:buClr>
                <a:schemeClr val="accent1"/>
              </a:buClr>
              <a:buSzPct val="100000"/>
              <a:buFont typeface="Arial" panose="020B0604020202020204" pitchFamily="34" charset="0"/>
              <a:buChar char="•"/>
              <a:defRPr sz="1900" b="0"/>
            </a:pPr>
            <a:r>
              <a:rPr lang="en-GB" sz="1400" dirty="0">
                <a:solidFill>
                  <a:schemeClr val="tx1"/>
                </a:solidFill>
                <a:latin typeface="Arial" panose="020B0604020202020204" pitchFamily="34" charset="0"/>
                <a:cs typeface="Arial" panose="020B0604020202020204" pitchFamily="34" charset="0"/>
              </a:rPr>
              <a:t>Proof of principle of feasibility of the process</a:t>
            </a:r>
          </a:p>
          <a:p>
            <a:pPr marL="285750" indent="-285750">
              <a:buClr>
                <a:schemeClr val="accent1"/>
              </a:buClr>
              <a:buSzPct val="100000"/>
              <a:buFont typeface="Arial" panose="020B0604020202020204" pitchFamily="34" charset="0"/>
              <a:buChar char="•"/>
              <a:defRPr sz="1900" b="0"/>
            </a:pPr>
            <a:r>
              <a:rPr lang="en-GB" sz="1400" dirty="0">
                <a:solidFill>
                  <a:schemeClr val="tx1"/>
                </a:solidFill>
                <a:latin typeface="Arial" panose="020B0604020202020204" pitchFamily="34" charset="0"/>
                <a:cs typeface="Arial" panose="020B0604020202020204" pitchFamily="34" charset="0"/>
              </a:rPr>
              <a:t>Pilot study in an ambulatory care centre</a:t>
            </a:r>
          </a:p>
          <a:p>
            <a:pPr marL="285750" indent="-285750">
              <a:buClr>
                <a:schemeClr val="accent1"/>
              </a:buClr>
              <a:buSzPct val="100000"/>
              <a:buFont typeface="Arial" panose="020B0604020202020204" pitchFamily="34" charset="0"/>
              <a:buChar char="•"/>
              <a:defRPr sz="1900" b="0"/>
            </a:pPr>
            <a:r>
              <a:rPr lang="en-GB" sz="1400" dirty="0">
                <a:solidFill>
                  <a:schemeClr val="tx1"/>
                </a:solidFill>
                <a:latin typeface="Arial" panose="020B0604020202020204" pitchFamily="34" charset="0"/>
                <a:cs typeface="Arial" panose="020B0604020202020204" pitchFamily="34" charset="0"/>
              </a:rPr>
              <a:t>Tertiary referral hospital</a:t>
            </a:r>
            <a:endParaRPr lang="en-GB" sz="1400" dirty="0">
              <a:solidFill>
                <a:schemeClr val="tx1"/>
              </a:solidFill>
            </a:endParaRPr>
          </a:p>
        </p:txBody>
      </p:sp>
      <p:sp>
        <p:nvSpPr>
          <p:cNvPr id="15" name="Rectangle: Rounded Corners 8">
            <a:extLst>
              <a:ext uri="{FF2B5EF4-FFF2-40B4-BE49-F238E27FC236}">
                <a16:creationId xmlns:a16="http://schemas.microsoft.com/office/drawing/2014/main" id="{20181A3D-B60A-C748-AE13-11E006E52E23}"/>
              </a:ext>
            </a:extLst>
          </p:cNvPr>
          <p:cNvSpPr/>
          <p:nvPr/>
        </p:nvSpPr>
        <p:spPr>
          <a:xfrm>
            <a:off x="6247682" y="4076000"/>
            <a:ext cx="4027391" cy="176400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buSzPct val="100000"/>
              <a:defRPr sz="1900" b="0"/>
            </a:pPr>
            <a:r>
              <a:rPr lang="en-GB" b="1" dirty="0">
                <a:solidFill>
                  <a:schemeClr val="accent1"/>
                </a:solidFill>
                <a:latin typeface="Arial" panose="020B0604020202020204" pitchFamily="34" charset="0"/>
                <a:cs typeface="Arial" panose="020B0604020202020204" pitchFamily="34" charset="0"/>
              </a:rPr>
              <a:t>Study population</a:t>
            </a:r>
          </a:p>
          <a:p>
            <a:pPr marL="285750" indent="-285750">
              <a:buClr>
                <a:schemeClr val="accent1"/>
              </a:buClr>
              <a:buSzPct val="100000"/>
              <a:buFont typeface="Arial" panose="020B0604020202020204" pitchFamily="34" charset="0"/>
              <a:buChar char="•"/>
              <a:defRPr sz="2000" b="0"/>
            </a:pPr>
            <a:r>
              <a:rPr lang="en-GB" sz="1400" dirty="0">
                <a:solidFill>
                  <a:schemeClr val="tx1"/>
                </a:solidFill>
                <a:latin typeface="Arial" panose="020B0604020202020204" pitchFamily="34" charset="0"/>
                <a:cs typeface="Arial" panose="020B0604020202020204" pitchFamily="34" charset="0"/>
              </a:rPr>
              <a:t>Patient due to initiate systemic anti-cancer therapy in 2-3 weeks</a:t>
            </a:r>
          </a:p>
          <a:p>
            <a:pPr marL="285750" indent="-285750">
              <a:buClr>
                <a:schemeClr val="accent1"/>
              </a:buClr>
              <a:buSzPct val="100000"/>
              <a:buFont typeface="Arial" panose="020B0604020202020204" pitchFamily="34" charset="0"/>
              <a:buChar char="•"/>
              <a:defRPr sz="2000" b="0"/>
            </a:pPr>
            <a:r>
              <a:rPr lang="en-GB" sz="1400" dirty="0">
                <a:solidFill>
                  <a:schemeClr val="tx1"/>
                </a:solidFill>
                <a:latin typeface="Arial" panose="020B0604020202020204" pitchFamily="34" charset="0"/>
                <a:cs typeface="Arial" panose="020B0604020202020204" pitchFamily="34" charset="0"/>
              </a:rPr>
              <a:t>Patient aged ≥18 years old</a:t>
            </a:r>
          </a:p>
          <a:p>
            <a:pPr marL="285750" indent="-285750">
              <a:buClr>
                <a:schemeClr val="accent1"/>
              </a:buClr>
              <a:buSzPct val="100000"/>
              <a:buFont typeface="Arial" panose="020B0604020202020204" pitchFamily="34" charset="0"/>
              <a:buChar char="•"/>
              <a:defRPr sz="2000" b="0"/>
            </a:pPr>
            <a:r>
              <a:rPr lang="en-GB" sz="1400" dirty="0">
                <a:solidFill>
                  <a:schemeClr val="tx1"/>
                </a:solidFill>
                <a:latin typeface="Arial" panose="020B0604020202020204" pitchFamily="34" charset="0"/>
                <a:cs typeface="Arial" panose="020B0604020202020204" pitchFamily="34" charset="0"/>
              </a:rPr>
              <a:t>Patient diagnosed with a solid tumour malignancy</a:t>
            </a:r>
          </a:p>
        </p:txBody>
      </p:sp>
      <p:sp>
        <p:nvSpPr>
          <p:cNvPr id="6" name="Right Arrow 5">
            <a:extLst>
              <a:ext uri="{FF2B5EF4-FFF2-40B4-BE49-F238E27FC236}">
                <a16:creationId xmlns:a16="http://schemas.microsoft.com/office/drawing/2014/main" id="{BEC34AB1-E780-EB45-85E7-0C13B10E9BC3}"/>
              </a:ext>
            </a:extLst>
          </p:cNvPr>
          <p:cNvSpPr/>
          <p:nvPr/>
        </p:nvSpPr>
        <p:spPr>
          <a:xfrm>
            <a:off x="3505205" y="867881"/>
            <a:ext cx="4974771" cy="1624964"/>
          </a:xfrm>
          <a:prstGeom prst="rightArrow">
            <a:avLst>
              <a:gd name="adj1" fmla="val 50000"/>
              <a:gd name="adj2" fmla="val 64068"/>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Rounded Corners 5">
            <a:extLst>
              <a:ext uri="{FF2B5EF4-FFF2-40B4-BE49-F238E27FC236}">
                <a16:creationId xmlns:a16="http://schemas.microsoft.com/office/drawing/2014/main" id="{6CE5338C-4F84-474A-B29F-69F0FDABC53C}"/>
              </a:ext>
            </a:extLst>
          </p:cNvPr>
          <p:cNvSpPr/>
          <p:nvPr/>
        </p:nvSpPr>
        <p:spPr>
          <a:xfrm>
            <a:off x="3180215" y="1357735"/>
            <a:ext cx="1348248" cy="669247"/>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lnSpc>
                <a:spcPct val="9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lgn="ctr">
              <a:lnSpc>
                <a:spcPct val="90000"/>
              </a:lnSpc>
            </a:pPr>
            <a:r>
              <a:rPr lang="en-US" sz="1400" dirty="0">
                <a:latin typeface="Arial" panose="020B0604020202020204" pitchFamily="34" charset="0"/>
                <a:cs typeface="Arial" panose="020B0604020202020204" pitchFamily="34" charset="0"/>
              </a:rPr>
              <a:t>Senior</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Medical</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Oncologist</a:t>
            </a:r>
          </a:p>
          <a:p>
            <a:pPr marL="285750" indent="-285750" algn="ctr">
              <a:lnSpc>
                <a:spcPct val="90000"/>
              </a:lnSpc>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27" name="Rectangle: Rounded Corners 5">
            <a:extLst>
              <a:ext uri="{FF2B5EF4-FFF2-40B4-BE49-F238E27FC236}">
                <a16:creationId xmlns:a16="http://schemas.microsoft.com/office/drawing/2014/main" id="{3F204620-DC1E-D247-B704-3111CDBACE26}"/>
              </a:ext>
            </a:extLst>
          </p:cNvPr>
          <p:cNvSpPr/>
          <p:nvPr/>
        </p:nvSpPr>
        <p:spPr>
          <a:xfrm>
            <a:off x="4678815" y="1357735"/>
            <a:ext cx="1348248" cy="6696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400" dirty="0">
                <a:latin typeface="Arial" panose="020B0604020202020204" pitchFamily="34" charset="0"/>
                <a:cs typeface="Arial" panose="020B0604020202020204" pitchFamily="34" charset="0"/>
              </a:rPr>
              <a:t>Oncology</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Liaison Nurse</a:t>
            </a:r>
          </a:p>
        </p:txBody>
      </p:sp>
      <p:sp>
        <p:nvSpPr>
          <p:cNvPr id="28" name="Rectangle: Rounded Corners 5">
            <a:extLst>
              <a:ext uri="{FF2B5EF4-FFF2-40B4-BE49-F238E27FC236}">
                <a16:creationId xmlns:a16="http://schemas.microsoft.com/office/drawing/2014/main" id="{D011E14B-D218-D541-AADE-91755B422C04}"/>
              </a:ext>
            </a:extLst>
          </p:cNvPr>
          <p:cNvSpPr/>
          <p:nvPr/>
        </p:nvSpPr>
        <p:spPr>
          <a:xfrm>
            <a:off x="6177415" y="1357735"/>
            <a:ext cx="1348248" cy="6696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400" dirty="0">
                <a:latin typeface="Arial" panose="020B0604020202020204" pitchFamily="34" charset="0"/>
                <a:cs typeface="Arial" panose="020B0604020202020204" pitchFamily="34" charset="0"/>
              </a:rPr>
              <a:t>Oncology</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Clinical Nurse</a:t>
            </a:r>
          </a:p>
          <a:p>
            <a:pPr algn="ctr">
              <a:lnSpc>
                <a:spcPct val="90000"/>
              </a:lnSpc>
            </a:pPr>
            <a:r>
              <a:rPr lang="en-US" sz="1400" dirty="0">
                <a:latin typeface="Arial" panose="020B0604020202020204" pitchFamily="34" charset="0"/>
                <a:cs typeface="Arial" panose="020B0604020202020204" pitchFamily="34" charset="0"/>
              </a:rPr>
              <a:t>Specialist</a:t>
            </a:r>
          </a:p>
        </p:txBody>
      </p:sp>
      <p:sp>
        <p:nvSpPr>
          <p:cNvPr id="29" name="Rectangle: Rounded Corners 5">
            <a:extLst>
              <a:ext uri="{FF2B5EF4-FFF2-40B4-BE49-F238E27FC236}">
                <a16:creationId xmlns:a16="http://schemas.microsoft.com/office/drawing/2014/main" id="{57BE3334-885D-1441-A4D5-FCF98C71B4DC}"/>
              </a:ext>
            </a:extLst>
          </p:cNvPr>
          <p:cNvSpPr/>
          <p:nvPr/>
        </p:nvSpPr>
        <p:spPr>
          <a:xfrm>
            <a:off x="7676016" y="1357735"/>
            <a:ext cx="1348248" cy="6696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400" dirty="0">
                <a:latin typeface="Arial" panose="020B0604020202020204" pitchFamily="34" charset="0"/>
                <a:cs typeface="Arial" panose="020B0604020202020204" pitchFamily="34" charset="0"/>
              </a:rPr>
              <a:t>Oncology</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Registrar</a:t>
            </a:r>
          </a:p>
        </p:txBody>
      </p:sp>
      <p:sp>
        <p:nvSpPr>
          <p:cNvPr id="2" name="Rectangle 1">
            <a:extLst>
              <a:ext uri="{FF2B5EF4-FFF2-40B4-BE49-F238E27FC236}">
                <a16:creationId xmlns:a16="http://schemas.microsoft.com/office/drawing/2014/main" id="{0DB401DB-0129-EF42-9D5F-A4D1B9D4D7CA}"/>
              </a:ext>
            </a:extLst>
          </p:cNvPr>
          <p:cNvSpPr/>
          <p:nvPr/>
        </p:nvSpPr>
        <p:spPr>
          <a:xfrm>
            <a:off x="3176381" y="2216759"/>
            <a:ext cx="2843424" cy="417604"/>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1200" dirty="0">
                <a:solidFill>
                  <a:schemeClr val="tx1"/>
                </a:solidFill>
                <a:latin typeface="Arial" panose="020B0604020202020204" pitchFamily="34" charset="0"/>
                <a:cs typeface="Arial" panose="020B0604020202020204" pitchFamily="34" charset="0"/>
              </a:rPr>
              <a:t>Visit 1: Day 1</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Outpatient clinic</a:t>
            </a:r>
          </a:p>
        </p:txBody>
      </p:sp>
      <p:sp>
        <p:nvSpPr>
          <p:cNvPr id="30" name="Rectangle 29">
            <a:extLst>
              <a:ext uri="{FF2B5EF4-FFF2-40B4-BE49-F238E27FC236}">
                <a16:creationId xmlns:a16="http://schemas.microsoft.com/office/drawing/2014/main" id="{4DBA7589-383D-FF47-80F3-235FF29879E4}"/>
              </a:ext>
            </a:extLst>
          </p:cNvPr>
          <p:cNvSpPr/>
          <p:nvPr/>
        </p:nvSpPr>
        <p:spPr>
          <a:xfrm>
            <a:off x="6169954" y="2216759"/>
            <a:ext cx="1355710" cy="417604"/>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1200" dirty="0">
                <a:solidFill>
                  <a:schemeClr val="tx1"/>
                </a:solidFill>
                <a:latin typeface="Arial" panose="020B0604020202020204" pitchFamily="34" charset="0"/>
                <a:cs typeface="Arial" panose="020B0604020202020204" pitchFamily="34" charset="0"/>
              </a:rPr>
              <a:t>Visit 2: Day 5-14</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Day ward</a:t>
            </a:r>
          </a:p>
        </p:txBody>
      </p:sp>
      <p:sp>
        <p:nvSpPr>
          <p:cNvPr id="31" name="Rectangle 30">
            <a:extLst>
              <a:ext uri="{FF2B5EF4-FFF2-40B4-BE49-F238E27FC236}">
                <a16:creationId xmlns:a16="http://schemas.microsoft.com/office/drawing/2014/main" id="{75422595-973D-B94B-81F0-A4FA5DCF1C06}"/>
              </a:ext>
            </a:extLst>
          </p:cNvPr>
          <p:cNvSpPr/>
          <p:nvPr/>
        </p:nvSpPr>
        <p:spPr>
          <a:xfrm>
            <a:off x="7683068" y="2216759"/>
            <a:ext cx="1355710" cy="417604"/>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1200" dirty="0">
                <a:solidFill>
                  <a:schemeClr val="tx1"/>
                </a:solidFill>
                <a:latin typeface="Arial" panose="020B0604020202020204" pitchFamily="34" charset="0"/>
                <a:cs typeface="Arial" panose="020B0604020202020204" pitchFamily="34" charset="0"/>
              </a:rPr>
              <a:t>Visit 3: Day 7-14</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Day ward</a:t>
            </a:r>
          </a:p>
        </p:txBody>
      </p:sp>
      <p:sp>
        <p:nvSpPr>
          <p:cNvPr id="32" name="Rectangle 31">
            <a:extLst>
              <a:ext uri="{FF2B5EF4-FFF2-40B4-BE49-F238E27FC236}">
                <a16:creationId xmlns:a16="http://schemas.microsoft.com/office/drawing/2014/main" id="{CDA176BD-2BE1-DF4C-AE84-BBE7B01A15DB}"/>
              </a:ext>
            </a:extLst>
          </p:cNvPr>
          <p:cNvSpPr/>
          <p:nvPr/>
        </p:nvSpPr>
        <p:spPr>
          <a:xfrm>
            <a:off x="3176381" y="2732318"/>
            <a:ext cx="5858767" cy="1208314"/>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Ins="0" rtlCol="0" anchor="ctr"/>
          <a:lstStyle/>
          <a:p>
            <a:pPr marL="171450" indent="-171450">
              <a:lnSpc>
                <a:spcPct val="95000"/>
              </a:lnSpc>
              <a:spcAft>
                <a:spcPts val="300"/>
              </a:spcAft>
              <a:buClr>
                <a:schemeClr val="accent1"/>
              </a:buClr>
              <a:buFont typeface="Arial" panose="020B0604020202020204" pitchFamily="34" charset="0"/>
              <a:buChar char="•"/>
            </a:pPr>
            <a:r>
              <a:rPr lang="en-GB" sz="1200" spc="-20" dirty="0">
                <a:solidFill>
                  <a:schemeClr val="tx1"/>
                </a:solidFill>
                <a:latin typeface="Arial" panose="020B0604020202020204" pitchFamily="34" charset="0"/>
                <a:cs typeface="Arial" panose="020B0604020202020204" pitchFamily="34" charset="0"/>
              </a:rPr>
              <a:t>Defined as 3 separate visits at which consent for systemic anti-cancer therapy can be discussed</a:t>
            </a:r>
          </a:p>
          <a:p>
            <a:pPr marL="171450" indent="-171450">
              <a:lnSpc>
                <a:spcPct val="95000"/>
              </a:lnSpc>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Questions asked by patient and family</a:t>
            </a:r>
          </a:p>
          <a:p>
            <a:pPr marL="171450" indent="-171450">
              <a:lnSpc>
                <a:spcPct val="95000"/>
              </a:lnSpc>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We hypothesised that a ‘3 stage consent process’ may:</a:t>
            </a:r>
          </a:p>
          <a:p>
            <a:pPr marL="541338" lvl="1" indent="-227013">
              <a:lnSpc>
                <a:spcPct val="95000"/>
              </a:lnSpc>
              <a:spcAft>
                <a:spcPts val="300"/>
              </a:spcAft>
              <a:buClr>
                <a:schemeClr val="accent1"/>
              </a:buClr>
              <a:buFont typeface="System Font Regular"/>
              <a:buChar char="–"/>
            </a:pPr>
            <a:r>
              <a:rPr lang="en-GB" sz="1200" dirty="0">
                <a:solidFill>
                  <a:schemeClr val="tx1"/>
                </a:solidFill>
                <a:latin typeface="Arial" panose="020B0604020202020204" pitchFamily="34" charset="0"/>
                <a:cs typeface="Arial" panose="020B0604020202020204" pitchFamily="34" charset="0"/>
              </a:rPr>
              <a:t>be feasible in oncology (Aim 1)</a:t>
            </a:r>
          </a:p>
          <a:p>
            <a:pPr marL="541338" lvl="1" indent="-227013">
              <a:lnSpc>
                <a:spcPct val="95000"/>
              </a:lnSpc>
              <a:spcAft>
                <a:spcPts val="300"/>
              </a:spcAft>
              <a:buClr>
                <a:schemeClr val="accent1"/>
              </a:buClr>
              <a:buFont typeface="System Font Regular"/>
              <a:buChar char="–"/>
            </a:pPr>
            <a:r>
              <a:rPr lang="en-GB" sz="1200" dirty="0">
                <a:solidFill>
                  <a:schemeClr val="tx1"/>
                </a:solidFill>
                <a:latin typeface="Arial" panose="020B0604020202020204" pitchFamily="34" charset="0"/>
                <a:cs typeface="Arial" panose="020B0604020202020204" pitchFamily="34" charset="0"/>
              </a:rPr>
              <a:t>help to mitigate challenges in the consent process (Aim 2)</a:t>
            </a:r>
          </a:p>
        </p:txBody>
      </p:sp>
    </p:spTree>
    <p:extLst>
      <p:ext uri="{BB962C8B-B14F-4D97-AF65-F5344CB8AC3E}">
        <p14:creationId xmlns:p14="http://schemas.microsoft.com/office/powerpoint/2010/main" val="715439488"/>
      </p:ext>
    </p:extLst>
  </p:cSld>
  <p:clrMapOvr>
    <a:masterClrMapping/>
  </p:clrMapOvr>
  <p:transition>
    <p:fade/>
  </p:transition>
</p:sld>
</file>

<file path=ppt/theme/theme1.xml><?xml version="1.0" encoding="utf-8"?>
<a:theme xmlns:a="http://schemas.openxmlformats.org/drawingml/2006/main" name="Thème Office">
  <a:themeElements>
    <a:clrScheme name="Custom 64">
      <a:dk1>
        <a:srgbClr val="000000"/>
      </a:dk1>
      <a:lt1>
        <a:srgbClr val="FFFFFF"/>
      </a:lt1>
      <a:dk2>
        <a:srgbClr val="5D8298"/>
      </a:dk2>
      <a:lt2>
        <a:srgbClr val="EEECE1"/>
      </a:lt2>
      <a:accent1>
        <a:srgbClr val="00A582"/>
      </a:accent1>
      <a:accent2>
        <a:srgbClr val="C0504D"/>
      </a:accent2>
      <a:accent3>
        <a:srgbClr val="CCEDE6"/>
      </a:accent3>
      <a:accent4>
        <a:srgbClr val="FAF0AC"/>
      </a:accent4>
      <a:accent5>
        <a:srgbClr val="ECE6ED"/>
      </a:accent5>
      <a:accent6>
        <a:srgbClr val="8B878B"/>
      </a:accent6>
      <a:hlink>
        <a:srgbClr val="00A582"/>
      </a:hlink>
      <a:folHlink>
        <a:srgbClr val="00A5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2357</TotalTime>
  <Words>2114</Words>
  <Application>Microsoft Office PowerPoint</Application>
  <PresentationFormat>Widescreen</PresentationFormat>
  <Paragraphs>462</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Lucida Grande</vt:lpstr>
      <vt:lpstr>PT Sans Narrow</vt:lpstr>
      <vt:lpstr>System Font Regular</vt:lpstr>
      <vt:lpstr>Thème Office</vt:lpstr>
      <vt:lpstr>PowerPoint Presentation</vt:lpstr>
      <vt:lpstr>GU Nurses connect  Meeting summary GU CANCER nursing HIGHLIGHTS from eons15 at esmo 2022  Pablo Peinado Research Nurse Coordinator Hospital Universitario Virgen de la Victoria, Málaga, Spain  SEPTEMBER 2022</vt:lpstr>
      <vt:lpstr>Disclaimer and disclosure</vt:lpstr>
      <vt:lpstr>Development and implementation of virtual pre-chemotherapy consultations </vt:lpstr>
      <vt:lpstr>Background and design</vt:lpstr>
      <vt:lpstr>findings</vt:lpstr>
      <vt:lpstr>Three stage capacity:  The consent process for systemic anti-cancer therapies </vt:lpstr>
      <vt:lpstr>Background</vt:lpstr>
      <vt:lpstr>3 stage consent process</vt:lpstr>
      <vt:lpstr>results</vt:lpstr>
      <vt:lpstr>summary</vt:lpstr>
      <vt:lpstr>Impact of diet on immune checkpoint blockade; nurse-directed dietary intervention </vt:lpstr>
      <vt:lpstr>background</vt:lpstr>
      <vt:lpstr>methodology</vt:lpstr>
      <vt:lpstr>Clinical features</vt:lpstr>
      <vt:lpstr>results</vt:lpstr>
      <vt:lpstr>summary</vt:lpstr>
      <vt:lpstr>REACH GU NURSES CONNECT VIA  TWITTER, LINKEDIN, VIMEO &amp; EMAIL OR VISIT THE GROUP’S WEBSITE https://gunursesconnect.cor2ed.com/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279</cp:revision>
  <cp:lastPrinted>2017-02-15T09:54:46Z</cp:lastPrinted>
  <dcterms:created xsi:type="dcterms:W3CDTF">2016-10-14T09:38:18Z</dcterms:created>
  <dcterms:modified xsi:type="dcterms:W3CDTF">2022-09-19T14:51:48Z</dcterms:modified>
</cp:coreProperties>
</file>