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12332" r:id="rId3"/>
    <p:sldId id="285" r:id="rId4"/>
    <p:sldId id="286" r:id="rId5"/>
    <p:sldId id="287" r:id="rId6"/>
    <p:sldId id="288" r:id="rId7"/>
    <p:sldId id="284" r:id="rId8"/>
    <p:sldId id="289" r:id="rId9"/>
    <p:sldId id="290" r:id="rId10"/>
    <p:sldId id="291" r:id="rId11"/>
    <p:sldId id="292" r:id="rId12"/>
    <p:sldId id="293" r:id="rId13"/>
    <p:sldId id="298" r:id="rId14"/>
    <p:sldId id="299" r:id="rId15"/>
    <p:sldId id="300" r:id="rId16"/>
    <p:sldId id="297" r:id="rId17"/>
    <p:sldId id="301" r:id="rId18"/>
    <p:sldId id="12333" r:id="rId19"/>
    <p:sldId id="303" r:id="rId20"/>
    <p:sldId id="304" r:id="rId21"/>
    <p:sldId id="305" r:id="rId22"/>
    <p:sldId id="278" r:id="rId23"/>
    <p:sldId id="280" r:id="rId2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7109" userDrawn="1">
          <p15:clr>
            <a:srgbClr val="A4A3A4"/>
          </p15:clr>
        </p15:guide>
        <p15:guide id="4" orient="horz" pos="93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Guns" initials="DG" lastIdx="25" clrIdx="0">
    <p:extLst>
      <p:ext uri="{19B8F6BF-5375-455C-9EA6-DF929625EA0E}">
        <p15:presenceInfo xmlns:p15="http://schemas.microsoft.com/office/powerpoint/2012/main" userId="3f98c98a79fdfd0f" providerId="Windows Live"/>
      </p:ext>
    </p:extLst>
  </p:cmAuthor>
  <p:cmAuthor id="2" name="Ewen Legg" initials="EL" lastIdx="5" clrIdx="1">
    <p:extLst>
      <p:ext uri="{19B8F6BF-5375-455C-9EA6-DF929625EA0E}">
        <p15:presenceInfo xmlns:p15="http://schemas.microsoft.com/office/powerpoint/2012/main" userId="1434743ce587f9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E8"/>
    <a:srgbClr val="EAD1CE"/>
    <a:srgbClr val="E7F5E9"/>
    <a:srgbClr val="CBEBD0"/>
    <a:srgbClr val="2E7B8E"/>
    <a:srgbClr val="FFA402"/>
    <a:srgbClr val="03C750"/>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2515" autoAdjust="0"/>
    <p:restoredTop sz="89926" autoAdjust="0"/>
  </p:normalViewPr>
  <p:slideViewPr>
    <p:cSldViewPr snapToGrid="0" snapToObjects="1">
      <p:cViewPr varScale="1">
        <p:scale>
          <a:sx n="85" d="100"/>
          <a:sy n="85" d="100"/>
        </p:scale>
        <p:origin x="624" y="58"/>
      </p:cViewPr>
      <p:guideLst>
        <p:guide orient="horz" pos="2160"/>
        <p:guide pos="4565"/>
        <p:guide pos="7109"/>
        <p:guide orient="horz" pos="9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310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4-5FB4-B14D-B7C2-3227B2BF5796}"/>
              </c:ext>
            </c:extLst>
          </c:dPt>
          <c:dLbls>
            <c:dLbl>
              <c:idx val="0"/>
              <c:layout/>
              <c:tx>
                <c:rich>
                  <a:bodyPr/>
                  <a:lstStyle/>
                  <a:p>
                    <a:fld id="{04E55894-8EB9-594B-9B20-EBF4DB243550}"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FB4-B14D-B7C2-3227B2BF5796}"/>
                </c:ext>
                <c:ext xmlns:c15="http://schemas.microsoft.com/office/drawing/2012/chart" uri="{CE6537A1-D6FC-4f65-9D91-7224C49458BB}">
                  <c15:layout/>
                  <c15:dlblFieldTable/>
                  <c15:showDataLabelsRange val="0"/>
                </c:ext>
              </c:extLst>
            </c:dLbl>
            <c:dLbl>
              <c:idx val="1"/>
              <c:layout/>
              <c:tx>
                <c:rich>
                  <a:bodyPr/>
                  <a:lstStyle/>
                  <a:p>
                    <a:r>
                      <a:rPr lang="en-US" dirty="0"/>
                      <a:t>79.4%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FB4-B14D-B7C2-3227B2BF579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Referred to the CNU</c:v>
                </c:pt>
                <c:pt idx="1">
                  <c:v>Not referred to the CNU</c:v>
                </c:pt>
              </c:strCache>
            </c:strRef>
          </c:cat>
          <c:val>
            <c:numRef>
              <c:f>Sheet1!$B$2:$B$3</c:f>
              <c:numCache>
                <c:formatCode>General</c:formatCode>
                <c:ptCount val="2"/>
                <c:pt idx="0">
                  <c:v>20.6</c:v>
                </c:pt>
                <c:pt idx="1">
                  <c:v>79.400000000000006</c:v>
                </c:pt>
              </c:numCache>
            </c:numRef>
          </c:val>
          <c:extLst xmlns:c16r2="http://schemas.microsoft.com/office/drawing/2015/06/chart">
            <c:ext xmlns:c16="http://schemas.microsoft.com/office/drawing/2014/chart" uri="{C3380CC4-5D6E-409C-BE32-E72D297353CC}">
              <c16:uniqueId val="{00000000-5FB4-B14D-B7C2-3227B2BF5796}"/>
            </c:ext>
          </c:extLst>
        </c:ser>
        <c:dLbls>
          <c:dLblPos val="outEnd"/>
          <c:showLegendKey val="0"/>
          <c:showVal val="1"/>
          <c:showCatName val="0"/>
          <c:showSerName val="0"/>
          <c:showPercent val="0"/>
          <c:showBubbleSize val="0"/>
        </c:dLbls>
        <c:gapWidth val="182"/>
        <c:axId val="417681328"/>
        <c:axId val="417677016"/>
      </c:barChart>
      <c:catAx>
        <c:axId val="417681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7677016"/>
        <c:crosses val="autoZero"/>
        <c:auto val="1"/>
        <c:lblAlgn val="ctr"/>
        <c:lblOffset val="100"/>
        <c:noMultiLvlLbl val="0"/>
      </c:catAx>
      <c:valAx>
        <c:axId val="417677016"/>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7681328"/>
        <c:crosses val="autoZero"/>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3-BC83-F146-869D-0168AE13FF51}"/>
              </c:ext>
            </c:extLst>
          </c:dPt>
          <c:dPt>
            <c:idx val="1"/>
            <c:bubble3D val="0"/>
            <c:spPr>
              <a:solidFill>
                <a:schemeClr val="accent1">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2-BC83-F146-869D-0168AE13FF51}"/>
              </c:ext>
            </c:extLst>
          </c:dPt>
          <c:dPt>
            <c:idx val="2"/>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C83-F146-869D-0168AE13FF51}"/>
              </c:ext>
            </c:extLst>
          </c:dPt>
          <c:cat>
            <c:strRef>
              <c:f>Sheet1!$A$2:$A$3</c:f>
              <c:strCache>
                <c:ptCount val="2"/>
                <c:pt idx="0">
                  <c:v>1st Qtr</c:v>
                </c:pt>
                <c:pt idx="1">
                  <c:v>2nd Qtr</c:v>
                </c:pt>
              </c:strCache>
            </c:strRef>
          </c:cat>
          <c:val>
            <c:numRef>
              <c:f>Sheet1!$B$2:$B$3</c:f>
              <c:numCache>
                <c:formatCode>General</c:formatCode>
                <c:ptCount val="2"/>
                <c:pt idx="0">
                  <c:v>57.8</c:v>
                </c:pt>
                <c:pt idx="1">
                  <c:v>42.2</c:v>
                </c:pt>
              </c:numCache>
            </c:numRef>
          </c:val>
          <c:extLst xmlns:c16r2="http://schemas.microsoft.com/office/drawing/2015/06/chart">
            <c:ext xmlns:c16="http://schemas.microsoft.com/office/drawing/2014/chart" uri="{C3380CC4-5D6E-409C-BE32-E72D297353CC}">
              <c16:uniqueId val="{00000000-BC83-F146-869D-0168AE13FF51}"/>
            </c:ext>
          </c:extLst>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500" b="1" dirty="0"/>
              <a:t>Prevalence of WPV</a:t>
            </a:r>
            <a:endParaRPr lang="en-US" sz="1500" b="1" dirty="0"/>
          </a:p>
        </c:rich>
      </c:tx>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WPV</c:v>
                </c:pt>
              </c:strCache>
            </c:strRef>
          </c:tx>
          <c:spPr>
            <a:solidFill>
              <a:schemeClr val="accent1"/>
            </a:solidFill>
            <a:ln>
              <a:noFill/>
            </a:ln>
            <a:effectLst/>
          </c:spPr>
          <c:invertIfNegative val="0"/>
          <c:dLbls>
            <c:dLbl>
              <c:idx val="0"/>
              <c:layout/>
              <c:tx>
                <c:rich>
                  <a:bodyPr/>
                  <a:lstStyle/>
                  <a:p>
                    <a:fld id="{DE5E786B-F441-433D-B27C-71D6F99D49E0}"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806-4BE3-A544-15086F846157}"/>
                </c:ext>
                <c:ext xmlns:c15="http://schemas.microsoft.com/office/drawing/2012/chart" uri="{CE6537A1-D6FC-4f65-9D91-7224C49458BB}">
                  <c15:layout/>
                  <c15:dlblFieldTable/>
                  <c15:showDataLabelsRange val="0"/>
                </c:ext>
              </c:extLst>
            </c:dLbl>
            <c:dLbl>
              <c:idx val="1"/>
              <c:layout/>
              <c:tx>
                <c:rich>
                  <a:bodyPr/>
                  <a:lstStyle/>
                  <a:p>
                    <a:fld id="{12B287DA-9B11-4F3D-850C-E24C2E9E3182}"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806-4BE3-A544-15086F846157}"/>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the last year</c:v>
                </c:pt>
                <c:pt idx="1">
                  <c:v>In the last week</c:v>
                </c:pt>
              </c:strCache>
            </c:strRef>
          </c:cat>
          <c:val>
            <c:numRef>
              <c:f>Sheet1!$B$2:$B$3</c:f>
              <c:numCache>
                <c:formatCode>General</c:formatCode>
                <c:ptCount val="2"/>
                <c:pt idx="0">
                  <c:v>35.799999999999997</c:v>
                </c:pt>
                <c:pt idx="1">
                  <c:v>18.899999999999999</c:v>
                </c:pt>
              </c:numCache>
            </c:numRef>
          </c:val>
          <c:extLst xmlns:c16r2="http://schemas.microsoft.com/office/drawing/2015/06/chart">
            <c:ext xmlns:c16="http://schemas.microsoft.com/office/drawing/2014/chart" uri="{C3380CC4-5D6E-409C-BE32-E72D297353CC}">
              <c16:uniqueId val="{00000000-8E12-444D-BFDA-C217EC61A091}"/>
            </c:ext>
          </c:extLst>
        </c:ser>
        <c:dLbls>
          <c:dLblPos val="outEnd"/>
          <c:showLegendKey val="0"/>
          <c:showVal val="1"/>
          <c:showCatName val="0"/>
          <c:showSerName val="0"/>
          <c:showPercent val="0"/>
          <c:showBubbleSize val="0"/>
        </c:dLbls>
        <c:gapWidth val="219"/>
        <c:overlap val="-21"/>
        <c:axId val="417680544"/>
        <c:axId val="417681720"/>
      </c:barChart>
      <c:catAx>
        <c:axId val="4176805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7681720"/>
        <c:crosses val="autoZero"/>
        <c:auto val="1"/>
        <c:lblAlgn val="ctr"/>
        <c:lblOffset val="100"/>
        <c:noMultiLvlLbl val="0"/>
      </c:catAx>
      <c:valAx>
        <c:axId val="417681720"/>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Nurses (%)</a:t>
                </a:r>
              </a:p>
            </c:rich>
          </c:tx>
          <c:layout>
            <c:manualLayout>
              <c:xMode val="edge"/>
              <c:yMode val="edge"/>
              <c:x val="4.2930737753429536E-3"/>
              <c:y val="0.3043036733550443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7680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7-E170-1543-8322-7E3D0CE00EB7}"/>
              </c:ext>
            </c:extLst>
          </c:dPt>
          <c:dPt>
            <c:idx val="1"/>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5-E170-1543-8322-7E3D0CE00EB7}"/>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4-E170-1543-8322-7E3D0CE00EB7}"/>
              </c:ext>
            </c:extLst>
          </c:dPt>
          <c:dPt>
            <c:idx val="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3-E170-1543-8322-7E3D0CE00EB7}"/>
              </c:ext>
            </c:extLst>
          </c:dPt>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6-E170-1543-8322-7E3D0CE00EB7}"/>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Asymptomatic</c:v>
                </c:pt>
                <c:pt idx="1">
                  <c:v>Normal (&lt;1 month)</c:v>
                </c:pt>
                <c:pt idx="2">
                  <c:v>Delay (1-3 month)</c:v>
                </c:pt>
                <c:pt idx="3">
                  <c:v>Long delay (3-6 month)</c:v>
                </c:pt>
                <c:pt idx="4">
                  <c:v>Very serious delay (&gt;6 month)</c:v>
                </c:pt>
              </c:strCache>
            </c:strRef>
          </c:cat>
          <c:val>
            <c:numRef>
              <c:f>Sheet1!$B$2:$B$6</c:f>
              <c:numCache>
                <c:formatCode>General</c:formatCode>
                <c:ptCount val="5"/>
                <c:pt idx="0">
                  <c:v>10.5</c:v>
                </c:pt>
                <c:pt idx="1">
                  <c:v>28.9</c:v>
                </c:pt>
                <c:pt idx="2">
                  <c:v>17.600000000000001</c:v>
                </c:pt>
                <c:pt idx="3">
                  <c:v>11.4</c:v>
                </c:pt>
                <c:pt idx="4">
                  <c:v>31.6</c:v>
                </c:pt>
              </c:numCache>
            </c:numRef>
          </c:val>
          <c:extLst xmlns:c16r2="http://schemas.microsoft.com/office/drawing/2015/06/chart">
            <c:ext xmlns:c16="http://schemas.microsoft.com/office/drawing/2014/chart" uri="{C3380CC4-5D6E-409C-BE32-E72D297353CC}">
              <c16:uniqueId val="{00000000-E170-1543-8322-7E3D0CE00EB7}"/>
            </c:ext>
          </c:extLst>
        </c:ser>
        <c:dLbls>
          <c:dLblPos val="inEnd"/>
          <c:showLegendKey val="0"/>
          <c:showVal val="1"/>
          <c:showCatName val="0"/>
          <c:showSerName val="0"/>
          <c:showPercent val="0"/>
          <c:showBubbleSize val="0"/>
        </c:dLbls>
        <c:gapWidth val="33"/>
        <c:axId val="417274064"/>
        <c:axId val="417276416"/>
      </c:barChart>
      <c:catAx>
        <c:axId val="417274064"/>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417276416"/>
        <c:crosses val="autoZero"/>
        <c:auto val="1"/>
        <c:lblAlgn val="ctr"/>
        <c:lblOffset val="100"/>
        <c:noMultiLvlLbl val="0"/>
      </c:catAx>
      <c:valAx>
        <c:axId val="417276416"/>
        <c:scaling>
          <c:orientation val="minMax"/>
          <c:max val="35"/>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417274064"/>
        <c:crosses val="autoZero"/>
        <c:crossBetween val="between"/>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0-11EB-6A48-A81D-A039FA79D358}"/>
              </c:ext>
            </c:extLst>
          </c:dPt>
          <c:dPt>
            <c:idx val="1"/>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11EB-6A48-A81D-A039FA79D35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Had signs and symptoms</c:v>
                </c:pt>
                <c:pt idx="1">
                  <c:v>Asymptomatic</c:v>
                </c:pt>
              </c:strCache>
            </c:strRef>
          </c:cat>
          <c:val>
            <c:numRef>
              <c:f>Sheet1!$B$2:$B$3</c:f>
              <c:numCache>
                <c:formatCode>General</c:formatCode>
                <c:ptCount val="2"/>
                <c:pt idx="0">
                  <c:v>89.5</c:v>
                </c:pt>
                <c:pt idx="1">
                  <c:v>10.5</c:v>
                </c:pt>
              </c:numCache>
            </c:numRef>
          </c:val>
          <c:extLst xmlns:c16r2="http://schemas.microsoft.com/office/drawing/2015/06/chart">
            <c:ext xmlns:c16="http://schemas.microsoft.com/office/drawing/2014/chart" uri="{C3380CC4-5D6E-409C-BE32-E72D297353CC}">
              <c16:uniqueId val="{00000000-E170-1543-8322-7E3D0CE00EB7}"/>
            </c:ext>
          </c:extLst>
        </c:ser>
        <c:dLbls>
          <c:dLblPos val="inEnd"/>
          <c:showLegendKey val="0"/>
          <c:showVal val="1"/>
          <c:showCatName val="0"/>
          <c:showSerName val="0"/>
          <c:showPercent val="0"/>
          <c:showBubbleSize val="0"/>
        </c:dLbls>
        <c:gapWidth val="33"/>
        <c:axId val="417677408"/>
        <c:axId val="427352352"/>
      </c:barChart>
      <c:catAx>
        <c:axId val="41767740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427352352"/>
        <c:crosses val="autoZero"/>
        <c:auto val="1"/>
        <c:lblAlgn val="ctr"/>
        <c:lblOffset val="100"/>
        <c:noMultiLvlLbl val="0"/>
      </c:catAx>
      <c:valAx>
        <c:axId val="427352352"/>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417677408"/>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lumMod val="75000"/>
              <a:lumOff val="25000"/>
            </a:schemeClr>
          </a:solidFill>
          <a:latin typeface="Arial" panose="020B0604020202020204" pitchFamily="34" charset="0"/>
          <a:cs typeface="Arial" panose="020B0604020202020204" pitchFamily="34" charset="0"/>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656-4461-AF8B-D49DC7B47FF0}"/>
              </c:ext>
            </c:extLst>
          </c:dPt>
          <c:dPt>
            <c:idx val="1"/>
            <c:bubble3D val="0"/>
            <c:spPr>
              <a:solidFill>
                <a:schemeClr val="tx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886-164E-89FC-65A993E965BB}"/>
              </c:ext>
            </c:extLst>
          </c:dPt>
          <c:dPt>
            <c:idx val="2"/>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F886-164E-89FC-65A993E965BB}"/>
              </c:ext>
            </c:extLst>
          </c:dPt>
          <c:dPt>
            <c:idx val="3"/>
            <c:bubble3D val="0"/>
            <c:spPr>
              <a:solidFill>
                <a:schemeClr val="bg2">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F886-164E-89FC-65A993E965BB}"/>
              </c:ext>
            </c:extLst>
          </c:dPt>
          <c:dPt>
            <c:idx val="4"/>
            <c:bubble3D val="0"/>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886-164E-89FC-65A993E965BB}"/>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Change in bowel habit</c:v>
                </c:pt>
                <c:pt idx="1">
                  <c:v>Rectal bleeding</c:v>
                </c:pt>
                <c:pt idx="2">
                  <c:v>Fatigue</c:v>
                </c:pt>
                <c:pt idx="3">
                  <c:v>Abdominal pain</c:v>
                </c:pt>
                <c:pt idx="4">
                  <c:v>Weight loss</c:v>
                </c:pt>
              </c:strCache>
            </c:strRef>
          </c:cat>
          <c:val>
            <c:numRef>
              <c:f>Sheet1!$B$2:$B$6</c:f>
              <c:numCache>
                <c:formatCode>General</c:formatCode>
                <c:ptCount val="5"/>
                <c:pt idx="0">
                  <c:v>20.3</c:v>
                </c:pt>
                <c:pt idx="1">
                  <c:v>14.1</c:v>
                </c:pt>
                <c:pt idx="2">
                  <c:v>12.1</c:v>
                </c:pt>
                <c:pt idx="3">
                  <c:v>10.3</c:v>
                </c:pt>
                <c:pt idx="4">
                  <c:v>8.3000000000000007</c:v>
                </c:pt>
              </c:numCache>
            </c:numRef>
          </c:val>
          <c:extLst xmlns:c16r2="http://schemas.microsoft.com/office/drawing/2015/06/chart">
            <c:ext xmlns:c16="http://schemas.microsoft.com/office/drawing/2014/chart" uri="{C3380CC4-5D6E-409C-BE32-E72D297353CC}">
              <c16:uniqueId val="{00000000-F886-164E-89FC-65A993E965B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0366503423421242"/>
          <c:y val="0.66475614572619801"/>
          <c:w val="0.80604580167143725"/>
          <c:h val="0.192583835788658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9/19/2022</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9/19/2022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45732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74287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34735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161659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136688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74238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421253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209528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15258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694464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171075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71145">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71145">
              <a:defRPr/>
            </a:pPr>
            <a:fld id="{3C53626E-BC0F-674C-9570-A9D62C09EB52}" type="slidenum">
              <a:rPr lang="fr-FR">
                <a:solidFill>
                  <a:prstClr val="black"/>
                </a:solidFill>
                <a:latin typeface="Calibri"/>
              </a:rPr>
              <a:pPr defTabSz="471145">
                <a:defRPr/>
              </a:pPr>
              <a:t>2</a:t>
            </a:fld>
            <a:endParaRPr lang="fr-FR" dirty="0">
              <a:solidFill>
                <a:prstClr val="black"/>
              </a:solidFill>
              <a:latin typeface="Calibri"/>
            </a:endParaRPr>
          </a:p>
        </p:txBody>
      </p:sp>
    </p:spTree>
    <p:extLst>
      <p:ext uri="{BB962C8B-B14F-4D97-AF65-F5344CB8AC3E}">
        <p14:creationId xmlns:p14="http://schemas.microsoft.com/office/powerpoint/2010/main" val="4081886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315302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362085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119213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15128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201538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338700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8308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264547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68576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1039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900526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about:blank" TargetMode="External"/><Relationship Id="rId11" Type="http://schemas.microsoft.com/office/2007/relationships/hdphoto" Target="../media/hdphoto1.wdp"/><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F75D485-37E9-1547-9AE7-65810F50DE95}"/>
              </a:ext>
            </a:extLst>
          </p:cNvPr>
          <p:cNvPicPr>
            <a:picLocks noChangeAspect="1"/>
          </p:cNvPicPr>
          <p:nvPr userDrawn="1"/>
        </p:nvPicPr>
        <p:blipFill rotWithShape="1">
          <a:blip r:embed="rId2"/>
          <a:srcRect l="857" r="2963"/>
          <a:stretch/>
        </p:blipFill>
        <p:spPr>
          <a:xfrm>
            <a:off x="2890838" y="2133600"/>
            <a:ext cx="6410325"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xmlns=""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xmlns=""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A3A096D5-5B44-AB47-899A-7F50804FE1D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xmlns=""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xmlns=""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xmlns="" id="{31D3EEC9-CDAF-AB4E-8970-35D750F81F2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xmlns=""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xmlns=""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xmlns=""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xmlns=""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xmlns=""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xmlns="" id="{96847F53-2B65-B54D-9EB5-DC4A2003777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xmlns="" id="{3CECC874-C1FD-C047-941E-69779D73974D}"/>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Arial" panose="020B0604020202020204" pitchFamily="34" charset="0"/>
                <a:ea typeface="Calibri" charset="0"/>
                <a:cs typeface="Arial" panose="020B0604020202020204" pitchFamily="34" charset="0"/>
              </a:rPr>
              <a:t>Dr.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xmlns="" id="{931BAECF-5C6A-6540-9DCC-581D10D505B1}"/>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xmlns="" id="{1024FDC4-71B6-5D44-81C3-7D2B7161A594}"/>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GI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3" name="Titre 1">
            <a:extLst>
              <a:ext uri="{FF2B5EF4-FFF2-40B4-BE49-F238E27FC236}">
                <a16:creationId xmlns:a16="http://schemas.microsoft.com/office/drawing/2014/main" xmlns="" id="{CDEC929E-1DBB-A54E-97C1-5300352A4B7A}"/>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Arial" panose="020B0604020202020204" pitchFamily="34" charset="0"/>
                <a:ea typeface="Calibri" charset="0"/>
                <a:cs typeface="Arial" panose="020B0604020202020204" pitchFamily="34" charset="0"/>
              </a:rPr>
              <a:t>Dr. Froukje Sosef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44" name="Titre 1">
            <a:extLst>
              <a:ext uri="{FF2B5EF4-FFF2-40B4-BE49-F238E27FC236}">
                <a16:creationId xmlns:a16="http://schemas.microsoft.com/office/drawing/2014/main" xmlns="" id="{B5502941-9E55-3244-B5AD-41BFE6F743F7}"/>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5" name="Group 44">
            <a:extLst>
              <a:ext uri="{FF2B5EF4-FFF2-40B4-BE49-F238E27FC236}">
                <a16:creationId xmlns:a16="http://schemas.microsoft.com/office/drawing/2014/main" xmlns="" id="{D5CC7BA7-1885-4542-8F69-EA8EAB2263AC}"/>
              </a:ext>
            </a:extLst>
          </p:cNvPr>
          <p:cNvGrpSpPr/>
          <p:nvPr userDrawn="1"/>
        </p:nvGrpSpPr>
        <p:grpSpPr>
          <a:xfrm>
            <a:off x="418902" y="3063588"/>
            <a:ext cx="356400" cy="356400"/>
            <a:chOff x="761970" y="3386221"/>
            <a:chExt cx="356400" cy="356400"/>
          </a:xfrm>
        </p:grpSpPr>
        <p:sp>
          <p:nvSpPr>
            <p:cNvPr id="46" name="Oval 45">
              <a:extLst>
                <a:ext uri="{FF2B5EF4-FFF2-40B4-BE49-F238E27FC236}">
                  <a16:creationId xmlns:a16="http://schemas.microsoft.com/office/drawing/2014/main" xmlns="" id="{C53D9E52-F7E7-194C-8C2E-3E1B2223717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7" name="Graphic 46" descr="Speaker Phone">
              <a:extLst>
                <a:ext uri="{FF2B5EF4-FFF2-40B4-BE49-F238E27FC236}">
                  <a16:creationId xmlns:a16="http://schemas.microsoft.com/office/drawing/2014/main" xmlns="" id="{7832FD37-1032-CA48-A55F-831A2C7231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3725" y="3406712"/>
              <a:ext cx="310320" cy="310320"/>
            </a:xfrm>
            <a:prstGeom prst="rect">
              <a:avLst/>
            </a:prstGeom>
          </p:spPr>
        </p:pic>
      </p:grpSp>
      <p:sp>
        <p:nvSpPr>
          <p:cNvPr id="48" name="Oval 47">
            <a:extLst>
              <a:ext uri="{FF2B5EF4-FFF2-40B4-BE49-F238E27FC236}">
                <a16:creationId xmlns:a16="http://schemas.microsoft.com/office/drawing/2014/main" xmlns="" id="{8D7EBF26-3C28-FA45-8045-FDAAFFAFFC6E}"/>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9" name="Graphic 48" descr="Envelope">
            <a:extLst>
              <a:ext uri="{FF2B5EF4-FFF2-40B4-BE49-F238E27FC236}">
                <a16:creationId xmlns:a16="http://schemas.microsoft.com/office/drawing/2014/main" xmlns="" id="{1C963714-1D45-474A-9721-5C8FF4E89DD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5066" y="3552712"/>
            <a:ext cx="239704" cy="239704"/>
          </a:xfrm>
          <a:prstGeom prst="rect">
            <a:avLst/>
          </a:prstGeom>
        </p:spPr>
      </p:pic>
      <p:grpSp>
        <p:nvGrpSpPr>
          <p:cNvPr id="50" name="Group 49">
            <a:extLst>
              <a:ext uri="{FF2B5EF4-FFF2-40B4-BE49-F238E27FC236}">
                <a16:creationId xmlns:a16="http://schemas.microsoft.com/office/drawing/2014/main" xmlns="" id="{A13BDF42-1B47-7341-A447-C60906D54B98}"/>
              </a:ext>
            </a:extLst>
          </p:cNvPr>
          <p:cNvGrpSpPr/>
          <p:nvPr userDrawn="1"/>
        </p:nvGrpSpPr>
        <p:grpSpPr>
          <a:xfrm>
            <a:off x="423995" y="4414481"/>
            <a:ext cx="356400" cy="356400"/>
            <a:chOff x="761970" y="3386221"/>
            <a:chExt cx="356400" cy="356400"/>
          </a:xfrm>
        </p:grpSpPr>
        <p:sp>
          <p:nvSpPr>
            <p:cNvPr id="51" name="Oval 50">
              <a:extLst>
                <a:ext uri="{FF2B5EF4-FFF2-40B4-BE49-F238E27FC236}">
                  <a16:creationId xmlns:a16="http://schemas.microsoft.com/office/drawing/2014/main" xmlns="" id="{D35189AD-EBA0-164E-9904-71B746C3CF5B}"/>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2" name="Graphic 51" descr="Speaker Phone">
              <a:extLst>
                <a:ext uri="{FF2B5EF4-FFF2-40B4-BE49-F238E27FC236}">
                  <a16:creationId xmlns:a16="http://schemas.microsoft.com/office/drawing/2014/main" xmlns="" id="{D19A1BA0-E1B0-B545-B4D1-2199A08735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3725" y="3406712"/>
              <a:ext cx="310320" cy="310320"/>
            </a:xfrm>
            <a:prstGeom prst="rect">
              <a:avLst/>
            </a:prstGeom>
          </p:spPr>
        </p:pic>
      </p:grpSp>
      <p:sp>
        <p:nvSpPr>
          <p:cNvPr id="53" name="Oval 52">
            <a:extLst>
              <a:ext uri="{FF2B5EF4-FFF2-40B4-BE49-F238E27FC236}">
                <a16:creationId xmlns:a16="http://schemas.microsoft.com/office/drawing/2014/main" xmlns="" id="{4A74C4CA-CAA6-8540-90BA-61B5CCDA4CAA}"/>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4" name="Graphic 53" descr="Envelope">
            <a:extLst>
              <a:ext uri="{FF2B5EF4-FFF2-40B4-BE49-F238E27FC236}">
                <a16:creationId xmlns:a16="http://schemas.microsoft.com/office/drawing/2014/main" xmlns="" id="{C307629A-49FB-9644-97CB-0206A840062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2343" y="4902641"/>
            <a:ext cx="239704" cy="239704"/>
          </a:xfrm>
          <a:prstGeom prst="rect">
            <a:avLst/>
          </a:prstGeom>
        </p:spPr>
      </p:pic>
      <p:sp>
        <p:nvSpPr>
          <p:cNvPr id="55" name="Titre 1">
            <a:extLst>
              <a:ext uri="{FF2B5EF4-FFF2-40B4-BE49-F238E27FC236}">
                <a16:creationId xmlns:a16="http://schemas.microsoft.com/office/drawing/2014/main" xmlns="" id="{C09FB5C7-5C7A-394E-A310-D6FAA8F11945}"/>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6" name="Titre 1">
            <a:extLst>
              <a:ext uri="{FF2B5EF4-FFF2-40B4-BE49-F238E27FC236}">
                <a16:creationId xmlns:a16="http://schemas.microsoft.com/office/drawing/2014/main" xmlns="" id="{876D8797-79B4-0742-B2E8-C3C0784D08A0}"/>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8" name="Rounded Rectangle 57">
            <a:extLst>
              <a:ext uri="{FF2B5EF4-FFF2-40B4-BE49-F238E27FC236}">
                <a16:creationId xmlns:a16="http://schemas.microsoft.com/office/drawing/2014/main" xmlns="" id="{5AEAE8CF-9176-FE41-9912-7A634F16E756}"/>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9" name="Rounded Rectangle 58">
            <a:extLst>
              <a:ext uri="{FF2B5EF4-FFF2-40B4-BE49-F238E27FC236}">
                <a16:creationId xmlns:a16="http://schemas.microsoft.com/office/drawing/2014/main" xmlns="" id="{7D6EB52B-EEE6-D449-92AF-ED0557C7FEBB}"/>
              </a:ext>
            </a:extLst>
          </p:cNvPr>
          <p:cNvSpPr/>
          <p:nvPr userDrawn="1"/>
        </p:nvSpPr>
        <p:spPr>
          <a:xfrm>
            <a:off x="3581466"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AD0EBA67-CE3B-5644-8574-69328BF7ABB3}"/>
              </a:ext>
            </a:extLst>
          </p:cNvPr>
          <p:cNvSpPr txBox="1"/>
          <p:nvPr userDrawn="1"/>
        </p:nvSpPr>
        <p:spPr>
          <a:xfrm>
            <a:off x="787049" y="5497848"/>
            <a:ext cx="285569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300" dirty="0">
                <a:solidFill>
                  <a:schemeClr val="tx2"/>
                </a:solidFill>
                <a:latin typeface="Arial" panose="020B0604020202020204" pitchFamily="34" charset="0"/>
                <a:ea typeface="Aileron" charset="0"/>
                <a:cs typeface="Arial" panose="020B0604020202020204" pitchFamily="34" charset="0"/>
              </a:rPr>
              <a:t>LinkedIn @GI NURSES CONNECT</a:t>
            </a:r>
          </a:p>
        </p:txBody>
      </p:sp>
      <p:sp>
        <p:nvSpPr>
          <p:cNvPr id="61" name="TextBox 60">
            <a:extLst>
              <a:ext uri="{FF2B5EF4-FFF2-40B4-BE49-F238E27FC236}">
                <a16:creationId xmlns:a16="http://schemas.microsoft.com/office/drawing/2014/main" xmlns="" id="{31919725-0A7A-7A4B-BABA-7FA78AF78954}"/>
              </a:ext>
            </a:extLst>
          </p:cNvPr>
          <p:cNvSpPr txBox="1"/>
          <p:nvPr userDrawn="1"/>
        </p:nvSpPr>
        <p:spPr>
          <a:xfrm>
            <a:off x="4002440" y="5497848"/>
            <a:ext cx="293699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300" dirty="0">
                <a:solidFill>
                  <a:schemeClr val="tx2"/>
                </a:solidFill>
                <a:latin typeface="Arial" panose="020B0604020202020204" pitchFamily="34" charset="0"/>
                <a:ea typeface="Aileron" charset="0"/>
                <a:cs typeface="Arial" panose="020B0604020202020204" pitchFamily="34" charset="0"/>
              </a:rPr>
              <a:t>Vimeo @GI NURSES CONNECT</a:t>
            </a:r>
          </a:p>
        </p:txBody>
      </p:sp>
      <p:sp>
        <p:nvSpPr>
          <p:cNvPr id="62" name="Rectangle 61">
            <a:hlinkClick r:id="rId6"/>
            <a:extLst>
              <a:ext uri="{FF2B5EF4-FFF2-40B4-BE49-F238E27FC236}">
                <a16:creationId xmlns:a16="http://schemas.microsoft.com/office/drawing/2014/main" xmlns="" id="{43F7E47A-D47B-BC4A-B029-653377FE8702}"/>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Rectangle 62">
            <a:hlinkClick r:id="rId6"/>
            <a:extLst>
              <a:ext uri="{FF2B5EF4-FFF2-40B4-BE49-F238E27FC236}">
                <a16:creationId xmlns:a16="http://schemas.microsoft.com/office/drawing/2014/main" xmlns="" id="{D9DEC445-59E6-9244-9303-D70174E56B63}"/>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4" name="Rectangle 63">
            <a:hlinkClick r:id="rId6"/>
            <a:extLst>
              <a:ext uri="{FF2B5EF4-FFF2-40B4-BE49-F238E27FC236}">
                <a16:creationId xmlns:a16="http://schemas.microsoft.com/office/drawing/2014/main" xmlns="" id="{B2EA2A35-72B2-AC4F-98AB-02081E2F9B70}"/>
              </a:ext>
            </a:extLst>
          </p:cNvPr>
          <p:cNvSpPr/>
          <p:nvPr userDrawn="1"/>
        </p:nvSpPr>
        <p:spPr>
          <a:xfrm>
            <a:off x="403163" y="5494198"/>
            <a:ext cx="311770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xmlns="" id="{38CA3669-CA62-D14B-8AE8-86FE39C01030}"/>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xmlns="" id="{548F850E-C93A-6243-944D-22D074CAA6C1}"/>
              </a:ext>
            </a:extLst>
          </p:cNvPr>
          <p:cNvSpPr txBox="1"/>
          <p:nvPr userDrawn="1"/>
        </p:nvSpPr>
        <p:spPr>
          <a:xfrm>
            <a:off x="805457" y="6013567"/>
            <a:ext cx="2770507" cy="43088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300" kern="1200" spc="-30" baseline="0" dirty="0">
                <a:solidFill>
                  <a:schemeClr val="tx2"/>
                </a:solidFill>
                <a:effectLst/>
                <a:latin typeface="Arial" panose="020B0604020202020204" pitchFamily="34" charset="0"/>
                <a:ea typeface="+mn-ea"/>
                <a:cs typeface="Arial" panose="020B0604020202020204" pitchFamily="34" charset="0"/>
              </a:rPr>
              <a:t>https://ginursesconnect.cor2ed.com/</a:t>
            </a:r>
            <a:endParaRPr lang="en-GB" sz="1300" kern="1200" spc="-30" baseline="0" dirty="0">
              <a:solidFill>
                <a:schemeClr val="tx2"/>
              </a:solidFill>
              <a:effectLst/>
              <a:latin typeface="Arial" panose="020B0604020202020204" pitchFamily="34" charset="0"/>
              <a:ea typeface="+mn-ea"/>
              <a:cs typeface="Arial" panose="020B0604020202020204" pitchFamily="34" charset="0"/>
            </a:endParaRPr>
          </a:p>
        </p:txBody>
      </p:sp>
      <p:sp>
        <p:nvSpPr>
          <p:cNvPr id="67" name="Rectangle 66">
            <a:hlinkClick r:id="rId6"/>
            <a:extLst>
              <a:ext uri="{FF2B5EF4-FFF2-40B4-BE49-F238E27FC236}">
                <a16:creationId xmlns:a16="http://schemas.microsoft.com/office/drawing/2014/main" xmlns="" id="{91DF0EC4-F559-C740-B4BE-2BFCD15B42C5}"/>
              </a:ext>
            </a:extLst>
          </p:cNvPr>
          <p:cNvSpPr/>
          <p:nvPr userDrawn="1"/>
        </p:nvSpPr>
        <p:spPr>
          <a:xfrm>
            <a:off x="391317" y="6002079"/>
            <a:ext cx="305263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xmlns="" id="{63EB8680-4D45-E444-BB31-DD7001E3B7E3}"/>
              </a:ext>
            </a:extLst>
          </p:cNvPr>
          <p:cNvSpPr txBox="1"/>
          <p:nvPr userDrawn="1"/>
        </p:nvSpPr>
        <p:spPr>
          <a:xfrm>
            <a:off x="4002253"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300" dirty="0">
                <a:solidFill>
                  <a:schemeClr val="tx2"/>
                </a:solidFill>
                <a:latin typeface="Arial" panose="020B0604020202020204" pitchFamily="34" charset="0"/>
                <a:ea typeface="Aileron" charset="0"/>
                <a:cs typeface="Arial" panose="020B0604020202020204" pitchFamily="34" charset="0"/>
              </a:rPr>
              <a:t>Twitter @ginursesconnect</a:t>
            </a:r>
          </a:p>
        </p:txBody>
      </p:sp>
      <p:sp>
        <p:nvSpPr>
          <p:cNvPr id="69" name="Rectangle 68">
            <a:hlinkClick r:id="rId6"/>
            <a:extLst>
              <a:ext uri="{FF2B5EF4-FFF2-40B4-BE49-F238E27FC236}">
                <a16:creationId xmlns:a16="http://schemas.microsoft.com/office/drawing/2014/main" xmlns="" id="{06563B70-F934-3242-8E5E-40C051387AF0}"/>
              </a:ext>
            </a:extLst>
          </p:cNvPr>
          <p:cNvSpPr/>
          <p:nvPr userDrawn="1"/>
        </p:nvSpPr>
        <p:spPr>
          <a:xfrm>
            <a:off x="3561741" y="6011062"/>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0" name="Rounded Rectangle 69">
            <a:extLst>
              <a:ext uri="{FF2B5EF4-FFF2-40B4-BE49-F238E27FC236}">
                <a16:creationId xmlns:a16="http://schemas.microsoft.com/office/drawing/2014/main" xmlns="" id="{3DFA1173-E1D5-FE47-B572-D0E809022B8A}"/>
              </a:ext>
            </a:extLst>
          </p:cNvPr>
          <p:cNvSpPr/>
          <p:nvPr userDrawn="1"/>
        </p:nvSpPr>
        <p:spPr>
          <a:xfrm>
            <a:off x="3585896"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1" name="Rectangle 70">
            <a:hlinkClick r:id="rId6"/>
            <a:extLst>
              <a:ext uri="{FF2B5EF4-FFF2-40B4-BE49-F238E27FC236}">
                <a16:creationId xmlns:a16="http://schemas.microsoft.com/office/drawing/2014/main" xmlns="" id="{0F191E22-F9F1-004C-8409-C815C495F860}"/>
              </a:ext>
            </a:extLst>
          </p:cNvPr>
          <p:cNvSpPr/>
          <p:nvPr userDrawn="1"/>
        </p:nvSpPr>
        <p:spPr>
          <a:xfrm>
            <a:off x="3541915" y="5476779"/>
            <a:ext cx="303834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2" name="Picture 2" descr="Linkedin logo logo website icon - Popular Social Media Flat">
            <a:extLst>
              <a:ext uri="{FF2B5EF4-FFF2-40B4-BE49-F238E27FC236}">
                <a16:creationId xmlns:a16="http://schemas.microsoft.com/office/drawing/2014/main" xmlns="" id="{F53216B2-53AE-5F4C-9E1E-7640A709C45B}"/>
              </a:ext>
            </a:extLst>
          </p:cNvPr>
          <p:cNvPicPr>
            <a:picLocks noChangeAspect="1" noChangeArrowheads="1"/>
          </p:cNvPicPr>
          <p:nvPr userDrawn="1"/>
        </p:nvPicPr>
        <p:blipFill>
          <a:blip r:embed="rId7">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73" name="Graphic 72" descr="World">
            <a:extLst>
              <a:ext uri="{FF2B5EF4-FFF2-40B4-BE49-F238E27FC236}">
                <a16:creationId xmlns:a16="http://schemas.microsoft.com/office/drawing/2014/main" xmlns="" id="{D614C8A5-B8C6-4642-8FB6-F1F29318D76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47989" y="6070903"/>
            <a:ext cx="306593" cy="306593"/>
          </a:xfrm>
          <a:prstGeom prst="rect">
            <a:avLst/>
          </a:prstGeom>
        </p:spPr>
      </p:pic>
      <p:pic>
        <p:nvPicPr>
          <p:cNvPr id="74" name="Picture 4" descr="Vimeo Icon Logo - Free vector graphic on Pixabay">
            <a:extLst>
              <a:ext uri="{FF2B5EF4-FFF2-40B4-BE49-F238E27FC236}">
                <a16:creationId xmlns:a16="http://schemas.microsoft.com/office/drawing/2014/main" xmlns="" id="{30918E0E-33B7-AE4B-BB0D-2C7A1F5DCF28}"/>
              </a:ext>
            </a:extLst>
          </p:cNvPr>
          <p:cNvPicPr>
            <a:picLocks noChangeAspect="1" noChangeArrowheads="1"/>
          </p:cNvPicPr>
          <p:nvPr userDrawn="1"/>
        </p:nvPicPr>
        <p:blipFill>
          <a:blip r:embed="rId10">
            <a:biLevel thresh="2500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89062"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Free White Twitter Icon - Download White Twitter Icon">
            <a:extLst>
              <a:ext uri="{FF2B5EF4-FFF2-40B4-BE49-F238E27FC236}">
                <a16:creationId xmlns:a16="http://schemas.microsoft.com/office/drawing/2014/main" xmlns="" id="{E4CDF6BE-6762-F344-A07B-B9565295CA6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624182"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xmlns="" id="{A6C9CAEC-DE48-9F41-B248-37EDD59C795A}"/>
              </a:ext>
            </a:extLst>
          </p:cNvPr>
          <p:cNvPicPr>
            <a:picLocks noChangeAspect="1"/>
          </p:cNvPicPr>
          <p:nvPr userDrawn="1"/>
        </p:nvPicPr>
        <p:blipFill>
          <a:blip r:embed="rId13"/>
          <a:stretch>
            <a:fillRect/>
          </a:stretch>
        </p:blipFill>
        <p:spPr>
          <a:xfrm>
            <a:off x="385818" y="636489"/>
            <a:ext cx="2340630" cy="906993"/>
          </a:xfrm>
          <a:prstGeom prst="rect">
            <a:avLst/>
          </a:prstGeom>
        </p:spPr>
      </p:pic>
      <p:sp>
        <p:nvSpPr>
          <p:cNvPr id="77" name="Titre 1">
            <a:extLst>
              <a:ext uri="{FF2B5EF4-FFF2-40B4-BE49-F238E27FC236}">
                <a16:creationId xmlns:a16="http://schemas.microsoft.com/office/drawing/2014/main" xmlns="" id="{81BDD9A8-6BA6-9343-9534-107071B1DB17}"/>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 name="Picture 1">
            <a:extLst>
              <a:ext uri="{FF2B5EF4-FFF2-40B4-BE49-F238E27FC236}">
                <a16:creationId xmlns:a16="http://schemas.microsoft.com/office/drawing/2014/main" xmlns="" id="{84B6F534-5EE5-E67C-3DC9-631B8D1298E2}"/>
              </a:ext>
            </a:extLst>
          </p:cNvPr>
          <p:cNvPicPr>
            <a:picLocks noChangeAspect="1"/>
          </p:cNvPicPr>
          <p:nvPr userDrawn="1"/>
        </p:nvPicPr>
        <p:blipFill rotWithShape="1">
          <a:blip r:embed="rId14"/>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7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6" name="Picture 5">
            <a:extLst>
              <a:ext uri="{FF2B5EF4-FFF2-40B4-BE49-F238E27FC236}">
                <a16:creationId xmlns:a16="http://schemas.microsoft.com/office/drawing/2014/main" xmlns="" id="{BD4A3755-2886-1245-B491-144B5FFAB952}"/>
              </a:ext>
            </a:extLst>
          </p:cNvPr>
          <p:cNvPicPr>
            <a:picLocks noChangeAspect="1"/>
          </p:cNvPicPr>
          <p:nvPr userDrawn="1"/>
        </p:nvPicPr>
        <p:blipFill rotWithShape="1">
          <a:blip r:embed="rId2">
            <a:alphaModFix amt="7000"/>
          </a:blip>
          <a:srcRect l="857" t="3728" r="70550" b="21736"/>
          <a:stretch/>
        </p:blipFill>
        <p:spPr>
          <a:xfrm>
            <a:off x="3426619" y="732584"/>
            <a:ext cx="5338762" cy="5392832"/>
          </a:xfrm>
          <a:prstGeom prst="rect">
            <a:avLst/>
          </a:prstGeom>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xmlns="" id="{F3C92C90-64D3-3443-8C59-F6F5CD638111}"/>
              </a:ext>
            </a:extLst>
          </p:cNvPr>
          <p:cNvPicPr>
            <a:picLocks noChangeAspect="1"/>
          </p:cNvPicPr>
          <p:nvPr userDrawn="1"/>
        </p:nvPicPr>
        <p:blipFill rotWithShape="1">
          <a:blip r:embed="rId2">
            <a:alphaModFix amt="7000"/>
          </a:blip>
          <a:srcRect l="857" t="3728" r="70550" b="21736"/>
          <a:stretch/>
        </p:blipFill>
        <p:spPr>
          <a:xfrm>
            <a:off x="3426619" y="732584"/>
            <a:ext cx="5338762" cy="5392832"/>
          </a:xfrm>
          <a:prstGeom prst="rect">
            <a:avLst/>
          </a:prstGeom>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xmlns="" id="{90F14FA9-F71E-064C-AD93-854C03272EFA}"/>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xmlns=""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xmlns=""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5">
            <a:extLst>
              <a:ext uri="{FF2B5EF4-FFF2-40B4-BE49-F238E27FC236}">
                <a16:creationId xmlns:a16="http://schemas.microsoft.com/office/drawing/2014/main" xmlns="" id="{17251B54-0C15-FF45-9FF7-D2664D5754F9}"/>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xmlns=""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xmlns="" id="{DC295D0C-27A7-6D4C-84BF-1E8507B86FC0}"/>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xmlns=""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0496AE46-21C2-8747-A95B-CD3A703528DE}"/>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6" name="Picture 5">
            <a:extLst>
              <a:ext uri="{FF2B5EF4-FFF2-40B4-BE49-F238E27FC236}">
                <a16:creationId xmlns:a16="http://schemas.microsoft.com/office/drawing/2014/main" xmlns="" id="{EC7BC034-3A52-7449-9C5A-B7D99904ADD3}"/>
              </a:ext>
            </a:extLst>
          </p:cNvPr>
          <p:cNvPicPr>
            <a:picLocks noChangeAspect="1"/>
          </p:cNvPicPr>
          <p:nvPr userDrawn="1"/>
        </p:nvPicPr>
        <p:blipFill>
          <a:blip r:embed="rId15"/>
          <a:stretch>
            <a:fillRect/>
          </a:stretch>
        </p:blipFill>
        <p:spPr>
          <a:xfrm>
            <a:off x="10040590" y="303731"/>
            <a:ext cx="1635410" cy="6337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9"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F0061DB3-3A89-6D49-B748-B0A1D3888858}"/>
              </a:ext>
            </a:extLst>
          </p:cNvPr>
          <p:cNvSpPr>
            <a:spLocks noGrp="1"/>
          </p:cNvSpPr>
          <p:nvPr>
            <p:ph type="body" idx="1"/>
          </p:nvPr>
        </p:nvSpPr>
        <p:spPr>
          <a:xfrm>
            <a:off x="609600" y="1421680"/>
            <a:ext cx="10972800" cy="702470"/>
          </a:xfrm>
        </p:spPr>
        <p:txBody>
          <a:bodyPr/>
          <a:lstStyle/>
          <a:p>
            <a:r>
              <a:rPr lang="en-GB" dirty="0"/>
              <a:t>Demographics and outcomes</a:t>
            </a:r>
            <a:endParaRPr lang="en-US" dirty="0"/>
          </a:p>
        </p:txBody>
      </p:sp>
      <p:sp>
        <p:nvSpPr>
          <p:cNvPr id="2" name="Content Placeholder 1"/>
          <p:cNvSpPr>
            <a:spLocks noGrp="1"/>
          </p:cNvSpPr>
          <p:nvPr>
            <p:ph sz="quarter" idx="12"/>
          </p:nvPr>
        </p:nvSpPr>
        <p:spPr>
          <a:xfrm>
            <a:off x="620184" y="1907180"/>
            <a:ext cx="10963200" cy="4407863"/>
          </a:xfrm>
        </p:spPr>
        <p:txBody>
          <a:bodyPr/>
          <a:lstStyle/>
          <a:p>
            <a:pPr lvl="0"/>
            <a:r>
              <a:rPr lang="en-GB" dirty="0"/>
              <a:t>201 cancer nurses: 84.6% were female, </a:t>
            </a:r>
            <a:br>
              <a:rPr lang="en-GB" dirty="0"/>
            </a:br>
            <a:r>
              <a:rPr lang="en-GB" dirty="0"/>
              <a:t>mean age (SD) was 41.2 (10.8) years</a:t>
            </a:r>
            <a:endParaRPr lang="en-US" dirty="0"/>
          </a:p>
          <a:p>
            <a:pPr lvl="0"/>
            <a:r>
              <a:rPr lang="en-GB" b="1" dirty="0"/>
              <a:t>Many reported WPV in the last week or year (Figure)</a:t>
            </a:r>
          </a:p>
          <a:p>
            <a:r>
              <a:rPr lang="en-GB" dirty="0"/>
              <a:t>The </a:t>
            </a:r>
            <a:r>
              <a:rPr lang="en-GB" b="1" dirty="0"/>
              <a:t>number of patients </a:t>
            </a:r>
            <a:r>
              <a:rPr lang="en-GB" dirty="0"/>
              <a:t>was </a:t>
            </a:r>
            <a:r>
              <a:rPr lang="en-GB" b="1" dirty="0"/>
              <a:t>higher for nurses </a:t>
            </a:r>
            <a:br>
              <a:rPr lang="en-GB" b="1" dirty="0"/>
            </a:br>
            <a:r>
              <a:rPr lang="en-GB" b="1" dirty="0"/>
              <a:t>experiencing WPV nurses </a:t>
            </a:r>
            <a:r>
              <a:rPr lang="en-GB" dirty="0"/>
              <a:t>(MD: 3.7; p=0.004)</a:t>
            </a:r>
            <a:endParaRPr lang="en-US" dirty="0"/>
          </a:p>
          <a:p>
            <a:r>
              <a:rPr lang="en-GB" dirty="0"/>
              <a:t>WPV increases:</a:t>
            </a:r>
          </a:p>
          <a:p>
            <a:pPr lvl="2"/>
            <a:r>
              <a:rPr lang="en-GB" dirty="0"/>
              <a:t>When the number of patients is higher (OR [95% CI]: 1.07 [1.01-1.14]; p=0.021)</a:t>
            </a:r>
          </a:p>
          <a:p>
            <a:pPr lvl="2"/>
            <a:r>
              <a:rPr lang="en-GB" dirty="0"/>
              <a:t>When nurses perceive WPV as part of their normal work environment (OR [95% CI] 2.95 [1.17-7.42]; p=0.021)</a:t>
            </a:r>
            <a:endParaRPr lang="en-US" dirty="0"/>
          </a:p>
          <a:p>
            <a:pPr lvl="0"/>
            <a:r>
              <a:rPr lang="en-GB" b="1" dirty="0"/>
              <a:t>WPV worsens the work environment and the physician–nurse relationship </a:t>
            </a:r>
            <a:br>
              <a:rPr lang="en-GB" b="1" dirty="0"/>
            </a:br>
            <a:r>
              <a:rPr lang="en-GB" dirty="0"/>
              <a:t>(MD: −0.2; p=0.039 and MD: −0.2; p=0.0039, respectively)</a:t>
            </a:r>
            <a:endParaRPr lang="en-US" dirty="0"/>
          </a:p>
        </p:txBody>
      </p:sp>
      <p:sp>
        <p:nvSpPr>
          <p:cNvPr id="3" name="Title 2"/>
          <p:cNvSpPr>
            <a:spLocks noGrp="1"/>
          </p:cNvSpPr>
          <p:nvPr>
            <p:ph type="title"/>
          </p:nvPr>
        </p:nvSpPr>
        <p:spPr/>
        <p:txBody>
          <a:bodyPr/>
          <a:lstStyle/>
          <a:p>
            <a:r>
              <a:rPr lang="en-GB" dirty="0"/>
              <a:t>results</a:t>
            </a:r>
            <a:endParaRPr lang="en-US"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10</a:t>
            </a:fld>
            <a:endParaRPr lang="en-GB" dirty="0"/>
          </a:p>
        </p:txBody>
      </p:sp>
      <p:sp>
        <p:nvSpPr>
          <p:cNvPr id="5" name="Content Placeholder 4"/>
          <p:cNvSpPr>
            <a:spLocks noGrp="1"/>
          </p:cNvSpPr>
          <p:nvPr>
            <p:ph sz="quarter" idx="15"/>
          </p:nvPr>
        </p:nvSpPr>
        <p:spPr>
          <a:xfrm>
            <a:off x="620184" y="6356351"/>
            <a:ext cx="9815904" cy="365125"/>
          </a:xfrm>
        </p:spPr>
        <p:txBody>
          <a:bodyPr anchor="b" anchorCtr="0"/>
          <a:lstStyle/>
          <a:p>
            <a:r>
              <a:rPr lang="en-GB" dirty="0"/>
              <a:t>CI, confidence interval; MD, mean difference; OR, odds ratio; SD, standard deviation; WPV, workplace violence</a:t>
            </a:r>
            <a:endParaRPr lang="en-US" dirty="0"/>
          </a:p>
        </p:txBody>
      </p:sp>
      <p:graphicFrame>
        <p:nvGraphicFramePr>
          <p:cNvPr id="11" name="Content Placeholder 10"/>
          <p:cNvGraphicFramePr>
            <a:graphicFrameLocks/>
          </p:cNvGraphicFramePr>
          <p:nvPr>
            <p:extLst>
              <p:ext uri="{D42A27DB-BD31-4B8C-83A1-F6EECF244321}">
                <p14:modId xmlns:p14="http://schemas.microsoft.com/office/powerpoint/2010/main" val="3328056688"/>
              </p:ext>
            </p:extLst>
          </p:nvPr>
        </p:nvGraphicFramePr>
        <p:xfrm>
          <a:off x="7489371" y="1161585"/>
          <a:ext cx="4367733" cy="2427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45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1094296" cy="4525200"/>
          </a:xfrm>
        </p:spPr>
        <p:txBody>
          <a:bodyPr/>
          <a:lstStyle/>
          <a:p>
            <a:pPr marL="0" indent="0">
              <a:spcBef>
                <a:spcPts val="1000"/>
              </a:spcBef>
              <a:buNone/>
            </a:pPr>
            <a:r>
              <a:rPr lang="en-GB" b="1" dirty="0">
                <a:solidFill>
                  <a:schemeClr val="accent1"/>
                </a:solidFill>
              </a:rPr>
              <a:t>Results</a:t>
            </a:r>
          </a:p>
          <a:p>
            <a:pPr>
              <a:spcBef>
                <a:spcPts val="1000"/>
              </a:spcBef>
            </a:pPr>
            <a:r>
              <a:rPr lang="en-GB" b="1" dirty="0"/>
              <a:t>Nurses who perceive patient and/or caregivers’ cultural aspects as predictors are more likely to experience WPV</a:t>
            </a:r>
            <a:r>
              <a:rPr lang="en-GB" b="0" i="0" dirty="0">
                <a:solidFill>
                  <a:srgbClr val="212121"/>
                </a:solidFill>
                <a:effectLst/>
              </a:rPr>
              <a:t> </a:t>
            </a:r>
            <a:r>
              <a:rPr lang="en-GB" dirty="0"/>
              <a:t>(OR [95% CI] 3.53 [1.19-10.44]; p=0.023)</a:t>
            </a:r>
            <a:endParaRPr lang="en-US" dirty="0"/>
          </a:p>
          <a:p>
            <a:pPr>
              <a:spcBef>
                <a:spcPts val="1000"/>
              </a:spcBef>
            </a:pPr>
            <a:r>
              <a:rPr lang="en-GB" b="1" dirty="0"/>
              <a:t>Nurses who perceive patient and/or caregivers’ alcohol abuse as a predictor are less likely to experience WPV </a:t>
            </a:r>
            <a:r>
              <a:rPr lang="en-GB" dirty="0"/>
              <a:t>(OR [95% CI] 0.19 [0.05-0.72]; p=0.015)</a:t>
            </a:r>
            <a:endParaRPr lang="en-US" dirty="0"/>
          </a:p>
          <a:p>
            <a:pPr>
              <a:spcBef>
                <a:spcPts val="1000"/>
              </a:spcBef>
            </a:pPr>
            <a:r>
              <a:rPr lang="en-GB" b="1" dirty="0"/>
              <a:t>Prevention procedures the lower risk of WPV </a:t>
            </a:r>
            <a:r>
              <a:rPr lang="en-GB" dirty="0"/>
              <a:t>(OR [95% CI]: 0.23 [0.09-0.62]; p=0.004)</a:t>
            </a:r>
            <a:endParaRPr lang="en-US" dirty="0"/>
          </a:p>
          <a:p>
            <a:pPr marL="0" indent="0">
              <a:spcBef>
                <a:spcPts val="1000"/>
              </a:spcBef>
              <a:buNone/>
            </a:pPr>
            <a:r>
              <a:rPr lang="en-GB" b="1" dirty="0">
                <a:solidFill>
                  <a:schemeClr val="accent1"/>
                </a:solidFill>
              </a:rPr>
              <a:t>Conclusions</a:t>
            </a:r>
          </a:p>
          <a:p>
            <a:pPr>
              <a:spcBef>
                <a:spcPts val="1000"/>
              </a:spcBef>
            </a:pPr>
            <a:r>
              <a:rPr lang="en-GB" b="1" dirty="0"/>
              <a:t>WPV against nurses was present during the COVID-19 pandemic</a:t>
            </a:r>
          </a:p>
          <a:p>
            <a:pPr>
              <a:spcBef>
                <a:spcPts val="1000"/>
              </a:spcBef>
            </a:pPr>
            <a:r>
              <a:rPr lang="en-GB" b="1" dirty="0"/>
              <a:t>Public healthcare services can reduce the likelihood of nurses experiencing WPV by investing in improvements to the working environment </a:t>
            </a:r>
          </a:p>
          <a:p>
            <a:pPr>
              <a:spcBef>
                <a:spcPts val="1000"/>
              </a:spcBef>
            </a:pPr>
            <a:r>
              <a:rPr lang="en-GB" b="1" dirty="0"/>
              <a:t>Integrated, multimodal programmes focused on prevention and management are of value in reducing the likelihood of nurses experiencing WPV</a:t>
            </a:r>
            <a:endParaRPr lang="en-GB" dirty="0"/>
          </a:p>
          <a:p>
            <a:pPr>
              <a:spcBef>
                <a:spcPts val="1000"/>
              </a:spcBef>
            </a:pPr>
            <a:endParaRPr lang="en-GB" dirty="0"/>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Results and conclusions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8" name="Content Placeholder 7">
            <a:extLst>
              <a:ext uri="{FF2B5EF4-FFF2-40B4-BE49-F238E27FC236}">
                <a16:creationId xmlns:a16="http://schemas.microsoft.com/office/drawing/2014/main" xmlns="" id="{1978D91E-4B35-3E4B-BCB4-CF145646F8D5}"/>
              </a:ext>
            </a:extLst>
          </p:cNvPr>
          <p:cNvSpPr>
            <a:spLocks noGrp="1"/>
          </p:cNvSpPr>
          <p:nvPr>
            <p:ph sz="quarter" idx="15"/>
          </p:nvPr>
        </p:nvSpPr>
        <p:spPr/>
        <p:txBody>
          <a:bodyPr anchor="b" anchorCtr="0"/>
          <a:lstStyle/>
          <a:p>
            <a:r>
              <a:rPr lang="en-GB" dirty="0"/>
              <a:t>CI, confidence interval; OR, odds ratio; WPV, workplace violence</a:t>
            </a:r>
          </a:p>
        </p:txBody>
      </p:sp>
    </p:spTree>
    <p:extLst>
      <p:ext uri="{BB962C8B-B14F-4D97-AF65-F5344CB8AC3E}">
        <p14:creationId xmlns:p14="http://schemas.microsoft.com/office/powerpoint/2010/main" val="135286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115B0-02AF-44C8-9360-8F645029861D}"/>
              </a:ext>
            </a:extLst>
          </p:cNvPr>
          <p:cNvSpPr>
            <a:spLocks noGrp="1"/>
          </p:cNvSpPr>
          <p:nvPr>
            <p:ph type="title"/>
          </p:nvPr>
        </p:nvSpPr>
        <p:spPr/>
        <p:txBody>
          <a:bodyPr>
            <a:normAutofit/>
          </a:bodyPr>
          <a:lstStyle/>
          <a:p>
            <a:r>
              <a:rPr lang="en-GB" dirty="0"/>
              <a:t>Individual factors leading to </a:t>
            </a:r>
            <a:br>
              <a:rPr lang="en-GB" dirty="0"/>
            </a:br>
            <a:r>
              <a:rPr lang="en-GB" dirty="0"/>
              <a:t>delay in diagnosis in patients with colorectal cancer and their illness perceptions</a:t>
            </a:r>
            <a:endParaRPr lang="en-GB" sz="2200" dirty="0"/>
          </a:p>
        </p:txBody>
      </p:sp>
      <p:sp>
        <p:nvSpPr>
          <p:cNvPr id="6" name="Subtitle 5">
            <a:extLst>
              <a:ext uri="{FF2B5EF4-FFF2-40B4-BE49-F238E27FC236}">
                <a16:creationId xmlns:a16="http://schemas.microsoft.com/office/drawing/2014/main" xmlns="" id="{FBF8DC4A-5D59-3E48-B9C3-E1D88936E415}"/>
              </a:ext>
            </a:extLst>
          </p:cNvPr>
          <p:cNvSpPr>
            <a:spLocks noGrp="1"/>
          </p:cNvSpPr>
          <p:nvPr>
            <p:ph type="subTitle" idx="1"/>
          </p:nvPr>
        </p:nvSpPr>
        <p:spPr>
          <a:xfrm>
            <a:off x="609600" y="5302800"/>
            <a:ext cx="10972800" cy="810617"/>
          </a:xfrm>
        </p:spPr>
        <p:txBody>
          <a:bodyPr>
            <a:normAutofit/>
          </a:bodyPr>
          <a:lstStyle/>
          <a:p>
            <a:r>
              <a:rPr lang="en-GB" sz="2400" b="1" dirty="0"/>
              <a:t>Ege Tanrikulu Ü, et al. ESMO 2022. Abstract #CN15. Oral presentation</a:t>
            </a:r>
          </a:p>
        </p:txBody>
      </p:sp>
      <p:sp>
        <p:nvSpPr>
          <p:cNvPr id="3" name="Slide Number Placeholder 2"/>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184719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841714" cy="4525200"/>
          </a:xfrm>
        </p:spPr>
        <p:txBody>
          <a:bodyPr/>
          <a:lstStyle/>
          <a:p>
            <a:pPr marL="0" indent="0">
              <a:buNone/>
            </a:pPr>
            <a:r>
              <a:rPr lang="en-GB" b="1" dirty="0">
                <a:solidFill>
                  <a:schemeClr val="accent1"/>
                </a:solidFill>
              </a:rPr>
              <a:t>Background</a:t>
            </a:r>
          </a:p>
          <a:p>
            <a:pPr>
              <a:spcBef>
                <a:spcPts val="600"/>
              </a:spcBef>
            </a:pPr>
            <a:r>
              <a:rPr lang="en-GB" sz="1800" b="1" dirty="0"/>
              <a:t>Any delay </a:t>
            </a:r>
            <a:r>
              <a:rPr lang="en-GB" sz="1800" dirty="0"/>
              <a:t>between experiencing the first symptoms of CRC and seeking medical help </a:t>
            </a:r>
            <a:r>
              <a:rPr lang="en-GB" sz="1800" b="1" dirty="0"/>
              <a:t>can affect patient outcomes</a:t>
            </a:r>
            <a:r>
              <a:rPr lang="en-GB" sz="1800" baseline="30000" dirty="0"/>
              <a:t>1</a:t>
            </a:r>
          </a:p>
          <a:p>
            <a:r>
              <a:rPr lang="en-GB" sz="1800" b="1" dirty="0"/>
              <a:t>Understanding </a:t>
            </a:r>
            <a:r>
              <a:rPr lang="en-GB" sz="1800" dirty="0"/>
              <a:t>factors that contribute to </a:t>
            </a:r>
            <a:r>
              <a:rPr lang="en-GB" sz="1800" b="1" dirty="0"/>
              <a:t>disease perception and a delay in seeking medical help in </a:t>
            </a:r>
            <a:r>
              <a:rPr lang="en-GB" sz="1800" dirty="0"/>
              <a:t>patients with signs and symptoms of </a:t>
            </a:r>
            <a:r>
              <a:rPr lang="en-GB" sz="1800" b="1" dirty="0"/>
              <a:t>CRC may improve treatment outcomes</a:t>
            </a:r>
          </a:p>
          <a:p>
            <a:pPr marL="0" indent="0">
              <a:spcBef>
                <a:spcPts val="1800"/>
              </a:spcBef>
              <a:buNone/>
            </a:pPr>
            <a:r>
              <a:rPr lang="en-GB" b="1" dirty="0">
                <a:solidFill>
                  <a:schemeClr val="accent1"/>
                </a:solidFill>
              </a:rPr>
              <a:t>Methods</a:t>
            </a:r>
          </a:p>
          <a:p>
            <a:pPr>
              <a:spcBef>
                <a:spcPts val="600"/>
              </a:spcBef>
            </a:pPr>
            <a:r>
              <a:rPr lang="en-GB" sz="1800" b="1" dirty="0"/>
              <a:t>Descriptive, cross-sectional, single-centre study conducted in 114 patients </a:t>
            </a:r>
            <a:r>
              <a:rPr lang="en-GB" sz="1800" dirty="0"/>
              <a:t>from a medical oncology outpatient clinic of </a:t>
            </a:r>
            <a:r>
              <a:rPr lang="en-GB" sz="1800" b="1" dirty="0"/>
              <a:t>University Hospital Ankara</a:t>
            </a:r>
          </a:p>
          <a:p>
            <a:r>
              <a:rPr lang="en-GB" sz="1800" b="1" dirty="0"/>
              <a:t>Data extracted using 36-item questionnaire </a:t>
            </a:r>
            <a:r>
              <a:rPr lang="en-GB" sz="1800" dirty="0"/>
              <a:t>assessing:</a:t>
            </a:r>
          </a:p>
          <a:p>
            <a:pPr lvl="1"/>
            <a:r>
              <a:rPr lang="en-GB" sz="1600" dirty="0"/>
              <a:t>Demographics and clinical features</a:t>
            </a:r>
          </a:p>
          <a:p>
            <a:pPr lvl="1"/>
            <a:r>
              <a:rPr lang="en-GB" sz="1600" dirty="0"/>
              <a:t>Knowledge, experience, and perception of CRC symptoms + Bristol stool scale</a:t>
            </a:r>
          </a:p>
          <a:p>
            <a:pPr lvl="1"/>
            <a:r>
              <a:rPr lang="en-GB" sz="1600" dirty="0"/>
              <a:t>Time taken to seek medical attention</a:t>
            </a:r>
          </a:p>
          <a:p>
            <a:pPr lvl="1"/>
            <a:r>
              <a:rPr lang="en-GB" sz="1600" dirty="0"/>
              <a:t>Brief illness perception questionnaire</a:t>
            </a:r>
            <a:r>
              <a:rPr lang="en-GB" sz="1600" baseline="30000" dirty="0"/>
              <a:t>2,3</a:t>
            </a:r>
            <a:r>
              <a:rPr lang="en-GB" sz="1600" dirty="0"/>
              <a:t> </a:t>
            </a:r>
            <a:endParaRPr lang="en-GB" dirty="0"/>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Background and methods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8" name="Content Placeholder 7">
            <a:extLst>
              <a:ext uri="{FF2B5EF4-FFF2-40B4-BE49-F238E27FC236}">
                <a16:creationId xmlns:a16="http://schemas.microsoft.com/office/drawing/2014/main" xmlns="" id="{6BC9D99A-17F9-0E4A-8664-610BB1A1C197}"/>
              </a:ext>
            </a:extLst>
          </p:cNvPr>
          <p:cNvSpPr>
            <a:spLocks noGrp="1"/>
          </p:cNvSpPr>
          <p:nvPr>
            <p:ph sz="quarter" idx="15"/>
          </p:nvPr>
        </p:nvSpPr>
        <p:spPr>
          <a:xfrm>
            <a:off x="620184" y="6333104"/>
            <a:ext cx="10841714" cy="365125"/>
          </a:xfrm>
        </p:spPr>
        <p:txBody>
          <a:bodyPr anchor="b" anchorCtr="0"/>
          <a:lstStyle/>
          <a:p>
            <a:r>
              <a:rPr lang="en-GB" dirty="0"/>
              <a:t>CRC, colorectal cancer </a:t>
            </a:r>
          </a:p>
          <a:p>
            <a:r>
              <a:rPr lang="en-GB" dirty="0"/>
              <a:t>1. Biagi JJ, et al. JAMA. 2011;305:2335-42; 2. Broadbent E, et al. J Psychosom Res. 2006;60:631-7; 3.</a:t>
            </a:r>
            <a:r>
              <a:rPr lang="en-US" dirty="0"/>
              <a:t> Karataş T, et al. Asia Pac J Oncol Nurs. 2017;4:77-83</a:t>
            </a:r>
          </a:p>
        </p:txBody>
      </p:sp>
    </p:spTree>
    <p:extLst>
      <p:ext uri="{BB962C8B-B14F-4D97-AF65-F5344CB8AC3E}">
        <p14:creationId xmlns:p14="http://schemas.microsoft.com/office/powerpoint/2010/main" val="16791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19200" y="1389018"/>
            <a:ext cx="11455036" cy="1930060"/>
          </a:xfrm>
        </p:spPr>
        <p:txBody>
          <a:bodyPr/>
          <a:lstStyle/>
          <a:p>
            <a:pPr lvl="0">
              <a:spcBef>
                <a:spcPts val="800"/>
              </a:spcBef>
            </a:pPr>
            <a:r>
              <a:rPr lang="en-GB" sz="1800" dirty="0"/>
              <a:t>Mean (SD) age 65.7 (11.1) years; middle income (59.6%); university educated (46.5%)</a:t>
            </a:r>
          </a:p>
          <a:p>
            <a:pPr lvl="0">
              <a:spcBef>
                <a:spcPts val="800"/>
              </a:spcBef>
            </a:pPr>
            <a:r>
              <a:rPr lang="en-GB" sz="1800" dirty="0"/>
              <a:t>Mean (SD) duration of CRC: 25.6 (31.7) months; stage ≥ III at diagnosis: 65.0%; family history of CRC: 28.1%</a:t>
            </a:r>
          </a:p>
          <a:p>
            <a:pPr lvl="0">
              <a:spcBef>
                <a:spcPts val="800"/>
              </a:spcBef>
            </a:pPr>
            <a:r>
              <a:rPr lang="en-GB" sz="1800" b="1" dirty="0"/>
              <a:t>83.3% had not been screened for CRC; 76.3% were unaware of the symptoms of CRC</a:t>
            </a:r>
          </a:p>
          <a:p>
            <a:pPr lvl="0">
              <a:spcBef>
                <a:spcPts val="800"/>
              </a:spcBef>
            </a:pPr>
            <a:r>
              <a:rPr lang="en-GB" sz="1800" b="1" dirty="0"/>
              <a:t>Lack of university education was associated with delay in time to seek medical attention </a:t>
            </a:r>
            <a:br>
              <a:rPr lang="en-GB" sz="1800" b="1" dirty="0"/>
            </a:br>
            <a:r>
              <a:rPr lang="en-GB" sz="1800" dirty="0"/>
              <a:t>(</a:t>
            </a:r>
            <a:r>
              <a:rPr lang="el-GR" sz="1800" dirty="0"/>
              <a:t>χ</a:t>
            </a:r>
            <a:r>
              <a:rPr lang="en-GB" sz="1800" baseline="30000" dirty="0"/>
              <a:t>2</a:t>
            </a:r>
            <a:r>
              <a:rPr lang="en-GB" sz="1800" dirty="0"/>
              <a:t>=7.9; p&lt;0.05)</a:t>
            </a:r>
          </a:p>
          <a:p>
            <a:pPr lvl="0">
              <a:spcBef>
                <a:spcPts val="800"/>
              </a:spcBef>
            </a:pPr>
            <a:r>
              <a:rPr lang="en-GB" sz="1800" b="1" dirty="0"/>
              <a:t>Change in bowel habit was associated with delay </a:t>
            </a:r>
            <a:r>
              <a:rPr lang="en-GB" sz="1800" dirty="0"/>
              <a:t>in seeking medical attention (</a:t>
            </a:r>
            <a:r>
              <a:rPr lang="el-GR" sz="1800" dirty="0"/>
              <a:t>χ</a:t>
            </a:r>
            <a:r>
              <a:rPr lang="en-GB" sz="1800" baseline="30000" dirty="0"/>
              <a:t>2</a:t>
            </a:r>
            <a:r>
              <a:rPr lang="en-GB" sz="1800" dirty="0"/>
              <a:t>=7.8; p&lt;0.05) </a:t>
            </a:r>
            <a:br>
              <a:rPr lang="en-GB" sz="1800" dirty="0"/>
            </a:br>
            <a:r>
              <a:rPr lang="en-GB" sz="1800" dirty="0"/>
              <a:t>while </a:t>
            </a:r>
            <a:r>
              <a:rPr lang="en-GB" sz="1800" b="1" dirty="0"/>
              <a:t>rectal bleeding was not </a:t>
            </a:r>
            <a:r>
              <a:rPr lang="en-GB" sz="1800" dirty="0"/>
              <a:t>(</a:t>
            </a:r>
            <a:r>
              <a:rPr lang="el-GR" sz="1800" dirty="0"/>
              <a:t>χ</a:t>
            </a:r>
            <a:r>
              <a:rPr lang="en-GB" sz="1800" baseline="30000" dirty="0"/>
              <a:t>2</a:t>
            </a:r>
            <a:r>
              <a:rPr lang="en-GB" sz="1800" dirty="0"/>
              <a:t>=1.6; p=0.204)</a:t>
            </a:r>
          </a:p>
          <a:p>
            <a:pPr lvl="0"/>
            <a:endParaRPr lang="en-US" sz="1800" dirty="0"/>
          </a:p>
          <a:p>
            <a:pPr lvl="0"/>
            <a:endParaRPr lang="en-US" sz="1800" dirty="0"/>
          </a:p>
          <a:p>
            <a:pPr marL="0" indent="0">
              <a:buNone/>
            </a:pPr>
            <a:r>
              <a:rPr lang="en-GB" sz="1800" dirty="0"/>
              <a:t> </a:t>
            </a:r>
            <a:endParaRPr lang="en-US" sz="1800" dirty="0"/>
          </a:p>
        </p:txBody>
      </p:sp>
      <p:sp>
        <p:nvSpPr>
          <p:cNvPr id="3" name="Title 2"/>
          <p:cNvSpPr>
            <a:spLocks noGrp="1"/>
          </p:cNvSpPr>
          <p:nvPr>
            <p:ph type="title"/>
          </p:nvPr>
        </p:nvSpPr>
        <p:spPr>
          <a:xfrm>
            <a:off x="619200" y="246566"/>
            <a:ext cx="8740800" cy="807285"/>
          </a:xfrm>
        </p:spPr>
        <p:txBody>
          <a:bodyPr/>
          <a:lstStyle/>
          <a:p>
            <a:r>
              <a:rPr lang="en-GB" dirty="0"/>
              <a:t>results</a:t>
            </a:r>
            <a:endParaRPr lang="en-US"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14</a:t>
            </a:fld>
            <a:endParaRPr lang="en-GB" dirty="0"/>
          </a:p>
        </p:txBody>
      </p:sp>
      <p:sp>
        <p:nvSpPr>
          <p:cNvPr id="5" name="Content Placeholder 4"/>
          <p:cNvSpPr>
            <a:spLocks noGrp="1"/>
          </p:cNvSpPr>
          <p:nvPr>
            <p:ph sz="quarter" idx="15"/>
          </p:nvPr>
        </p:nvSpPr>
        <p:spPr>
          <a:xfrm>
            <a:off x="620183" y="6356351"/>
            <a:ext cx="10180339" cy="365125"/>
          </a:xfrm>
        </p:spPr>
        <p:txBody>
          <a:bodyPr anchor="b" anchorCtr="0"/>
          <a:lstStyle/>
          <a:p>
            <a:r>
              <a:rPr lang="en-US" dirty="0"/>
              <a:t>CRC, colorectal cancer; SD, standard deviation</a:t>
            </a:r>
          </a:p>
        </p:txBody>
      </p:sp>
      <p:sp>
        <p:nvSpPr>
          <p:cNvPr id="15" name="Text Placeholder 8"/>
          <p:cNvSpPr txBox="1">
            <a:spLocks/>
          </p:cNvSpPr>
          <p:nvPr/>
        </p:nvSpPr>
        <p:spPr>
          <a:xfrm>
            <a:off x="619200" y="923124"/>
            <a:ext cx="8229600" cy="702470"/>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cap="all" spc="100" dirty="0">
                <a:solidFill>
                  <a:schemeClr val="accent1"/>
                </a:solidFill>
                <a:ea typeface="Verdana" panose="020B0604030504040204" pitchFamily="34" charset="0"/>
              </a:rPr>
              <a:t>Demographics and outcomes</a:t>
            </a:r>
            <a:endParaRPr lang="en-US" b="1" cap="all" spc="100" dirty="0">
              <a:solidFill>
                <a:schemeClr val="accent1"/>
              </a:solidFill>
              <a:ea typeface="Verdana" panose="020B0604030504040204" pitchFamily="34" charset="0"/>
            </a:endParaRPr>
          </a:p>
        </p:txBody>
      </p:sp>
      <p:graphicFrame>
        <p:nvGraphicFramePr>
          <p:cNvPr id="10" name="Chart 9">
            <a:extLst>
              <a:ext uri="{FF2B5EF4-FFF2-40B4-BE49-F238E27FC236}">
                <a16:creationId xmlns:a16="http://schemas.microsoft.com/office/drawing/2014/main" xmlns="" id="{E2DFAE2F-5098-C54C-9430-DC49FADD2055}"/>
              </a:ext>
            </a:extLst>
          </p:cNvPr>
          <p:cNvGraphicFramePr/>
          <p:nvPr>
            <p:extLst>
              <p:ext uri="{D42A27DB-BD31-4B8C-83A1-F6EECF244321}">
                <p14:modId xmlns:p14="http://schemas.microsoft.com/office/powerpoint/2010/main" val="2602012198"/>
              </p:ext>
            </p:extLst>
          </p:nvPr>
        </p:nvGraphicFramePr>
        <p:xfrm>
          <a:off x="7402287" y="4014120"/>
          <a:ext cx="4319451" cy="2045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B83B455B-EFF1-ED48-A181-D25EE4D6B24A}"/>
              </a:ext>
            </a:extLst>
          </p:cNvPr>
          <p:cNvGraphicFramePr/>
          <p:nvPr>
            <p:extLst>
              <p:ext uri="{D42A27DB-BD31-4B8C-83A1-F6EECF244321}">
                <p14:modId xmlns:p14="http://schemas.microsoft.com/office/powerpoint/2010/main" val="1280742715"/>
              </p:ext>
            </p:extLst>
          </p:nvPr>
        </p:nvGraphicFramePr>
        <p:xfrm>
          <a:off x="235130" y="4415241"/>
          <a:ext cx="3082835" cy="16446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xmlns="" id="{E790FEDC-EBF7-4B4B-91B9-5ADE5FFA73FC}"/>
              </a:ext>
            </a:extLst>
          </p:cNvPr>
          <p:cNvGraphicFramePr/>
          <p:nvPr>
            <p:extLst>
              <p:ext uri="{D42A27DB-BD31-4B8C-83A1-F6EECF244321}">
                <p14:modId xmlns:p14="http://schemas.microsoft.com/office/powerpoint/2010/main" val="3650087826"/>
              </p:ext>
            </p:extLst>
          </p:nvPr>
        </p:nvGraphicFramePr>
        <p:xfrm>
          <a:off x="3569642" y="4145279"/>
          <a:ext cx="3797809" cy="222557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xmlns="" id="{75FBA66F-0707-5A48-866B-F8541749D2DC}"/>
              </a:ext>
            </a:extLst>
          </p:cNvPr>
          <p:cNvSpPr txBox="1"/>
          <p:nvPr/>
        </p:nvSpPr>
        <p:spPr>
          <a:xfrm>
            <a:off x="952769" y="3932913"/>
            <a:ext cx="2096291" cy="424732"/>
          </a:xfrm>
          <a:prstGeom prst="rect">
            <a:avLst/>
          </a:prstGeom>
          <a:noFill/>
        </p:spPr>
        <p:txBody>
          <a:bodyPr wrap="square"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Signs and symptoms before diagnosis (%)</a:t>
            </a:r>
          </a:p>
        </p:txBody>
      </p:sp>
      <p:sp>
        <p:nvSpPr>
          <p:cNvPr id="16" name="TextBox 15">
            <a:extLst>
              <a:ext uri="{FF2B5EF4-FFF2-40B4-BE49-F238E27FC236}">
                <a16:creationId xmlns:a16="http://schemas.microsoft.com/office/drawing/2014/main" xmlns="" id="{9AF3A2C2-5A53-8647-97DE-F681F501FCC7}"/>
              </a:ext>
            </a:extLst>
          </p:cNvPr>
          <p:cNvSpPr txBox="1"/>
          <p:nvPr/>
        </p:nvSpPr>
        <p:spPr>
          <a:xfrm>
            <a:off x="4207108" y="3795620"/>
            <a:ext cx="2522875" cy="424732"/>
          </a:xfrm>
          <a:prstGeom prst="rect">
            <a:avLst/>
          </a:prstGeom>
          <a:noFill/>
        </p:spPr>
        <p:txBody>
          <a:bodyPr wrap="square"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Signs and symptoms experienced by patients (%)</a:t>
            </a:r>
          </a:p>
        </p:txBody>
      </p:sp>
      <p:sp>
        <p:nvSpPr>
          <p:cNvPr id="6" name="TextBox 5">
            <a:extLst>
              <a:ext uri="{FF2B5EF4-FFF2-40B4-BE49-F238E27FC236}">
                <a16:creationId xmlns:a16="http://schemas.microsoft.com/office/drawing/2014/main" xmlns="" id="{B28CDCA3-A816-8DBA-E7CF-2708AC4F59DE}"/>
              </a:ext>
            </a:extLst>
          </p:cNvPr>
          <p:cNvSpPr txBox="1"/>
          <p:nvPr/>
        </p:nvSpPr>
        <p:spPr>
          <a:xfrm>
            <a:off x="8463328" y="3653547"/>
            <a:ext cx="2706190" cy="424732"/>
          </a:xfrm>
          <a:prstGeom prst="rect">
            <a:avLst/>
          </a:prstGeom>
          <a:noFill/>
        </p:spPr>
        <p:txBody>
          <a:bodyPr wrap="none"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Elapsed time from first symptoms </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to seeking medical help (%) </a:t>
            </a:r>
          </a:p>
        </p:txBody>
      </p:sp>
    </p:spTree>
    <p:extLst>
      <p:ext uri="{BB962C8B-B14F-4D97-AF65-F5344CB8AC3E}">
        <p14:creationId xmlns:p14="http://schemas.microsoft.com/office/powerpoint/2010/main" val="10109332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r>
              <a:rPr lang="en-GB" b="1" dirty="0"/>
              <a:t>Despite </a:t>
            </a:r>
            <a:r>
              <a:rPr lang="en-GB" dirty="0"/>
              <a:t>the presence of </a:t>
            </a:r>
            <a:r>
              <a:rPr lang="en-GB" b="1" dirty="0"/>
              <a:t>symptoms </a:t>
            </a:r>
            <a:r>
              <a:rPr lang="en-GB" dirty="0"/>
              <a:t>associated with CRC, </a:t>
            </a:r>
            <a:r>
              <a:rPr lang="en-GB" b="1" dirty="0"/>
              <a:t>there is considerable delay in </a:t>
            </a:r>
            <a:r>
              <a:rPr lang="en-GB" dirty="0"/>
              <a:t>the time to patients </a:t>
            </a:r>
            <a:r>
              <a:rPr lang="en-GB" b="1" dirty="0"/>
              <a:t>seeking medical help due to lack of awareness </a:t>
            </a:r>
            <a:r>
              <a:rPr lang="en-GB" dirty="0"/>
              <a:t>surrounding the symptoms of CRC</a:t>
            </a:r>
          </a:p>
          <a:p>
            <a:r>
              <a:rPr lang="en-GB" b="1" dirty="0"/>
              <a:t>Targeted and tailored interventions</a:t>
            </a:r>
            <a:r>
              <a:rPr lang="en-GB" dirty="0"/>
              <a:t> that consider the sociocultural context </a:t>
            </a:r>
            <a:r>
              <a:rPr lang="en-GB" b="1" dirty="0"/>
              <a:t>are needed</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conclusions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23927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115B0-02AF-44C8-9360-8F645029861D}"/>
              </a:ext>
            </a:extLst>
          </p:cNvPr>
          <p:cNvSpPr>
            <a:spLocks noGrp="1"/>
          </p:cNvSpPr>
          <p:nvPr>
            <p:ph type="title"/>
          </p:nvPr>
        </p:nvSpPr>
        <p:spPr/>
        <p:txBody>
          <a:bodyPr>
            <a:normAutofit/>
          </a:bodyPr>
          <a:lstStyle/>
          <a:p>
            <a:r>
              <a:rPr lang="en-GB" dirty="0"/>
              <a:t>Understanding the treatment experiences of adults diagnosed with early-onset colorectal cancer: A qualitative study</a:t>
            </a:r>
            <a:endParaRPr lang="en-GB" sz="2200" dirty="0"/>
          </a:p>
        </p:txBody>
      </p:sp>
      <p:sp>
        <p:nvSpPr>
          <p:cNvPr id="5" name="Subtitle 4">
            <a:extLst>
              <a:ext uri="{FF2B5EF4-FFF2-40B4-BE49-F238E27FC236}">
                <a16:creationId xmlns:a16="http://schemas.microsoft.com/office/drawing/2014/main" xmlns="" id="{81E69EEF-76C9-774C-995F-18EBC22F310B}"/>
              </a:ext>
            </a:extLst>
          </p:cNvPr>
          <p:cNvSpPr>
            <a:spLocks noGrp="1"/>
          </p:cNvSpPr>
          <p:nvPr>
            <p:ph type="subTitle" idx="1"/>
          </p:nvPr>
        </p:nvSpPr>
        <p:spPr>
          <a:xfrm>
            <a:off x="609600" y="5302800"/>
            <a:ext cx="10972800" cy="767074"/>
          </a:xfrm>
        </p:spPr>
        <p:txBody>
          <a:bodyPr>
            <a:normAutofit/>
          </a:bodyPr>
          <a:lstStyle/>
          <a:p>
            <a:r>
              <a:rPr lang="en-US" sz="2400" b="1" dirty="0"/>
              <a:t>Hamilton </a:t>
            </a:r>
            <a:r>
              <a:rPr lang="en-GB" sz="2400" b="1" dirty="0"/>
              <a:t>A, et al. ESMO 2022. Abstract #1434P. Poster presentation</a:t>
            </a:r>
          </a:p>
        </p:txBody>
      </p:sp>
      <p:sp>
        <p:nvSpPr>
          <p:cNvPr id="3" name="Slide Number Placeholder 2"/>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113167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841714" cy="4525200"/>
          </a:xfrm>
        </p:spPr>
        <p:txBody>
          <a:bodyPr/>
          <a:lstStyle/>
          <a:p>
            <a:pPr marL="0" indent="0">
              <a:buNone/>
            </a:pPr>
            <a:r>
              <a:rPr lang="en-GB" b="1" dirty="0">
                <a:solidFill>
                  <a:schemeClr val="accent1"/>
                </a:solidFill>
              </a:rPr>
              <a:t>Background</a:t>
            </a:r>
          </a:p>
          <a:p>
            <a:r>
              <a:rPr lang="en-GB" sz="1800" dirty="0"/>
              <a:t>The incidence of </a:t>
            </a:r>
            <a:r>
              <a:rPr lang="en-GB" sz="1800" b="1" dirty="0"/>
              <a:t>early-onset CRC </a:t>
            </a:r>
            <a:r>
              <a:rPr lang="en-GB" sz="1800" dirty="0"/>
              <a:t>(defined as CRC in adults age under 50 years) </a:t>
            </a:r>
            <a:r>
              <a:rPr lang="en-GB" sz="1800" b="1" dirty="0"/>
              <a:t>is increasing</a:t>
            </a:r>
          </a:p>
          <a:p>
            <a:r>
              <a:rPr lang="en-GB" sz="1800" dirty="0"/>
              <a:t>Diagnosis and treatment of early-onset CRC presents unique challenges; </a:t>
            </a:r>
            <a:r>
              <a:rPr lang="en-GB" sz="1800" b="1" dirty="0"/>
              <a:t>there is a need for a better understanding of patient needs</a:t>
            </a:r>
            <a:br>
              <a:rPr lang="en-GB" sz="1800" b="1" dirty="0"/>
            </a:br>
            <a:endParaRPr lang="en-GB" sz="1800" b="1" dirty="0"/>
          </a:p>
          <a:p>
            <a:pPr marL="0" indent="0">
              <a:buNone/>
            </a:pPr>
            <a:r>
              <a:rPr lang="en-GB" b="1" dirty="0">
                <a:solidFill>
                  <a:schemeClr val="accent1"/>
                </a:solidFill>
              </a:rPr>
              <a:t>Methods</a:t>
            </a:r>
          </a:p>
          <a:p>
            <a:r>
              <a:rPr lang="en-GB" sz="1800" b="1" dirty="0"/>
              <a:t>Individuals diagnosed with and treated for early-onset CRC</a:t>
            </a:r>
            <a:r>
              <a:rPr lang="en-GB" sz="1800" dirty="0"/>
              <a:t> in the UK in the last 5 years </a:t>
            </a:r>
            <a:r>
              <a:rPr lang="en-GB" sz="1800" b="1" dirty="0"/>
              <a:t>were recruited from social media</a:t>
            </a:r>
          </a:p>
          <a:p>
            <a:r>
              <a:rPr lang="en-GB" sz="1800" b="1" dirty="0"/>
              <a:t>Virtual, semi-structured interviews were held </a:t>
            </a:r>
            <a:r>
              <a:rPr lang="en-GB" sz="1800" dirty="0"/>
              <a:t>with participants from August 2021 to March 2022; these were recorded and transcribed verbatim</a:t>
            </a:r>
          </a:p>
          <a:p>
            <a:r>
              <a:rPr lang="en-GB" sz="1800" b="1" dirty="0"/>
              <a:t>Data were analysed using thematic analysis</a:t>
            </a:r>
            <a:endParaRPr lang="en-GB" b="1" dirty="0"/>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Background and methods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4" name="Content Placeholder 3"/>
          <p:cNvSpPr>
            <a:spLocks noGrp="1"/>
          </p:cNvSpPr>
          <p:nvPr>
            <p:ph sz="quarter" idx="15"/>
          </p:nvPr>
        </p:nvSpPr>
        <p:spPr/>
        <p:txBody>
          <a:bodyPr anchor="b" anchorCtr="0"/>
          <a:lstStyle/>
          <a:p>
            <a:r>
              <a:rPr lang="en-US" dirty="0"/>
              <a:t>CRC, colorectal cancer; UK, United Kingdom</a:t>
            </a:r>
          </a:p>
        </p:txBody>
      </p:sp>
    </p:spTree>
    <p:extLst>
      <p:ext uri="{BB962C8B-B14F-4D97-AF65-F5344CB8AC3E}">
        <p14:creationId xmlns:p14="http://schemas.microsoft.com/office/powerpoint/2010/main" val="381975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20184" y="950976"/>
            <a:ext cx="10962216" cy="694944"/>
          </a:xfrm>
        </p:spPr>
        <p:txBody>
          <a:bodyPr/>
          <a:lstStyle/>
          <a:p>
            <a:r>
              <a:rPr lang="en-GB" dirty="0"/>
              <a:t>21 individuals with stage I-IV disease participated in the interviews (female: n=16; male: n=5)</a:t>
            </a:r>
            <a:endParaRPr lang="en-US" dirty="0"/>
          </a:p>
          <a:p>
            <a:pPr marL="0" indent="0">
              <a:buNone/>
            </a:pPr>
            <a:r>
              <a:rPr lang="en-GB" dirty="0"/>
              <a:t> </a:t>
            </a:r>
            <a:endParaRPr lang="en-US" dirty="0"/>
          </a:p>
        </p:txBody>
      </p:sp>
      <p:sp>
        <p:nvSpPr>
          <p:cNvPr id="3" name="Title 2"/>
          <p:cNvSpPr>
            <a:spLocks noGrp="1"/>
          </p:cNvSpPr>
          <p:nvPr>
            <p:ph type="title"/>
          </p:nvPr>
        </p:nvSpPr>
        <p:spPr/>
        <p:txBody>
          <a:bodyPr/>
          <a:lstStyle/>
          <a:p>
            <a:r>
              <a:rPr lang="en-GB" dirty="0"/>
              <a:t>results</a:t>
            </a:r>
            <a:endParaRPr lang="en-US"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18</a:t>
            </a:fld>
            <a:endParaRPr lang="en-GB" dirty="0"/>
          </a:p>
        </p:txBody>
      </p:sp>
      <p:graphicFrame>
        <p:nvGraphicFramePr>
          <p:cNvPr id="17" name="Content Placeholder 5">
            <a:extLst>
              <a:ext uri="{FF2B5EF4-FFF2-40B4-BE49-F238E27FC236}">
                <a16:creationId xmlns:a16="http://schemas.microsoft.com/office/drawing/2014/main" xmlns="" id="{4C4B006A-DACF-9D4C-A0FC-94A6D34E8737}"/>
              </a:ext>
            </a:extLst>
          </p:cNvPr>
          <p:cNvGraphicFramePr>
            <a:graphicFrameLocks/>
          </p:cNvGraphicFramePr>
          <p:nvPr>
            <p:extLst>
              <p:ext uri="{D42A27DB-BD31-4B8C-83A1-F6EECF244321}">
                <p14:modId xmlns:p14="http://schemas.microsoft.com/office/powerpoint/2010/main" val="3392561138"/>
              </p:ext>
            </p:extLst>
          </p:nvPr>
        </p:nvGraphicFramePr>
        <p:xfrm>
          <a:off x="9763901" y="1431105"/>
          <a:ext cx="2267447" cy="3127934"/>
        </p:xfrm>
        <a:graphic>
          <a:graphicData uri="http://schemas.openxmlformats.org/drawingml/2006/table">
            <a:tbl>
              <a:tblPr firstRow="1" bandRow="1">
                <a:tableStyleId>{5C22544A-7EE6-4342-B048-85BDC9FD1C3A}</a:tableStyleId>
              </a:tblPr>
              <a:tblGrid>
                <a:gridCol w="2267447">
                  <a:extLst>
                    <a:ext uri="{9D8B030D-6E8A-4147-A177-3AD203B41FA5}">
                      <a16:colId xmlns:a16="http://schemas.microsoft.com/office/drawing/2014/main" xmlns="" val="1696801843"/>
                    </a:ext>
                  </a:extLst>
                </a:gridCol>
              </a:tblGrid>
              <a:tr h="219787">
                <a:tc>
                  <a:txBody>
                    <a:bodyPr/>
                    <a:lstStyle/>
                    <a:p>
                      <a:pPr algn="ctr">
                        <a:lnSpc>
                          <a:spcPct val="90000"/>
                        </a:lnSpc>
                      </a:pPr>
                      <a:r>
                        <a:rPr lang="en-GB" sz="1200" b="1" dirty="0">
                          <a:latin typeface="Arial" panose="020B0604020202020204" pitchFamily="34" charset="0"/>
                          <a:cs typeface="Arial" panose="020B0604020202020204" pitchFamily="34" charset="0"/>
                        </a:rPr>
                        <a:t>Theme 5</a:t>
                      </a:r>
                    </a:p>
                  </a:txBody>
                  <a:tcPr marL="55440" marR="55440" marT="9720" marB="9720" anchor="ctr"/>
                </a:tc>
                <a:extLst>
                  <a:ext uri="{0D108BD9-81ED-4DB2-BD59-A6C34878D82A}">
                    <a16:rowId xmlns:a16="http://schemas.microsoft.com/office/drawing/2014/main" xmlns="" val="274043259"/>
                  </a:ext>
                </a:extLst>
              </a:tr>
              <a:tr h="329680">
                <a:tc>
                  <a:txBody>
                    <a:bodyPr/>
                    <a:lstStyle/>
                    <a:p>
                      <a:pPr algn="ctr">
                        <a:lnSpc>
                          <a:spcPct val="90000"/>
                        </a:lnSpc>
                      </a:pPr>
                      <a:r>
                        <a:rPr lang="en-GB" sz="1000" b="1" dirty="0">
                          <a:latin typeface="Arial" panose="020B0604020202020204" pitchFamily="34" charset="0"/>
                          <a:cs typeface="Arial" panose="020B0604020202020204" pitchFamily="34" charset="0"/>
                        </a:rPr>
                        <a:t>The impact of COVID-19 on treatment experiences</a:t>
                      </a:r>
                    </a:p>
                  </a:txBody>
                  <a:tcPr marL="55440" marR="55440" marT="9720" marB="9720" anchor="ctr"/>
                </a:tc>
                <a:extLst>
                  <a:ext uri="{0D108BD9-81ED-4DB2-BD59-A6C34878D82A}">
                    <a16:rowId xmlns:a16="http://schemas.microsoft.com/office/drawing/2014/main" xmlns="" val="4196677805"/>
                  </a:ext>
                </a:extLst>
              </a:tr>
              <a:tr h="2578467">
                <a:tc>
                  <a:txBody>
                    <a:bodyPr/>
                    <a:lstStyle/>
                    <a:p>
                      <a:pPr marL="0" indent="0" algn="l">
                        <a:lnSpc>
                          <a:spcPct val="100000"/>
                        </a:lnSpc>
                        <a:spcAft>
                          <a:spcPts val="300"/>
                        </a:spcAft>
                        <a:buFont typeface="Arial" panose="020B0604020202020204" pitchFamily="34" charset="0"/>
                        <a:buNone/>
                      </a:pPr>
                      <a:r>
                        <a:rPr lang="en-GB" sz="1000" b="1" u="sng" dirty="0">
                          <a:solidFill>
                            <a:schemeClr val="accent1"/>
                          </a:solidFill>
                          <a:latin typeface="Arial" panose="020B0604020202020204" pitchFamily="34" charset="0"/>
                          <a:cs typeface="Arial" panose="020B0604020202020204" pitchFamily="34" charset="0"/>
                        </a:rPr>
                        <a:t>Negative</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Participants often struggled with attending appointments alone</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Plans for treatment could change rapidly, creating uncertainty</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Less support available to patients – both in the NHS and in their wider network</a:t>
                      </a:r>
                    </a:p>
                    <a:p>
                      <a:pPr marL="0" indent="0" algn="l">
                        <a:lnSpc>
                          <a:spcPct val="100000"/>
                        </a:lnSpc>
                        <a:spcAft>
                          <a:spcPts val="300"/>
                        </a:spcAft>
                        <a:buClr>
                          <a:schemeClr val="accent1"/>
                        </a:buClr>
                        <a:buFont typeface="Arial" panose="020B0604020202020204" pitchFamily="34" charset="0"/>
                        <a:buNone/>
                        <a:tabLst/>
                      </a:pPr>
                      <a:r>
                        <a:rPr lang="en-GB" sz="1000" b="1" u="sng" dirty="0">
                          <a:solidFill>
                            <a:schemeClr val="accent1"/>
                          </a:solidFill>
                          <a:latin typeface="Arial" panose="020B0604020202020204" pitchFamily="34" charset="0"/>
                          <a:cs typeface="Arial" panose="020B0604020202020204" pitchFamily="34" charset="0"/>
                        </a:rPr>
                        <a:t>Positive</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Restrictions on visitors to hospital wards was perceived as beneficial</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Lockdown was helpful as patients did not feel like they were missing out, and were able to continue to work and socialise virtually</a:t>
                      </a:r>
                    </a:p>
                  </a:txBody>
                  <a:tcPr marL="55440" marR="55440" marT="9720" marB="9720"/>
                </a:tc>
                <a:extLst>
                  <a:ext uri="{0D108BD9-81ED-4DB2-BD59-A6C34878D82A}">
                    <a16:rowId xmlns:a16="http://schemas.microsoft.com/office/drawing/2014/main" xmlns="" val="3245473166"/>
                  </a:ext>
                </a:extLst>
              </a:tr>
            </a:tbl>
          </a:graphicData>
        </a:graphic>
      </p:graphicFrame>
      <p:sp>
        <p:nvSpPr>
          <p:cNvPr id="18" name="Rounded Rectangular Callout 17">
            <a:extLst>
              <a:ext uri="{FF2B5EF4-FFF2-40B4-BE49-F238E27FC236}">
                <a16:creationId xmlns:a16="http://schemas.microsoft.com/office/drawing/2014/main" xmlns="" id="{465553DB-3C80-324B-9366-1A169F21A502}"/>
              </a:ext>
            </a:extLst>
          </p:cNvPr>
          <p:cNvSpPr/>
          <p:nvPr/>
        </p:nvSpPr>
        <p:spPr>
          <a:xfrm>
            <a:off x="9763901" y="4616074"/>
            <a:ext cx="2268000" cy="1136182"/>
          </a:xfrm>
          <a:prstGeom prst="wedgeRoundRect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“There just wasn’t anybody there, there was nobody in offices, there was nobody manning the phones, so in terms of that, I felt very alone in that”</a:t>
            </a:r>
          </a:p>
        </p:txBody>
      </p:sp>
      <p:graphicFrame>
        <p:nvGraphicFramePr>
          <p:cNvPr id="20" name="Content Placeholder 5">
            <a:extLst>
              <a:ext uri="{FF2B5EF4-FFF2-40B4-BE49-F238E27FC236}">
                <a16:creationId xmlns:a16="http://schemas.microsoft.com/office/drawing/2014/main" xmlns="" id="{0D90611D-EE32-1140-A1A5-CAAF44542DE1}"/>
              </a:ext>
            </a:extLst>
          </p:cNvPr>
          <p:cNvGraphicFramePr>
            <a:graphicFrameLocks/>
          </p:cNvGraphicFramePr>
          <p:nvPr>
            <p:extLst>
              <p:ext uri="{D42A27DB-BD31-4B8C-83A1-F6EECF244321}">
                <p14:modId xmlns:p14="http://schemas.microsoft.com/office/powerpoint/2010/main" val="2394236474"/>
              </p:ext>
            </p:extLst>
          </p:nvPr>
        </p:nvGraphicFramePr>
        <p:xfrm>
          <a:off x="7343221" y="1431105"/>
          <a:ext cx="2267447" cy="2993140"/>
        </p:xfrm>
        <a:graphic>
          <a:graphicData uri="http://schemas.openxmlformats.org/drawingml/2006/table">
            <a:tbl>
              <a:tblPr firstRow="1" bandRow="1">
                <a:tableStyleId>{5C22544A-7EE6-4342-B048-85BDC9FD1C3A}</a:tableStyleId>
              </a:tblPr>
              <a:tblGrid>
                <a:gridCol w="2267447">
                  <a:extLst>
                    <a:ext uri="{9D8B030D-6E8A-4147-A177-3AD203B41FA5}">
                      <a16:colId xmlns:a16="http://schemas.microsoft.com/office/drawing/2014/main" xmlns="" val="1696801843"/>
                    </a:ext>
                  </a:extLst>
                </a:gridCol>
              </a:tblGrid>
              <a:tr h="221600">
                <a:tc>
                  <a:txBody>
                    <a:bodyPr/>
                    <a:lstStyle/>
                    <a:p>
                      <a:pPr algn="ctr">
                        <a:lnSpc>
                          <a:spcPct val="90000"/>
                        </a:lnSpc>
                      </a:pPr>
                      <a:r>
                        <a:rPr lang="en-GB" sz="1200" b="1" dirty="0">
                          <a:latin typeface="Arial" panose="020B0604020202020204" pitchFamily="34" charset="0"/>
                          <a:cs typeface="Arial" panose="020B0604020202020204" pitchFamily="34" charset="0"/>
                        </a:rPr>
                        <a:t>Theme 4</a:t>
                      </a:r>
                    </a:p>
                  </a:txBody>
                  <a:tcPr marL="54000" marR="54000" marT="9720" marB="9720" anchor="ctr"/>
                </a:tc>
                <a:extLst>
                  <a:ext uri="{0D108BD9-81ED-4DB2-BD59-A6C34878D82A}">
                    <a16:rowId xmlns:a16="http://schemas.microsoft.com/office/drawing/2014/main" xmlns="" val="274043259"/>
                  </a:ext>
                </a:extLst>
              </a:tr>
              <a:tr h="332400">
                <a:tc>
                  <a:txBody>
                    <a:bodyPr/>
                    <a:lstStyle/>
                    <a:p>
                      <a:pPr algn="ctr">
                        <a:lnSpc>
                          <a:spcPct val="90000"/>
                        </a:lnSpc>
                      </a:pPr>
                      <a:r>
                        <a:rPr lang="en-GB" sz="1000" b="1" dirty="0">
                          <a:latin typeface="Arial" panose="020B0604020202020204" pitchFamily="34" charset="0"/>
                          <a:cs typeface="Arial" panose="020B0604020202020204" pitchFamily="34" charset="0"/>
                        </a:rPr>
                        <a:t>Unmet needs during the treatment phase of the patient journey</a:t>
                      </a:r>
                    </a:p>
                  </a:txBody>
                  <a:tcPr marL="54000" marR="54000" marT="9720" marB="9720" anchor="ctr"/>
                </a:tc>
                <a:extLst>
                  <a:ext uri="{0D108BD9-81ED-4DB2-BD59-A6C34878D82A}">
                    <a16:rowId xmlns:a16="http://schemas.microsoft.com/office/drawing/2014/main" xmlns="" val="4196677805"/>
                  </a:ext>
                </a:extLst>
              </a:tr>
              <a:tr h="2439140">
                <a:tc>
                  <a:txBody>
                    <a:bodyPr/>
                    <a:lstStyle/>
                    <a:p>
                      <a:pPr marL="0" indent="0" algn="l">
                        <a:lnSpc>
                          <a:spcPct val="100000"/>
                        </a:lnSpc>
                        <a:spcAft>
                          <a:spcPts val="300"/>
                        </a:spcAft>
                        <a:buFont typeface="Arial" panose="020B0604020202020204" pitchFamily="34" charset="0"/>
                        <a:buNone/>
                      </a:pPr>
                      <a:r>
                        <a:rPr lang="en-GB" sz="1000" b="1" u="sng" dirty="0">
                          <a:solidFill>
                            <a:schemeClr val="accent1"/>
                          </a:solidFill>
                          <a:latin typeface="Arial" panose="020B0604020202020204" pitchFamily="34" charset="0"/>
                          <a:cs typeface="Arial" panose="020B0604020202020204" pitchFamily="34" charset="0"/>
                        </a:rPr>
                        <a:t>Information</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Multiple sources of information, which were often conflicting or lacking</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Strong desire to be well informed about their care</a:t>
                      </a:r>
                    </a:p>
                    <a:p>
                      <a:pPr marL="0" indent="0" algn="l">
                        <a:lnSpc>
                          <a:spcPct val="100000"/>
                        </a:lnSpc>
                        <a:spcAft>
                          <a:spcPts val="300"/>
                        </a:spcAft>
                        <a:buClr>
                          <a:schemeClr val="accent1"/>
                        </a:buClr>
                        <a:buFont typeface="Arial" panose="020B0604020202020204" pitchFamily="34" charset="0"/>
                        <a:buNone/>
                        <a:tabLst/>
                      </a:pPr>
                      <a:r>
                        <a:rPr lang="en-GB" sz="1000" b="1" u="sng" dirty="0">
                          <a:solidFill>
                            <a:schemeClr val="accent1"/>
                          </a:solidFill>
                          <a:latin typeface="Arial" panose="020B0604020202020204" pitchFamily="34" charset="0"/>
                          <a:cs typeface="Arial" panose="020B0604020202020204" pitchFamily="34" charset="0"/>
                        </a:rPr>
                        <a:t>Holistic care</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HCPs were focused on physical issues during treatment</a:t>
                      </a:r>
                    </a:p>
                    <a:p>
                      <a:pPr marL="93663" indent="-93663">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Sources of support were often informal, and services for younger patients were lacking</a:t>
                      </a:r>
                    </a:p>
                    <a:p>
                      <a:pPr marL="93663" indent="-93663">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Support and guidance in the area of sex and intimacy was inadequate</a:t>
                      </a:r>
                    </a:p>
                  </a:txBody>
                  <a:tcPr marL="54000" marR="54000" marT="9720" marB="9720"/>
                </a:tc>
                <a:extLst>
                  <a:ext uri="{0D108BD9-81ED-4DB2-BD59-A6C34878D82A}">
                    <a16:rowId xmlns:a16="http://schemas.microsoft.com/office/drawing/2014/main" xmlns="" val="3245473166"/>
                  </a:ext>
                </a:extLst>
              </a:tr>
            </a:tbl>
          </a:graphicData>
        </a:graphic>
      </p:graphicFrame>
      <p:sp>
        <p:nvSpPr>
          <p:cNvPr id="21" name="Rounded Rectangular Callout 20">
            <a:extLst>
              <a:ext uri="{FF2B5EF4-FFF2-40B4-BE49-F238E27FC236}">
                <a16:creationId xmlns:a16="http://schemas.microsoft.com/office/drawing/2014/main" xmlns="" id="{316641D2-180B-B543-867B-463FD480243E}"/>
              </a:ext>
            </a:extLst>
          </p:cNvPr>
          <p:cNvSpPr/>
          <p:nvPr/>
        </p:nvSpPr>
        <p:spPr>
          <a:xfrm>
            <a:off x="7343221" y="4496253"/>
            <a:ext cx="2268000" cy="1386536"/>
          </a:xfrm>
          <a:prstGeom prst="wedgeRoundRect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“A big worry for me because so much had changed, and so much of your image has changed, and you don’t feel sexy anymore because you have a scar, you have a bag hanging from you”</a:t>
            </a:r>
          </a:p>
        </p:txBody>
      </p:sp>
      <p:graphicFrame>
        <p:nvGraphicFramePr>
          <p:cNvPr id="23" name="Content Placeholder 5">
            <a:extLst>
              <a:ext uri="{FF2B5EF4-FFF2-40B4-BE49-F238E27FC236}">
                <a16:creationId xmlns:a16="http://schemas.microsoft.com/office/drawing/2014/main" xmlns="" id="{42703A49-8A2D-AC4E-A945-E78356E88EC3}"/>
              </a:ext>
            </a:extLst>
          </p:cNvPr>
          <p:cNvGraphicFramePr>
            <a:graphicFrameLocks/>
          </p:cNvGraphicFramePr>
          <p:nvPr>
            <p:extLst>
              <p:ext uri="{D42A27DB-BD31-4B8C-83A1-F6EECF244321}">
                <p14:modId xmlns:p14="http://schemas.microsoft.com/office/powerpoint/2010/main" val="4084670401"/>
              </p:ext>
            </p:extLst>
          </p:nvPr>
        </p:nvGraphicFramePr>
        <p:xfrm>
          <a:off x="4953135" y="1431105"/>
          <a:ext cx="2267447" cy="2826754"/>
        </p:xfrm>
        <a:graphic>
          <a:graphicData uri="http://schemas.openxmlformats.org/drawingml/2006/table">
            <a:tbl>
              <a:tblPr firstRow="1" bandRow="1">
                <a:tableStyleId>{5C22544A-7EE6-4342-B048-85BDC9FD1C3A}</a:tableStyleId>
              </a:tblPr>
              <a:tblGrid>
                <a:gridCol w="2267447">
                  <a:extLst>
                    <a:ext uri="{9D8B030D-6E8A-4147-A177-3AD203B41FA5}">
                      <a16:colId xmlns:a16="http://schemas.microsoft.com/office/drawing/2014/main" xmlns="" val="1696801843"/>
                    </a:ext>
                  </a:extLst>
                </a:gridCol>
              </a:tblGrid>
              <a:tr h="222625">
                <a:tc>
                  <a:txBody>
                    <a:bodyPr/>
                    <a:lstStyle/>
                    <a:p>
                      <a:pPr algn="ctr">
                        <a:lnSpc>
                          <a:spcPct val="90000"/>
                        </a:lnSpc>
                      </a:pPr>
                      <a:r>
                        <a:rPr lang="en-GB" sz="1200" b="1" dirty="0">
                          <a:latin typeface="Arial" panose="020B0604020202020204" pitchFamily="34" charset="0"/>
                          <a:cs typeface="Arial" panose="020B0604020202020204" pitchFamily="34" charset="0"/>
                        </a:rPr>
                        <a:t>Theme 3</a:t>
                      </a:r>
                    </a:p>
                  </a:txBody>
                  <a:tcPr marL="55440" marR="55440" marT="9720" marB="9720" anchor="ctr"/>
                </a:tc>
                <a:extLst>
                  <a:ext uri="{0D108BD9-81ED-4DB2-BD59-A6C34878D82A}">
                    <a16:rowId xmlns:a16="http://schemas.microsoft.com/office/drawing/2014/main" xmlns="" val="274043259"/>
                  </a:ext>
                </a:extLst>
              </a:tr>
              <a:tr h="333938">
                <a:tc>
                  <a:txBody>
                    <a:bodyPr/>
                    <a:lstStyle/>
                    <a:p>
                      <a:pPr algn="ctr">
                        <a:lnSpc>
                          <a:spcPct val="90000"/>
                        </a:lnSpc>
                      </a:pPr>
                      <a:r>
                        <a:rPr lang="en-GB" sz="1000" b="1" dirty="0">
                          <a:latin typeface="Arial" panose="020B0604020202020204" pitchFamily="34" charset="0"/>
                          <a:cs typeface="Arial" panose="020B0604020202020204" pitchFamily="34" charset="0"/>
                        </a:rPr>
                        <a:t>Support during cancer treatment</a:t>
                      </a:r>
                    </a:p>
                  </a:txBody>
                  <a:tcPr marL="55440" marR="55440" marT="9720" marB="9720" anchor="ctr"/>
                </a:tc>
                <a:extLst>
                  <a:ext uri="{0D108BD9-81ED-4DB2-BD59-A6C34878D82A}">
                    <a16:rowId xmlns:a16="http://schemas.microsoft.com/office/drawing/2014/main" xmlns="" val="4196677805"/>
                  </a:ext>
                </a:extLst>
              </a:tr>
              <a:tr h="2270191">
                <a:tc>
                  <a:txBody>
                    <a:bodyPr/>
                    <a:lstStyle/>
                    <a:p>
                      <a:pPr marL="0" indent="0" algn="l">
                        <a:lnSpc>
                          <a:spcPct val="100000"/>
                        </a:lnSpc>
                        <a:spcAft>
                          <a:spcPts val="300"/>
                        </a:spcAft>
                        <a:buFont typeface="Arial" panose="020B0604020202020204" pitchFamily="34" charset="0"/>
                        <a:buNone/>
                      </a:pPr>
                      <a:r>
                        <a:rPr lang="en-GB" sz="1000" b="1" u="sng" dirty="0">
                          <a:solidFill>
                            <a:schemeClr val="accent1"/>
                          </a:solidFill>
                          <a:latin typeface="Arial" panose="020B0604020202020204" pitchFamily="34" charset="0"/>
                          <a:cs typeface="Arial" panose="020B0604020202020204" pitchFamily="34" charset="0"/>
                        </a:rPr>
                        <a:t>Family and friends</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Great practical and emotional support from family and friends</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Guilt associated with being a burden on their loved ones</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Instinct to protect people close to them</a:t>
                      </a:r>
                    </a:p>
                    <a:p>
                      <a:pPr marL="0" indent="0" algn="l">
                        <a:lnSpc>
                          <a:spcPct val="100000"/>
                        </a:lnSpc>
                        <a:spcAft>
                          <a:spcPts val="300"/>
                        </a:spcAft>
                        <a:buClr>
                          <a:schemeClr val="accent1"/>
                        </a:buClr>
                        <a:buFont typeface="Arial" panose="020B0604020202020204" pitchFamily="34" charset="0"/>
                        <a:buNone/>
                        <a:tabLst/>
                      </a:pPr>
                      <a:r>
                        <a:rPr lang="en-GB" sz="1000" b="1" u="sng" dirty="0">
                          <a:solidFill>
                            <a:schemeClr val="accent1"/>
                          </a:solidFill>
                          <a:latin typeface="Arial" panose="020B0604020202020204" pitchFamily="34" charset="0"/>
                          <a:cs typeface="Arial" panose="020B0604020202020204" pitchFamily="34" charset="0"/>
                        </a:rPr>
                        <a:t>Online</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Used the internet to connect with other patients with early-onset CRC and for information</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Negatives to being online, such as misinformation or distress</a:t>
                      </a:r>
                    </a:p>
                  </a:txBody>
                  <a:tcPr marL="55440" marR="55440" marT="9720" marB="9720"/>
                </a:tc>
                <a:extLst>
                  <a:ext uri="{0D108BD9-81ED-4DB2-BD59-A6C34878D82A}">
                    <a16:rowId xmlns:a16="http://schemas.microsoft.com/office/drawing/2014/main" xmlns="" val="3245473166"/>
                  </a:ext>
                </a:extLst>
              </a:tr>
            </a:tbl>
          </a:graphicData>
        </a:graphic>
      </p:graphicFrame>
      <p:sp>
        <p:nvSpPr>
          <p:cNvPr id="24" name="Rounded Rectangular Callout 23">
            <a:extLst>
              <a:ext uri="{FF2B5EF4-FFF2-40B4-BE49-F238E27FC236}">
                <a16:creationId xmlns:a16="http://schemas.microsoft.com/office/drawing/2014/main" xmlns="" id="{11DAF264-F7F2-4C47-A915-EFEE33735430}"/>
              </a:ext>
            </a:extLst>
          </p:cNvPr>
          <p:cNvSpPr/>
          <p:nvPr/>
        </p:nvSpPr>
        <p:spPr>
          <a:xfrm>
            <a:off x="4953135" y="4314022"/>
            <a:ext cx="2268000" cy="1645920"/>
          </a:xfrm>
          <a:prstGeom prst="wedgeRoundRectCallout">
            <a:avLst>
              <a:gd name="adj1" fmla="val -19887"/>
              <a:gd name="adj2" fmla="val 58056"/>
              <a:gd name="adj3" fmla="val 1666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GB" sz="950" b="1" dirty="0">
                <a:latin typeface="Arial" panose="020B0604020202020204" pitchFamily="34" charset="0"/>
                <a:cs typeface="Arial" panose="020B0604020202020204" pitchFamily="34" charset="0"/>
              </a:rPr>
              <a:t>“Everybody comes out from everywhere when you get diagnosed with something and you’re going through a hard time, and you don’t realise how loved you are, when you get so much support. So it’s definitely brought everybody a lot closer, I think. There’s some goodness in it”</a:t>
            </a:r>
          </a:p>
        </p:txBody>
      </p:sp>
      <p:sp>
        <p:nvSpPr>
          <p:cNvPr id="25" name="Rounded Rectangle 24">
            <a:extLst>
              <a:ext uri="{FF2B5EF4-FFF2-40B4-BE49-F238E27FC236}">
                <a16:creationId xmlns:a16="http://schemas.microsoft.com/office/drawing/2014/main" xmlns="" id="{E40CF508-70F4-1F48-8620-E8834685B311}"/>
              </a:ext>
            </a:extLst>
          </p:cNvPr>
          <p:cNvSpPr/>
          <p:nvPr/>
        </p:nvSpPr>
        <p:spPr>
          <a:xfrm>
            <a:off x="4953135" y="3187065"/>
            <a:ext cx="2268000" cy="1070794"/>
          </a:xfrm>
          <a:prstGeom prst="roundRect">
            <a:avLst>
              <a:gd name="adj" fmla="val 12281"/>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xmlns="" id="{F2E0EB54-90AA-A84F-A0E7-DB3E7F2C9610}"/>
              </a:ext>
            </a:extLst>
          </p:cNvPr>
          <p:cNvGraphicFramePr>
            <a:graphicFrameLocks noGrp="1"/>
          </p:cNvGraphicFramePr>
          <p:nvPr>
            <p:ph sz="quarter" idx="15"/>
            <p:extLst>
              <p:ext uri="{D42A27DB-BD31-4B8C-83A1-F6EECF244321}">
                <p14:modId xmlns:p14="http://schemas.microsoft.com/office/powerpoint/2010/main" val="2918474439"/>
              </p:ext>
            </p:extLst>
          </p:nvPr>
        </p:nvGraphicFramePr>
        <p:xfrm>
          <a:off x="142369" y="1431105"/>
          <a:ext cx="2268000" cy="3246552"/>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xmlns="" val="1696801843"/>
                    </a:ext>
                  </a:extLst>
                </a:gridCol>
              </a:tblGrid>
              <a:tr h="228434">
                <a:tc>
                  <a:txBody>
                    <a:bodyPr/>
                    <a:lstStyle/>
                    <a:p>
                      <a:pPr algn="ctr">
                        <a:lnSpc>
                          <a:spcPct val="90000"/>
                        </a:lnSpc>
                      </a:pPr>
                      <a:r>
                        <a:rPr lang="en-GB" sz="1200" b="1" dirty="0">
                          <a:latin typeface="Arial" panose="020B0604020202020204" pitchFamily="34" charset="0"/>
                          <a:cs typeface="Arial" panose="020B0604020202020204" pitchFamily="34" charset="0"/>
                        </a:rPr>
                        <a:t>Theme 1</a:t>
                      </a:r>
                    </a:p>
                  </a:txBody>
                  <a:tcPr marL="55440" marR="55440" marT="9720" marB="9720" anchor="ctr"/>
                </a:tc>
                <a:extLst>
                  <a:ext uri="{0D108BD9-81ED-4DB2-BD59-A6C34878D82A}">
                    <a16:rowId xmlns:a16="http://schemas.microsoft.com/office/drawing/2014/main" xmlns="" val="274043259"/>
                  </a:ext>
                </a:extLst>
              </a:tr>
              <a:tr h="342650">
                <a:tc>
                  <a:txBody>
                    <a:bodyPr/>
                    <a:lstStyle/>
                    <a:p>
                      <a:pPr algn="ctr">
                        <a:lnSpc>
                          <a:spcPct val="90000"/>
                        </a:lnSpc>
                      </a:pPr>
                      <a:r>
                        <a:rPr lang="en-GB" sz="1000" b="1" dirty="0">
                          <a:latin typeface="Arial" panose="020B0604020202020204" pitchFamily="34" charset="0"/>
                          <a:cs typeface="Arial" panose="020B0604020202020204" pitchFamily="34" charset="0"/>
                        </a:rPr>
                        <a:t>The impact of treatment on an individual’s health and wellbeing</a:t>
                      </a:r>
                    </a:p>
                  </a:txBody>
                  <a:tcPr marL="55440" marR="55440" marT="9720" marB="9720" anchor="ctr"/>
                </a:tc>
                <a:extLst>
                  <a:ext uri="{0D108BD9-81ED-4DB2-BD59-A6C34878D82A}">
                    <a16:rowId xmlns:a16="http://schemas.microsoft.com/office/drawing/2014/main" xmlns="" val="4196677805"/>
                  </a:ext>
                </a:extLst>
              </a:tr>
              <a:tr h="2675468">
                <a:tc>
                  <a:txBody>
                    <a:bodyPr/>
                    <a:lstStyle/>
                    <a:p>
                      <a:pPr marL="0" indent="0" algn="l">
                        <a:lnSpc>
                          <a:spcPct val="100000"/>
                        </a:lnSpc>
                        <a:spcAft>
                          <a:spcPts val="300"/>
                        </a:spcAft>
                        <a:buFont typeface="Arial" panose="020B0604020202020204" pitchFamily="34" charset="0"/>
                        <a:buNone/>
                      </a:pPr>
                      <a:r>
                        <a:rPr lang="en-GB" sz="1000" b="1" u="sng" dirty="0">
                          <a:solidFill>
                            <a:schemeClr val="accent1"/>
                          </a:solidFill>
                          <a:latin typeface="Arial" panose="020B0604020202020204" pitchFamily="34" charset="0"/>
                          <a:cs typeface="Arial" panose="020B0604020202020204" pitchFamily="34" charset="0"/>
                        </a:rPr>
                        <a:t>Physical</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The physical implications of treatment are challenging</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Patients are often ill-prepared </a:t>
                      </a:r>
                    </a:p>
                    <a:p>
                      <a:pPr marL="0" indent="0" algn="l">
                        <a:lnSpc>
                          <a:spcPct val="100000"/>
                        </a:lnSpc>
                        <a:spcAft>
                          <a:spcPts val="300"/>
                        </a:spcAft>
                        <a:buClr>
                          <a:schemeClr val="accent1"/>
                        </a:buClr>
                        <a:buFont typeface="Arial" panose="020B0604020202020204" pitchFamily="34" charset="0"/>
                        <a:buNone/>
                        <a:tabLst/>
                      </a:pPr>
                      <a:r>
                        <a:rPr lang="en-GB" sz="1000" b="1" u="sng" dirty="0">
                          <a:solidFill>
                            <a:schemeClr val="accent1"/>
                          </a:solidFill>
                          <a:latin typeface="Arial" panose="020B0604020202020204" pitchFamily="34" charset="0"/>
                          <a:cs typeface="Arial" panose="020B0604020202020204" pitchFamily="34" charset="0"/>
                        </a:rPr>
                        <a:t>Psychological</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Complicated psychological issues are common</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Going through cancer treatment is lonely/isolating</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Participants described fear, anxiety, depression, loss of control, and altered body image</a:t>
                      </a:r>
                    </a:p>
                    <a:p>
                      <a:pPr marL="0" indent="0" algn="l">
                        <a:lnSpc>
                          <a:spcPct val="100000"/>
                        </a:lnSpc>
                        <a:spcAft>
                          <a:spcPts val="300"/>
                        </a:spcAft>
                        <a:buClr>
                          <a:schemeClr val="accent1"/>
                        </a:buClr>
                        <a:buFont typeface="Arial" panose="020B0604020202020204" pitchFamily="34" charset="0"/>
                        <a:buNone/>
                        <a:tabLst/>
                      </a:pPr>
                      <a:r>
                        <a:rPr lang="en-GB" sz="1000" b="1" u="sng" dirty="0">
                          <a:solidFill>
                            <a:schemeClr val="accent1"/>
                          </a:solidFill>
                          <a:latin typeface="Arial" panose="020B0604020202020204" pitchFamily="34" charset="0"/>
                          <a:cs typeface="Arial" panose="020B0604020202020204" pitchFamily="34" charset="0"/>
                        </a:rPr>
                        <a:t>Social</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Most managed financially with lower stress than anticipated</a:t>
                      </a:r>
                    </a:p>
                  </a:txBody>
                  <a:tcPr marL="55440" marR="55440" marT="9720" marB="9720"/>
                </a:tc>
                <a:extLst>
                  <a:ext uri="{0D108BD9-81ED-4DB2-BD59-A6C34878D82A}">
                    <a16:rowId xmlns:a16="http://schemas.microsoft.com/office/drawing/2014/main" xmlns="" val="3245473166"/>
                  </a:ext>
                </a:extLst>
              </a:tr>
            </a:tbl>
          </a:graphicData>
        </a:graphic>
      </p:graphicFrame>
      <p:sp>
        <p:nvSpPr>
          <p:cNvPr id="10" name="Rounded Rectangle 9"/>
          <p:cNvSpPr/>
          <p:nvPr/>
        </p:nvSpPr>
        <p:spPr>
          <a:xfrm>
            <a:off x="142369" y="3581749"/>
            <a:ext cx="2268000" cy="519057"/>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ular Callout 6">
            <a:extLst>
              <a:ext uri="{FF2B5EF4-FFF2-40B4-BE49-F238E27FC236}">
                <a16:creationId xmlns:a16="http://schemas.microsoft.com/office/drawing/2014/main" xmlns="" id="{84E10908-3E6B-194F-A062-8FC7475384E1}"/>
              </a:ext>
            </a:extLst>
          </p:cNvPr>
          <p:cNvSpPr/>
          <p:nvPr/>
        </p:nvSpPr>
        <p:spPr>
          <a:xfrm>
            <a:off x="142369" y="4738617"/>
            <a:ext cx="2268000" cy="777027"/>
          </a:xfrm>
          <a:prstGeom prst="wedgeRoundRect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“It’s only a 10 minute walk away…and I felt like an old man walking down the street, you know, just struggling with with every step”</a:t>
            </a:r>
          </a:p>
        </p:txBody>
      </p:sp>
      <p:sp>
        <p:nvSpPr>
          <p:cNvPr id="15" name="Rounded Rectangular Callout 14">
            <a:extLst>
              <a:ext uri="{FF2B5EF4-FFF2-40B4-BE49-F238E27FC236}">
                <a16:creationId xmlns:a16="http://schemas.microsoft.com/office/drawing/2014/main" xmlns="" id="{2D56A914-1D96-FD40-904E-D8CC81925E0A}"/>
              </a:ext>
            </a:extLst>
          </p:cNvPr>
          <p:cNvSpPr/>
          <p:nvPr/>
        </p:nvSpPr>
        <p:spPr>
          <a:xfrm>
            <a:off x="142369" y="5655477"/>
            <a:ext cx="2267999" cy="777027"/>
          </a:xfrm>
          <a:prstGeom prst="wedgeRoundRect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“I’m a very positive person normally, but I have to say my physical health was in the gutter and my mental health was in the gutter”</a:t>
            </a:r>
          </a:p>
        </p:txBody>
      </p:sp>
      <p:graphicFrame>
        <p:nvGraphicFramePr>
          <p:cNvPr id="26" name="Content Placeholder 5">
            <a:extLst>
              <a:ext uri="{FF2B5EF4-FFF2-40B4-BE49-F238E27FC236}">
                <a16:creationId xmlns:a16="http://schemas.microsoft.com/office/drawing/2014/main" xmlns="" id="{7554BF32-2A59-FC41-B657-8F6FA9F02ABA}"/>
              </a:ext>
            </a:extLst>
          </p:cNvPr>
          <p:cNvGraphicFramePr>
            <a:graphicFrameLocks/>
          </p:cNvGraphicFramePr>
          <p:nvPr>
            <p:extLst>
              <p:ext uri="{D42A27DB-BD31-4B8C-83A1-F6EECF244321}">
                <p14:modId xmlns:p14="http://schemas.microsoft.com/office/powerpoint/2010/main" val="999296350"/>
              </p:ext>
            </p:extLst>
          </p:nvPr>
        </p:nvGraphicFramePr>
        <p:xfrm>
          <a:off x="2543043" y="1431104"/>
          <a:ext cx="2267447" cy="3909556"/>
        </p:xfrm>
        <a:graphic>
          <a:graphicData uri="http://schemas.openxmlformats.org/drawingml/2006/table">
            <a:tbl>
              <a:tblPr firstRow="1" bandRow="1">
                <a:tableStyleId>{5C22544A-7EE6-4342-B048-85BDC9FD1C3A}</a:tableStyleId>
              </a:tblPr>
              <a:tblGrid>
                <a:gridCol w="2267447">
                  <a:extLst>
                    <a:ext uri="{9D8B030D-6E8A-4147-A177-3AD203B41FA5}">
                      <a16:colId xmlns:a16="http://schemas.microsoft.com/office/drawing/2014/main" xmlns="" val="1696801843"/>
                    </a:ext>
                  </a:extLst>
                </a:gridCol>
              </a:tblGrid>
              <a:tr h="224270">
                <a:tc>
                  <a:txBody>
                    <a:bodyPr/>
                    <a:lstStyle/>
                    <a:p>
                      <a:pPr algn="ctr">
                        <a:lnSpc>
                          <a:spcPct val="90000"/>
                        </a:lnSpc>
                      </a:pPr>
                      <a:r>
                        <a:rPr lang="en-GB" sz="1200" b="1" dirty="0">
                          <a:latin typeface="Arial" panose="020B0604020202020204" pitchFamily="34" charset="0"/>
                          <a:cs typeface="Arial" panose="020B0604020202020204" pitchFamily="34" charset="0"/>
                        </a:rPr>
                        <a:t>Theme 2</a:t>
                      </a:r>
                    </a:p>
                  </a:txBody>
                  <a:tcPr marL="55440" marR="55440" marT="9720" marB="9720" anchor="ctr"/>
                </a:tc>
                <a:extLst>
                  <a:ext uri="{0D108BD9-81ED-4DB2-BD59-A6C34878D82A}">
                    <a16:rowId xmlns:a16="http://schemas.microsoft.com/office/drawing/2014/main" xmlns="" val="274043259"/>
                  </a:ext>
                </a:extLst>
              </a:tr>
              <a:tr h="336407">
                <a:tc>
                  <a:txBody>
                    <a:bodyPr/>
                    <a:lstStyle/>
                    <a:p>
                      <a:pPr algn="ctr">
                        <a:lnSpc>
                          <a:spcPct val="90000"/>
                        </a:lnSpc>
                      </a:pPr>
                      <a:r>
                        <a:rPr lang="en-GB" sz="1000" b="1" dirty="0">
                          <a:latin typeface="Arial" panose="020B0604020202020204" pitchFamily="34" charset="0"/>
                          <a:cs typeface="Arial" panose="020B0604020202020204" pitchFamily="34" charset="0"/>
                        </a:rPr>
                        <a:t>Interaction with healthcare throughout the patient journey</a:t>
                      </a:r>
                    </a:p>
                  </a:txBody>
                  <a:tcPr marL="55440" marR="55440" marT="9720" marB="9720" anchor="ctr"/>
                </a:tc>
                <a:extLst>
                  <a:ext uri="{0D108BD9-81ED-4DB2-BD59-A6C34878D82A}">
                    <a16:rowId xmlns:a16="http://schemas.microsoft.com/office/drawing/2014/main" xmlns="" val="4196677805"/>
                  </a:ext>
                </a:extLst>
              </a:tr>
              <a:tr h="3348879">
                <a:tc>
                  <a:txBody>
                    <a:bodyPr/>
                    <a:lstStyle/>
                    <a:p>
                      <a:pPr marL="0" indent="0" algn="l">
                        <a:lnSpc>
                          <a:spcPct val="100000"/>
                        </a:lnSpc>
                        <a:spcAft>
                          <a:spcPts val="300"/>
                        </a:spcAft>
                        <a:buFont typeface="Arial" panose="020B0604020202020204" pitchFamily="34" charset="0"/>
                        <a:buNone/>
                      </a:pPr>
                      <a:r>
                        <a:rPr lang="en-GB" sz="1000" b="1" u="sng" dirty="0">
                          <a:solidFill>
                            <a:schemeClr val="accent1"/>
                          </a:solidFill>
                          <a:latin typeface="Arial" panose="020B0604020202020204" pitchFamily="34" charset="0"/>
                          <a:cs typeface="Arial" panose="020B0604020202020204" pitchFamily="34" charset="0"/>
                        </a:rPr>
                        <a:t>Healthcare professionals (HCPs)</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Interaction and care from HCPs is fundamental to coping</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Participants value honesty, consistency, and good communication</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Involvement of multiple HCPs can complicate care</a:t>
                      </a:r>
                    </a:p>
                    <a:p>
                      <a:pPr marL="0" indent="0" algn="l">
                        <a:lnSpc>
                          <a:spcPct val="100000"/>
                        </a:lnSpc>
                        <a:spcAft>
                          <a:spcPts val="300"/>
                        </a:spcAft>
                        <a:buClr>
                          <a:schemeClr val="accent1"/>
                        </a:buClr>
                        <a:buFont typeface="Arial" panose="020B0604020202020204" pitchFamily="34" charset="0"/>
                        <a:buNone/>
                        <a:tabLst/>
                      </a:pPr>
                      <a:r>
                        <a:rPr lang="en-GB" sz="1000" b="1" u="sng" dirty="0">
                          <a:solidFill>
                            <a:schemeClr val="accent1"/>
                          </a:solidFill>
                          <a:latin typeface="Arial" panose="020B0604020202020204" pitchFamily="34" charset="0"/>
                          <a:cs typeface="Arial" panose="020B0604020202020204" pitchFamily="34" charset="0"/>
                        </a:rPr>
                        <a:t>Treatment plan</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Patients defer to doctors for care decisions</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Many feel a lack of autonomy</a:t>
                      </a:r>
                    </a:p>
                    <a:p>
                      <a:pPr marL="0" indent="0" algn="l">
                        <a:lnSpc>
                          <a:spcPct val="100000"/>
                        </a:lnSpc>
                        <a:spcAft>
                          <a:spcPts val="300"/>
                        </a:spcAft>
                        <a:buClr>
                          <a:schemeClr val="accent1"/>
                        </a:buClr>
                        <a:buFont typeface="Arial" panose="020B0604020202020204" pitchFamily="34" charset="0"/>
                        <a:buNone/>
                        <a:tabLst/>
                      </a:pPr>
                      <a:r>
                        <a:rPr lang="en-GB" sz="1000" b="1" u="sng" dirty="0">
                          <a:solidFill>
                            <a:schemeClr val="accent1"/>
                          </a:solidFill>
                          <a:latin typeface="Arial" panose="020B0604020202020204" pitchFamily="34" charset="0"/>
                          <a:cs typeface="Arial" panose="020B0604020202020204" pitchFamily="34" charset="0"/>
                        </a:rPr>
                        <a:t>Healthcare system</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No prior experience of the NHS is common among participants</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Participants feel their care is</a:t>
                      </a:r>
                      <a:r>
                        <a:rPr lang="en-GB" sz="1000" baseline="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of a high level</a:t>
                      </a:r>
                    </a:p>
                    <a:p>
                      <a:pPr marL="93663" indent="-93663" algn="l">
                        <a:lnSpc>
                          <a:spcPct val="100000"/>
                        </a:lnSpc>
                        <a:spcAft>
                          <a:spcPts val="300"/>
                        </a:spcAft>
                        <a:buClr>
                          <a:schemeClr val="accent1"/>
                        </a:buClr>
                        <a:buFont typeface="Arial" panose="020B0604020202020204" pitchFamily="34" charset="0"/>
                        <a:buChar char="•"/>
                        <a:tabLst/>
                      </a:pPr>
                      <a:r>
                        <a:rPr lang="en-GB" sz="1000" dirty="0">
                          <a:latin typeface="Arial" panose="020B0604020202020204" pitchFamily="34" charset="0"/>
                          <a:cs typeface="Arial" panose="020B0604020202020204" pitchFamily="34" charset="0"/>
                        </a:rPr>
                        <a:t>Pressure on NHS evident;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NHS is perceived to be fragmented</a:t>
                      </a:r>
                    </a:p>
                  </a:txBody>
                  <a:tcPr marL="55440" marR="55440" marT="9720" marB="9720"/>
                </a:tc>
                <a:extLst>
                  <a:ext uri="{0D108BD9-81ED-4DB2-BD59-A6C34878D82A}">
                    <a16:rowId xmlns:a16="http://schemas.microsoft.com/office/drawing/2014/main" xmlns="" val="3245473166"/>
                  </a:ext>
                </a:extLst>
              </a:tr>
            </a:tbl>
          </a:graphicData>
        </a:graphic>
      </p:graphicFrame>
      <p:sp>
        <p:nvSpPr>
          <p:cNvPr id="27" name="Rounded Rectangular Callout 26">
            <a:extLst>
              <a:ext uri="{FF2B5EF4-FFF2-40B4-BE49-F238E27FC236}">
                <a16:creationId xmlns:a16="http://schemas.microsoft.com/office/drawing/2014/main" xmlns="" id="{D5DC768F-484F-894A-9EAD-D67E2C120B00}"/>
              </a:ext>
            </a:extLst>
          </p:cNvPr>
          <p:cNvSpPr/>
          <p:nvPr/>
        </p:nvSpPr>
        <p:spPr>
          <a:xfrm>
            <a:off x="2543043" y="5409227"/>
            <a:ext cx="2268000" cy="1030884"/>
          </a:xfrm>
          <a:prstGeom prst="wedgeRoundRect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GB" sz="1000" b="1" dirty="0">
                <a:latin typeface="Arial" panose="020B0604020202020204" pitchFamily="34" charset="0"/>
                <a:cs typeface="Arial" panose="020B0604020202020204" pitchFamily="34" charset="0"/>
              </a:rPr>
              <a:t>“It felt like high-quality treatment, and I felt like I could trust my surgeon and everyone I spoke to…the system as a whole doesn’t feel like it works together”</a:t>
            </a:r>
          </a:p>
        </p:txBody>
      </p:sp>
      <p:sp>
        <p:nvSpPr>
          <p:cNvPr id="28" name="Rounded Rectangle 27">
            <a:extLst>
              <a:ext uri="{FF2B5EF4-FFF2-40B4-BE49-F238E27FC236}">
                <a16:creationId xmlns:a16="http://schemas.microsoft.com/office/drawing/2014/main" xmlns="" id="{17C3E9E9-C5C5-F641-9CC4-84B764551A23}"/>
              </a:ext>
            </a:extLst>
          </p:cNvPr>
          <p:cNvSpPr/>
          <p:nvPr/>
        </p:nvSpPr>
        <p:spPr>
          <a:xfrm>
            <a:off x="2543043" y="4062744"/>
            <a:ext cx="2268000" cy="1257133"/>
          </a:xfrm>
          <a:prstGeom prst="roundRect">
            <a:avLst>
              <a:gd name="adj" fmla="val 12281"/>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xmlns="" id="{E40CF508-70F4-1F48-8620-E8834685B311}"/>
              </a:ext>
            </a:extLst>
          </p:cNvPr>
          <p:cNvSpPr/>
          <p:nvPr/>
        </p:nvSpPr>
        <p:spPr>
          <a:xfrm>
            <a:off x="7343221" y="2971851"/>
            <a:ext cx="2268000" cy="1431611"/>
          </a:xfrm>
          <a:prstGeom prst="roundRect">
            <a:avLst>
              <a:gd name="adj" fmla="val 12281"/>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3">
            <a:extLst>
              <a:ext uri="{FF2B5EF4-FFF2-40B4-BE49-F238E27FC236}">
                <a16:creationId xmlns:a16="http://schemas.microsoft.com/office/drawing/2014/main" xmlns="" id="{92BB0094-5CB8-C0E8-6903-EC3547DC3FA9}"/>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CRC, colorectal cancer</a:t>
            </a:r>
          </a:p>
        </p:txBody>
      </p:sp>
    </p:spTree>
    <p:extLst>
      <p:ext uri="{BB962C8B-B14F-4D97-AF65-F5344CB8AC3E}">
        <p14:creationId xmlns:p14="http://schemas.microsoft.com/office/powerpoint/2010/main" val="7154553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r>
              <a:rPr lang="en-GB" b="1" dirty="0"/>
              <a:t>Cancer treatment has a negative effect </a:t>
            </a:r>
            <a:r>
              <a:rPr lang="en-GB" dirty="0"/>
              <a:t>on health and wellbeing; some of these negative effects may have long-term impact</a:t>
            </a:r>
          </a:p>
          <a:p>
            <a:r>
              <a:rPr lang="en-GB" b="1" dirty="0"/>
              <a:t>The treatment journey is complex and uncertain, </a:t>
            </a:r>
            <a:r>
              <a:rPr lang="en-GB" dirty="0"/>
              <a:t>with a high volume of information and difficult decisions to be made; </a:t>
            </a:r>
            <a:r>
              <a:rPr lang="en-GB" b="1" dirty="0"/>
              <a:t>HCPs play a key role in how patients are managed</a:t>
            </a:r>
            <a:endParaRPr lang="en-GB" dirty="0"/>
          </a:p>
          <a:p>
            <a:r>
              <a:rPr lang="en-GB" b="1" dirty="0"/>
              <a:t>Patients are grateful for</a:t>
            </a:r>
            <a:r>
              <a:rPr lang="en-GB" dirty="0"/>
              <a:t> support and motivation from </a:t>
            </a:r>
            <a:r>
              <a:rPr lang="en-GB" b="1" dirty="0"/>
              <a:t>family and friends</a:t>
            </a:r>
            <a:endParaRPr lang="en-GB" dirty="0"/>
          </a:p>
          <a:p>
            <a:pPr lvl="1"/>
            <a:r>
              <a:rPr lang="en-GB" b="1" dirty="0"/>
              <a:t>Many also found support online</a:t>
            </a:r>
          </a:p>
          <a:p>
            <a:r>
              <a:rPr lang="en-GB" dirty="0"/>
              <a:t>The</a:t>
            </a:r>
            <a:r>
              <a:rPr lang="en-GB" b="1" dirty="0"/>
              <a:t> COVID-19 </a:t>
            </a:r>
            <a:r>
              <a:rPr lang="en-GB" dirty="0"/>
              <a:t>pandemic </a:t>
            </a:r>
            <a:r>
              <a:rPr lang="en-GB" b="1" dirty="0"/>
              <a:t>exacerbated struggles </a:t>
            </a:r>
            <a:r>
              <a:rPr lang="en-GB" dirty="0"/>
              <a:t>during treatment, but there were </a:t>
            </a:r>
            <a:br>
              <a:rPr lang="en-GB" dirty="0"/>
            </a:br>
            <a:r>
              <a:rPr lang="en-GB" dirty="0"/>
              <a:t>some positives</a:t>
            </a:r>
          </a:p>
          <a:p>
            <a:r>
              <a:rPr lang="en-GB" b="1" dirty="0"/>
              <a:t>Unmet needs included a lack of consolidated information and a lack of holistic care</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conclusions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9" name="Content Placeholder 8">
            <a:extLst>
              <a:ext uri="{FF2B5EF4-FFF2-40B4-BE49-F238E27FC236}">
                <a16:creationId xmlns:a16="http://schemas.microsoft.com/office/drawing/2014/main" xmlns="" id="{022DF562-D1A4-4F4A-AE9E-CBBF82C8E515}"/>
              </a:ext>
            </a:extLst>
          </p:cNvPr>
          <p:cNvSpPr>
            <a:spLocks noGrp="1"/>
          </p:cNvSpPr>
          <p:nvPr>
            <p:ph sz="quarter" idx="15"/>
          </p:nvPr>
        </p:nvSpPr>
        <p:spPr/>
        <p:txBody>
          <a:bodyPr vert="horz" lIns="0" tIns="0" rIns="0" bIns="0" rtlCol="0" anchor="b" anchorCtr="0">
            <a:noAutofit/>
          </a:bodyPr>
          <a:lstStyle/>
          <a:p>
            <a:r>
              <a:rPr lang="en-US" dirty="0"/>
              <a:t>HCP, healthcare professionals</a:t>
            </a:r>
          </a:p>
        </p:txBody>
      </p:sp>
    </p:spTree>
    <p:extLst>
      <p:ext uri="{BB962C8B-B14F-4D97-AF65-F5344CB8AC3E}">
        <p14:creationId xmlns:p14="http://schemas.microsoft.com/office/powerpoint/2010/main" val="92627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FDFC1-14C9-46EB-AAE1-4ED58FD77AA7}"/>
              </a:ext>
            </a:extLst>
          </p:cNvPr>
          <p:cNvSpPr>
            <a:spLocks noGrp="1"/>
          </p:cNvSpPr>
          <p:nvPr>
            <p:ph type="title"/>
          </p:nvPr>
        </p:nvSpPr>
        <p:spPr/>
        <p:txBody>
          <a:bodyPr>
            <a:normAutofit/>
          </a:bodyPr>
          <a:lstStyle/>
          <a:p>
            <a:r>
              <a:rPr lang="en-GB" dirty="0"/>
              <a:t>GI Nurses CONNECT </a:t>
            </a:r>
            <a:br>
              <a:rPr lang="en-GB" dirty="0"/>
            </a:br>
            <a:r>
              <a:rPr lang="en-GB" dirty="0"/>
              <a:t/>
            </a:r>
            <a:br>
              <a:rPr lang="en-GB" dirty="0"/>
            </a:br>
            <a:r>
              <a:rPr lang="en-GB" dirty="0"/>
              <a:t/>
            </a:r>
            <a:br>
              <a:rPr lang="en-GB" dirty="0"/>
            </a:br>
            <a:r>
              <a:rPr lang="en-US" sz="3200" dirty="0"/>
              <a:t>MEETING SUMMARY</a:t>
            </a:r>
            <a:br>
              <a:rPr lang="en-US" sz="3200" dirty="0"/>
            </a:br>
            <a:r>
              <a:rPr lang="en-US" sz="3200" dirty="0"/>
              <a:t>GI CANCER nursing HIGHLIGHTS </a:t>
            </a:r>
            <a:br>
              <a:rPr lang="en-US" sz="3200" dirty="0"/>
            </a:br>
            <a:r>
              <a:rPr lang="en-US" sz="3200" dirty="0"/>
              <a:t>FROM ESMO 2022</a:t>
            </a:r>
            <a:br>
              <a:rPr lang="en-US" sz="3200" dirty="0"/>
            </a:br>
            <a:r>
              <a:rPr lang="en-US" sz="3200" dirty="0"/>
              <a:t> </a:t>
            </a:r>
            <a:br>
              <a:rPr lang="en-US" sz="3200" dirty="0"/>
            </a:br>
            <a:r>
              <a:rPr lang="en-GB" sz="3200" cap="none" dirty="0"/>
              <a:t>Paola Belardi, RN</a:t>
            </a:r>
            <a:br>
              <a:rPr lang="en-GB" sz="3200" cap="none" dirty="0"/>
            </a:br>
            <a:r>
              <a:rPr lang="en-GB" sz="2200" cap="none" dirty="0"/>
              <a:t>San Donato Hospital, Arezzo, Italy</a:t>
            </a:r>
            <a:r>
              <a:rPr lang="en-US" sz="3200" dirty="0"/>
              <a:t/>
            </a:r>
            <a:br>
              <a:rPr lang="en-US" sz="3200" dirty="0"/>
            </a:br>
            <a:r>
              <a:rPr lang="en-US" sz="3200" dirty="0"/>
              <a:t/>
            </a:r>
            <a:br>
              <a:rPr lang="en-US" sz="3200" dirty="0"/>
            </a:br>
            <a:r>
              <a:rPr lang="en-GB" sz="2400" cap="none" dirty="0"/>
              <a:t>SEPTEMBER 2022</a:t>
            </a:r>
          </a:p>
        </p:txBody>
      </p:sp>
      <p:sp>
        <p:nvSpPr>
          <p:cNvPr id="5" name="Slide Number Placeholder 4">
            <a:extLst>
              <a:ext uri="{FF2B5EF4-FFF2-40B4-BE49-F238E27FC236}">
                <a16:creationId xmlns:a16="http://schemas.microsoft.com/office/drawing/2014/main" xmlns="" id="{7DE1A25A-CE70-1A4E-9535-E7C00803839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55411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115B0-02AF-44C8-9360-8F645029861D}"/>
              </a:ext>
            </a:extLst>
          </p:cNvPr>
          <p:cNvSpPr>
            <a:spLocks noGrp="1"/>
          </p:cNvSpPr>
          <p:nvPr>
            <p:ph type="title"/>
          </p:nvPr>
        </p:nvSpPr>
        <p:spPr/>
        <p:txBody>
          <a:bodyPr>
            <a:normAutofit/>
          </a:bodyPr>
          <a:lstStyle/>
          <a:p>
            <a:r>
              <a:rPr lang="en-GB" dirty="0"/>
              <a:t>summary</a:t>
            </a:r>
            <a:endParaRPr lang="en-GB" sz="3200" b="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41400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GB" dirty="0"/>
              <a:t>C</a:t>
            </a:r>
            <a:r>
              <a:rPr lang="en-GB" cap="none" dirty="0"/>
              <a:t>losing thoughts from </a:t>
            </a:r>
            <a:r>
              <a:rPr lang="en-US" cap="none" dirty="0"/>
              <a:t>Paola Belardi </a:t>
            </a:r>
            <a:endParaRPr lang="en-US" dirty="0"/>
          </a:p>
        </p:txBody>
      </p:sp>
      <p:sp>
        <p:nvSpPr>
          <p:cNvPr id="10" name="Content Placeholder 9"/>
          <p:cNvSpPr>
            <a:spLocks noGrp="1"/>
          </p:cNvSpPr>
          <p:nvPr>
            <p:ph sz="quarter" idx="12"/>
          </p:nvPr>
        </p:nvSpPr>
        <p:spPr/>
        <p:txBody>
          <a:bodyPr/>
          <a:lstStyle/>
          <a:p>
            <a:r>
              <a:rPr lang="en-GB" dirty="0"/>
              <a:t>NUTRISCORE can help nurses detect a potential nutritional problem before starting treatment, aiding both treatment outcomes and patient wellbeing</a:t>
            </a:r>
          </a:p>
          <a:p>
            <a:r>
              <a:rPr lang="en-GB" dirty="0"/>
              <a:t>Tackling WPV requires investment in prevention strategies with substantial involvement of cancer nurses</a:t>
            </a:r>
            <a:endParaRPr lang="en-US" dirty="0"/>
          </a:p>
          <a:p>
            <a:r>
              <a:rPr lang="en-GB" dirty="0"/>
              <a:t>Patient education with a focus on symptom recognition is key to promoting earlier diagnosis and improving therapeutic outcomes in CRC</a:t>
            </a:r>
            <a:endParaRPr lang="en-US" dirty="0"/>
          </a:p>
          <a:p>
            <a:r>
              <a:rPr lang="en-GB" dirty="0"/>
              <a:t>Targeted care for patients with early-onset CRC is lacking; more holistic care focused on mental health issues and fertility counselling is required</a:t>
            </a:r>
            <a:endParaRPr lang="en-US" dirty="0"/>
          </a:p>
          <a:p>
            <a:endParaRPr lang="en-US" dirty="0"/>
          </a:p>
        </p:txBody>
      </p:sp>
      <p:sp>
        <p:nvSpPr>
          <p:cNvPr id="8" name="Title 7"/>
          <p:cNvSpPr>
            <a:spLocks noGrp="1"/>
          </p:cNvSpPr>
          <p:nvPr>
            <p:ph type="title"/>
          </p:nvPr>
        </p:nvSpPr>
        <p:spPr/>
        <p:txBody>
          <a:bodyPr/>
          <a:lstStyle/>
          <a:p>
            <a:r>
              <a:rPr lang="en-GB" dirty="0"/>
              <a:t>Summary</a:t>
            </a:r>
            <a:endParaRPr lang="en-US"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21</a:t>
            </a:fld>
            <a:endParaRPr lang="en-GB" dirty="0"/>
          </a:p>
        </p:txBody>
      </p:sp>
      <p:sp>
        <p:nvSpPr>
          <p:cNvPr id="2" name="Content Placeholder 1"/>
          <p:cNvSpPr>
            <a:spLocks noGrp="1"/>
          </p:cNvSpPr>
          <p:nvPr>
            <p:ph sz="quarter" idx="15"/>
          </p:nvPr>
        </p:nvSpPr>
        <p:spPr/>
        <p:txBody>
          <a:bodyPr vert="horz" lIns="0" tIns="0" rIns="0" bIns="0" rtlCol="0" anchor="b" anchorCtr="0">
            <a:noAutofit/>
          </a:bodyPr>
          <a:lstStyle/>
          <a:p>
            <a:r>
              <a:rPr lang="en-US" dirty="0"/>
              <a:t>CRC, colorectal cancer; WPV, workplace violence</a:t>
            </a:r>
          </a:p>
        </p:txBody>
      </p:sp>
    </p:spTree>
    <p:extLst>
      <p:ext uri="{BB962C8B-B14F-4D97-AF65-F5344CB8AC3E}">
        <p14:creationId xmlns:p14="http://schemas.microsoft.com/office/powerpoint/2010/main" val="194761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94636" y="5336166"/>
            <a:ext cx="2024913" cy="553998"/>
          </a:xfrm>
          <a:prstGeom prst="rect">
            <a:avLst/>
          </a:prstGeom>
          <a:noFill/>
        </p:spPr>
        <p:txBody>
          <a:bodyPr wrap="none"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Follow us on Twitter </a:t>
            </a:r>
            <a:r>
              <a:rPr lang="en-GB" sz="1600" dirty="0">
                <a:solidFill>
                  <a:schemeClr val="tx2"/>
                </a:solidFill>
                <a:latin typeface="Arial" panose="020B0604020202020204" pitchFamily="34" charset="0"/>
                <a:ea typeface="Aileron" charset="0"/>
                <a:cs typeface="Arial" panose="020B0604020202020204" pitchFamily="34" charset="0"/>
              </a:rP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rPr>
              <a:t>@ginursesconnect</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83194" y="5336167"/>
            <a:ext cx="2297728" cy="701731"/>
          </a:xfrm>
          <a:prstGeom prst="rect">
            <a:avLst/>
          </a:prstGeom>
          <a:noFill/>
        </p:spPr>
        <p:txBody>
          <a:bodyPr wrap="square" rtlCol="0">
            <a:spAutoFit/>
          </a:bodyPr>
          <a:lstStyle/>
          <a:p>
            <a:pPr algn="ctr">
              <a:lnSpc>
                <a:spcPct val="90000"/>
              </a:lnSpc>
            </a:pPr>
            <a:r>
              <a:rPr lang="en-GB" sz="1400" b="1" dirty="0">
                <a:solidFill>
                  <a:schemeClr val="tx2"/>
                </a:solidFill>
                <a:latin typeface="Arial" panose="020B0604020202020204" pitchFamily="34" charset="0"/>
                <a:ea typeface="Aileron" charset="0"/>
                <a:cs typeface="Arial" panose="020B0604020202020204" pitchFamily="34" charset="0"/>
              </a:rPr>
              <a:t>Follow the </a:t>
            </a:r>
            <a:r>
              <a:rPr lang="en-GB" sz="1600" b="1" dirty="0">
                <a:solidFill>
                  <a:schemeClr val="tx2"/>
                </a:solidFill>
                <a:latin typeface="Arial" panose="020B0604020202020204" pitchFamily="34" charset="0"/>
                <a:ea typeface="Aileron" charset="0"/>
                <a:cs typeface="Arial" panose="020B0604020202020204" pitchFamily="34" charset="0"/>
              </a:rPr>
              <a:t/>
            </a:r>
            <a:br>
              <a:rPr lang="en-GB" sz="1600" b="1"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tx2"/>
                </a:solidFill>
                <a:latin typeface="Arial" panose="020B0604020202020204" pitchFamily="34" charset="0"/>
                <a:ea typeface="Aileron" charset="0"/>
                <a:cs typeface="Arial" panose="020B0604020202020204" pitchFamily="34" charset="0"/>
                <a:hlinkClick r:id="rId3"/>
              </a:rPr>
              <a:t>GINURSES</a:t>
            </a:r>
            <a:r>
              <a:rPr lang="en-GB" sz="1600" b="1" u="sng" dirty="0">
                <a:solidFill>
                  <a:schemeClr val="accent1"/>
                </a:solidFill>
                <a:latin typeface="Arial" panose="020B0604020202020204" pitchFamily="34" charset="0"/>
                <a:ea typeface="Aileron" charset="0"/>
                <a:cs typeface="Arial" panose="020B0604020202020204" pitchFamily="34" charset="0"/>
                <a:hlinkClick r:id="rId3"/>
              </a:rPr>
              <a:t>CONNECT</a:t>
            </a:r>
            <a:endParaRPr lang="en-GB" sz="1600" b="1" u="sng" dirty="0">
              <a:solidFill>
                <a:schemeClr val="accent1"/>
              </a:solidFill>
              <a:latin typeface="Arial" panose="020B0604020202020204" pitchFamily="34" charset="0"/>
              <a:ea typeface="Aileron" charset="0"/>
              <a:cs typeface="Arial" panose="020B0604020202020204" pitchFamily="34" charset="0"/>
            </a:endParaRPr>
          </a:p>
          <a:p>
            <a:pPr algn="ctr">
              <a:lnSpc>
                <a:spcPct val="90000"/>
              </a:lnSpc>
            </a:pPr>
            <a:r>
              <a:rPr lang="en-GB" sz="1400" b="1" dirty="0">
                <a:solidFill>
                  <a:schemeClr val="tx2"/>
                </a:solidFill>
                <a:latin typeface="Arial" panose="020B0604020202020204" pitchFamily="34" charset="0"/>
                <a:ea typeface="Aileron" charset="0"/>
                <a:cs typeface="Arial" panose="020B0604020202020204" pitchFamily="34" charset="0"/>
              </a:rPr>
              <a:t>Group on LinkedIn</a:t>
            </a:r>
            <a:endParaRPr lang="en-GB" sz="1600" b="1"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algn="ctr">
              <a:lnSpc>
                <a:spcPct val="90000"/>
              </a:lnSpc>
            </a:pPr>
            <a:r>
              <a:rPr lang="en-US" sz="1400" b="1" dirty="0">
                <a:solidFill>
                  <a:schemeClr val="tx2"/>
                </a:solidFill>
                <a:latin typeface="Arial" panose="020B0604020202020204" pitchFamily="34" charset="0"/>
                <a:cs typeface="Arial" panose="020B0604020202020204" pitchFamily="34" charset="0"/>
              </a:rPr>
              <a:t>Email</a:t>
            </a:r>
            <a:r>
              <a:rPr lang="en-US" sz="1600" dirty="0">
                <a:solidFill>
                  <a:schemeClr val="tx2"/>
                </a:solidFill>
                <a:latin typeface="Arial" panose="020B0604020202020204" pitchFamily="34" charset="0"/>
                <a:cs typeface="Arial" panose="020B0604020202020204" pitchFamily="34" charset="0"/>
              </a:rPr>
              <a:t/>
            </a:r>
            <a:br>
              <a:rPr lang="en-US" sz="1600" dirty="0">
                <a:solidFill>
                  <a:schemeClr val="tx2"/>
                </a:solidFill>
                <a:latin typeface="Arial" panose="020B0604020202020204" pitchFamily="34" charset="0"/>
                <a:cs typeface="Arial" panose="020B0604020202020204" pitchFamily="34" charset="0"/>
              </a:rPr>
            </a:br>
            <a:r>
              <a:rPr lang="en-US" sz="1600" b="1" dirty="0">
                <a:solidFill>
                  <a:schemeClr val="accent1"/>
                </a:solidFill>
                <a:latin typeface="Arial" panose="020B0604020202020204" pitchFamily="34" charset="0"/>
                <a:cs typeface="Arial" panose="020B0604020202020204" pitchFamily="34" charset="0"/>
                <a:hlinkClick r:id="rId3"/>
              </a:rPr>
              <a:t>louise.handbury</a:t>
            </a:r>
            <a:br>
              <a:rPr lang="en-US" sz="1600" b="1" dirty="0">
                <a:solidFill>
                  <a:schemeClr val="accent1"/>
                </a:solidFill>
                <a:latin typeface="Arial" panose="020B0604020202020204" pitchFamily="34" charset="0"/>
                <a:cs typeface="Arial" panose="020B0604020202020204" pitchFamily="34" charset="0"/>
                <a:hlinkClick r:id="rId3"/>
              </a:rPr>
            </a:br>
            <a:r>
              <a:rPr lang="en-US" sz="1600" b="1" dirty="0">
                <a:solidFill>
                  <a:schemeClr val="accent1"/>
                </a:solidFill>
                <a:latin typeface="Arial" panose="020B0604020202020204" pitchFamily="34" charset="0"/>
                <a:cs typeface="Arial" panose="020B0604020202020204" pitchFamily="34" charset="0"/>
                <a:hlinkClick r:id="rId3"/>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171426" y="5336166"/>
            <a:ext cx="2084815" cy="951030"/>
          </a:xfrm>
          <a:prstGeom prst="rect">
            <a:avLst/>
          </a:prstGeom>
          <a:noFill/>
        </p:spPr>
        <p:txBody>
          <a:bodyPr wrap="square" rtlCol="0">
            <a:spAutoFit/>
          </a:bodyPr>
          <a:lstStyle/>
          <a:p>
            <a:pPr algn="ctr">
              <a:lnSpc>
                <a:spcPct val="90000"/>
              </a:lnSpc>
            </a:pPr>
            <a:r>
              <a:rPr lang="en-GB" sz="1400" b="1" dirty="0">
                <a:solidFill>
                  <a:schemeClr val="tx2"/>
                </a:solidFill>
                <a:latin typeface="Arial" panose="020B0604020202020204" pitchFamily="34" charset="0"/>
                <a:ea typeface="Aileron" charset="0"/>
                <a:cs typeface="Arial" panose="020B0604020202020204" pitchFamily="34" charset="0"/>
              </a:rPr>
              <a:t>Watch us on the</a:t>
            </a:r>
            <a:br>
              <a:rPr lang="en-GB" sz="1400" b="1" dirty="0">
                <a:solidFill>
                  <a:schemeClr val="tx2"/>
                </a:solidFill>
                <a:latin typeface="Arial" panose="020B0604020202020204" pitchFamily="34" charset="0"/>
                <a:ea typeface="Aileron" charset="0"/>
                <a:cs typeface="Arial" panose="020B0604020202020204" pitchFamily="34" charset="0"/>
              </a:rPr>
            </a:br>
            <a:r>
              <a:rPr lang="en-GB" sz="1400" b="1" dirty="0">
                <a:solidFill>
                  <a:schemeClr val="tx2"/>
                </a:solidFill>
                <a:latin typeface="Arial" panose="020B0604020202020204" pitchFamily="34" charset="0"/>
                <a:ea typeface="Aileron" charset="0"/>
                <a:cs typeface="Arial" panose="020B0604020202020204" pitchFamily="34" charset="0"/>
              </a:rPr>
              <a:t>Vimeo Channe</a:t>
            </a:r>
            <a:r>
              <a:rPr lang="en-GB" sz="1600" b="1" dirty="0">
                <a:solidFill>
                  <a:schemeClr val="tx2"/>
                </a:solidFill>
                <a:latin typeface="Arial" panose="020B0604020202020204" pitchFamily="34" charset="0"/>
                <a:ea typeface="Aileron" charset="0"/>
                <a:cs typeface="Arial" panose="020B0604020202020204" pitchFamily="34" charset="0"/>
              </a:rPr>
              <a:t>l</a:t>
            </a:r>
            <a:r>
              <a:rPr lang="en-GB" sz="1600" dirty="0">
                <a:solidFill>
                  <a:schemeClr val="tx2"/>
                </a:solidFill>
                <a:latin typeface="Arial" panose="020B0604020202020204" pitchFamily="34" charset="0"/>
                <a:ea typeface="Aileron" charset="0"/>
                <a:cs typeface="Arial" panose="020B0604020202020204" pitchFamily="34" charset="0"/>
              </a:rP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3"/>
              </a:rPr>
              <a:t>GINURSES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xmlns="" id="{071CF435-729F-403B-B87A-421B2706800D}"/>
              </a:ext>
            </a:extLst>
          </p:cNvPr>
          <p:cNvSpPr>
            <a:spLocks noGrp="1"/>
          </p:cNvSpPr>
          <p:nvPr>
            <p:ph type="title"/>
          </p:nvPr>
        </p:nvSpPr>
        <p:spPr>
          <a:xfrm>
            <a:off x="1408754" y="274638"/>
            <a:ext cx="9374492"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GI NURSES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r>
              <a:rPr lang="en-US" sz="3600" cap="none" dirty="0">
                <a:solidFill>
                  <a:schemeClr val="tx2"/>
                </a:solidFill>
              </a:rPr>
              <a:t/>
            </a:r>
            <a:br>
              <a:rPr lang="en-US" sz="3600" cap="none" dirty="0">
                <a:solidFill>
                  <a:schemeClr val="tx2"/>
                </a:solidFill>
              </a:rPr>
            </a:br>
            <a:r>
              <a:rPr lang="en-US" sz="3600" cap="none" dirty="0">
                <a:solidFill>
                  <a:schemeClr val="tx2"/>
                </a:solidFill>
              </a:rPr>
              <a:t>OR VISIT THE GROUP’S WEBSITE</a:t>
            </a:r>
            <a:r>
              <a:rPr lang="en-US" sz="3600" dirty="0">
                <a:solidFill>
                  <a:schemeClr val="tx2"/>
                </a:solidFill>
              </a:rPr>
              <a:t/>
            </a:r>
            <a:br>
              <a:rPr lang="en-US" sz="3600" dirty="0">
                <a:solidFill>
                  <a:schemeClr val="tx2"/>
                </a:solidFill>
              </a:rPr>
            </a:br>
            <a:r>
              <a:rPr lang="en-US" sz="3600" u="sng" cap="none" dirty="0">
                <a:hlinkClick r:id="rId3"/>
              </a:rPr>
              <a:t>https://</a:t>
            </a:r>
            <a:r>
              <a:rPr lang="en-US" sz="3600" cap="none" dirty="0">
                <a:hlinkClick r:id="rId3"/>
              </a:rPr>
              <a:t>ginursesconnect.cor2ed.com/</a:t>
            </a:r>
            <a:r>
              <a:rPr lang="en-GB" sz="3600" cap="none" dirty="0">
                <a:hlinkClick r:id="rId3"/>
              </a:rPr>
              <a:t> </a:t>
            </a:r>
            <a:endParaRPr lang="en-US" sz="3600" cap="none" dirty="0"/>
          </a:p>
        </p:txBody>
      </p:sp>
      <p:pic>
        <p:nvPicPr>
          <p:cNvPr id="7" name="Picture 6">
            <a:extLst>
              <a:ext uri="{FF2B5EF4-FFF2-40B4-BE49-F238E27FC236}">
                <a16:creationId xmlns:a16="http://schemas.microsoft.com/office/drawing/2014/main" xmlns="" id="{FD2A3513-1FCF-4B44-AAF0-2ECFC0760E8D}"/>
              </a:ext>
            </a:extLst>
          </p:cNvPr>
          <p:cNvPicPr>
            <a:picLocks noChangeAspect="1"/>
          </p:cNvPicPr>
          <p:nvPr/>
        </p:nvPicPr>
        <p:blipFill>
          <a:blip r:embed="rId4"/>
          <a:stretch>
            <a:fillRect/>
          </a:stretch>
        </p:blipFill>
        <p:spPr>
          <a:xfrm>
            <a:off x="8639512" y="3933056"/>
            <a:ext cx="1259267" cy="1260000"/>
          </a:xfrm>
          <a:prstGeom prst="rect">
            <a:avLst/>
          </a:prstGeom>
        </p:spPr>
      </p:pic>
      <p:pic>
        <p:nvPicPr>
          <p:cNvPr id="12" name="Picture 11">
            <a:hlinkClick r:id="rId3"/>
            <a:extLst>
              <a:ext uri="{FF2B5EF4-FFF2-40B4-BE49-F238E27FC236}">
                <a16:creationId xmlns:a16="http://schemas.microsoft.com/office/drawing/2014/main" xmlns="" id="{FD80E573-9BF7-4053-9C1F-CAEC7DDBBEC5}"/>
              </a:ext>
            </a:extLst>
          </p:cNvPr>
          <p:cNvPicPr>
            <a:picLocks noChangeAspect="1"/>
          </p:cNvPicPr>
          <p:nvPr/>
        </p:nvPicPr>
        <p:blipFill>
          <a:blip r:embed="rId5"/>
          <a:stretch>
            <a:fillRect/>
          </a:stretch>
        </p:blipFill>
        <p:spPr>
          <a:xfrm>
            <a:off x="4507980" y="3933056"/>
            <a:ext cx="1259267" cy="1260000"/>
          </a:xfrm>
          <a:prstGeom prst="rect">
            <a:avLst/>
          </a:prstGeom>
        </p:spPr>
      </p:pic>
      <p:pic>
        <p:nvPicPr>
          <p:cNvPr id="14" name="Picture 13">
            <a:hlinkClick r:id="rId3"/>
            <a:extLst>
              <a:ext uri="{FF2B5EF4-FFF2-40B4-BE49-F238E27FC236}">
                <a16:creationId xmlns:a16="http://schemas.microsoft.com/office/drawing/2014/main" xmlns="" id="{0BFB8670-DDEF-432A-912A-52486C159675}"/>
              </a:ext>
            </a:extLst>
          </p:cNvPr>
          <p:cNvPicPr>
            <a:picLocks noChangeAspect="1"/>
          </p:cNvPicPr>
          <p:nvPr/>
        </p:nvPicPr>
        <p:blipFill>
          <a:blip r:embed="rId6"/>
          <a:stretch>
            <a:fillRect/>
          </a:stretch>
        </p:blipFill>
        <p:spPr>
          <a:xfrm>
            <a:off x="2311433" y="3933056"/>
            <a:ext cx="1259267" cy="1260000"/>
          </a:xfrm>
          <a:prstGeom prst="rect">
            <a:avLst/>
          </a:prstGeom>
        </p:spPr>
      </p:pic>
      <p:pic>
        <p:nvPicPr>
          <p:cNvPr id="21" name="Picture 20">
            <a:hlinkClick r:id="rId3"/>
            <a:extLst>
              <a:ext uri="{FF2B5EF4-FFF2-40B4-BE49-F238E27FC236}">
                <a16:creationId xmlns:a16="http://schemas.microsoft.com/office/drawing/2014/main" xmlns="" id="{72D9A25E-A647-4968-A3CC-028D206DB562}"/>
              </a:ext>
            </a:extLst>
          </p:cNvPr>
          <p:cNvPicPr>
            <a:picLocks noChangeAspect="1"/>
          </p:cNvPicPr>
          <p:nvPr/>
        </p:nvPicPr>
        <p:blipFill>
          <a:blip r:embed="rId7"/>
          <a:stretch>
            <a:fillRect/>
          </a:stretch>
        </p:blipFill>
        <p:spPr>
          <a:xfrm>
            <a:off x="6573746" y="3933056"/>
            <a:ext cx="1259267"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pPr marL="0" indent="0">
              <a:buNone/>
            </a:pPr>
            <a:endParaRPr lang="en-GB" b="1" dirty="0"/>
          </a:p>
          <a:p>
            <a:pPr marL="0" indent="0">
              <a:buNone/>
            </a:pPr>
            <a:r>
              <a:rPr lang="en-GB" b="1" dirty="0"/>
              <a:t>Please note: </a:t>
            </a:r>
            <a:r>
              <a:rPr lang="en-GB" dirty="0"/>
              <a:t>Views expressed within this presentation are the personal opinions of the author. They do not necessarily represent the views of the author’s academic institution or the rest of the GI NURSES CONNECT group.</a:t>
            </a:r>
          </a:p>
          <a:p>
            <a:pPr marL="0" indent="0" algn="just">
              <a:buNone/>
            </a:pPr>
            <a:r>
              <a:rPr lang="en-GB" dirty="0"/>
              <a:t>This content is supported by an Independent Educational Grant from Bayer. </a:t>
            </a:r>
          </a:p>
          <a:p>
            <a:pPr marL="0" indent="0" algn="just">
              <a:buNone/>
            </a:pPr>
            <a:endParaRPr lang="en-GB" dirty="0"/>
          </a:p>
          <a:p>
            <a:pPr marL="0" indent="0">
              <a:buNone/>
            </a:pPr>
            <a:r>
              <a:rPr lang="en-GB" b="1" dirty="0"/>
              <a:t>Disclosures: </a:t>
            </a:r>
            <a:r>
              <a:rPr lang="en-GB" b="1" dirty="0">
                <a:solidFill>
                  <a:schemeClr val="accent1"/>
                </a:solidFill>
              </a:rPr>
              <a:t>Paola Belardi </a:t>
            </a:r>
            <a:r>
              <a:rPr lang="en-GB" dirty="0"/>
              <a:t>does not have any relevant financial relationships to disclose.</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Disclaimer</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15063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115B0-02AF-44C8-9360-8F645029861D}"/>
              </a:ext>
            </a:extLst>
          </p:cNvPr>
          <p:cNvSpPr>
            <a:spLocks noGrp="1"/>
          </p:cNvSpPr>
          <p:nvPr>
            <p:ph type="title"/>
          </p:nvPr>
        </p:nvSpPr>
        <p:spPr/>
        <p:txBody>
          <a:bodyPr>
            <a:normAutofit/>
          </a:bodyPr>
          <a:lstStyle/>
          <a:p>
            <a:r>
              <a:rPr lang="en-GB" dirty="0"/>
              <a:t>Nutriscore: Nutritional </a:t>
            </a:r>
            <a:br>
              <a:rPr lang="en-GB" dirty="0"/>
            </a:br>
            <a:r>
              <a:rPr lang="en-GB" dirty="0"/>
              <a:t>screening in colorectal cancer patients previous to </a:t>
            </a:r>
            <a:br>
              <a:rPr lang="en-GB" dirty="0"/>
            </a:br>
            <a:r>
              <a:rPr lang="en-GB" dirty="0"/>
              <a:t>cancer-specific treatment</a:t>
            </a:r>
            <a:endParaRPr lang="en-GB" sz="2200" dirty="0"/>
          </a:p>
        </p:txBody>
      </p:sp>
      <p:sp>
        <p:nvSpPr>
          <p:cNvPr id="5" name="Subtitle 4">
            <a:extLst>
              <a:ext uri="{FF2B5EF4-FFF2-40B4-BE49-F238E27FC236}">
                <a16:creationId xmlns:a16="http://schemas.microsoft.com/office/drawing/2014/main" xmlns="" id="{5A7C80ED-4477-CA4B-BB91-99E051D2CDC3}"/>
              </a:ext>
            </a:extLst>
          </p:cNvPr>
          <p:cNvSpPr>
            <a:spLocks noGrp="1"/>
          </p:cNvSpPr>
          <p:nvPr>
            <p:ph type="subTitle" idx="1"/>
          </p:nvPr>
        </p:nvSpPr>
        <p:spPr>
          <a:xfrm>
            <a:off x="609600" y="5302800"/>
            <a:ext cx="10972800" cy="740949"/>
          </a:xfrm>
        </p:spPr>
        <p:txBody>
          <a:bodyPr>
            <a:normAutofit/>
          </a:bodyPr>
          <a:lstStyle/>
          <a:p>
            <a:r>
              <a:rPr lang="en-GB" sz="2400" b="1" dirty="0"/>
              <a:t>Legido R, et al. ESMO 2022. Abstract #CN13. Oral presentation</a:t>
            </a:r>
          </a:p>
        </p:txBody>
      </p:sp>
      <p:sp>
        <p:nvSpPr>
          <p:cNvPr id="3" name="Slide Number Placeholder 2"/>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34921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077257"/>
            <a:ext cx="6528761" cy="4525200"/>
          </a:xfrm>
        </p:spPr>
        <p:txBody>
          <a:bodyPr/>
          <a:lstStyle/>
          <a:p>
            <a:pPr marL="0" indent="0">
              <a:spcBef>
                <a:spcPts val="800"/>
              </a:spcBef>
              <a:buNone/>
            </a:pPr>
            <a:r>
              <a:rPr lang="en-GB" sz="1800" b="1" dirty="0">
                <a:solidFill>
                  <a:schemeClr val="accent1"/>
                </a:solidFill>
              </a:rPr>
              <a:t>Background</a:t>
            </a:r>
          </a:p>
          <a:p>
            <a:pPr>
              <a:spcBef>
                <a:spcPts val="800"/>
              </a:spcBef>
            </a:pPr>
            <a:r>
              <a:rPr lang="en-GB" sz="1800" b="1" dirty="0"/>
              <a:t>Malnutrition affects patients with cancer </a:t>
            </a:r>
            <a:br>
              <a:rPr lang="en-GB" sz="1800" b="1" dirty="0"/>
            </a:br>
            <a:r>
              <a:rPr lang="en-GB" sz="1800" b="1" dirty="0"/>
              <a:t>throughout their illness</a:t>
            </a:r>
            <a:endParaRPr lang="en-GB" sz="1800" dirty="0"/>
          </a:p>
          <a:p>
            <a:pPr lvl="1">
              <a:spcBef>
                <a:spcPts val="800"/>
              </a:spcBef>
            </a:pPr>
            <a:r>
              <a:rPr lang="en-GB" sz="1600" dirty="0"/>
              <a:t>More than half of patients lose &gt;5% of their body weight following onset of disease</a:t>
            </a:r>
            <a:r>
              <a:rPr lang="en-GB" sz="1600" baseline="30000" dirty="0"/>
              <a:t>1</a:t>
            </a:r>
            <a:r>
              <a:rPr lang="en-GB" sz="1600" dirty="0"/>
              <a:t> </a:t>
            </a:r>
          </a:p>
          <a:p>
            <a:pPr>
              <a:spcBef>
                <a:spcPts val="800"/>
              </a:spcBef>
            </a:pPr>
            <a:r>
              <a:rPr lang="en-GB" sz="1800" b="1" dirty="0"/>
              <a:t>Early nutritional intervention </a:t>
            </a:r>
            <a:r>
              <a:rPr lang="en-GB" sz="1800" dirty="0"/>
              <a:t>to avoid irreversible cachexia and functional deterioration </a:t>
            </a:r>
            <a:r>
              <a:rPr lang="en-GB" sz="1800" b="1" dirty="0"/>
              <a:t>requires </a:t>
            </a:r>
            <a:br>
              <a:rPr lang="en-GB" sz="1800" b="1" dirty="0"/>
            </a:br>
            <a:r>
              <a:rPr lang="en-GB" sz="1800" b="1" dirty="0"/>
              <a:t>nutritional screening</a:t>
            </a:r>
            <a:r>
              <a:rPr lang="en-GB" sz="1800" b="1" baseline="30000" dirty="0"/>
              <a:t>2</a:t>
            </a:r>
          </a:p>
          <a:p>
            <a:pPr marL="0" indent="0">
              <a:spcBef>
                <a:spcPts val="800"/>
              </a:spcBef>
              <a:buNone/>
            </a:pPr>
            <a:r>
              <a:rPr lang="en-GB" sz="1800" b="1" dirty="0">
                <a:solidFill>
                  <a:schemeClr val="accent1"/>
                </a:solidFill>
              </a:rPr>
              <a:t>Methods</a:t>
            </a:r>
          </a:p>
          <a:p>
            <a:pPr>
              <a:spcBef>
                <a:spcPts val="800"/>
              </a:spcBef>
            </a:pPr>
            <a:r>
              <a:rPr lang="en-GB" sz="1800" b="1" dirty="0"/>
              <a:t>Patients with newly diagnosed colorectal cancer (CRC) </a:t>
            </a:r>
            <a:r>
              <a:rPr lang="en-GB" sz="1800" dirty="0"/>
              <a:t>attending their first oncology nursing visit (April to November 2021) </a:t>
            </a:r>
            <a:r>
              <a:rPr lang="en-GB" sz="1800" b="1" dirty="0"/>
              <a:t>were assessed with NUTRISCORE,</a:t>
            </a:r>
            <a:r>
              <a:rPr lang="en-GB" sz="1800" b="1" baseline="30000" dirty="0"/>
              <a:t>3</a:t>
            </a:r>
            <a:r>
              <a:rPr lang="en-GB" sz="1800" b="1" dirty="0"/>
              <a:t> a nutritional screening tool </a:t>
            </a:r>
            <a:r>
              <a:rPr lang="en-GB" sz="1800" dirty="0"/>
              <a:t>validated in patients with cancer</a:t>
            </a:r>
          </a:p>
          <a:p>
            <a:pPr>
              <a:spcBef>
                <a:spcPts val="800"/>
              </a:spcBef>
            </a:pPr>
            <a:r>
              <a:rPr lang="en-GB" sz="1800" b="1" dirty="0"/>
              <a:t>Patients with a score of ≥5 were referred to the </a:t>
            </a:r>
            <a:r>
              <a:rPr lang="en-US" sz="1800" b="1" dirty="0"/>
              <a:t>clinical nutrition unit (</a:t>
            </a:r>
            <a:r>
              <a:rPr lang="en-GB" sz="1800" b="1" dirty="0"/>
              <a:t>CNU</a:t>
            </a:r>
            <a:r>
              <a:rPr lang="en-GB" sz="1800" dirty="0"/>
              <a:t>) for a full nutritional assessment</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Background and methods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8" name="Content Placeholder 7">
            <a:extLst>
              <a:ext uri="{FF2B5EF4-FFF2-40B4-BE49-F238E27FC236}">
                <a16:creationId xmlns:a16="http://schemas.microsoft.com/office/drawing/2014/main" xmlns="" id="{6BC9D99A-17F9-0E4A-8664-610BB1A1C197}"/>
              </a:ext>
            </a:extLst>
          </p:cNvPr>
          <p:cNvSpPr>
            <a:spLocks noGrp="1"/>
          </p:cNvSpPr>
          <p:nvPr>
            <p:ph sz="quarter" idx="15"/>
          </p:nvPr>
        </p:nvSpPr>
        <p:spPr>
          <a:xfrm>
            <a:off x="620183" y="6356351"/>
            <a:ext cx="10840297" cy="365125"/>
          </a:xfrm>
        </p:spPr>
        <p:txBody>
          <a:bodyPr anchor="b" anchorCtr="0"/>
          <a:lstStyle/>
          <a:p>
            <a:r>
              <a:rPr lang="en-US" dirty="0"/>
              <a:t>GI, gastrointestinal</a:t>
            </a:r>
          </a:p>
          <a:p>
            <a:r>
              <a:rPr lang="en-GB" dirty="0"/>
              <a:t>1. Hébuterne X, et al. </a:t>
            </a:r>
            <a:r>
              <a:rPr lang="en-US" dirty="0"/>
              <a:t>JPEN J Parenter Enteral Nutr. 2014;38:196</a:t>
            </a:r>
            <a:r>
              <a:rPr lang="en-GB" dirty="0"/>
              <a:t>-</a:t>
            </a:r>
            <a:r>
              <a:rPr lang="en-US" dirty="0"/>
              <a:t>204; 2. </a:t>
            </a:r>
            <a:r>
              <a:rPr lang="en-GB" dirty="0"/>
              <a:t>Fearon K, et al. Lancet Oncol. 2011;12:489-95; 3. </a:t>
            </a:r>
            <a:r>
              <a:rPr lang="fr-FR" dirty="0"/>
              <a:t>Arribas L, et al. Nutrition. 2017;33:297-303</a:t>
            </a:r>
            <a:endParaRPr lang="en-US" dirty="0"/>
          </a:p>
        </p:txBody>
      </p:sp>
      <p:graphicFrame>
        <p:nvGraphicFramePr>
          <p:cNvPr id="4" name="Table 3">
            <a:extLst>
              <a:ext uri="{FF2B5EF4-FFF2-40B4-BE49-F238E27FC236}">
                <a16:creationId xmlns:a16="http://schemas.microsoft.com/office/drawing/2014/main" xmlns="" id="{D9D86154-9FBC-624B-B15D-E97FBC3E28C1}"/>
              </a:ext>
            </a:extLst>
          </p:cNvPr>
          <p:cNvGraphicFramePr>
            <a:graphicFrameLocks noGrp="1"/>
          </p:cNvGraphicFramePr>
          <p:nvPr>
            <p:extLst>
              <p:ext uri="{D42A27DB-BD31-4B8C-83A1-F6EECF244321}">
                <p14:modId xmlns:p14="http://schemas.microsoft.com/office/powerpoint/2010/main" val="3686772873"/>
              </p:ext>
            </p:extLst>
          </p:nvPr>
        </p:nvGraphicFramePr>
        <p:xfrm>
          <a:off x="7347955" y="2766175"/>
          <a:ext cx="4598127" cy="321715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4254058188"/>
                    </a:ext>
                  </a:extLst>
                </a:gridCol>
                <a:gridCol w="1001486">
                  <a:extLst>
                    <a:ext uri="{9D8B030D-6E8A-4147-A177-3AD203B41FA5}">
                      <a16:colId xmlns:a16="http://schemas.microsoft.com/office/drawing/2014/main" xmlns="" val="1616684139"/>
                    </a:ext>
                  </a:extLst>
                </a:gridCol>
                <a:gridCol w="548641">
                  <a:extLst>
                    <a:ext uri="{9D8B030D-6E8A-4147-A177-3AD203B41FA5}">
                      <a16:colId xmlns:a16="http://schemas.microsoft.com/office/drawing/2014/main" xmlns="" val="1532929357"/>
                    </a:ext>
                  </a:extLst>
                </a:gridCol>
              </a:tblGrid>
              <a:tr h="133630">
                <a:tc>
                  <a:txBody>
                    <a:bodyPr/>
                    <a:lstStyle/>
                    <a:p>
                      <a:pPr>
                        <a:lnSpc>
                          <a:spcPct val="80000"/>
                        </a:lnSpc>
                      </a:pPr>
                      <a:r>
                        <a:rPr lang="en-GB" sz="900" dirty="0">
                          <a:solidFill>
                            <a:schemeClr val="tx1"/>
                          </a:solidFill>
                          <a:latin typeface="Arial" panose="020B0604020202020204" pitchFamily="34" charset="0"/>
                          <a:cs typeface="Arial" panose="020B0604020202020204" pitchFamily="34" charset="0"/>
                        </a:rPr>
                        <a:t>Location / Neoplasm</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80000"/>
                        </a:lnSpc>
                      </a:pPr>
                      <a:r>
                        <a:rPr lang="en-GB" sz="900" dirty="0">
                          <a:solidFill>
                            <a:schemeClr val="tx1"/>
                          </a:solidFill>
                          <a:latin typeface="Arial" panose="020B0604020202020204" pitchFamily="34" charset="0"/>
                          <a:cs typeface="Arial" panose="020B0604020202020204" pitchFamily="34" charset="0"/>
                        </a:rPr>
                        <a:t>Nutritional risk</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80000"/>
                        </a:lnSpc>
                      </a:pPr>
                      <a:r>
                        <a:rPr lang="en-GB" sz="900" dirty="0">
                          <a:solidFill>
                            <a:schemeClr val="tx1"/>
                          </a:solidFill>
                          <a:latin typeface="Arial" panose="020B0604020202020204" pitchFamily="34" charset="0"/>
                          <a:cs typeface="Arial" panose="020B0604020202020204" pitchFamily="34" charset="0"/>
                        </a:rPr>
                        <a:t>Score</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93496841"/>
                  </a:ext>
                </a:extLst>
              </a:tr>
              <a:tr h="302433">
                <a:tc>
                  <a:txBody>
                    <a:bodyPr/>
                    <a:lstStyle/>
                    <a:p>
                      <a:pPr>
                        <a:lnSpc>
                          <a:spcPct val="80000"/>
                        </a:lnSpc>
                      </a:pPr>
                      <a:r>
                        <a:rPr lang="en-GB" sz="900" dirty="0">
                          <a:latin typeface="Arial" panose="020B0604020202020204" pitchFamily="34" charset="0"/>
                          <a:cs typeface="Arial" panose="020B0604020202020204" pitchFamily="34" charset="0"/>
                        </a:rPr>
                        <a:t>Head and neck</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Upper GI tract: oesophagus, gastric, pancreas, intestines</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Lymphoma that compromised GI tract</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dirty="0">
                          <a:latin typeface="Arial" panose="020B0604020202020204" pitchFamily="34" charset="0"/>
                          <a:cs typeface="Arial" panose="020B0604020202020204" pitchFamily="34" charset="0"/>
                        </a:rPr>
                        <a:t>High*</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dirty="0">
                          <a:latin typeface="Arial" panose="020B0604020202020204" pitchFamily="34" charset="0"/>
                          <a:cs typeface="Arial" panose="020B0604020202020204" pitchFamily="34" charset="0"/>
                        </a:rPr>
                        <a:t>+2</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1218817"/>
                  </a:ext>
                </a:extLst>
              </a:tr>
              <a:tr h="302433">
                <a:tc>
                  <a:txBody>
                    <a:bodyPr/>
                    <a:lstStyle/>
                    <a:p>
                      <a:pPr>
                        <a:lnSpc>
                          <a:spcPct val="80000"/>
                        </a:lnSpc>
                      </a:pPr>
                      <a:r>
                        <a:rPr lang="en-GB" sz="900" dirty="0">
                          <a:latin typeface="Arial" panose="020B0604020202020204" pitchFamily="34" charset="0"/>
                          <a:cs typeface="Arial" panose="020B0604020202020204" pitchFamily="34" charset="0"/>
                        </a:rPr>
                        <a:t>Lung</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Abdominal and pelvis: liver, biliary tract, renal, ovaries, endometrial</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dirty="0">
                          <a:latin typeface="Arial" panose="020B0604020202020204" pitchFamily="34" charset="0"/>
                          <a:cs typeface="Arial" panose="020B0604020202020204" pitchFamily="34" charset="0"/>
                        </a:rPr>
                        <a:t>Medium</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dirty="0">
                          <a:latin typeface="Arial" panose="020B0604020202020204" pitchFamily="34" charset="0"/>
                          <a:cs typeface="Arial" panose="020B0604020202020204" pitchFamily="34" charset="0"/>
                        </a:rPr>
                        <a:t>+1</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4908833"/>
                  </a:ext>
                </a:extLst>
              </a:tr>
              <a:tr h="555637">
                <a:tc>
                  <a:txBody>
                    <a:bodyPr/>
                    <a:lstStyle/>
                    <a:p>
                      <a:pPr>
                        <a:lnSpc>
                          <a:spcPct val="80000"/>
                        </a:lnSpc>
                      </a:pPr>
                      <a:r>
                        <a:rPr lang="en-GB" sz="900" dirty="0">
                          <a:latin typeface="Arial" panose="020B0604020202020204" pitchFamily="34" charset="0"/>
                          <a:cs typeface="Arial" panose="020B0604020202020204" pitchFamily="34" charset="0"/>
                        </a:rPr>
                        <a:t>Breast</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Central nervous system</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Bladder, prostate</a:t>
                      </a:r>
                    </a:p>
                    <a:p>
                      <a:pPr>
                        <a:lnSpc>
                          <a:spcPct val="80000"/>
                        </a:lnSpc>
                      </a:pPr>
                      <a:r>
                        <a:rPr lang="en-GB" sz="900" dirty="0">
                          <a:latin typeface="Arial" panose="020B0604020202020204" pitchFamily="34" charset="0"/>
                          <a:cs typeface="Arial" panose="020B0604020202020204" pitchFamily="34" charset="0"/>
                        </a:rPr>
                        <a:t>Colorectal</a:t>
                      </a:r>
                    </a:p>
                    <a:p>
                      <a:pPr>
                        <a:lnSpc>
                          <a:spcPct val="80000"/>
                        </a:lnSpc>
                      </a:pPr>
                      <a:r>
                        <a:rPr lang="en-GB" sz="900" dirty="0">
                          <a:latin typeface="Arial" panose="020B0604020202020204" pitchFamily="34" charset="0"/>
                          <a:cs typeface="Arial" panose="020B0604020202020204" pitchFamily="34" charset="0"/>
                        </a:rPr>
                        <a:t>Leukaemia, other lymphomas</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Others</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dirty="0">
                          <a:latin typeface="Arial" panose="020B0604020202020204" pitchFamily="34" charset="0"/>
                          <a:cs typeface="Arial" panose="020B0604020202020204" pitchFamily="34" charset="0"/>
                        </a:rPr>
                        <a:t>Low</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dirty="0">
                          <a:latin typeface="Arial" panose="020B0604020202020204" pitchFamily="34" charset="0"/>
                          <a:cs typeface="Arial" panose="020B0604020202020204" pitchFamily="34" charset="0"/>
                        </a:rPr>
                        <a:t>+0</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0205730"/>
                  </a:ext>
                </a:extLst>
              </a:tr>
              <a:tr h="133630">
                <a:tc>
                  <a:txBody>
                    <a:bodyPr/>
                    <a:lstStyle/>
                    <a:p>
                      <a:pPr>
                        <a:lnSpc>
                          <a:spcPct val="80000"/>
                        </a:lnSpc>
                      </a:pPr>
                      <a:r>
                        <a:rPr lang="en-GB" sz="900" b="1" dirty="0">
                          <a:solidFill>
                            <a:schemeClr val="tx1"/>
                          </a:solidFill>
                          <a:latin typeface="Arial" panose="020B0604020202020204" pitchFamily="34" charset="0"/>
                          <a:cs typeface="Arial" panose="020B0604020202020204" pitchFamily="34" charset="0"/>
                        </a:rPr>
                        <a:t>Treatment</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80000"/>
                        </a:lnSpc>
                      </a:pPr>
                      <a:r>
                        <a:rPr lang="en-GB" sz="900" b="1" dirty="0">
                          <a:solidFill>
                            <a:schemeClr val="tx1"/>
                          </a:solidFill>
                          <a:latin typeface="Arial" panose="020B0604020202020204" pitchFamily="34" charset="0"/>
                          <a:cs typeface="Arial" panose="020B0604020202020204" pitchFamily="34" charset="0"/>
                        </a:rPr>
                        <a:t>YES (+2)</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80000"/>
                        </a:lnSpc>
                      </a:pPr>
                      <a:r>
                        <a:rPr lang="en-GB" sz="900" b="1" dirty="0">
                          <a:solidFill>
                            <a:schemeClr val="tx1"/>
                          </a:solidFill>
                          <a:latin typeface="Arial" panose="020B0604020202020204" pitchFamily="34" charset="0"/>
                          <a:cs typeface="Arial" panose="020B0604020202020204" pitchFamily="34" charset="0"/>
                        </a:rPr>
                        <a:t>No (+1)</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97750074"/>
                  </a:ext>
                </a:extLst>
              </a:tr>
              <a:tr h="133630">
                <a:tc>
                  <a:txBody>
                    <a:bodyPr/>
                    <a:lstStyle/>
                    <a:p>
                      <a:pPr>
                        <a:lnSpc>
                          <a:spcPct val="80000"/>
                        </a:lnSpc>
                      </a:pPr>
                      <a:r>
                        <a:rPr lang="en-GB" sz="900" dirty="0">
                          <a:latin typeface="Arial" panose="020B0604020202020204" pitchFamily="34" charset="0"/>
                          <a:cs typeface="Arial" panose="020B0604020202020204" pitchFamily="34" charset="0"/>
                        </a:rPr>
                        <a:t>The patient is receiving concomitant chemoradiotherapy</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6691168"/>
                  </a:ext>
                </a:extLst>
              </a:tr>
              <a:tr h="133630">
                <a:tc>
                  <a:txBody>
                    <a:bodyPr/>
                    <a:lstStyle/>
                    <a:p>
                      <a:pPr>
                        <a:lnSpc>
                          <a:spcPct val="80000"/>
                        </a:lnSpc>
                      </a:pPr>
                      <a:r>
                        <a:rPr lang="en-GB" sz="900" dirty="0">
                          <a:latin typeface="Arial" panose="020B0604020202020204" pitchFamily="34" charset="0"/>
                          <a:cs typeface="Arial" panose="020B0604020202020204" pitchFamily="34" charset="0"/>
                        </a:rPr>
                        <a:t>The patient is receiving hyper fractioned radiation therapy</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2882109"/>
                  </a:ext>
                </a:extLst>
              </a:tr>
              <a:tr h="133630">
                <a:tc>
                  <a:txBody>
                    <a:bodyPr/>
                    <a:lstStyle/>
                    <a:p>
                      <a:pPr>
                        <a:lnSpc>
                          <a:spcPct val="80000"/>
                        </a:lnSpc>
                      </a:pPr>
                      <a:r>
                        <a:rPr lang="en-GB" sz="900" dirty="0">
                          <a:latin typeface="Arial" panose="020B0604020202020204" pitchFamily="34" charset="0"/>
                          <a:cs typeface="Arial" panose="020B0604020202020204" pitchFamily="34" charset="0"/>
                        </a:rPr>
                        <a:t>Haematopoietic stem cell transplantation</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25991022"/>
                  </a:ext>
                </a:extLst>
              </a:tr>
              <a:tr h="133630">
                <a:tc>
                  <a:txBody>
                    <a:bodyPr/>
                    <a:lstStyle/>
                    <a:p>
                      <a:pP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b="1" dirty="0">
                          <a:latin typeface="Arial" panose="020B0604020202020204" pitchFamily="34" charset="0"/>
                          <a:cs typeface="Arial" panose="020B0604020202020204" pitchFamily="34" charset="0"/>
                        </a:rPr>
                        <a:t>YES (+1)</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b="1" dirty="0">
                          <a:latin typeface="Arial" panose="020B0604020202020204" pitchFamily="34" charset="0"/>
                          <a:cs typeface="Arial" panose="020B0604020202020204" pitchFamily="34" charset="0"/>
                        </a:rPr>
                        <a:t>No (+0)</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13777378"/>
                  </a:ext>
                </a:extLst>
              </a:tr>
              <a:tr h="133630">
                <a:tc>
                  <a:txBody>
                    <a:bodyPr/>
                    <a:lstStyle/>
                    <a:p>
                      <a:pPr>
                        <a:lnSpc>
                          <a:spcPct val="80000"/>
                        </a:lnSpc>
                      </a:pPr>
                      <a:r>
                        <a:rPr lang="en-GB" sz="900" dirty="0">
                          <a:latin typeface="Arial" panose="020B0604020202020204" pitchFamily="34" charset="0"/>
                          <a:cs typeface="Arial" panose="020B0604020202020204" pitchFamily="34" charset="0"/>
                        </a:rPr>
                        <a:t>The patient is receiving chemotherapy</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b="1"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b="1"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4273050"/>
                  </a:ext>
                </a:extLst>
              </a:tr>
              <a:tr h="133630">
                <a:tc>
                  <a:txBody>
                    <a:bodyPr/>
                    <a:lstStyle/>
                    <a:p>
                      <a:pPr>
                        <a:lnSpc>
                          <a:spcPct val="80000"/>
                        </a:lnSpc>
                      </a:pPr>
                      <a:r>
                        <a:rPr lang="en-GB" sz="900" dirty="0">
                          <a:latin typeface="Arial" panose="020B0604020202020204" pitchFamily="34" charset="0"/>
                          <a:cs typeface="Arial" panose="020B0604020202020204" pitchFamily="34" charset="0"/>
                        </a:rPr>
                        <a:t>The patient is only receiving radiotherapy</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b="1"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b="1"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1080243"/>
                  </a:ext>
                </a:extLst>
              </a:tr>
              <a:tr h="133630">
                <a:tc>
                  <a:txBody>
                    <a:bodyPr/>
                    <a:lstStyle/>
                    <a:p>
                      <a:pPr>
                        <a:lnSpc>
                          <a:spcPct val="80000"/>
                        </a:lnSpc>
                      </a:pPr>
                      <a:endParaRPr lang="en-GB" sz="900"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b="1" dirty="0">
                          <a:latin typeface="Arial" panose="020B0604020202020204" pitchFamily="34" charset="0"/>
                          <a:cs typeface="Arial" panose="020B0604020202020204" pitchFamily="34" charset="0"/>
                        </a:rPr>
                        <a:t>YES (+0)</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GB" sz="900" b="1" dirty="0">
                          <a:latin typeface="Arial" panose="020B0604020202020204" pitchFamily="34" charset="0"/>
                          <a:cs typeface="Arial" panose="020B0604020202020204" pitchFamily="34" charset="0"/>
                        </a:rPr>
                        <a:t>No (+0)</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9576377"/>
                  </a:ext>
                </a:extLst>
              </a:tr>
              <a:tr h="133630">
                <a:tc>
                  <a:txBody>
                    <a:bodyPr/>
                    <a:lstStyle/>
                    <a:p>
                      <a:pPr>
                        <a:lnSpc>
                          <a:spcPct val="80000"/>
                        </a:lnSpc>
                      </a:pPr>
                      <a:r>
                        <a:rPr lang="en-GB" sz="900" dirty="0">
                          <a:latin typeface="Arial" panose="020B0604020202020204" pitchFamily="34" charset="0"/>
                          <a:cs typeface="Arial" panose="020B0604020202020204" pitchFamily="34" charset="0"/>
                        </a:rPr>
                        <a:t>Other treatments or only symptomatic treatment</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b="1"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endParaRPr lang="en-GB" sz="900" b="1" dirty="0">
                        <a:latin typeface="Arial" panose="020B0604020202020204" pitchFamily="34" charset="0"/>
                        <a:cs typeface="Arial" panose="020B0604020202020204" pitchFamily="34" charset="0"/>
                      </a:endParaRP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854967"/>
                  </a:ext>
                </a:extLst>
              </a:tr>
              <a:tr h="133630">
                <a:tc gridSpan="3">
                  <a:txBody>
                    <a:bodyPr/>
                    <a:lstStyle/>
                    <a:p>
                      <a:pPr>
                        <a:lnSpc>
                          <a:spcPct val="80000"/>
                        </a:lnSpc>
                      </a:pPr>
                      <a:r>
                        <a:rPr lang="en-GB" sz="800" i="1" dirty="0">
                          <a:latin typeface="Arial" panose="020B0604020202020204" pitchFamily="34" charset="0"/>
                          <a:cs typeface="Arial" panose="020B0604020202020204" pitchFamily="34" charset="0"/>
                        </a:rPr>
                        <a:t>* Please repeat the screening every week for those patients at high risk</a:t>
                      </a:r>
                    </a:p>
                  </a:txBody>
                  <a:tcPr marL="55440" marR="55440" marT="25200" marB="25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ctr">
                        <a:lnSpc>
                          <a:spcPct val="90000"/>
                        </a:lnSpc>
                      </a:pPr>
                      <a:endParaRPr lang="en-GB" sz="900" b="1" dirty="0">
                        <a:latin typeface="Arial" panose="020B0604020202020204" pitchFamily="34" charset="0"/>
                        <a:cs typeface="Arial" panose="020B0604020202020204" pitchFamily="34" charset="0"/>
                      </a:endParaRPr>
                    </a:p>
                  </a:txBody>
                  <a:tcPr marL="55440" marR="55440" marT="36000" marB="36000"/>
                </a:tc>
                <a:tc hMerge="1">
                  <a:txBody>
                    <a:bodyPr/>
                    <a:lstStyle/>
                    <a:p>
                      <a:pPr algn="ctr">
                        <a:lnSpc>
                          <a:spcPct val="90000"/>
                        </a:lnSpc>
                      </a:pPr>
                      <a:endParaRPr lang="en-GB" sz="900" b="1"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xmlns="" val="1405242258"/>
                  </a:ext>
                </a:extLst>
              </a:tr>
            </a:tbl>
          </a:graphicData>
        </a:graphic>
      </p:graphicFrame>
      <p:graphicFrame>
        <p:nvGraphicFramePr>
          <p:cNvPr id="9" name="Table 8">
            <a:extLst>
              <a:ext uri="{FF2B5EF4-FFF2-40B4-BE49-F238E27FC236}">
                <a16:creationId xmlns:a16="http://schemas.microsoft.com/office/drawing/2014/main" xmlns="" id="{A2E95F32-87B1-0B40-8B6B-2DB2DF8C3B0E}"/>
              </a:ext>
            </a:extLst>
          </p:cNvPr>
          <p:cNvGraphicFramePr>
            <a:graphicFrameLocks noGrp="1"/>
          </p:cNvGraphicFramePr>
          <p:nvPr>
            <p:extLst>
              <p:ext uri="{D42A27DB-BD31-4B8C-83A1-F6EECF244321}">
                <p14:modId xmlns:p14="http://schemas.microsoft.com/office/powerpoint/2010/main" val="3666721529"/>
              </p:ext>
            </p:extLst>
          </p:nvPr>
        </p:nvGraphicFramePr>
        <p:xfrm>
          <a:off x="7347955" y="1094129"/>
          <a:ext cx="4589417" cy="1640256"/>
        </p:xfrm>
        <a:graphic>
          <a:graphicData uri="http://schemas.openxmlformats.org/drawingml/2006/table">
            <a:tbl>
              <a:tblPr firstRow="1" bandRow="1">
                <a:tableStyleId>{5C22544A-7EE6-4342-B048-85BDC9FD1C3A}</a:tableStyleId>
              </a:tblPr>
              <a:tblGrid>
                <a:gridCol w="4589417">
                  <a:extLst>
                    <a:ext uri="{9D8B030D-6E8A-4147-A177-3AD203B41FA5}">
                      <a16:colId xmlns:a16="http://schemas.microsoft.com/office/drawing/2014/main" xmlns="" val="4254058188"/>
                    </a:ext>
                  </a:extLst>
                </a:gridCol>
              </a:tblGrid>
              <a:tr h="147504">
                <a:tc>
                  <a:txBody>
                    <a:bodyPr/>
                    <a:lstStyle/>
                    <a:p>
                      <a:pPr>
                        <a:lnSpc>
                          <a:spcPct val="80000"/>
                        </a:lnSpc>
                      </a:pPr>
                      <a:r>
                        <a:rPr lang="en-GB" sz="1000" dirty="0">
                          <a:solidFill>
                            <a:schemeClr val="tx1"/>
                          </a:solidFill>
                          <a:latin typeface="Arial" panose="020B0604020202020204" pitchFamily="34" charset="0"/>
                          <a:cs typeface="Arial" panose="020B0604020202020204" pitchFamily="34" charset="0"/>
                        </a:rPr>
                        <a:t>NUTRISCORE</a:t>
                      </a:r>
                    </a:p>
                  </a:txBody>
                  <a:tcPr marL="55440" marR="55440" marT="25200" marB="25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693496841"/>
                  </a:ext>
                </a:extLst>
              </a:tr>
              <a:tr h="349660">
                <a:tc>
                  <a:txBody>
                    <a:bodyPr/>
                    <a:lstStyle/>
                    <a:p>
                      <a:pPr marL="0" indent="0">
                        <a:lnSpc>
                          <a:spcPct val="80000"/>
                        </a:lnSpc>
                        <a:buNone/>
                        <a:tabLst>
                          <a:tab pos="1104900" algn="l"/>
                        </a:tabLst>
                      </a:pPr>
                      <a:r>
                        <a:rPr lang="en-GB" sz="900" b="1" dirty="0">
                          <a:latin typeface="Arial" panose="020B0604020202020204" pitchFamily="34" charset="0"/>
                          <a:cs typeface="Arial" panose="020B0604020202020204" pitchFamily="34" charset="0"/>
                        </a:rPr>
                        <a:t>A.  Have you lost weight involuntarily in the last 3 months?</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No	0</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I am not sure	2</a:t>
                      </a:r>
                    </a:p>
                  </a:txBody>
                  <a:tcPr marL="55440" marR="55440" marT="25200" marB="25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31218817"/>
                  </a:ext>
                </a:extLst>
              </a:tr>
              <a:tr h="450737">
                <a:tc>
                  <a:txBody>
                    <a:bodyPr/>
                    <a:lstStyle/>
                    <a:p>
                      <a:pPr marL="0" indent="0">
                        <a:lnSpc>
                          <a:spcPct val="80000"/>
                        </a:lnSpc>
                        <a:buNone/>
                        <a:tabLst>
                          <a:tab pos="1104900" algn="l"/>
                        </a:tabLst>
                      </a:pPr>
                      <a:r>
                        <a:rPr lang="en-GB" sz="900" b="1" dirty="0">
                          <a:latin typeface="Arial" panose="020B0604020202020204" pitchFamily="34" charset="0"/>
                          <a:cs typeface="Arial" panose="020B0604020202020204" pitchFamily="34" charset="0"/>
                        </a:rPr>
                        <a:t>If yes, how much weight (in kilograms) have you lost?</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1-5	1</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6-10	2</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11-15	3</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≥15	4</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Unsure	2</a:t>
                      </a:r>
                    </a:p>
                  </a:txBody>
                  <a:tcPr marL="55440" marR="55440" marT="25200" marB="25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90041444"/>
                  </a:ext>
                </a:extLst>
              </a:tr>
              <a:tr h="378947">
                <a:tc>
                  <a:txBody>
                    <a:bodyPr/>
                    <a:lstStyle/>
                    <a:p>
                      <a:pPr marL="0" indent="0">
                        <a:lnSpc>
                          <a:spcPct val="80000"/>
                        </a:lnSpc>
                        <a:buNone/>
                        <a:tabLst>
                          <a:tab pos="1104900" algn="l"/>
                        </a:tabLst>
                      </a:pPr>
                      <a:r>
                        <a:rPr lang="en-GB" sz="900" b="1" dirty="0">
                          <a:latin typeface="Arial" panose="020B0604020202020204" pitchFamily="34" charset="0"/>
                          <a:cs typeface="Arial" panose="020B0604020202020204" pitchFamily="34" charset="0"/>
                        </a:rPr>
                        <a:t>B.  Have you been eating poorly in the last week because of decreased appetite?</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No	0</a:t>
                      </a:r>
                    </a:p>
                    <a:p>
                      <a:pPr marL="404813" indent="-180975">
                        <a:lnSpc>
                          <a:spcPct val="80000"/>
                        </a:lnSpc>
                        <a:buClr>
                          <a:schemeClr val="accent1"/>
                        </a:buClr>
                        <a:buFont typeface="Arial" panose="020B0604020202020204" pitchFamily="34" charset="0"/>
                        <a:buChar char="•"/>
                        <a:tabLst>
                          <a:tab pos="1243013" algn="l"/>
                        </a:tabLst>
                      </a:pPr>
                      <a:r>
                        <a:rPr lang="en-GB" sz="900" dirty="0">
                          <a:latin typeface="Arial" panose="020B0604020202020204" pitchFamily="34" charset="0"/>
                          <a:cs typeface="Arial" panose="020B0604020202020204" pitchFamily="34" charset="0"/>
                        </a:rPr>
                        <a:t>Yes	1</a:t>
                      </a:r>
                    </a:p>
                  </a:txBody>
                  <a:tcPr marL="55440" marR="55440" marT="25200" marB="25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83785219"/>
                  </a:ext>
                </a:extLst>
              </a:tr>
            </a:tbl>
          </a:graphicData>
        </a:graphic>
      </p:graphicFrame>
    </p:spTree>
    <p:extLst>
      <p:ext uri="{BB962C8B-B14F-4D97-AF65-F5344CB8AC3E}">
        <p14:creationId xmlns:p14="http://schemas.microsoft.com/office/powerpoint/2010/main" val="37479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xmlns="" id="{D74A0592-72D3-7140-93B9-4ECDD4542AAD}"/>
              </a:ext>
            </a:extLst>
          </p:cNvPr>
          <p:cNvSpPr>
            <a:spLocks noGrp="1"/>
          </p:cNvSpPr>
          <p:nvPr>
            <p:ph sz="quarter" idx="12"/>
          </p:nvPr>
        </p:nvSpPr>
        <p:spPr>
          <a:xfrm>
            <a:off x="620184" y="1425600"/>
            <a:ext cx="10963200" cy="704957"/>
          </a:xfrm>
        </p:spPr>
        <p:txBody>
          <a:bodyPr/>
          <a:lstStyle/>
          <a:p>
            <a:r>
              <a:rPr lang="en-GB" dirty="0"/>
              <a:t>92 patients were registered: mean age was 68.6 years, 70.6% were male</a:t>
            </a:r>
          </a:p>
          <a:p>
            <a:r>
              <a:rPr lang="en-GB" dirty="0"/>
              <a:t>NUTRISCORE was ≥5 in 11 of 19 (57.8%) referred patients</a:t>
            </a:r>
          </a:p>
          <a:p>
            <a:pPr lvl="1"/>
            <a:r>
              <a:rPr lang="en-GB" dirty="0"/>
              <a:t>Remaining patients were referred based on nursing clinical criteria</a:t>
            </a:r>
          </a:p>
          <a:p>
            <a:endParaRPr lang="en-GB" dirty="0"/>
          </a:p>
        </p:txBody>
      </p:sp>
      <p:sp>
        <p:nvSpPr>
          <p:cNvPr id="3" name="Title 2"/>
          <p:cNvSpPr>
            <a:spLocks noGrp="1"/>
          </p:cNvSpPr>
          <p:nvPr>
            <p:ph type="title"/>
          </p:nvPr>
        </p:nvSpPr>
        <p:spPr/>
        <p:txBody>
          <a:bodyPr/>
          <a:lstStyle/>
          <a:p>
            <a:r>
              <a:rPr lang="en-GB" dirty="0"/>
              <a:t>results</a:t>
            </a:r>
            <a:endParaRPr lang="en-US"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6</a:t>
            </a:fld>
            <a:endParaRPr lang="en-GB" dirty="0"/>
          </a:p>
        </p:txBody>
      </p:sp>
      <p:graphicFrame>
        <p:nvGraphicFramePr>
          <p:cNvPr id="7" name="Chart 6">
            <a:extLst>
              <a:ext uri="{FF2B5EF4-FFF2-40B4-BE49-F238E27FC236}">
                <a16:creationId xmlns:a16="http://schemas.microsoft.com/office/drawing/2014/main" xmlns="" id="{8D8370C2-CB98-5B4B-8B61-5E5B1355D8EF}"/>
              </a:ext>
            </a:extLst>
          </p:cNvPr>
          <p:cNvGraphicFramePr/>
          <p:nvPr>
            <p:extLst>
              <p:ext uri="{D42A27DB-BD31-4B8C-83A1-F6EECF244321}">
                <p14:modId xmlns:p14="http://schemas.microsoft.com/office/powerpoint/2010/main" val="3231029232"/>
              </p:ext>
            </p:extLst>
          </p:nvPr>
        </p:nvGraphicFramePr>
        <p:xfrm>
          <a:off x="555204" y="3442343"/>
          <a:ext cx="3180774" cy="1632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xmlns="" id="{51C8B4D0-EA4E-DC4D-BA8F-BC9615B98920}"/>
              </a:ext>
            </a:extLst>
          </p:cNvPr>
          <p:cNvGraphicFramePr/>
          <p:nvPr>
            <p:extLst>
              <p:ext uri="{D42A27DB-BD31-4B8C-83A1-F6EECF244321}">
                <p14:modId xmlns:p14="http://schemas.microsoft.com/office/powerpoint/2010/main" val="2437903588"/>
              </p:ext>
            </p:extLst>
          </p:nvPr>
        </p:nvGraphicFramePr>
        <p:xfrm>
          <a:off x="3910149" y="2706465"/>
          <a:ext cx="4798422" cy="3103397"/>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xmlns="" id="{3E6D9009-9BAB-0D4D-8012-C47546856072}"/>
              </a:ext>
            </a:extLst>
          </p:cNvPr>
          <p:cNvSpPr txBox="1"/>
          <p:nvPr/>
        </p:nvSpPr>
        <p:spPr>
          <a:xfrm>
            <a:off x="4917869" y="4101856"/>
            <a:ext cx="1002572" cy="553998"/>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ea typeface="Aileron" charset="0"/>
                <a:cs typeface="Arial" panose="020B0604020202020204" pitchFamily="34" charset="0"/>
              </a:rPr>
              <a:t>Nutriscore &lt;5:</a:t>
            </a:r>
          </a:p>
          <a:p>
            <a:pPr algn="ctr"/>
            <a:r>
              <a:rPr lang="en-GB" sz="1000" dirty="0">
                <a:solidFill>
                  <a:schemeClr val="bg1"/>
                </a:solidFill>
                <a:latin typeface="Arial" panose="020B0604020202020204" pitchFamily="34" charset="0"/>
                <a:ea typeface="Aileron" charset="0"/>
                <a:cs typeface="Arial" panose="020B0604020202020204" pitchFamily="34" charset="0"/>
              </a:rPr>
              <a:t>8 patients (42.2%)</a:t>
            </a:r>
          </a:p>
        </p:txBody>
      </p:sp>
      <p:sp>
        <p:nvSpPr>
          <p:cNvPr id="41" name="TextBox 40">
            <a:extLst>
              <a:ext uri="{FF2B5EF4-FFF2-40B4-BE49-F238E27FC236}">
                <a16:creationId xmlns:a16="http://schemas.microsoft.com/office/drawing/2014/main" xmlns="" id="{3809C4C2-03E2-784F-A313-64DD5581906B}"/>
              </a:ext>
            </a:extLst>
          </p:cNvPr>
          <p:cNvSpPr txBox="1"/>
          <p:nvPr/>
        </p:nvSpPr>
        <p:spPr>
          <a:xfrm>
            <a:off x="3905306" y="4101856"/>
            <a:ext cx="1172713" cy="553998"/>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ea typeface="Aileron" charset="0"/>
                <a:cs typeface="Arial" panose="020B0604020202020204" pitchFamily="34" charset="0"/>
              </a:rPr>
              <a:t>Nutriscore ≥5:</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 11 patients (57.8%)</a:t>
            </a:r>
          </a:p>
        </p:txBody>
      </p:sp>
      <p:sp>
        <p:nvSpPr>
          <p:cNvPr id="42" name="TextBox 41">
            <a:extLst>
              <a:ext uri="{FF2B5EF4-FFF2-40B4-BE49-F238E27FC236}">
                <a16:creationId xmlns:a16="http://schemas.microsoft.com/office/drawing/2014/main" xmlns="" id="{5C161D45-00F2-A74A-89A8-B206E56EBF1E}"/>
              </a:ext>
            </a:extLst>
          </p:cNvPr>
          <p:cNvSpPr txBox="1"/>
          <p:nvPr/>
        </p:nvSpPr>
        <p:spPr>
          <a:xfrm>
            <a:off x="7414176" y="4101856"/>
            <a:ext cx="984565" cy="553998"/>
          </a:xfrm>
          <a:prstGeom prst="rect">
            <a:avLst/>
          </a:prstGeom>
          <a:noFill/>
        </p:spPr>
        <p:txBody>
          <a:bodyPr wrap="none" rtlCol="0">
            <a:spAutoFit/>
          </a:bodyPr>
          <a:lstStyle/>
          <a:p>
            <a:pPr algn="ctr"/>
            <a:r>
              <a:rPr lang="en-GB" sz="1000" dirty="0">
                <a:latin typeface="Arial" panose="020B0604020202020204" pitchFamily="34" charset="0"/>
                <a:ea typeface="Aileron" charset="0"/>
                <a:cs typeface="Arial" panose="020B0604020202020204" pitchFamily="34" charset="0"/>
              </a:rPr>
              <a:t>Nutriscore &lt;5:</a:t>
            </a:r>
          </a:p>
          <a:p>
            <a:pPr algn="ctr"/>
            <a:r>
              <a:rPr lang="en-GB" sz="1000" dirty="0">
                <a:latin typeface="Arial" panose="020B0604020202020204" pitchFamily="34" charset="0"/>
                <a:ea typeface="Aileron" charset="0"/>
                <a:cs typeface="Arial" panose="020B0604020202020204" pitchFamily="34" charset="0"/>
              </a:rPr>
              <a:t>8 patients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(42.2%)</a:t>
            </a:r>
          </a:p>
        </p:txBody>
      </p:sp>
      <p:sp>
        <p:nvSpPr>
          <p:cNvPr id="43" name="TextBox 42">
            <a:extLst>
              <a:ext uri="{FF2B5EF4-FFF2-40B4-BE49-F238E27FC236}">
                <a16:creationId xmlns:a16="http://schemas.microsoft.com/office/drawing/2014/main" xmlns="" id="{1AE22CC5-BB25-0147-A805-E93F0EB014F6}"/>
              </a:ext>
            </a:extLst>
          </p:cNvPr>
          <p:cNvSpPr txBox="1"/>
          <p:nvPr/>
        </p:nvSpPr>
        <p:spPr>
          <a:xfrm>
            <a:off x="906309" y="2766568"/>
            <a:ext cx="2478564" cy="480131"/>
          </a:xfrm>
          <a:prstGeom prst="rect">
            <a:avLst/>
          </a:prstGeom>
          <a:noFill/>
        </p:spPr>
        <p:txBody>
          <a:bodyPr wrap="none"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19 of 92 (20.6%) of patients</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referred were to the CNU</a:t>
            </a:r>
          </a:p>
        </p:txBody>
      </p:sp>
      <p:sp>
        <p:nvSpPr>
          <p:cNvPr id="45" name="TextBox 44">
            <a:extLst>
              <a:ext uri="{FF2B5EF4-FFF2-40B4-BE49-F238E27FC236}">
                <a16:creationId xmlns:a16="http://schemas.microsoft.com/office/drawing/2014/main" xmlns="" id="{B30FEC21-1ABB-DC4C-B5A9-19909E406785}"/>
              </a:ext>
            </a:extLst>
          </p:cNvPr>
          <p:cNvSpPr txBox="1"/>
          <p:nvPr/>
        </p:nvSpPr>
        <p:spPr>
          <a:xfrm>
            <a:off x="9374495" y="5373311"/>
            <a:ext cx="1487907" cy="507831"/>
          </a:xfrm>
          <a:prstGeom prst="rect">
            <a:avLst/>
          </a:prstGeom>
          <a:noFill/>
        </p:spPr>
        <p:txBody>
          <a:bodyPr wrap="none"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Potential GI toxicity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secondary to treatment</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(PGITox) </a:t>
            </a:r>
          </a:p>
        </p:txBody>
      </p:sp>
      <p:sp>
        <p:nvSpPr>
          <p:cNvPr id="47" name="TextBox 46">
            <a:extLst>
              <a:ext uri="{FF2B5EF4-FFF2-40B4-BE49-F238E27FC236}">
                <a16:creationId xmlns:a16="http://schemas.microsoft.com/office/drawing/2014/main" xmlns="" id="{87612823-56CE-9147-A903-86BA6253F90E}"/>
              </a:ext>
            </a:extLst>
          </p:cNvPr>
          <p:cNvSpPr txBox="1"/>
          <p:nvPr/>
        </p:nvSpPr>
        <p:spPr>
          <a:xfrm>
            <a:off x="10145356" y="2877758"/>
            <a:ext cx="1789272" cy="369332"/>
          </a:xfrm>
          <a:prstGeom prst="rect">
            <a:avLst/>
          </a:prstGeom>
          <a:noFill/>
        </p:spPr>
        <p:txBody>
          <a:bodyPr wrap="none"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High risk of</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intestinal obstruction (HRIO)</a:t>
            </a:r>
          </a:p>
        </p:txBody>
      </p:sp>
      <p:sp>
        <p:nvSpPr>
          <p:cNvPr id="48" name="TextBox 47">
            <a:extLst>
              <a:ext uri="{FF2B5EF4-FFF2-40B4-BE49-F238E27FC236}">
                <a16:creationId xmlns:a16="http://schemas.microsoft.com/office/drawing/2014/main" xmlns="" id="{9322CE81-3E61-FC46-8B15-69837FE346EE}"/>
              </a:ext>
            </a:extLst>
          </p:cNvPr>
          <p:cNvSpPr txBox="1"/>
          <p:nvPr/>
        </p:nvSpPr>
        <p:spPr>
          <a:xfrm>
            <a:off x="8413079" y="4677875"/>
            <a:ext cx="880369" cy="507831"/>
          </a:xfrm>
          <a:prstGeom prst="rect">
            <a:avLst/>
          </a:prstGeom>
          <a:noFill/>
        </p:spPr>
        <p:txBody>
          <a:bodyPr wrap="none"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Moderate</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malnutrition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(MM)</a:t>
            </a:r>
          </a:p>
        </p:txBody>
      </p:sp>
      <p:cxnSp>
        <p:nvCxnSpPr>
          <p:cNvPr id="50" name="Straight Connector 49">
            <a:extLst>
              <a:ext uri="{FF2B5EF4-FFF2-40B4-BE49-F238E27FC236}">
                <a16:creationId xmlns:a16="http://schemas.microsoft.com/office/drawing/2014/main" xmlns="" id="{4FD03CE7-78DE-1041-922B-6E715478A344}"/>
              </a:ext>
            </a:extLst>
          </p:cNvPr>
          <p:cNvCxnSpPr/>
          <p:nvPr/>
        </p:nvCxnSpPr>
        <p:spPr>
          <a:xfrm>
            <a:off x="8708571" y="4286586"/>
            <a:ext cx="653143" cy="0"/>
          </a:xfrm>
          <a:prstGeom prst="line">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xmlns="" id="{25409115-0F5A-1348-A64D-EDF5B43476CC}"/>
              </a:ext>
            </a:extLst>
          </p:cNvPr>
          <p:cNvGrpSpPr/>
          <p:nvPr/>
        </p:nvGrpSpPr>
        <p:grpSpPr>
          <a:xfrm>
            <a:off x="9369425" y="3303016"/>
            <a:ext cx="1995260" cy="1936750"/>
            <a:chOff x="9369425" y="2717800"/>
            <a:chExt cx="1995260" cy="1936750"/>
          </a:xfrm>
        </p:grpSpPr>
        <p:pic>
          <p:nvPicPr>
            <p:cNvPr id="36" name="Content Placeholder 5">
              <a:extLst>
                <a:ext uri="{FF2B5EF4-FFF2-40B4-BE49-F238E27FC236}">
                  <a16:creationId xmlns:a16="http://schemas.microsoft.com/office/drawing/2014/main" xmlns="" id="{C2EF62F1-70B5-E641-9800-C3D0E940100F}"/>
                </a:ext>
              </a:extLst>
            </p:cNvPr>
            <p:cNvPicPr>
              <a:picLocks noChangeAspect="1"/>
            </p:cNvPicPr>
            <p:nvPr/>
          </p:nvPicPr>
          <p:blipFill rotWithShape="1">
            <a:blip r:embed="rId5">
              <a:duotone>
                <a:schemeClr val="accent1">
                  <a:shade val="45000"/>
                  <a:satMod val="135000"/>
                </a:schemeClr>
                <a:prstClr val="white"/>
              </a:duotone>
            </a:blip>
            <a:srcRect l="58185" t="51135" r="22333" b="12879"/>
            <a:stretch/>
          </p:blipFill>
          <p:spPr>
            <a:xfrm>
              <a:off x="9431382" y="2786747"/>
              <a:ext cx="1933303" cy="1821625"/>
            </a:xfrm>
            <a:prstGeom prst="rect">
              <a:avLst/>
            </a:prstGeom>
          </p:spPr>
        </p:pic>
        <p:sp>
          <p:nvSpPr>
            <p:cNvPr id="62" name="Freeform 61">
              <a:extLst>
                <a:ext uri="{FF2B5EF4-FFF2-40B4-BE49-F238E27FC236}">
                  <a16:creationId xmlns:a16="http://schemas.microsoft.com/office/drawing/2014/main" xmlns="" id="{6B030187-7604-7B43-BB30-4DB672B1E5B8}"/>
                </a:ext>
              </a:extLst>
            </p:cNvPr>
            <p:cNvSpPr/>
            <p:nvPr/>
          </p:nvSpPr>
          <p:spPr>
            <a:xfrm>
              <a:off x="9369425" y="4346575"/>
              <a:ext cx="619125" cy="307975"/>
            </a:xfrm>
            <a:custGeom>
              <a:avLst/>
              <a:gdLst>
                <a:gd name="connsiteX0" fmla="*/ 546100 w 619125"/>
                <a:gd name="connsiteY0" fmla="*/ 307975 h 307975"/>
                <a:gd name="connsiteX1" fmla="*/ 600075 w 619125"/>
                <a:gd name="connsiteY1" fmla="*/ 266700 h 307975"/>
                <a:gd name="connsiteX2" fmla="*/ 619125 w 619125"/>
                <a:gd name="connsiteY2" fmla="*/ 149225 h 307975"/>
                <a:gd name="connsiteX3" fmla="*/ 527050 w 619125"/>
                <a:gd name="connsiteY3" fmla="*/ 92075 h 307975"/>
                <a:gd name="connsiteX4" fmla="*/ 492125 w 619125"/>
                <a:gd name="connsiteY4" fmla="*/ 50800 h 307975"/>
                <a:gd name="connsiteX5" fmla="*/ 349250 w 619125"/>
                <a:gd name="connsiteY5" fmla="*/ 15875 h 307975"/>
                <a:gd name="connsiteX6" fmla="*/ 139700 w 619125"/>
                <a:gd name="connsiteY6" fmla="*/ 0 h 307975"/>
                <a:gd name="connsiteX7" fmla="*/ 0 w 619125"/>
                <a:gd name="connsiteY7" fmla="*/ 19050 h 307975"/>
                <a:gd name="connsiteX8" fmla="*/ 15875 w 619125"/>
                <a:gd name="connsiteY8" fmla="*/ 149225 h 307975"/>
                <a:gd name="connsiteX9" fmla="*/ 196850 w 619125"/>
                <a:gd name="connsiteY9" fmla="*/ 184150 h 307975"/>
                <a:gd name="connsiteX10" fmla="*/ 320675 w 619125"/>
                <a:gd name="connsiteY10" fmla="*/ 279400 h 307975"/>
                <a:gd name="connsiteX11" fmla="*/ 422275 w 619125"/>
                <a:gd name="connsiteY11" fmla="*/ 269875 h 307975"/>
                <a:gd name="connsiteX12" fmla="*/ 546100 w 619125"/>
                <a:gd name="connsiteY12" fmla="*/ 307975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307975">
                  <a:moveTo>
                    <a:pt x="546100" y="307975"/>
                  </a:moveTo>
                  <a:lnTo>
                    <a:pt x="600075" y="266700"/>
                  </a:lnTo>
                  <a:lnTo>
                    <a:pt x="619125" y="149225"/>
                  </a:lnTo>
                  <a:lnTo>
                    <a:pt x="527050" y="92075"/>
                  </a:lnTo>
                  <a:lnTo>
                    <a:pt x="492125" y="50800"/>
                  </a:lnTo>
                  <a:lnTo>
                    <a:pt x="349250" y="15875"/>
                  </a:lnTo>
                  <a:lnTo>
                    <a:pt x="139700" y="0"/>
                  </a:lnTo>
                  <a:lnTo>
                    <a:pt x="0" y="19050"/>
                  </a:lnTo>
                  <a:lnTo>
                    <a:pt x="15875" y="149225"/>
                  </a:lnTo>
                  <a:lnTo>
                    <a:pt x="196850" y="184150"/>
                  </a:lnTo>
                  <a:lnTo>
                    <a:pt x="320675" y="279400"/>
                  </a:lnTo>
                  <a:lnTo>
                    <a:pt x="422275" y="269875"/>
                  </a:lnTo>
                  <a:lnTo>
                    <a:pt x="546100" y="3079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Freeform 63">
              <a:extLst>
                <a:ext uri="{FF2B5EF4-FFF2-40B4-BE49-F238E27FC236}">
                  <a16:creationId xmlns:a16="http://schemas.microsoft.com/office/drawing/2014/main" xmlns="" id="{971AD593-2012-C24C-8D8C-C5C1D41AA3CA}"/>
                </a:ext>
              </a:extLst>
            </p:cNvPr>
            <p:cNvSpPr/>
            <p:nvPr/>
          </p:nvSpPr>
          <p:spPr>
            <a:xfrm>
              <a:off x="10760075" y="2717800"/>
              <a:ext cx="323850" cy="234950"/>
            </a:xfrm>
            <a:custGeom>
              <a:avLst/>
              <a:gdLst>
                <a:gd name="connsiteX0" fmla="*/ 196850 w 323850"/>
                <a:gd name="connsiteY0" fmla="*/ 234950 h 234950"/>
                <a:gd name="connsiteX1" fmla="*/ 0 w 323850"/>
                <a:gd name="connsiteY1" fmla="*/ 149225 h 234950"/>
                <a:gd name="connsiteX2" fmla="*/ 12700 w 323850"/>
                <a:gd name="connsiteY2" fmla="*/ 0 h 234950"/>
                <a:gd name="connsiteX3" fmla="*/ 273050 w 323850"/>
                <a:gd name="connsiteY3" fmla="*/ 12700 h 234950"/>
                <a:gd name="connsiteX4" fmla="*/ 323850 w 323850"/>
                <a:gd name="connsiteY4" fmla="*/ 180975 h 234950"/>
                <a:gd name="connsiteX5" fmla="*/ 196850 w 323850"/>
                <a:gd name="connsiteY5" fmla="*/ 23495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234950">
                  <a:moveTo>
                    <a:pt x="196850" y="234950"/>
                  </a:moveTo>
                  <a:lnTo>
                    <a:pt x="0" y="149225"/>
                  </a:lnTo>
                  <a:lnTo>
                    <a:pt x="12700" y="0"/>
                  </a:lnTo>
                  <a:lnTo>
                    <a:pt x="273050" y="12700"/>
                  </a:lnTo>
                  <a:lnTo>
                    <a:pt x="323850" y="180975"/>
                  </a:lnTo>
                  <a:lnTo>
                    <a:pt x="196850" y="2349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cxnSp>
        <p:nvCxnSpPr>
          <p:cNvPr id="56" name="Straight Connector 55">
            <a:extLst>
              <a:ext uri="{FF2B5EF4-FFF2-40B4-BE49-F238E27FC236}">
                <a16:creationId xmlns:a16="http://schemas.microsoft.com/office/drawing/2014/main" xmlns="" id="{1ACEC015-7E31-3D4A-BF56-83E3DB8AA465}"/>
              </a:ext>
            </a:extLst>
          </p:cNvPr>
          <p:cNvCxnSpPr>
            <a:cxnSpLocks/>
          </p:cNvCxnSpPr>
          <p:nvPr/>
        </p:nvCxnSpPr>
        <p:spPr>
          <a:xfrm flipV="1">
            <a:off x="10824754" y="3223913"/>
            <a:ext cx="235132" cy="244067"/>
          </a:xfrm>
          <a:prstGeom prst="line">
            <a:avLst/>
          </a:prstGeom>
          <a:ln>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 id="{3AAC15ED-B6E2-C841-ACA7-2B78B3C042BE}"/>
              </a:ext>
            </a:extLst>
          </p:cNvPr>
          <p:cNvCxnSpPr>
            <a:cxnSpLocks/>
          </p:cNvCxnSpPr>
          <p:nvPr/>
        </p:nvCxnSpPr>
        <p:spPr>
          <a:xfrm>
            <a:off x="10019211" y="5092347"/>
            <a:ext cx="0" cy="265836"/>
          </a:xfrm>
          <a:prstGeom prst="line">
            <a:avLst/>
          </a:prstGeom>
          <a:ln>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xmlns="" id="{65D58F3B-1E1E-2743-86EC-CACB1EF08B2C}"/>
              </a:ext>
            </a:extLst>
          </p:cNvPr>
          <p:cNvCxnSpPr>
            <a:cxnSpLocks/>
          </p:cNvCxnSpPr>
          <p:nvPr/>
        </p:nvCxnSpPr>
        <p:spPr>
          <a:xfrm>
            <a:off x="10955382" y="5009397"/>
            <a:ext cx="226423" cy="0"/>
          </a:xfrm>
          <a:prstGeom prst="line">
            <a:avLst/>
          </a:prstGeom>
          <a:ln>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xmlns="" id="{A6486A7C-7DAA-AE4A-BD02-FC2C82AC2021}"/>
              </a:ext>
            </a:extLst>
          </p:cNvPr>
          <p:cNvSpPr txBox="1"/>
          <p:nvPr/>
        </p:nvSpPr>
        <p:spPr>
          <a:xfrm>
            <a:off x="11150228" y="4824670"/>
            <a:ext cx="845103" cy="507831"/>
          </a:xfrm>
          <a:prstGeom prst="rect">
            <a:avLst/>
          </a:prstGeom>
          <a:noFill/>
        </p:spPr>
        <p:txBody>
          <a:bodyPr wrap="none"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Several</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malnutrition</a:t>
            </a:r>
          </a:p>
          <a:p>
            <a:pPr algn="ctr">
              <a:lnSpc>
                <a:spcPct val="90000"/>
              </a:lnSpc>
            </a:pPr>
            <a:r>
              <a:rPr lang="en-GB" sz="1000" dirty="0">
                <a:latin typeface="Arial" panose="020B0604020202020204" pitchFamily="34" charset="0"/>
                <a:ea typeface="Aileron" charset="0"/>
                <a:cs typeface="Arial" panose="020B0604020202020204" pitchFamily="34" charset="0"/>
              </a:rPr>
              <a:t>(SM)</a:t>
            </a:r>
          </a:p>
        </p:txBody>
      </p:sp>
      <p:cxnSp>
        <p:nvCxnSpPr>
          <p:cNvPr id="58" name="Straight Connector 57">
            <a:extLst>
              <a:ext uri="{FF2B5EF4-FFF2-40B4-BE49-F238E27FC236}">
                <a16:creationId xmlns:a16="http://schemas.microsoft.com/office/drawing/2014/main" xmlns="" id="{2E3B2FA0-A0CA-F347-9E93-E2A9C76AFF59}"/>
              </a:ext>
            </a:extLst>
          </p:cNvPr>
          <p:cNvCxnSpPr>
            <a:cxnSpLocks/>
          </p:cNvCxnSpPr>
          <p:nvPr/>
        </p:nvCxnSpPr>
        <p:spPr>
          <a:xfrm flipH="1">
            <a:off x="9170190" y="4617618"/>
            <a:ext cx="355127" cy="131465"/>
          </a:xfrm>
          <a:prstGeom prst="line">
            <a:avLst/>
          </a:prstGeom>
          <a:ln>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xmlns="" id="{EF6B4E3A-2670-BBF6-B760-ED2210670D60}"/>
              </a:ext>
            </a:extLst>
          </p:cNvPr>
          <p:cNvSpPr>
            <a:spLocks noGrp="1"/>
          </p:cNvSpPr>
          <p:nvPr>
            <p:ph sz="quarter" idx="15"/>
          </p:nvPr>
        </p:nvSpPr>
        <p:spPr>
          <a:xfrm>
            <a:off x="620183" y="6356351"/>
            <a:ext cx="10180339" cy="365125"/>
          </a:xfrm>
        </p:spPr>
        <p:txBody>
          <a:bodyPr anchor="b" anchorCtr="0"/>
          <a:lstStyle/>
          <a:p>
            <a:r>
              <a:rPr lang="en-US" dirty="0"/>
              <a:t>CNU, clinical nutrition unit; GI, gastrointestinal</a:t>
            </a:r>
          </a:p>
        </p:txBody>
      </p:sp>
      <p:sp>
        <p:nvSpPr>
          <p:cNvPr id="9" name="TextBox 8">
            <a:extLst>
              <a:ext uri="{FF2B5EF4-FFF2-40B4-BE49-F238E27FC236}">
                <a16:creationId xmlns:a16="http://schemas.microsoft.com/office/drawing/2014/main" xmlns="" id="{21FD8E89-A41E-0E3E-3DA4-4D1F0B4C9A9A}"/>
              </a:ext>
            </a:extLst>
          </p:cNvPr>
          <p:cNvSpPr txBox="1"/>
          <p:nvPr/>
        </p:nvSpPr>
        <p:spPr>
          <a:xfrm>
            <a:off x="4766411" y="2711168"/>
            <a:ext cx="3180773" cy="535531"/>
          </a:xfrm>
          <a:prstGeom prst="rect">
            <a:avLst/>
          </a:prstGeom>
          <a:noFill/>
        </p:spPr>
        <p:txBody>
          <a:bodyPr wrap="square"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NUTRISCORE was </a:t>
            </a:r>
            <a:r>
              <a:rPr lang="en-GB" sz="1600" b="1" dirty="0"/>
              <a:t>≥5 in 11 of 19 (57.8%) of referred patients</a:t>
            </a:r>
            <a:endParaRPr lang="en-GB" sz="1400" b="1" dirty="0">
              <a:latin typeface="Arial" panose="020B0604020202020204" pitchFamily="34" charset="0"/>
              <a:ea typeface="Aileron" charset="0"/>
              <a:cs typeface="Arial" panose="020B0604020202020204" pitchFamily="34" charset="0"/>
            </a:endParaRPr>
          </a:p>
        </p:txBody>
      </p:sp>
      <p:sp>
        <p:nvSpPr>
          <p:cNvPr id="10" name="TextBox 9">
            <a:extLst>
              <a:ext uri="{FF2B5EF4-FFF2-40B4-BE49-F238E27FC236}">
                <a16:creationId xmlns:a16="http://schemas.microsoft.com/office/drawing/2014/main" xmlns="" id="{4CDE4314-AACD-04D8-722D-646FBA94F2DB}"/>
              </a:ext>
            </a:extLst>
          </p:cNvPr>
          <p:cNvSpPr txBox="1"/>
          <p:nvPr/>
        </p:nvSpPr>
        <p:spPr>
          <a:xfrm rot="16200000">
            <a:off x="-128646" y="3886992"/>
            <a:ext cx="1064715" cy="258532"/>
          </a:xfrm>
          <a:prstGeom prst="rect">
            <a:avLst/>
          </a:prstGeom>
          <a:noFill/>
        </p:spPr>
        <p:txBody>
          <a:bodyPr wrap="none" rtlCol="0">
            <a:spAutoFit/>
          </a:bodyPr>
          <a:lstStyle>
            <a:defPPr>
              <a:defRPr lang="fr-FR"/>
            </a:defPPr>
            <a:lvl1pPr algn="ctr">
              <a:lnSpc>
                <a:spcPct val="90000"/>
              </a:lnSpc>
              <a:defRPr sz="1400" b="1">
                <a:latin typeface="Arial" panose="020B0604020202020204" pitchFamily="34" charset="0"/>
                <a:ea typeface="Aileron" charset="0"/>
                <a:cs typeface="Arial" panose="020B0604020202020204" pitchFamily="34" charset="0"/>
              </a:defRPr>
            </a:lvl1pPr>
          </a:lstStyle>
          <a:p>
            <a:r>
              <a:rPr lang="en-GB" sz="1200" dirty="0"/>
              <a:t>Patients (%)</a:t>
            </a:r>
          </a:p>
        </p:txBody>
      </p:sp>
    </p:spTree>
    <p:extLst>
      <p:ext uri="{BB962C8B-B14F-4D97-AF65-F5344CB8AC3E}">
        <p14:creationId xmlns:p14="http://schemas.microsoft.com/office/powerpoint/2010/main" val="40466143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r>
              <a:rPr lang="en-GB" dirty="0"/>
              <a:t>The use of </a:t>
            </a:r>
            <a:r>
              <a:rPr lang="en-GB" b="1" dirty="0"/>
              <a:t>nursing clinical criteria </a:t>
            </a:r>
            <a:r>
              <a:rPr lang="en-GB" dirty="0"/>
              <a:t>together with </a:t>
            </a:r>
            <a:r>
              <a:rPr lang="en-GB" b="1" dirty="0"/>
              <a:t>NUTRISCORE allows us to more effectively detect patients with newly diagnosed CRC who may be at risk for malnutrition</a:t>
            </a:r>
          </a:p>
          <a:p>
            <a:r>
              <a:rPr lang="en-GB" b="1" dirty="0"/>
              <a:t>NUTRISCORE allows us to anticipate the nutritional needs of patients with CRC before starting cancer-specific treatment</a:t>
            </a:r>
          </a:p>
          <a:p>
            <a:pPr lvl="1"/>
            <a:r>
              <a:rPr lang="en-GB" dirty="0"/>
              <a:t>Continued monitoring during treatment should also be implemented for patients not showing </a:t>
            </a:r>
            <a:br>
              <a:rPr lang="en-GB" dirty="0"/>
            </a:br>
            <a:r>
              <a:rPr lang="en-GB" dirty="0"/>
              <a:t>pre-treatment malnutrition</a:t>
            </a:r>
            <a:r>
              <a:rPr lang="en-GB" baseline="30000" dirty="0"/>
              <a:t>1</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conclusions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9" name="Content Placeholder 8">
            <a:extLst>
              <a:ext uri="{FF2B5EF4-FFF2-40B4-BE49-F238E27FC236}">
                <a16:creationId xmlns:a16="http://schemas.microsoft.com/office/drawing/2014/main" xmlns="" id="{022DF562-D1A4-4F4A-AE9E-CBBF82C8E515}"/>
              </a:ext>
            </a:extLst>
          </p:cNvPr>
          <p:cNvSpPr>
            <a:spLocks noGrp="1"/>
          </p:cNvSpPr>
          <p:nvPr>
            <p:ph sz="quarter" idx="15"/>
          </p:nvPr>
        </p:nvSpPr>
        <p:spPr/>
        <p:txBody>
          <a:bodyPr vert="horz" lIns="0" tIns="0" rIns="0" bIns="0" rtlCol="0" anchor="b" anchorCtr="0">
            <a:noAutofit/>
          </a:bodyPr>
          <a:lstStyle/>
          <a:p>
            <a:endParaRPr lang="en-GB" dirty="0"/>
          </a:p>
          <a:p>
            <a:r>
              <a:rPr lang="en-GB" dirty="0"/>
              <a:t>CRC, colorectal cancer</a:t>
            </a:r>
          </a:p>
          <a:p>
            <a:r>
              <a:rPr lang="en-GB" dirty="0"/>
              <a:t>1. Raventos L, et al. Ann Oncol. 2022;33 suppl 7:S812-4 </a:t>
            </a:r>
            <a:endParaRPr lang="en-US" dirty="0"/>
          </a:p>
        </p:txBody>
      </p:sp>
    </p:spTree>
    <p:extLst>
      <p:ext uri="{BB962C8B-B14F-4D97-AF65-F5344CB8AC3E}">
        <p14:creationId xmlns:p14="http://schemas.microsoft.com/office/powerpoint/2010/main" val="132236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115B0-02AF-44C8-9360-8F645029861D}"/>
              </a:ext>
            </a:extLst>
          </p:cNvPr>
          <p:cNvSpPr>
            <a:spLocks noGrp="1"/>
          </p:cNvSpPr>
          <p:nvPr>
            <p:ph type="title"/>
          </p:nvPr>
        </p:nvSpPr>
        <p:spPr/>
        <p:txBody>
          <a:bodyPr>
            <a:normAutofit/>
          </a:bodyPr>
          <a:lstStyle/>
          <a:p>
            <a:r>
              <a:rPr lang="en-GB" dirty="0"/>
              <a:t>Workplace violence against cancer nurses during the </a:t>
            </a:r>
            <a:br>
              <a:rPr lang="en-GB" dirty="0"/>
            </a:br>
            <a:r>
              <a:rPr lang="en-GB" dirty="0"/>
              <a:t>COVID-19 pandemic: </a:t>
            </a:r>
            <a:br>
              <a:rPr lang="en-GB" dirty="0"/>
            </a:br>
            <a:r>
              <a:rPr lang="en-GB" dirty="0"/>
              <a:t>A correlational-predictive study</a:t>
            </a:r>
            <a:endParaRPr lang="en-GB" sz="2200" dirty="0"/>
          </a:p>
        </p:txBody>
      </p:sp>
      <p:sp>
        <p:nvSpPr>
          <p:cNvPr id="5" name="Subtitle 4">
            <a:extLst>
              <a:ext uri="{FF2B5EF4-FFF2-40B4-BE49-F238E27FC236}">
                <a16:creationId xmlns:a16="http://schemas.microsoft.com/office/drawing/2014/main" xmlns="" id="{D372D717-30C1-534F-9DFA-8220449EA928}"/>
              </a:ext>
            </a:extLst>
          </p:cNvPr>
          <p:cNvSpPr>
            <a:spLocks noGrp="1"/>
          </p:cNvSpPr>
          <p:nvPr>
            <p:ph type="subTitle" idx="1"/>
          </p:nvPr>
        </p:nvSpPr>
        <p:spPr>
          <a:xfrm>
            <a:off x="609600" y="5302800"/>
            <a:ext cx="10972800" cy="723531"/>
          </a:xfrm>
        </p:spPr>
        <p:txBody>
          <a:bodyPr>
            <a:normAutofit/>
          </a:bodyPr>
          <a:lstStyle/>
          <a:p>
            <a:r>
              <a:rPr lang="en-GB" sz="2400" b="1" dirty="0"/>
              <a:t>Catania G, et al. ESMO 2022. Abstract #CN35. Poster presentation</a:t>
            </a:r>
          </a:p>
        </p:txBody>
      </p:sp>
      <p:sp>
        <p:nvSpPr>
          <p:cNvPr id="3" name="Slide Number Placeholder 2"/>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37869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pPr marL="0" indent="0">
              <a:buNone/>
            </a:pPr>
            <a:r>
              <a:rPr lang="en-GB" b="1" dirty="0">
                <a:solidFill>
                  <a:schemeClr val="accent1"/>
                </a:solidFill>
              </a:rPr>
              <a:t>Background</a:t>
            </a:r>
          </a:p>
          <a:p>
            <a:r>
              <a:rPr lang="en-GB" b="1" dirty="0"/>
              <a:t>Workplace violence (WPV) negatively impacts </a:t>
            </a:r>
            <a:r>
              <a:rPr lang="en-GB" dirty="0"/>
              <a:t>both </a:t>
            </a:r>
            <a:r>
              <a:rPr lang="en-GB" b="1" dirty="0"/>
              <a:t>healthcare</a:t>
            </a:r>
            <a:r>
              <a:rPr lang="en-GB" dirty="0"/>
              <a:t> workers and organisations</a:t>
            </a:r>
          </a:p>
          <a:p>
            <a:r>
              <a:rPr lang="en-GB" b="1" dirty="0"/>
              <a:t>Nurses are </a:t>
            </a:r>
            <a:r>
              <a:rPr lang="en-GB" dirty="0"/>
              <a:t>the </a:t>
            </a:r>
            <a:r>
              <a:rPr lang="en-GB" b="1" dirty="0"/>
              <a:t>most exposed </a:t>
            </a:r>
            <a:r>
              <a:rPr lang="en-GB" dirty="0"/>
              <a:t>healthcare workers </a:t>
            </a:r>
            <a:r>
              <a:rPr lang="en-GB" b="1" dirty="0"/>
              <a:t>to WPV</a:t>
            </a:r>
            <a:r>
              <a:rPr lang="en-GB" dirty="0"/>
              <a:t/>
            </a:r>
            <a:br>
              <a:rPr lang="en-GB" dirty="0"/>
            </a:br>
            <a:endParaRPr lang="en-GB" dirty="0"/>
          </a:p>
          <a:p>
            <a:pPr marL="0" indent="0">
              <a:buNone/>
            </a:pPr>
            <a:r>
              <a:rPr lang="en-GB" b="1" dirty="0">
                <a:solidFill>
                  <a:schemeClr val="accent1"/>
                </a:solidFill>
              </a:rPr>
              <a:t>Methods</a:t>
            </a:r>
          </a:p>
          <a:p>
            <a:r>
              <a:rPr lang="en-GB" dirty="0"/>
              <a:t>Secondary </a:t>
            </a:r>
            <a:r>
              <a:rPr lang="en-GB" b="1" dirty="0"/>
              <a:t>analysis of medical cancer inpatient units </a:t>
            </a:r>
            <a:r>
              <a:rPr lang="en-GB" dirty="0"/>
              <a:t>from a large national Italian study (January to April 2021) </a:t>
            </a:r>
            <a:r>
              <a:rPr lang="en-GB" b="1" dirty="0"/>
              <a:t>assessing WPV against nurses and its predictive factors</a:t>
            </a:r>
          </a:p>
          <a:p>
            <a:r>
              <a:rPr lang="en-GB" b="1" dirty="0"/>
              <a:t>Data were collected through the Practice Environment Scale of the Nursing Work Index (PES-NWI)</a:t>
            </a:r>
            <a:r>
              <a:rPr lang="en-GB" dirty="0"/>
              <a:t> and the adapted </a:t>
            </a:r>
            <a:r>
              <a:rPr lang="en-GB" b="1" dirty="0"/>
              <a:t>Violence in Emergency Nursing and Triage (VENT) questionnaire</a:t>
            </a:r>
          </a:p>
          <a:p>
            <a:r>
              <a:rPr lang="en-GB" dirty="0"/>
              <a:t>Descriptive and logistic regression analyses were conducted</a:t>
            </a:r>
          </a:p>
          <a:p>
            <a:endParaRPr lang="en-GB" dirty="0"/>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a:t>Background and methods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426442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Nurses Connect Colour Palette">
      <a:dk1>
        <a:srgbClr val="000000"/>
      </a:dk1>
      <a:lt1>
        <a:srgbClr val="FFFFFF"/>
      </a:lt1>
      <a:dk2>
        <a:srgbClr val="5D8298"/>
      </a:dk2>
      <a:lt2>
        <a:srgbClr val="EEECE1"/>
      </a:lt2>
      <a:accent1>
        <a:srgbClr val="C30C1E"/>
      </a:accent1>
      <a:accent2>
        <a:srgbClr val="C0504D"/>
      </a:accent2>
      <a:accent3>
        <a:srgbClr val="E9D0CD"/>
      </a:accent3>
      <a:accent4>
        <a:srgbClr val="F4EAE7"/>
      </a:accent4>
      <a:accent5>
        <a:srgbClr val="ECE6ED"/>
      </a:accent5>
      <a:accent6>
        <a:srgbClr val="8B878B"/>
      </a:accent6>
      <a:hlink>
        <a:srgbClr val="C30C1E"/>
      </a:hlink>
      <a:folHlink>
        <a:srgbClr val="C30C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4363</TotalTime>
  <Words>1926</Words>
  <Application>Microsoft Office PowerPoint</Application>
  <PresentationFormat>Widescreen</PresentationFormat>
  <Paragraphs>291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Aileron</vt:lpstr>
      <vt:lpstr>Arial</vt:lpstr>
      <vt:lpstr>Calibri</vt:lpstr>
      <vt:lpstr>Lucida Grande</vt:lpstr>
      <vt:lpstr>PT Sans Narrow</vt:lpstr>
      <vt:lpstr>Verdana</vt:lpstr>
      <vt:lpstr>Thème Office</vt:lpstr>
      <vt:lpstr>PowerPoint Presentation</vt:lpstr>
      <vt:lpstr>GI Nurses CONNECT    MEETING SUMMARY GI CANCER nursing HIGHLIGHTS  FROM ESMO 2022   Paola Belardi, RN San Donato Hospital, Arezzo, Italy  SEPTEMBER 2022</vt:lpstr>
      <vt:lpstr>Disclaimer</vt:lpstr>
      <vt:lpstr>Nutriscore: Nutritional  screening in colorectal cancer patients previous to  cancer-specific treatment</vt:lpstr>
      <vt:lpstr>Background and methods</vt:lpstr>
      <vt:lpstr>results</vt:lpstr>
      <vt:lpstr>conclusions</vt:lpstr>
      <vt:lpstr>Workplace violence against cancer nurses during the  COVID-19 pandemic:  A correlational-predictive study</vt:lpstr>
      <vt:lpstr>Background and methods</vt:lpstr>
      <vt:lpstr>results</vt:lpstr>
      <vt:lpstr>Results and conclusions</vt:lpstr>
      <vt:lpstr>Individual factors leading to  delay in diagnosis in patients with colorectal cancer and their illness perceptions</vt:lpstr>
      <vt:lpstr>Background and methods</vt:lpstr>
      <vt:lpstr>results</vt:lpstr>
      <vt:lpstr>conclusions</vt:lpstr>
      <vt:lpstr>Understanding the treatment experiences of adults diagnosed with early-onset colorectal cancer: A qualitative study</vt:lpstr>
      <vt:lpstr>Background and methods</vt:lpstr>
      <vt:lpstr>results</vt:lpstr>
      <vt:lpstr>conclusions</vt:lpstr>
      <vt:lpstr>summary</vt:lpstr>
      <vt:lpstr>Summary</vt:lpstr>
      <vt:lpstr>REACH GI NURSES CONNECT VIA  TWITTER, LINKEDIN, VIMEO &amp; EMAIL OR VISIT THE GROUP’S WEBSITE https://ginursesconnect.cor2ed.com/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account</cp:lastModifiedBy>
  <cp:revision>367</cp:revision>
  <cp:lastPrinted>2017-02-15T09:54:46Z</cp:lastPrinted>
  <dcterms:created xsi:type="dcterms:W3CDTF">2016-10-14T09:38:18Z</dcterms:created>
  <dcterms:modified xsi:type="dcterms:W3CDTF">2022-09-19T14:14:45Z</dcterms:modified>
</cp:coreProperties>
</file>